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73" r:id="rId3"/>
    <p:sldId id="280" r:id="rId4"/>
    <p:sldId id="279" r:id="rId5"/>
    <p:sldId id="281" r:id="rId6"/>
    <p:sldId id="282" r:id="rId7"/>
    <p:sldId id="283" r:id="rId8"/>
    <p:sldId id="284" r:id="rId9"/>
    <p:sldId id="286" r:id="rId10"/>
    <p:sldId id="285"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00" autoAdjust="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11/3/2020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11/3/2020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11/3/2020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11/3/2020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Vertical Title 1"/>
          <p:cNvSpPr>
            <a:spLocks noGrp="1"/>
          </p:cNvSpPr>
          <p:nvPr>
            <p:ph type="title" orient="vert"/>
          </p:nvPr>
        </p:nvSpPr>
        <p:spPr>
          <a:xfrm>
            <a:off x="9558667" y="685800"/>
            <a:ext cx="12954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11/3/2020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11/3/2020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11/3/2020</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11/3/2020</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baseline="0"/>
            </a:lvl8pPr>
            <a:lvl9pPr marL="1920240">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52466975-C014-42E5-BFA6-B8D5FDD3B81F}" type="datetimeFigureOut">
              <a:rPr lang="en-US"/>
              <a:t>11/3/2020</a:t>
            </a:fld>
            <a:endParaRPr/>
          </a:p>
        </p:txBody>
      </p:sp>
      <p:sp>
        <p:nvSpPr>
          <p:cNvPr id="9" name="Slide Number Placeholder 8"/>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52466975-C014-42E5-BFA6-B8D5FDD3B81F}" type="datetimeFigureOut">
              <a:rPr lang="en-US"/>
              <a:t>11/3/2020</a:t>
            </a:fld>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52466975-C014-42E5-BFA6-B8D5FDD3B81F}" type="datetimeFigureOut">
              <a:rPr lang="en-US"/>
              <a:t>11/3/2020</a:t>
            </a:fld>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11/3/2020</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11/3/2020</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smtClean="0"/>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100">
                <a:solidFill>
                  <a:schemeClr val="tx1"/>
                </a:solidFill>
              </a:defRPr>
            </a:lvl1pPr>
          </a:lstStyle>
          <a:p>
            <a:fld id="{52466975-C014-42E5-BFA6-B8D5FDD3B81F}" type="datetimeFigureOut">
              <a:rPr lang="en-US" smtClean="0"/>
              <a:pPr/>
              <a:t>11/3/2020</a:t>
            </a:fld>
            <a:endParaRPr lang="en-US"/>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100">
                <a:solidFill>
                  <a:schemeClr val="tx1"/>
                </a:solidFill>
              </a:defRPr>
            </a:lvl1pPr>
          </a:lstStyle>
          <a:p>
            <a:fld id="{693B167E-EA96-4147-81DE-549160052C22}" type="slidenum">
              <a:rPr lang="en-US" smtClean="0"/>
              <a:pPr/>
              <a:t>‹#›</a:t>
            </a:fld>
            <a:endParaRPr lang="en-US"/>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a:t>
            </a:r>
            <a:r>
              <a:rPr lang="en-US" sz="11500" dirty="0" err="1" smtClean="0"/>
              <a:t>OrangeMR</a:t>
            </a:r>
            <a:endParaRPr lang="en-US" dirty="0"/>
          </a:p>
        </p:txBody>
      </p:sp>
      <p:sp>
        <p:nvSpPr>
          <p:cNvPr id="3" name="Subtitle 2"/>
          <p:cNvSpPr>
            <a:spLocks noGrp="1"/>
          </p:cNvSpPr>
          <p:nvPr>
            <p:ph type="subTitle" idx="1"/>
          </p:nvPr>
        </p:nvSpPr>
        <p:spPr/>
        <p:txBody>
          <a:bodyPr>
            <a:normAutofit/>
          </a:bodyPr>
          <a:lstStyle/>
          <a:p>
            <a:pPr algn="ctr"/>
            <a:r>
              <a:rPr lang="en-US" sz="4800" dirty="0"/>
              <a:t>Panel </a:t>
            </a:r>
            <a:r>
              <a:rPr lang="en-US" sz="4800" dirty="0" smtClean="0"/>
              <a:t>Book</a:t>
            </a:r>
            <a:endParaRPr lang="en-US" sz="4800"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308" y="1726332"/>
            <a:ext cx="1512168" cy="1512168"/>
          </a:xfrm>
          <a:prstGeom prst="rect">
            <a:avLst/>
          </a:prstGeom>
        </p:spPr>
      </p:pic>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OrangeMR</a:t>
            </a:r>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Get in Touch: </a:t>
            </a:r>
            <a:endParaRPr lang="en-IN" dirty="0"/>
          </a:p>
        </p:txBody>
      </p:sp>
    </p:spTree>
    <p:extLst>
      <p:ext uri="{BB962C8B-B14F-4D97-AF65-F5344CB8AC3E}">
        <p14:creationId xmlns:p14="http://schemas.microsoft.com/office/powerpoint/2010/main" val="591656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a:t>
            </a:r>
            <a:endParaRPr lang="en-US" dirty="0"/>
          </a:p>
        </p:txBody>
      </p:sp>
      <p:sp>
        <p:nvSpPr>
          <p:cNvPr id="14" name="Content Placeholder 13"/>
          <p:cNvSpPr>
            <a:spLocks noGrp="1"/>
          </p:cNvSpPr>
          <p:nvPr>
            <p:ph idx="1"/>
          </p:nvPr>
        </p:nvSpPr>
        <p:spPr/>
        <p:txBody>
          <a:bodyPr>
            <a:normAutofit/>
          </a:bodyPr>
          <a:lstStyle/>
          <a:p>
            <a:pPr marL="0" indent="0" algn="just">
              <a:buNone/>
            </a:pPr>
            <a:r>
              <a:rPr lang="en-US" dirty="0" err="1"/>
              <a:t>OrangeMR</a:t>
            </a:r>
            <a:r>
              <a:rPr lang="en-US" dirty="0"/>
              <a:t> </a:t>
            </a:r>
            <a:r>
              <a:rPr lang="en-US" dirty="0" smtClean="0"/>
              <a:t>offers </a:t>
            </a:r>
            <a:r>
              <a:rPr lang="en-US" dirty="0"/>
              <a:t>sweeping investigation into cutting edge publicizing and e-business which gives all the information you are obligated to need, and all from a central, easily accessible source. </a:t>
            </a:r>
            <a:endParaRPr lang="en-US" dirty="0" smtClean="0"/>
          </a:p>
          <a:p>
            <a:pPr marL="0" indent="0" algn="just">
              <a:buNone/>
            </a:pPr>
            <a:r>
              <a:rPr lang="en-US" dirty="0" err="1" smtClean="0"/>
              <a:t>OrangeMR</a:t>
            </a:r>
            <a:r>
              <a:rPr lang="en-US" dirty="0" smtClean="0"/>
              <a:t> </a:t>
            </a:r>
            <a:r>
              <a:rPr lang="en-US" dirty="0"/>
              <a:t>provide global support for your market research with our own high quality online panels. We have access to interesting target groups from both B2C and B2B audiences. </a:t>
            </a:r>
            <a:endParaRPr lang="en-US" dirty="0" smtClean="0"/>
          </a:p>
          <a:p>
            <a:pPr marL="0" indent="0" algn="just">
              <a:buNone/>
            </a:pPr>
            <a:r>
              <a:rPr lang="en-US" dirty="0" smtClean="0"/>
              <a:t>We </a:t>
            </a:r>
            <a:r>
              <a:rPr lang="en-US" dirty="0"/>
              <a:t>will provide professional support from the initial concept, to the actual survey and then analyzing the data collected. Our online access panels offer you access to consumers in more than </a:t>
            </a:r>
            <a:r>
              <a:rPr lang="en-US" dirty="0" smtClean="0"/>
              <a:t>40 </a:t>
            </a:r>
            <a:r>
              <a:rPr lang="en-US" dirty="0"/>
              <a:t>countries. The size of the country panels varies, but they all have one thing in common: high quality.</a:t>
            </a:r>
            <a:endParaRPr lang="en-US" dirty="0"/>
          </a:p>
        </p:txBody>
      </p:sp>
    </p:spTree>
    <p:extLst>
      <p:ext uri="{BB962C8B-B14F-4D97-AF65-F5344CB8AC3E}">
        <p14:creationId xmlns:p14="http://schemas.microsoft.com/office/powerpoint/2010/main" val="321187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r>
              <a:rPr lang="en-IN" dirty="0" err="1" smtClean="0"/>
              <a:t>OrangeMR</a:t>
            </a:r>
            <a:r>
              <a:rPr lang="en-IN" dirty="0" smtClean="0"/>
              <a:t>?</a:t>
            </a:r>
            <a:endParaRPr lang="en-IN" dirty="0"/>
          </a:p>
        </p:txBody>
      </p:sp>
      <p:sp>
        <p:nvSpPr>
          <p:cNvPr id="3" name="Content Placeholder 2"/>
          <p:cNvSpPr>
            <a:spLocks noGrp="1"/>
          </p:cNvSpPr>
          <p:nvPr>
            <p:ph idx="1"/>
          </p:nvPr>
        </p:nvSpPr>
        <p:spPr/>
        <p:txBody>
          <a:bodyPr/>
          <a:lstStyle/>
          <a:p>
            <a:pPr marL="0" indent="0" algn="just">
              <a:buNone/>
            </a:pPr>
            <a:r>
              <a:rPr lang="en-US" dirty="0" err="1"/>
              <a:t>OrangeMR</a:t>
            </a:r>
            <a:r>
              <a:rPr lang="en-US" dirty="0"/>
              <a:t> </a:t>
            </a:r>
            <a:r>
              <a:rPr lang="en-US" dirty="0" smtClean="0"/>
              <a:t>has </a:t>
            </a:r>
            <a:r>
              <a:rPr lang="en-US" dirty="0"/>
              <a:t>been constantly perfecting in qualitative and quantitative data collection we've optimized our platform to provide solutions for the unique solutions for the unique challenges of your industry and your profession</a:t>
            </a:r>
            <a:r>
              <a:rPr lang="en-US" dirty="0" smtClean="0"/>
              <a:t>.</a:t>
            </a:r>
          </a:p>
          <a:p>
            <a:pPr marL="0" indent="0" algn="just">
              <a:buNone/>
            </a:pPr>
            <a:r>
              <a:rPr lang="en-US" dirty="0" err="1"/>
              <a:t>OrangeMR</a:t>
            </a:r>
            <a:r>
              <a:rPr lang="en-US" dirty="0"/>
              <a:t> </a:t>
            </a:r>
            <a:r>
              <a:rPr lang="en-US" dirty="0" smtClean="0"/>
              <a:t>has </a:t>
            </a:r>
            <a:r>
              <a:rPr lang="en-US" dirty="0"/>
              <a:t>provided superior quality sample and customer service to hundreds of online researchers and is continuing to push for stronger measures for quality sample in the </a:t>
            </a:r>
            <a:r>
              <a:rPr lang="en-US" dirty="0" smtClean="0"/>
              <a:t>industry.</a:t>
            </a:r>
          </a:p>
        </p:txBody>
      </p:sp>
    </p:spTree>
    <p:extLst>
      <p:ext uri="{BB962C8B-B14F-4D97-AF65-F5344CB8AC3E}">
        <p14:creationId xmlns:p14="http://schemas.microsoft.com/office/powerpoint/2010/main" val="2778811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are global</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smtClean="0"/>
              <a:t>We </a:t>
            </a:r>
            <a:r>
              <a:rPr lang="en-US" dirty="0"/>
              <a:t>cater more than 40 countries with over 100 clients over the world</a:t>
            </a:r>
            <a:r>
              <a:rPr lang="en-US" dirty="0" smtClean="0"/>
              <a:t>.</a:t>
            </a:r>
          </a:p>
          <a:p>
            <a:pPr marL="0" indent="0" algn="just">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372943486"/>
              </p:ext>
            </p:extLst>
          </p:nvPr>
        </p:nvGraphicFramePr>
        <p:xfrm>
          <a:off x="1845940" y="2564904"/>
          <a:ext cx="8125884" cy="3816424"/>
        </p:xfrm>
        <a:graphic>
          <a:graphicData uri="http://schemas.openxmlformats.org/drawingml/2006/table">
            <a:tbl>
              <a:tblPr firstRow="1" bandRow="1">
                <a:tableStyleId>{3B4B98B0-60AC-42C2-AFA5-B58CD77FA1E5}</a:tableStyleId>
              </a:tblPr>
              <a:tblGrid>
                <a:gridCol w="4062942"/>
                <a:gridCol w="4062942"/>
              </a:tblGrid>
              <a:tr h="477053">
                <a:tc>
                  <a:txBody>
                    <a:bodyPr/>
                    <a:lstStyle/>
                    <a:p>
                      <a:pPr algn="ctr"/>
                      <a:r>
                        <a:rPr lang="en-IN" dirty="0" smtClean="0"/>
                        <a:t>USA</a:t>
                      </a:r>
                      <a:endParaRPr lang="en-IN" dirty="0"/>
                    </a:p>
                  </a:txBody>
                  <a:tcPr/>
                </a:tc>
                <a:tc>
                  <a:txBody>
                    <a:bodyPr/>
                    <a:lstStyle/>
                    <a:p>
                      <a:pPr algn="ctr"/>
                      <a:r>
                        <a:rPr lang="en-IN" dirty="0" smtClean="0"/>
                        <a:t>Australia</a:t>
                      </a:r>
                      <a:endParaRPr lang="en-IN" dirty="0"/>
                    </a:p>
                  </a:txBody>
                  <a:tcPr/>
                </a:tc>
              </a:tr>
              <a:tr h="477053">
                <a:tc>
                  <a:txBody>
                    <a:bodyPr/>
                    <a:lstStyle/>
                    <a:p>
                      <a:pPr algn="ctr"/>
                      <a:r>
                        <a:rPr lang="en-IN" b="1" dirty="0" smtClean="0"/>
                        <a:t>Canada</a:t>
                      </a:r>
                      <a:endParaRPr lang="en-IN" b="1" dirty="0"/>
                    </a:p>
                  </a:txBody>
                  <a:tcPr/>
                </a:tc>
                <a:tc>
                  <a:txBody>
                    <a:bodyPr/>
                    <a:lstStyle/>
                    <a:p>
                      <a:pPr algn="ctr"/>
                      <a:r>
                        <a:rPr lang="en-IN" b="1" dirty="0" smtClean="0"/>
                        <a:t>UK</a:t>
                      </a:r>
                      <a:endParaRPr lang="en-IN" b="1" dirty="0"/>
                    </a:p>
                  </a:txBody>
                  <a:tcPr/>
                </a:tc>
              </a:tr>
              <a:tr h="477053">
                <a:tc>
                  <a:txBody>
                    <a:bodyPr/>
                    <a:lstStyle/>
                    <a:p>
                      <a:pPr algn="ctr"/>
                      <a:r>
                        <a:rPr lang="en-IN" b="1" dirty="0" smtClean="0"/>
                        <a:t>India</a:t>
                      </a:r>
                      <a:endParaRPr lang="en-IN" b="1" dirty="0"/>
                    </a:p>
                  </a:txBody>
                  <a:tcPr/>
                </a:tc>
                <a:tc>
                  <a:txBody>
                    <a:bodyPr/>
                    <a:lstStyle/>
                    <a:p>
                      <a:pPr algn="ctr"/>
                      <a:r>
                        <a:rPr lang="en-IN" b="1" dirty="0" smtClean="0"/>
                        <a:t>China</a:t>
                      </a:r>
                      <a:endParaRPr lang="en-IN" b="1" dirty="0"/>
                    </a:p>
                  </a:txBody>
                  <a:tcPr/>
                </a:tc>
              </a:tr>
              <a:tr h="477053">
                <a:tc>
                  <a:txBody>
                    <a:bodyPr/>
                    <a:lstStyle/>
                    <a:p>
                      <a:pPr algn="ctr"/>
                      <a:r>
                        <a:rPr lang="en-IN" b="1" dirty="0" smtClean="0"/>
                        <a:t>Brazil</a:t>
                      </a:r>
                      <a:endParaRPr lang="en-IN" b="1" dirty="0"/>
                    </a:p>
                  </a:txBody>
                  <a:tcPr/>
                </a:tc>
                <a:tc>
                  <a:txBody>
                    <a:bodyPr/>
                    <a:lstStyle/>
                    <a:p>
                      <a:pPr algn="ctr"/>
                      <a:r>
                        <a:rPr lang="en-IN" b="1" dirty="0" smtClean="0"/>
                        <a:t>Argentina</a:t>
                      </a:r>
                      <a:endParaRPr lang="en-IN" b="1" dirty="0"/>
                    </a:p>
                  </a:txBody>
                  <a:tcPr/>
                </a:tc>
              </a:tr>
              <a:tr h="477053">
                <a:tc>
                  <a:txBody>
                    <a:bodyPr/>
                    <a:lstStyle/>
                    <a:p>
                      <a:pPr algn="ctr"/>
                      <a:r>
                        <a:rPr lang="en-IN" b="1" dirty="0" smtClean="0"/>
                        <a:t>Japan</a:t>
                      </a:r>
                      <a:endParaRPr lang="en-IN" b="1" dirty="0"/>
                    </a:p>
                  </a:txBody>
                  <a:tcPr/>
                </a:tc>
                <a:tc>
                  <a:txBody>
                    <a:bodyPr/>
                    <a:lstStyle/>
                    <a:p>
                      <a:pPr algn="ctr"/>
                      <a:r>
                        <a:rPr lang="en-IN" b="1" dirty="0" smtClean="0"/>
                        <a:t>France</a:t>
                      </a:r>
                      <a:endParaRPr lang="en-IN" b="1" dirty="0"/>
                    </a:p>
                  </a:txBody>
                  <a:tcPr/>
                </a:tc>
              </a:tr>
              <a:tr h="477053">
                <a:tc>
                  <a:txBody>
                    <a:bodyPr/>
                    <a:lstStyle/>
                    <a:p>
                      <a:pPr algn="ctr"/>
                      <a:r>
                        <a:rPr lang="en-IN" b="1" dirty="0" smtClean="0"/>
                        <a:t>Germany</a:t>
                      </a:r>
                      <a:endParaRPr lang="en-IN" b="1" dirty="0"/>
                    </a:p>
                  </a:txBody>
                  <a:tcPr/>
                </a:tc>
                <a:tc>
                  <a:txBody>
                    <a:bodyPr/>
                    <a:lstStyle/>
                    <a:p>
                      <a:pPr algn="ctr"/>
                      <a:r>
                        <a:rPr lang="en-IN" b="1" dirty="0" smtClean="0"/>
                        <a:t>Italy</a:t>
                      </a:r>
                      <a:endParaRPr lang="en-IN" b="1" dirty="0"/>
                    </a:p>
                  </a:txBody>
                  <a:tcPr/>
                </a:tc>
              </a:tr>
              <a:tr h="477053">
                <a:tc>
                  <a:txBody>
                    <a:bodyPr/>
                    <a:lstStyle/>
                    <a:p>
                      <a:pPr algn="ctr"/>
                      <a:r>
                        <a:rPr lang="en-IN" b="1" dirty="0" smtClean="0"/>
                        <a:t>Mexico</a:t>
                      </a:r>
                      <a:endParaRPr lang="en-IN" b="1" dirty="0"/>
                    </a:p>
                  </a:txBody>
                  <a:tcPr/>
                </a:tc>
                <a:tc>
                  <a:txBody>
                    <a:bodyPr/>
                    <a:lstStyle/>
                    <a:p>
                      <a:pPr algn="ctr"/>
                      <a:r>
                        <a:rPr lang="en-IN" b="1" dirty="0" smtClean="0"/>
                        <a:t>Spain</a:t>
                      </a:r>
                      <a:endParaRPr lang="en-IN" b="1" dirty="0"/>
                    </a:p>
                  </a:txBody>
                  <a:tcPr/>
                </a:tc>
              </a:tr>
              <a:tr h="477053">
                <a:tc>
                  <a:txBody>
                    <a:bodyPr/>
                    <a:lstStyle/>
                    <a:p>
                      <a:pPr algn="ctr"/>
                      <a:r>
                        <a:rPr lang="en-IN" b="1" dirty="0" smtClean="0"/>
                        <a:t>UAE</a:t>
                      </a:r>
                      <a:endParaRPr lang="en-IN" b="1" dirty="0"/>
                    </a:p>
                  </a:txBody>
                  <a:tcPr/>
                </a:tc>
                <a:tc>
                  <a:txBody>
                    <a:bodyPr/>
                    <a:lstStyle/>
                    <a:p>
                      <a:pPr algn="ctr"/>
                      <a:r>
                        <a:rPr lang="en-IN" b="1" dirty="0" smtClean="0"/>
                        <a:t>Netherlands</a:t>
                      </a:r>
                      <a:endParaRPr lang="en-IN" b="1" dirty="0"/>
                    </a:p>
                  </a:txBody>
                  <a:tcPr/>
                </a:tc>
              </a:tr>
            </a:tbl>
          </a:graphicData>
        </a:graphic>
      </p:graphicFrame>
    </p:spTree>
    <p:extLst>
      <p:ext uri="{BB962C8B-B14F-4D97-AF65-F5344CB8AC3E}">
        <p14:creationId xmlns:p14="http://schemas.microsoft.com/office/powerpoint/2010/main" val="1544291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B2B Profiling</a:t>
            </a:r>
          </a:p>
        </p:txBody>
      </p:sp>
      <p:sp>
        <p:nvSpPr>
          <p:cNvPr id="3" name="Content Placeholder 2"/>
          <p:cNvSpPr>
            <a:spLocks noGrp="1"/>
          </p:cNvSpPr>
          <p:nvPr>
            <p:ph idx="1"/>
          </p:nvPr>
        </p:nvSpPr>
        <p:spPr/>
        <p:txBody>
          <a:bodyPr/>
          <a:lstStyle/>
          <a:p>
            <a:pPr marL="0" indent="0">
              <a:buNone/>
            </a:pPr>
            <a:r>
              <a:rPr lang="en-US" dirty="0" smtClean="0"/>
              <a:t>Our online </a:t>
            </a:r>
            <a:r>
              <a:rPr lang="en-US" dirty="0"/>
              <a:t>panel system provides access to </a:t>
            </a:r>
            <a:r>
              <a:rPr lang="en-US" dirty="0" smtClean="0"/>
              <a:t>business </a:t>
            </a:r>
            <a:r>
              <a:rPr lang="en-US" dirty="0"/>
              <a:t>respondents </a:t>
            </a:r>
            <a:r>
              <a:rPr lang="en-US" dirty="0" smtClean="0"/>
              <a:t>all </a:t>
            </a:r>
            <a:r>
              <a:rPr lang="en-US" dirty="0"/>
              <a:t>over the globe. Panelists are available to meet every </a:t>
            </a:r>
            <a:r>
              <a:rPr lang="en-US" dirty="0" smtClean="0"/>
              <a:t>need. </a:t>
            </a:r>
            <a:r>
              <a:rPr lang="en-US" dirty="0"/>
              <a:t>You can even access the people based on their occupation.</a:t>
            </a:r>
            <a:endParaRPr lang="en-US" dirty="0" smtClean="0"/>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61686754"/>
              </p:ext>
            </p:extLst>
          </p:nvPr>
        </p:nvGraphicFramePr>
        <p:xfrm>
          <a:off x="1845940" y="3212976"/>
          <a:ext cx="8125884" cy="3454258"/>
        </p:xfrm>
        <a:graphic>
          <a:graphicData uri="http://schemas.openxmlformats.org/drawingml/2006/table">
            <a:tbl>
              <a:tblPr firstRow="1" bandRow="1">
                <a:tableStyleId>{3B4B98B0-60AC-42C2-AFA5-B58CD77FA1E5}</a:tableStyleId>
              </a:tblPr>
              <a:tblGrid>
                <a:gridCol w="4062942"/>
                <a:gridCol w="4062942"/>
              </a:tblGrid>
              <a:tr h="570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Job Title/Occupation Business unit (IT, sales, marketing, etc.)</a:t>
                      </a:r>
                      <a:endParaRPr lang="en-IN"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Number of employees</a:t>
                      </a:r>
                      <a:endParaRPr lang="en-IN" dirty="0" smtClean="0"/>
                    </a:p>
                  </a:txBody>
                  <a:tcPr/>
                </a:tc>
              </a:tr>
              <a:tr h="4555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Company Revenue </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Personnel responsibility</a:t>
                      </a:r>
                      <a:endParaRPr lang="en-IN" b="1" dirty="0" smtClean="0"/>
                    </a:p>
                  </a:txBody>
                  <a:tcPr/>
                </a:tc>
              </a:tr>
              <a:tr h="786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Company</a:t>
                      </a:r>
                      <a:r>
                        <a:rPr lang="en-IN" b="1" baseline="0" dirty="0" smtClean="0"/>
                        <a:t> Size</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Industry sector</a:t>
                      </a:r>
                      <a:endParaRPr lang="en-IN" b="1" dirty="0" smtClean="0"/>
                    </a:p>
                  </a:txBody>
                  <a:tcPr/>
                </a:tc>
              </a:tr>
              <a:tr h="786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Decision-making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Educational qualification</a:t>
                      </a:r>
                      <a:endParaRPr lang="en-IN" b="1" dirty="0" smtClean="0"/>
                    </a:p>
                  </a:txBody>
                  <a:tcPr/>
                </a:tc>
              </a:tr>
              <a:tr h="786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Type of employment contract (full-time, part-time)</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Yearly individual income</a:t>
                      </a:r>
                      <a:endParaRPr lang="en-IN" b="1" dirty="0" smtClean="0"/>
                    </a:p>
                  </a:txBody>
                  <a:tcPr/>
                </a:tc>
              </a:tr>
            </a:tbl>
          </a:graphicData>
        </a:graphic>
      </p:graphicFrame>
    </p:spTree>
    <p:extLst>
      <p:ext uri="{BB962C8B-B14F-4D97-AF65-F5344CB8AC3E}">
        <p14:creationId xmlns:p14="http://schemas.microsoft.com/office/powerpoint/2010/main" val="3375758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B2C Profiling</a:t>
            </a:r>
            <a:endParaRPr lang="en-IN" dirty="0"/>
          </a:p>
        </p:txBody>
      </p:sp>
      <p:sp>
        <p:nvSpPr>
          <p:cNvPr id="3" name="Content Placeholder 2"/>
          <p:cNvSpPr>
            <a:spLocks noGrp="1"/>
          </p:cNvSpPr>
          <p:nvPr>
            <p:ph idx="1"/>
          </p:nvPr>
        </p:nvSpPr>
        <p:spPr/>
        <p:txBody>
          <a:bodyPr/>
          <a:lstStyle/>
          <a:p>
            <a:pPr marL="0" indent="0" algn="just">
              <a:buNone/>
            </a:pPr>
            <a:r>
              <a:rPr lang="en-US" dirty="0" err="1" smtClean="0"/>
              <a:t>OrangeMR</a:t>
            </a:r>
            <a:r>
              <a:rPr lang="en-US" dirty="0" smtClean="0"/>
              <a:t> covers </a:t>
            </a:r>
            <a:r>
              <a:rPr lang="en-US" dirty="0"/>
              <a:t>a wide range of consumers. Everything from niche groups like patient specific or unique product users to wide ranging, major media market segments, are available. </a:t>
            </a:r>
            <a:r>
              <a:rPr lang="en-US" dirty="0" smtClean="0"/>
              <a:t>Our panelists </a:t>
            </a:r>
            <a:r>
              <a:rPr lang="en-US" dirty="0"/>
              <a:t>remain the most active and engaged panelists in the online universe</a:t>
            </a:r>
            <a:r>
              <a:rPr lang="en-US" dirty="0" smtClean="0"/>
              <a:t>.</a:t>
            </a:r>
          </a:p>
          <a:p>
            <a:pPr marL="0" indent="0" algn="just">
              <a:buNone/>
            </a:pPr>
            <a:r>
              <a:rPr lang="en-US" dirty="0" err="1"/>
              <a:t>OrangeMR</a:t>
            </a:r>
            <a:r>
              <a:rPr lang="en-US" dirty="0"/>
              <a:t> </a:t>
            </a:r>
            <a:r>
              <a:rPr lang="en-US" dirty="0" smtClean="0"/>
              <a:t>a </a:t>
            </a:r>
            <a:r>
              <a:rPr lang="en-US" dirty="0"/>
              <a:t>range of diverse individuals and uses advanced engagement techniques to dig deep </a:t>
            </a:r>
            <a:r>
              <a:rPr lang="en-US" dirty="0" smtClean="0"/>
              <a:t>into each </a:t>
            </a:r>
            <a:r>
              <a:rPr lang="en-US" dirty="0"/>
              <a:t>profile</a:t>
            </a:r>
            <a:r>
              <a:rPr lang="en-US" dirty="0" smtClean="0"/>
              <a:t>.</a:t>
            </a:r>
          </a:p>
          <a:p>
            <a:pPr marL="0" indent="0" algn="just">
              <a:buNone/>
            </a:pPr>
            <a:r>
              <a:rPr lang="en-US" dirty="0" smtClean="0"/>
              <a:t>We also store database of comprehensive data. We have thousands of people that are selected to meet every single need of our clients.</a:t>
            </a:r>
            <a:endParaRPr lang="en-IN" dirty="0"/>
          </a:p>
        </p:txBody>
      </p:sp>
    </p:spTree>
    <p:extLst>
      <p:ext uri="{BB962C8B-B14F-4D97-AF65-F5344CB8AC3E}">
        <p14:creationId xmlns:p14="http://schemas.microsoft.com/office/powerpoint/2010/main" val="2399162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Profiling Parameters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6869856"/>
              </p:ext>
            </p:extLst>
          </p:nvPr>
        </p:nvGraphicFramePr>
        <p:xfrm>
          <a:off x="1522413" y="1905000"/>
          <a:ext cx="9144000" cy="4692352"/>
        </p:xfrm>
        <a:graphic>
          <a:graphicData uri="http://schemas.openxmlformats.org/drawingml/2006/table">
            <a:tbl>
              <a:tblPr firstRow="1" bandRow="1">
                <a:tableStyleId>{3B4B98B0-60AC-42C2-AFA5-B58CD77FA1E5}</a:tableStyleId>
              </a:tblPr>
              <a:tblGrid>
                <a:gridCol w="4572000"/>
                <a:gridCol w="4572000"/>
              </a:tblGrid>
              <a:tr h="586544">
                <a:tc>
                  <a:txBody>
                    <a:bodyPr/>
                    <a:lstStyle/>
                    <a:p>
                      <a:pPr algn="ctr"/>
                      <a:r>
                        <a:rPr lang="en-IN" b="1" dirty="0" smtClean="0"/>
                        <a:t>Birthday</a:t>
                      </a:r>
                      <a:endParaRPr lang="en-IN" b="1" dirty="0"/>
                    </a:p>
                  </a:txBody>
                  <a:tcPr/>
                </a:tc>
                <a:tc>
                  <a:txBody>
                    <a:bodyPr/>
                    <a:lstStyle/>
                    <a:p>
                      <a:pPr algn="ctr"/>
                      <a:r>
                        <a:rPr lang="en-IN" b="1" dirty="0" err="1" smtClean="0"/>
                        <a:t>Ethinicity</a:t>
                      </a:r>
                      <a:endParaRPr lang="en-IN" b="1" dirty="0"/>
                    </a:p>
                  </a:txBody>
                  <a:tcPr/>
                </a:tc>
              </a:tr>
              <a:tr h="586544">
                <a:tc>
                  <a:txBody>
                    <a:bodyPr/>
                    <a:lstStyle/>
                    <a:p>
                      <a:pPr algn="ctr"/>
                      <a:r>
                        <a:rPr lang="en-IN" b="1" dirty="0" smtClean="0"/>
                        <a:t>Gender</a:t>
                      </a:r>
                      <a:endParaRPr lang="en-IN" b="1" dirty="0"/>
                    </a:p>
                  </a:txBody>
                  <a:tcPr/>
                </a:tc>
                <a:tc>
                  <a:txBody>
                    <a:bodyPr/>
                    <a:lstStyle/>
                    <a:p>
                      <a:pPr algn="ctr"/>
                      <a:r>
                        <a:rPr lang="en-IN" b="1" dirty="0" smtClean="0"/>
                        <a:t>Country</a:t>
                      </a:r>
                      <a:endParaRPr lang="en-IN" b="1" dirty="0"/>
                    </a:p>
                  </a:txBody>
                  <a:tcPr/>
                </a:tc>
              </a:tr>
              <a:tr h="586544">
                <a:tc>
                  <a:txBody>
                    <a:bodyPr/>
                    <a:lstStyle/>
                    <a:p>
                      <a:pPr algn="ctr"/>
                      <a:r>
                        <a:rPr lang="en-IN" b="1" dirty="0" smtClean="0"/>
                        <a:t>Income </a:t>
                      </a:r>
                      <a:endParaRPr lang="en-IN" b="1" dirty="0"/>
                    </a:p>
                  </a:txBody>
                  <a:tcPr/>
                </a:tc>
                <a:tc>
                  <a:txBody>
                    <a:bodyPr/>
                    <a:lstStyle/>
                    <a:p>
                      <a:pPr algn="ctr"/>
                      <a:r>
                        <a:rPr lang="en-IN" b="1" dirty="0" smtClean="0"/>
                        <a:t>Geo-Target</a:t>
                      </a:r>
                      <a:endParaRPr lang="en-IN" b="1" dirty="0"/>
                    </a:p>
                  </a:txBody>
                  <a:tcPr/>
                </a:tc>
              </a:tr>
              <a:tr h="586544">
                <a:tc>
                  <a:txBody>
                    <a:bodyPr/>
                    <a:lstStyle/>
                    <a:p>
                      <a:pPr algn="ctr"/>
                      <a:r>
                        <a:rPr lang="en-IN" b="1" dirty="0" smtClean="0"/>
                        <a:t>Decision</a:t>
                      </a:r>
                      <a:r>
                        <a:rPr lang="en-IN" b="1" baseline="0" dirty="0" smtClean="0"/>
                        <a:t>-making</a:t>
                      </a:r>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Educational qualification</a:t>
                      </a:r>
                      <a:endParaRPr lang="en-IN" b="1" dirty="0" smtClean="0"/>
                    </a:p>
                  </a:txBody>
                  <a:tcPr/>
                </a:tc>
              </a:tr>
              <a:tr h="586544">
                <a:tc>
                  <a:txBody>
                    <a:bodyPr/>
                    <a:lstStyle/>
                    <a:p>
                      <a:pPr algn="ctr"/>
                      <a:r>
                        <a:rPr lang="en-IN" b="1" dirty="0" smtClean="0"/>
                        <a:t>Employment</a:t>
                      </a:r>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Marital status</a:t>
                      </a:r>
                    </a:p>
                  </a:txBody>
                  <a:tcPr/>
                </a:tc>
              </a:tr>
              <a:tr h="586544">
                <a:tc>
                  <a:txBody>
                    <a:bodyPr/>
                    <a:lstStyle/>
                    <a:p>
                      <a:pPr algn="ctr"/>
                      <a:r>
                        <a:rPr lang="en-IN" b="1" dirty="0" smtClean="0"/>
                        <a:t>Primary Language</a:t>
                      </a:r>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Children</a:t>
                      </a:r>
                      <a:r>
                        <a:rPr lang="en-IN" b="1" baseline="0" dirty="0" smtClean="0"/>
                        <a:t> in home</a:t>
                      </a:r>
                      <a:endParaRPr lang="en-IN" b="1" dirty="0" smtClean="0"/>
                    </a:p>
                  </a:txBody>
                  <a:tcPr/>
                </a:tc>
              </a:tr>
              <a:tr h="586544">
                <a:tc>
                  <a:txBody>
                    <a:bodyPr/>
                    <a:lstStyle/>
                    <a:p>
                      <a:pPr algn="ctr"/>
                      <a:r>
                        <a:rPr lang="en-IN" b="1" dirty="0" smtClean="0"/>
                        <a:t>Automobile</a:t>
                      </a:r>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Electronics</a:t>
                      </a:r>
                    </a:p>
                  </a:txBody>
                  <a:tcPr/>
                </a:tc>
              </a:tr>
              <a:tr h="586544">
                <a:tc>
                  <a:txBody>
                    <a:bodyPr/>
                    <a:lstStyle/>
                    <a:p>
                      <a:pPr algn="ctr"/>
                      <a:r>
                        <a:rPr lang="en-IN" b="1" dirty="0" smtClean="0"/>
                        <a:t>Healthcare</a:t>
                      </a:r>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Travel</a:t>
                      </a:r>
                    </a:p>
                  </a:txBody>
                  <a:tcPr/>
                </a:tc>
              </a:tr>
            </a:tbl>
          </a:graphicData>
        </a:graphic>
      </p:graphicFrame>
    </p:spTree>
    <p:extLst>
      <p:ext uri="{BB962C8B-B14F-4D97-AF65-F5344CB8AC3E}">
        <p14:creationId xmlns:p14="http://schemas.microsoft.com/office/powerpoint/2010/main" val="928260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Ensuring Data Quality</a:t>
            </a:r>
            <a:endParaRPr lang="en-IN" dirty="0"/>
          </a:p>
        </p:txBody>
      </p:sp>
      <p:sp>
        <p:nvSpPr>
          <p:cNvPr id="3" name="Content Placeholder 2"/>
          <p:cNvSpPr>
            <a:spLocks noGrp="1"/>
          </p:cNvSpPr>
          <p:nvPr>
            <p:ph idx="1"/>
          </p:nvPr>
        </p:nvSpPr>
        <p:spPr>
          <a:xfrm>
            <a:off x="1522413" y="1988840"/>
            <a:ext cx="9144000" cy="4183360"/>
          </a:xfrm>
        </p:spPr>
        <p:txBody>
          <a:bodyPr>
            <a:noAutofit/>
          </a:bodyPr>
          <a:lstStyle/>
          <a:p>
            <a:pPr marL="0" indent="0" algn="just">
              <a:buNone/>
            </a:pPr>
            <a:r>
              <a:rPr lang="en-US" sz="2000" dirty="0" err="1" smtClean="0"/>
              <a:t>OrangeMR</a:t>
            </a:r>
            <a:r>
              <a:rPr lang="en-US" sz="2000" dirty="0" smtClean="0"/>
              <a:t> </a:t>
            </a:r>
            <a:r>
              <a:rPr lang="en-US" sz="2000" dirty="0"/>
              <a:t>has a dedicated quality assurance team, which is responsible for maintenance and advancement of the quality of Research products and services. Through our strict quality monitoring program, </a:t>
            </a:r>
            <a:r>
              <a:rPr lang="en-US" sz="2000" dirty="0" smtClean="0"/>
              <a:t>we deploys </a:t>
            </a:r>
            <a:r>
              <a:rPr lang="en-US" sz="2000" dirty="0"/>
              <a:t>project and company-wide procedures that result in products and services of the highest quality. In general, Research does not host the questionnaires for data </a:t>
            </a:r>
            <a:r>
              <a:rPr lang="en-US" sz="2000" dirty="0" smtClean="0"/>
              <a:t>collection. We provide quality </a:t>
            </a:r>
            <a:r>
              <a:rPr lang="en-US" sz="2000" dirty="0"/>
              <a:t>sample and data, with an un-rivaled, customer service experience. We understand that quality management is an ever changing challenge. </a:t>
            </a:r>
            <a:endParaRPr lang="en-US" sz="2000" dirty="0" smtClean="0"/>
          </a:p>
          <a:p>
            <a:pPr marL="0" indent="0" algn="just">
              <a:buNone/>
            </a:pPr>
            <a:r>
              <a:rPr lang="en-US" sz="2000" dirty="0" smtClean="0"/>
              <a:t>Accordingly</a:t>
            </a:r>
            <a:r>
              <a:rPr lang="en-US" sz="2000" dirty="0"/>
              <a:t>, </a:t>
            </a:r>
            <a:r>
              <a:rPr lang="en-US" sz="2000" dirty="0" err="1"/>
              <a:t>OrangeMR</a:t>
            </a:r>
            <a:r>
              <a:rPr lang="en-US" sz="2000" dirty="0"/>
              <a:t> </a:t>
            </a:r>
            <a:r>
              <a:rPr lang="en-US" sz="2000" dirty="0" smtClean="0"/>
              <a:t>mostly </a:t>
            </a:r>
            <a:r>
              <a:rPr lang="en-US" sz="2000" dirty="0"/>
              <a:t>works with clients to have them deploy appropriate validation checks, including but not limited to: analysis of questionnaire completion time, data outliers, unanswered questions </a:t>
            </a:r>
            <a:r>
              <a:rPr lang="en-US" sz="2000" dirty="0" smtClean="0"/>
              <a:t>and </a:t>
            </a:r>
            <a:r>
              <a:rPr lang="en-US" sz="2000" dirty="0"/>
              <a:t>pattered responses and other data quality checks to their surveys. Respondents who do not pass these checks do not qualify as completes and do not qualify for an incentive. </a:t>
            </a:r>
            <a:endParaRPr lang="en-US" sz="2000" dirty="0" smtClean="0"/>
          </a:p>
        </p:txBody>
      </p:sp>
    </p:spTree>
    <p:extLst>
      <p:ext uri="{BB962C8B-B14F-4D97-AF65-F5344CB8AC3E}">
        <p14:creationId xmlns:p14="http://schemas.microsoft.com/office/powerpoint/2010/main" val="1374793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High Quality Standards</a:t>
            </a:r>
            <a:endParaRPr lang="en-IN" dirty="0"/>
          </a:p>
        </p:txBody>
      </p:sp>
      <p:sp>
        <p:nvSpPr>
          <p:cNvPr id="3" name="Content Placeholder 2"/>
          <p:cNvSpPr>
            <a:spLocks noGrp="1"/>
          </p:cNvSpPr>
          <p:nvPr>
            <p:ph idx="1"/>
          </p:nvPr>
        </p:nvSpPr>
        <p:spPr/>
        <p:txBody>
          <a:bodyPr/>
          <a:lstStyle/>
          <a:p>
            <a:pPr marL="0" indent="0" algn="just">
              <a:buNone/>
            </a:pPr>
            <a:r>
              <a:rPr lang="en-US" dirty="0"/>
              <a:t>Our high quality standards in recruitment of participants and our qualified team's continuous and meticulous maintenance of our panels can be seen in our exceptionally high response rates and the close affinity we enjoy with our participants. This results in responses that meet the highest standards of quality to provide our customers with a solid basis for successful research projects</a:t>
            </a:r>
            <a:r>
              <a:rPr lang="en-US" dirty="0" smtClean="0"/>
              <a:t>.</a:t>
            </a:r>
          </a:p>
          <a:p>
            <a:pPr marL="0" indent="0" algn="just">
              <a:buNone/>
            </a:pPr>
            <a:r>
              <a:rPr lang="en-US" dirty="0"/>
              <a:t>If the client reports cheaters in a survey, our project managers remove these from the survey through management tool and alert the panel operations department. This ensures a panelist cannot be invited to a study beyond the frequency level set forth in the agreement between Research and the panel owner</a:t>
            </a:r>
            <a:r>
              <a:rPr lang="en-US" dirty="0" smtClean="0"/>
              <a:t>.</a:t>
            </a:r>
            <a:endParaRPr lang="en-IN" dirty="0"/>
          </a:p>
        </p:txBody>
      </p:sp>
    </p:spTree>
    <p:extLst>
      <p:ext uri="{BB962C8B-B14F-4D97-AF65-F5344CB8AC3E}">
        <p14:creationId xmlns:p14="http://schemas.microsoft.com/office/powerpoint/2010/main" val="510091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extLst>
    <a:ext uri="{05A4C25C-085E-4340-85A3-A5531E510DB2}">
      <thm15:themeFamily xmlns:thm15="http://schemas.microsoft.com/office/thememl/2012/main" name="Earth tone presentation (widescreen).potx" id="{0B5E8F0C-1569-45B5-8ADA-CBBDCE8A31F7}" vid="{BAFE7D81-C21B-4995-AEF0-26102EF6BDA1}"/>
    </a:ext>
  </a:ext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Earth tone presentation (widescreen)</Template>
  <TotalTime>87</TotalTime>
  <Words>684</Words>
  <Application>Microsoft Office PowerPoint</Application>
  <PresentationFormat>Custom</PresentationFormat>
  <Paragraphs>68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Earthtones 16x9</vt:lpstr>
      <vt:lpstr> OrangeMR</vt:lpstr>
      <vt:lpstr>Introduction</vt:lpstr>
      <vt:lpstr>Why OrangeMR?</vt:lpstr>
      <vt:lpstr>We are global</vt:lpstr>
      <vt:lpstr>B2B Profiling</vt:lpstr>
      <vt:lpstr>B2C Profiling</vt:lpstr>
      <vt:lpstr>Profiling Parameters</vt:lpstr>
      <vt:lpstr>Ensuring Data Quality</vt:lpstr>
      <vt:lpstr>High Quality Standards</vt:lpstr>
      <vt:lpstr>OrangeMR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OrangeMR</dc:title>
  <dc:creator>Ayush Raina</dc:creator>
  <cp:lastModifiedBy>Ayush Raina</cp:lastModifiedBy>
  <cp:revision>10</cp:revision>
  <dcterms:created xsi:type="dcterms:W3CDTF">2020-11-03T12:56:37Z</dcterms:created>
  <dcterms:modified xsi:type="dcterms:W3CDTF">2020-11-03T14:24:28Z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