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7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Felix Titling" panose="04060505060202020A04" pitchFamily="82" charset="0"/>
        <a:ea typeface="굴림" panose="020B0600000101010101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8BCC7C-3432-4B5C-B34A-751AAABA43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2126" y="2134694"/>
            <a:ext cx="6431432" cy="14411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E18D669-790A-446F-9A32-F654865255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2126" y="3645644"/>
            <a:ext cx="6431432" cy="718971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>
                <a:latin typeface="Futura LT" pitchFamily="2" charset="0"/>
                <a:ea typeface="Kozuka Gothic Pro EL" pitchFamily="34" charset="-128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70839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7A41-8A78-4E9E-A68F-AF58D6E4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FC9C4-4542-4C6E-B6D5-C0B40274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0B1F-047B-4330-BFED-0D210935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1983-5081-461F-B302-1C2875ED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D109-43D4-4206-B861-1552A910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6AC57-E1D9-4D4F-8555-C82505389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8667" y="261878"/>
            <a:ext cx="2639024" cy="59755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42834-A1D7-4653-A329-AA0E6939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359" y="261878"/>
            <a:ext cx="7718144" cy="59755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973F-982E-4A9B-88BC-BCEFE36F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3582-C510-434E-9875-FCA36A02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4578-9AF5-44BC-B2AD-3D6BF5D0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2D9-CFB5-4862-A1DE-81840215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736" y="1122104"/>
            <a:ext cx="9144529" cy="2388634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5812A-34AC-4B37-B7F6-F4DFBFD2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736" y="3602791"/>
            <a:ext cx="9144529" cy="165538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0D-2045-4FFA-9745-F4510A1B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5F13-C046-423A-90F0-B3D4CAA9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431B-105A-4C80-8017-8BBC6BA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D933C-E3D7-4F80-82BD-4A3EFC16916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7033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336F-642D-4A4F-8515-E1AA97A6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2309-2A11-4306-A425-2DCCB97E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ACFD-1535-4A7E-9CD9-598B4EB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5A8D-C412-4F8F-A262-43D6368A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BE6E-8B98-4D4F-81BF-004EF972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74038-6378-4812-90D1-9EE7A235710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74626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1C9A-D0F0-4AA4-95C8-601C5014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07" y="1709343"/>
            <a:ext cx="10515890" cy="2853664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C09B-8386-4C96-8BE5-1EF8BFC2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07" y="4589987"/>
            <a:ext cx="10515890" cy="1499841"/>
          </a:xfrm>
        </p:spPr>
        <p:txBody>
          <a:bodyPr/>
          <a:lstStyle>
            <a:lvl1pPr marL="0" indent="0">
              <a:buNone/>
              <a:defRPr sz="2400"/>
            </a:lvl1pPr>
            <a:lvl2pPr marL="457109" indent="0">
              <a:buNone/>
              <a:defRPr sz="2000"/>
            </a:lvl2pPr>
            <a:lvl3pPr marL="914217" indent="0">
              <a:buNone/>
              <a:defRPr sz="1800"/>
            </a:lvl3pPr>
            <a:lvl4pPr marL="1371326" indent="0">
              <a:buNone/>
              <a:defRPr sz="1600"/>
            </a:lvl4pPr>
            <a:lvl5pPr marL="1828434" indent="0">
              <a:buNone/>
              <a:defRPr sz="1600"/>
            </a:lvl5pPr>
            <a:lvl6pPr marL="2285543" indent="0">
              <a:buNone/>
              <a:defRPr sz="1600"/>
            </a:lvl6pPr>
            <a:lvl7pPr marL="2742651" indent="0">
              <a:buNone/>
              <a:defRPr sz="1600"/>
            </a:lvl7pPr>
            <a:lvl8pPr marL="3199760" indent="0">
              <a:buNone/>
              <a:defRPr sz="1600"/>
            </a:lvl8pPr>
            <a:lvl9pPr marL="365686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9609-A160-47E6-B23C-38A9D3E2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74CA-BB8B-47AA-9108-DF9D4FAC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FB1A-5913-4B4D-9689-80917CEF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3B2E2-74C3-4D6F-8C61-672E5BFB0CB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4108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5A7A-1A91-4B89-BC6A-05816393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5F7A-4F34-4A55-BD3A-9206B9960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3744" y="1599829"/>
            <a:ext cx="4511950" cy="4526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3309-079C-4A64-9F34-213D2805E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858" y="1599829"/>
            <a:ext cx="4514067" cy="4526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1C9FE-FFA4-4B11-81E2-8D80515C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9707A-4A11-4351-94D4-1D589972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416E3-7CE3-455F-A0C9-5643773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110EB-5C5F-4D95-8B59-BECE1F1E854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5445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7944-1C90-49B9-86C7-AAC11241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72" y="365041"/>
            <a:ext cx="10515890" cy="1325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E6B80-F9FF-47AD-B42A-B40D3BB6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172" y="1680774"/>
            <a:ext cx="5157420" cy="8237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570C-9618-4725-BDD2-065F78C8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172" y="2504495"/>
            <a:ext cx="5157420" cy="368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EEDEF-F9F4-4841-B90D-9AF928FEF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246" y="1680774"/>
            <a:ext cx="5182816" cy="8237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FDC3F-3E4A-408B-9DAE-9A7DA828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246" y="2504495"/>
            <a:ext cx="5182816" cy="368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126A1-76E8-40D5-A301-E1E4621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DA378-E3D2-4314-A36C-CD181658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AF078-5C05-485D-88AC-6B0B7EF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46A1E-B0A9-4091-B374-AC80B9B275C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254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1F66-C242-443D-9A02-4C5B03E4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73372-A559-4997-9863-EDAEC063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143B3-F6F9-473F-A5E1-1EDBE305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19789-E5BC-402B-ABC9-B1F189A7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DB7B5-88DB-4ACF-8F06-2920EA500E7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2213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60DB1-DAD2-4436-9E66-7D1D0DE7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3D5FD-342F-4AA4-8094-2802E780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1F973-E2EA-43F5-ACD8-764226D5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69C29-F49A-4752-8840-F13CA10CF85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19627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EF0B-4B69-46F6-9957-C9855450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72" y="457094"/>
            <a:ext cx="3932084" cy="159983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ED59-9A09-48BD-9691-9EAAB571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818" y="987197"/>
            <a:ext cx="6173244" cy="487408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1510-0EC4-462F-A00A-15E131449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172" y="2056924"/>
            <a:ext cx="3932084" cy="3812292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21E-8314-451B-BB36-CF0226AE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2A55-A413-4DFD-AB29-BF607B68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1FF7-FB9F-4DA6-9E04-F31F43DC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96432-CC57-4845-AF40-7C0C9DACF91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2415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F53B-AC79-4E32-8EE5-8FCC5383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54C6-FCF9-4CBD-AE87-C9396768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1848-0A64-407D-91A0-18DF82D5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B643-533F-4E12-9F3B-56EF193E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6CF7-8E65-4ECD-A248-1CCA69E5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8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3B9-0ACB-410C-AC21-DDD39C0B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72" y="457094"/>
            <a:ext cx="3932084" cy="159983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9478C-61E3-456F-A7C8-A7136A0A8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818" y="987197"/>
            <a:ext cx="6173244" cy="4874084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EA00F-DE35-4B39-AC6F-31F79B2D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172" y="2056924"/>
            <a:ext cx="3932084" cy="3812292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C4FA8-28DC-4CDF-9045-3C11F57E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AC581-238A-4955-A0BD-C927A86B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3B955-4F46-48CF-B4DA-9CB72DFA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5DB66-A8B2-4AE8-8B4E-A99911B7E0F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2309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8743-FBF6-46C2-8465-F763B78F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143D3-8BD9-405A-80D2-08675C07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4176-BB35-45E6-87C6-061E7827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96EA-7DA2-40A7-8DAA-AECBF1F0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F82E-0832-4EA7-8A29-13A129D4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33FF7-A06C-48D7-AE4D-8AD672665BD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24321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50E88-2323-477D-836E-552808419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8275" y="261877"/>
            <a:ext cx="2306766" cy="586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F57D2-5B4E-4F49-8349-BC40BCB10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33744" y="261877"/>
            <a:ext cx="6721366" cy="586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E24C-FAAC-4054-823D-90F70E4D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C1DF-DA43-4517-846D-EEF6D19B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3BBD-449F-4CA1-8182-2D1159DB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931D-79EC-410E-B647-6966F06C105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797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D27B-3AF7-4D2C-A5E1-AC5B44C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07" y="1709343"/>
            <a:ext cx="10515890" cy="2853664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897A-6D6A-424B-9F23-DB7AE09C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07" y="4589987"/>
            <a:ext cx="10515890" cy="1499841"/>
          </a:xfrm>
        </p:spPr>
        <p:txBody>
          <a:bodyPr/>
          <a:lstStyle>
            <a:lvl1pPr marL="0" indent="0">
              <a:buNone/>
              <a:defRPr sz="2400"/>
            </a:lvl1pPr>
            <a:lvl2pPr marL="457109" indent="0">
              <a:buNone/>
              <a:defRPr sz="2000"/>
            </a:lvl2pPr>
            <a:lvl3pPr marL="914217" indent="0">
              <a:buNone/>
              <a:defRPr sz="1800"/>
            </a:lvl3pPr>
            <a:lvl4pPr marL="1371326" indent="0">
              <a:buNone/>
              <a:defRPr sz="1600"/>
            </a:lvl4pPr>
            <a:lvl5pPr marL="1828434" indent="0">
              <a:buNone/>
              <a:defRPr sz="1600"/>
            </a:lvl5pPr>
            <a:lvl6pPr marL="2285543" indent="0">
              <a:buNone/>
              <a:defRPr sz="1600"/>
            </a:lvl6pPr>
            <a:lvl7pPr marL="2742651" indent="0">
              <a:buNone/>
              <a:defRPr sz="1600"/>
            </a:lvl7pPr>
            <a:lvl8pPr marL="3199760" indent="0">
              <a:buNone/>
              <a:defRPr sz="1600"/>
            </a:lvl8pPr>
            <a:lvl9pPr marL="365686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B235-202E-48E9-823C-075CFD01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85D6-1867-4982-A830-81A54682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5F8E-19A1-4BF0-888B-A6A0857B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086A-1108-408B-BE14-F94EABF9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83B-078C-4EBA-9AD3-B3AE70F09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359" y="1556978"/>
            <a:ext cx="5178585" cy="4680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6F6DE-6E38-4DA0-92CB-4956B6A6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108" y="1556978"/>
            <a:ext cx="5178583" cy="4680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2C0E8-2A66-42C3-997F-757526ED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21CCF-D33D-40E5-8349-3FDA504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D4653-DF49-4AF3-A517-73463F45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24AF-C065-47D3-AD9A-233D182F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72" y="365041"/>
            <a:ext cx="10515890" cy="1325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642B-6E83-4BDF-8ADB-F05FF0E1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172" y="1680774"/>
            <a:ext cx="5157420" cy="8237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E888-2109-46C5-826E-0E61F206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172" y="2504495"/>
            <a:ext cx="5157420" cy="368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C9B45-B70C-41C5-995C-63C5692E1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246" y="1680774"/>
            <a:ext cx="5182816" cy="8237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95FE0-75C8-4038-810B-43BAE118A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246" y="2504495"/>
            <a:ext cx="5182816" cy="368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1BF4D-C2BD-4FEE-9649-3D6D0195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33BDF-415B-4AEE-BD15-C6B3C84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1B56C-3F83-4DCC-B7C0-CF7DD5F0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2A78-7584-40A8-AC40-92C9E1F2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EFD22-D6D3-449E-8520-B42FC549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396DA-5921-459D-BB19-F6D4A282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72292-098B-4C8E-9CA4-6281D8B0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A4E6C-F158-4D00-8AE1-1E159CE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121AA-1EF9-4515-B003-E2BC2EC5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D755A-28CB-4DB4-BE36-E7203AE6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2485-D27A-4E0A-A0A6-88BECD62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72" y="457094"/>
            <a:ext cx="3932084" cy="159983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28FE-0D96-48E3-BC5C-CC92421A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818" y="987197"/>
            <a:ext cx="6173244" cy="487408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29C84-0C08-45F5-90B3-4F692025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172" y="2056924"/>
            <a:ext cx="3932084" cy="3812292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A552-9B0B-4B72-A782-211F994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70173-B711-4BB2-BA5B-0E7CA5AD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E4AFC-2F56-442B-8D2B-7DC7BCC4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435B-17DA-4708-B87F-CCD32E28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72" y="457094"/>
            <a:ext cx="3932084" cy="159983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0048C-1513-4341-8ED6-89F2BC8F9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818" y="987197"/>
            <a:ext cx="6173244" cy="4874084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B6146-A92A-44A6-A6D8-BC99ACF4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172" y="2056924"/>
            <a:ext cx="3932084" cy="3812292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997A-1FB0-4547-83D2-D995E631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DF1B-EF8B-4438-B98B-61AB957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6DABE-EAA3-4F36-A24A-15443765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1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4C9203-F00F-4BCB-9A10-C0BA63EE7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7358" y="261878"/>
            <a:ext cx="10556100" cy="108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0E4762-0386-4BA7-B450-36E439394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359" y="1556978"/>
            <a:ext cx="10560333" cy="468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4CE7CE4-2857-4C96-987F-56DDBB0ECD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94" y="6453281"/>
            <a:ext cx="2844306" cy="26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j-lt"/>
              </a:defRPr>
            </a:lvl1pPr>
          </a:lstStyle>
          <a:p>
            <a:fld id="{C547198D-75F2-42FE-BAA9-277458464578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7E7DD5D-DDDA-47B4-9C9B-6E0230A524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877" y="6453281"/>
            <a:ext cx="3862247" cy="26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AB52FCD8-929E-475D-9CF5-4219D8E65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200" y="6453281"/>
            <a:ext cx="2844306" cy="26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j-lt"/>
              </a:defRPr>
            </a:lvl1pPr>
          </a:lstStyle>
          <a:p>
            <a:fld id="{22D6C533-6CE2-4320-B68A-69D82AC70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99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5pPr>
      <a:lvl6pPr marL="457109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6pPr>
      <a:lvl7pPr marL="91421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7pPr>
      <a:lvl8pPr marL="137132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8pPr>
      <a:lvl9pPr marL="1828434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Futura LT" pitchFamily="2" charset="0"/>
          <a:ea typeface="Kozuka Gothic Pro EL" pitchFamily="34" charset="-128"/>
        </a:defRPr>
      </a:lvl9pPr>
    </p:titleStyle>
    <p:bodyStyle>
      <a:lvl1pPr marL="342831" indent="-342831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801" indent="-285693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771" indent="-228554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880" indent="-228554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 r="-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69FE47DB-ACF5-4599-9C9E-D09A7A765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48559" y="261878"/>
            <a:ext cx="9216482" cy="114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34388632-5053-4381-B4F9-B4D4F195D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3744" y="1599829"/>
            <a:ext cx="9229181" cy="452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359428" name="Rectangle 4">
            <a:extLst>
              <a:ext uri="{FF2B5EF4-FFF2-40B4-BE49-F238E27FC236}">
                <a16:creationId xmlns:a16="http://schemas.microsoft.com/office/drawing/2014/main" id="{F96E42A5-F35F-49B6-9E1B-09A58F1F7E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94" y="6453281"/>
            <a:ext cx="2844306" cy="26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endParaRPr lang="ru-RU" altLang="en-US"/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8264BF20-E751-46B3-9B4A-D02279AE50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877" y="6453281"/>
            <a:ext cx="3862247" cy="26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endParaRPr lang="ru-RU" altLang="en-US"/>
          </a:p>
        </p:txBody>
      </p:sp>
      <p:sp>
        <p:nvSpPr>
          <p:cNvPr id="359430" name="Rectangle 6">
            <a:extLst>
              <a:ext uri="{FF2B5EF4-FFF2-40B4-BE49-F238E27FC236}">
                <a16:creationId xmlns:a16="http://schemas.microsoft.com/office/drawing/2014/main" id="{7F6354E5-3143-4FB3-9AEB-F1B27E6844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200" y="6453281"/>
            <a:ext cx="2844306" cy="26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275C6F2A-B7F8-4767-8115-72C5E3A19B0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976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99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5pPr>
      <a:lvl6pPr marL="457109"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6pPr>
      <a:lvl7pPr marL="914217"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7pPr>
      <a:lvl8pPr marL="1371326"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8pPr>
      <a:lvl9pPr marL="1828434" algn="l" rtl="0" eaLnBrk="1" fontAlgn="base" hangingPunct="1">
        <a:spcBef>
          <a:spcPct val="0"/>
        </a:spcBef>
        <a:spcAft>
          <a:spcPct val="0"/>
        </a:spcAft>
        <a:defRPr sz="3599">
          <a:solidFill>
            <a:srgbClr val="666666"/>
          </a:solidFill>
          <a:latin typeface="Futura LT" pitchFamily="2" charset="0"/>
          <a:ea typeface="Kozuka Gothic Pro EL" pitchFamily="34" charset="-128"/>
        </a:defRPr>
      </a:lvl9pPr>
    </p:titleStyle>
    <p:bodyStyle>
      <a:lvl1pPr marL="342831" indent="-342831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801" indent="-285693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2771" indent="-228554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599880" indent="-228554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6989" indent="-228554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CAF-B758-4E67-9411-210BAA2F0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Black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5493D-98FD-4F00-A283-1C00BC308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MD. Azman Ahmed</a:t>
            </a:r>
          </a:p>
          <a:p>
            <a:r>
              <a:rPr lang="en-US" dirty="0"/>
              <a:t>2020-1-60-217</a:t>
            </a:r>
          </a:p>
        </p:txBody>
      </p:sp>
    </p:spTree>
    <p:extLst>
      <p:ext uri="{BB962C8B-B14F-4D97-AF65-F5344CB8AC3E}">
        <p14:creationId xmlns:p14="http://schemas.microsoft.com/office/powerpoint/2010/main" val="95800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50193-9BCF-47F8-96B0-5B28D7DF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B2E2-74C3-4D6F-8C61-672E5BFB0CBA}" type="slidenum">
              <a:rPr lang="ru-RU" altLang="en-US" smtClean="0"/>
              <a:pPr/>
              <a:t>10</a:t>
            </a:fld>
            <a:endParaRPr lang="ru-RU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D9CF52-43E3-4B97-9D56-3C9B232D3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3562" y="309262"/>
            <a:ext cx="9664505" cy="590931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delete a node: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the color of the node that will be deleted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left child of the node that will be deleted is null, then replace deleted node  with the right child.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right child of the node that will be deleted is null, then replace deleted node with the left child.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the minimum of right subtree of note To Be Deleted into 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2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the color of y in 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originalColor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3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the 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 y into x.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4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y is a child of node To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BeDeleted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set the parent of x as 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5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Else, transplant y with 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 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6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Transplant node To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BeDeleted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 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7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 y with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originalColor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originalColor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BLACK, call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DeleteFix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1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962C1-6902-4A13-A9B2-EC409B1D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B2E2-74C3-4D6F-8C61-672E5BFB0CBA}" type="slidenum">
              <a:rPr lang="ru-RU" altLang="en-US" smtClean="0"/>
              <a:pPr/>
              <a:t>11</a:t>
            </a:fld>
            <a:endParaRPr lang="ru-RU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B3B96B-F428-4A4D-9FFE-FDDD4F4A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3115"/>
            <a:ext cx="10515600" cy="6060166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DeleteFix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  <a:endParaRPr lang="en-US" sz="1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reaches the root node.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 points to a red-black node. In this case, x is colored black.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rotations and recoloring are performed.</a:t>
            </a:r>
          </a:p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algorithm retains the properties of a red-black tree.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the following until the x is not the root of the tree and the color of x is BLACK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 is the left child of its parent then,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w to the sibling of x.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right child of parent of x is RED,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Case-I: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 the right child of the parent of x as BLACK.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 the parent of x as RED.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Left-Rotate the parent of x.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the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parent of x to w.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color of both the right and the 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 w is BLACK,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Case-II: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 w as RED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the parent of x to x.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1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9C23-FAA8-41BF-9114-AA8EA791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07" y="534573"/>
            <a:ext cx="10515890" cy="5555256"/>
          </a:xfrm>
        </p:spPr>
        <p:txBody>
          <a:bodyPr/>
          <a:lstStyle/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Else if the color of the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 w is BLACK</a:t>
            </a: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Case-III: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 the 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 w as BLACK</a:t>
            </a: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 w as RED</a:t>
            </a: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Right-Rotate w.</a:t>
            </a: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the 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parent of x to w.</a:t>
            </a:r>
          </a:p>
          <a:p>
            <a:pPr marL="457200" lvl="1" algn="l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If any of the above cases do not occur, then do the following.</a:t>
            </a: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Case-IV: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 w as the color of the parent of x.</a:t>
            </a: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 the parent of x as BLACK.</a:t>
            </a: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 the right child of w as BLACK.</a:t>
            </a: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Left-Rotate the parent of x.</a:t>
            </a:r>
          </a:p>
          <a:p>
            <a:pPr marL="914400" lvl="2"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 x as the root of the tree.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 the same as above with right changed to left and vice versa.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color of x as BLACK.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0BAF-5508-4463-B103-86B4E435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B2E2-74C3-4D6F-8C61-672E5BFB0CBA}" type="slidenum">
              <a:rPr lang="ru-RU" altLang="en-US" smtClean="0"/>
              <a:pPr/>
              <a:t>12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93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66A6-D2C2-452F-94C5-705036A58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611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2FD0-07C1-405B-BFD8-51A08701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58" y="261878"/>
            <a:ext cx="5088642" cy="90431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Red Black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48AA-DB33-4D08-AA0C-F2E383CB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58" y="1152939"/>
            <a:ext cx="10560333" cy="4680453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 is a self-balancing binary search tree in which each node contains an extra bit for denoting the color of the node, either red or black.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Red Black tree: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self balancing BST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either red or black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of the tree is always black tree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leaf which is nil is black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Node is Red then its children can not be red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path from a node to any of its descendent nil node has the same 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62636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C315-3F21-4F6E-A382-848AF559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58" y="163404"/>
            <a:ext cx="10556100" cy="1080837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 vs 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A7C1-A30C-4051-B878-E1323F20A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358" y="1180187"/>
            <a:ext cx="10556100" cy="5351881"/>
          </a:xfrm>
        </p:spPr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AVL trees provide faster lookups than Red Black Trees because they are more strictly balanced.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Trees provide faster insertion and removal operations than AVL trees as fewer rotations are done due to relatively relaxed balancing.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AVL trees store balance factors or heights with each node, thus requires storage for an integer per node whereas Red Black Tree requires only 1 bit of information per node.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 Black Trees are used in most of the language libraries like map, multimap, multi set in C++ whereas AVL trees are used in databases where faster retrievals are required.</a:t>
            </a:r>
          </a:p>
          <a:p>
            <a:pPr algn="l" fontAlgn="base">
              <a:buFont typeface="+mj-lt"/>
              <a:buAutoNum type="arabicPeriod"/>
            </a:pP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4</a:t>
            </a:r>
            <a:r>
              <a:rPr lang="en-US" sz="2400" baseline="30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 </a:t>
            </a:r>
            <a:r>
              <a:rPr lang="en-US" sz="240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longest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from the root is no longer than the shortest path from the root</a:t>
            </a:r>
            <a:endParaRPr lang="en-US" sz="240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321BA-8CE0-4C00-B93F-C317CDBC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07" y="815927"/>
            <a:ext cx="10515890" cy="527390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in Red black tree;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Traversal in Red Black Tree: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Order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Order</a:t>
            </a:r>
          </a:p>
        </p:txBody>
      </p:sp>
    </p:spTree>
    <p:extLst>
      <p:ext uri="{BB962C8B-B14F-4D97-AF65-F5344CB8AC3E}">
        <p14:creationId xmlns:p14="http://schemas.microsoft.com/office/powerpoint/2010/main" val="311731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98000"/>
            <a:lum/>
          </a:blip>
          <a:srcRect/>
          <a:stretch>
            <a:fillRect r="-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3BDE-562A-4D79-9425-B4C41B31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4048" y="440018"/>
            <a:ext cx="9448459" cy="5468413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Insertion: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Initially a new node is inserted as a red node. 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newly inserted nodes are always red in a red-black tree?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inserting a red node does not violate the depth property of a red-black tree.</a:t>
            </a: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attach a red node to a red node, then the rule is violated but it is easier to fix this problem than the problem introduced by violating the depth property.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parent of newly inserted node  is also Red then the tree becomes unbalanced.</a:t>
            </a:r>
            <a:endParaRPr lang="en-US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87CDF-D599-4DE7-82FE-937E3494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B2E2-74C3-4D6F-8C61-672E5BFB0CBA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706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57972-E62E-4051-985B-2CF62DC4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452" y="594761"/>
            <a:ext cx="9282964" cy="28342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Fixing the unbalanced tree after insertion: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uncle node of newly inserted node is also red then set both the parent and uncle node as black and set the grandparent(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the new node as red.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continue the same process for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until the root node is found.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D5C6-E623-4B65-81A7-75DCADE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B2E2-74C3-4D6F-8C61-672E5BFB0CBA}" type="slidenum">
              <a:rPr lang="ru-RU" altLang="en-US" smtClean="0"/>
              <a:pPr/>
              <a:t>6</a:t>
            </a:fld>
            <a:endParaRPr lang="ru-RU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61389-B0F1-42A2-9AD6-BC0B2C35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" y="3428999"/>
            <a:ext cx="3617966" cy="253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4FA13-4650-419D-B58F-E0E2BF0F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945" y="3428998"/>
            <a:ext cx="3617966" cy="2535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D18AFD-ACD9-4695-B863-0DD7B7EA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10" y="3428999"/>
            <a:ext cx="3617965" cy="25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0049-7C2F-4DDE-87B2-52FFF5284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6439" y="707304"/>
            <a:ext cx="8790595" cy="532773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uncle node of new node,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A: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node is the left node of parent node and parent node is the left node of grand parent then we will right rotate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mark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red and parent as black.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B: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new node is the right node of parent node and parent node is the left node of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we will left rotate the parent node and then right rotate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node. After that parent node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is colored as red and new node is colored as Black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C: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node is the right node of parent node and parent node is the right  node of grand parent then we will left rotate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mark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red and parent as black.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new node is the left node of parent node and parent node is the right node of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we will right rotate the parent node and then left rotate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node. After that parent node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is colored as red and new node is colored as Black.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1FB59-B865-4D38-936B-CE4138F9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B2E2-74C3-4D6F-8C61-672E5BFB0CBA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8796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2292E-B613-40AE-87F2-18C60F82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B2E2-74C3-4D6F-8C61-672E5BFB0CBA}" type="slidenum">
              <a:rPr lang="ru-RU" altLang="en-US" smtClean="0"/>
              <a:pPr/>
              <a:t>8</a:t>
            </a:fld>
            <a:endParaRPr lang="ru-RU" altLang="en-US"/>
          </a:p>
        </p:txBody>
      </p:sp>
      <p:pic>
        <p:nvPicPr>
          <p:cNvPr id="6148" name="Picture 4" descr="left-right rotate">
            <a:extLst>
              <a:ext uri="{FF2B5EF4-FFF2-40B4-BE49-F238E27FC236}">
                <a16:creationId xmlns:a16="http://schemas.microsoft.com/office/drawing/2014/main" id="{54D46EAD-45D4-48C4-A441-74E41EFDF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43" y="978589"/>
            <a:ext cx="7588113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29689-F8CA-4732-8CDD-727B1F6A8EB8}"/>
              </a:ext>
            </a:extLst>
          </p:cNvPr>
          <p:cNvSpPr txBox="1"/>
          <p:nvPr/>
        </p:nvSpPr>
        <p:spPr>
          <a:xfrm>
            <a:off x="1018584" y="393814"/>
            <a:ext cx="5077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 in Subtrees of RBT: </a:t>
            </a:r>
          </a:p>
        </p:txBody>
      </p:sp>
      <p:pic>
        <p:nvPicPr>
          <p:cNvPr id="6150" name="Picture 6" descr="right-left rotate">
            <a:extLst>
              <a:ext uri="{FF2B5EF4-FFF2-40B4-BE49-F238E27FC236}">
                <a16:creationId xmlns:a16="http://schemas.microsoft.com/office/drawing/2014/main" id="{B46257A7-29BF-4249-A87D-B1638C2B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42" y="3885785"/>
            <a:ext cx="7588113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29E71-C22F-4F6A-AAD5-F5DBD6D81690}"/>
              </a:ext>
            </a:extLst>
          </p:cNvPr>
          <p:cNvSpPr txBox="1"/>
          <p:nvPr/>
        </p:nvSpPr>
        <p:spPr>
          <a:xfrm>
            <a:off x="4612258" y="34290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Right Rotation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973DA-B2C7-4C18-9D0E-6087C4F6EDD0}"/>
              </a:ext>
            </a:extLst>
          </p:cNvPr>
          <p:cNvSpPr txBox="1"/>
          <p:nvPr/>
        </p:nvSpPr>
        <p:spPr>
          <a:xfrm>
            <a:off x="4612258" y="6222448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Left Rotation</a:t>
            </a:r>
          </a:p>
        </p:txBody>
      </p:sp>
    </p:spTree>
    <p:extLst>
      <p:ext uri="{BB962C8B-B14F-4D97-AF65-F5344CB8AC3E}">
        <p14:creationId xmlns:p14="http://schemas.microsoft.com/office/powerpoint/2010/main" val="158610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DA711-3FC3-4657-9B69-04CF0E2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B2E2-74C3-4D6F-8C61-672E5BFB0CBA}" type="slidenum">
              <a:rPr lang="ru-RU" altLang="en-US" smtClean="0"/>
              <a:pPr/>
              <a:t>9</a:t>
            </a:fld>
            <a:endParaRPr lang="ru-RU" altLang="en-US"/>
          </a:p>
        </p:txBody>
      </p:sp>
      <p:pic>
        <p:nvPicPr>
          <p:cNvPr id="5122" name="Picture 2" descr="left-right rotate">
            <a:extLst>
              <a:ext uri="{FF2B5EF4-FFF2-40B4-BE49-F238E27FC236}">
                <a16:creationId xmlns:a16="http://schemas.microsoft.com/office/drawing/2014/main" id="{49BD2109-6643-48AD-803C-249D6ED81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52" y="404986"/>
            <a:ext cx="5136280" cy="21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-right rotate">
            <a:extLst>
              <a:ext uri="{FF2B5EF4-FFF2-40B4-BE49-F238E27FC236}">
                <a16:creationId xmlns:a16="http://schemas.microsoft.com/office/drawing/2014/main" id="{3ECDDF47-44ED-42D5-B22C-9F2CFFC5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4986"/>
            <a:ext cx="5486506" cy="21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3EA42-B91A-43B9-A78E-258BF996463B}"/>
              </a:ext>
            </a:extLst>
          </p:cNvPr>
          <p:cNvSpPr txBox="1"/>
          <p:nvPr/>
        </p:nvSpPr>
        <p:spPr>
          <a:xfrm>
            <a:off x="3599162" y="2844225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Left – Right Rotation</a:t>
            </a:r>
          </a:p>
        </p:txBody>
      </p:sp>
      <p:pic>
        <p:nvPicPr>
          <p:cNvPr id="5126" name="Picture 6" descr="right-left rotate">
            <a:extLst>
              <a:ext uri="{FF2B5EF4-FFF2-40B4-BE49-F238E27FC236}">
                <a16:creationId xmlns:a16="http://schemas.microsoft.com/office/drawing/2014/main" id="{0921F952-68E5-499F-BEA3-9FB4E9D0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52" y="3755311"/>
            <a:ext cx="5136280" cy="211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ight-left rotate">
            <a:extLst>
              <a:ext uri="{FF2B5EF4-FFF2-40B4-BE49-F238E27FC236}">
                <a16:creationId xmlns:a16="http://schemas.microsoft.com/office/drawing/2014/main" id="{CEBB4F42-2636-42BB-8A60-27B98A9A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31" y="3759558"/>
            <a:ext cx="5486506" cy="210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E3F81-6EE9-4302-977E-CA08BF45961E}"/>
              </a:ext>
            </a:extLst>
          </p:cNvPr>
          <p:cNvSpPr txBox="1"/>
          <p:nvPr/>
        </p:nvSpPr>
        <p:spPr>
          <a:xfrm>
            <a:off x="3599161" y="5868239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Right – Left Rotation</a:t>
            </a:r>
          </a:p>
        </p:txBody>
      </p:sp>
    </p:spTree>
    <p:extLst>
      <p:ext uri="{BB962C8B-B14F-4D97-AF65-F5344CB8AC3E}">
        <p14:creationId xmlns:p14="http://schemas.microsoft.com/office/powerpoint/2010/main" val="1566111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Futura LT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anose="04060505060202020A04" pitchFamily="8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anose="04060505060202020A04" pitchFamily="8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anose="04060505060202020A04" pitchFamily="8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elix Titling" panose="04060505060202020A04" pitchFamily="8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template(2)</Template>
  <TotalTime>123</TotalTime>
  <Words>1122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Kozuka Gothic Pro EL</vt:lpstr>
      <vt:lpstr>Algerian</vt:lpstr>
      <vt:lpstr>Arial</vt:lpstr>
      <vt:lpstr>Felix Titling</vt:lpstr>
      <vt:lpstr>Futura LT</vt:lpstr>
      <vt:lpstr>Times New Roman</vt:lpstr>
      <vt:lpstr>Wingdings</vt:lpstr>
      <vt:lpstr>template</vt:lpstr>
      <vt:lpstr>Custom Design</vt:lpstr>
      <vt:lpstr>Red Black Tree</vt:lpstr>
      <vt:lpstr>What is Red Black tree?</vt:lpstr>
      <vt:lpstr>Red Black tree vs 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Tree</dc:title>
  <dc:creator>Azman Ahmed</dc:creator>
  <cp:lastModifiedBy>Azman Ahmed</cp:lastModifiedBy>
  <cp:revision>13</cp:revision>
  <dcterms:created xsi:type="dcterms:W3CDTF">2021-09-21T11:39:31Z</dcterms:created>
  <dcterms:modified xsi:type="dcterms:W3CDTF">2021-09-21T13:43:23Z</dcterms:modified>
</cp:coreProperties>
</file>