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2" roundtripDataSignature="AMtx7mia7Tr2dE0tL6clNWc3kf1qgBW1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6"/>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6"/>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17" name="Google Shape;17;p26"/>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6"/>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0" name="Google Shape;20;p26"/>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 name="Google Shape;21;p26"/>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 name="Google Shape;22;p26"/>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 name="Google Shape;23;p26"/>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3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5"/>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9" name="Google Shape;89;p3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36"/>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5" name="Google Shape;95;p36"/>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6"/>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8" name="Google Shape;98;p36"/>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99" name="Google Shape;99;p36"/>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00" name="Google Shape;100;p36"/>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p2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28"/>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8"/>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rgbClr val="888888"/>
                </a:solidFill>
              </a:defRPr>
            </a:lvl1pPr>
            <a:lvl2pPr indent="-228600" lvl="1" marL="914400" algn="l">
              <a:spcBef>
                <a:spcPts val="500"/>
              </a:spcBef>
              <a:spcAft>
                <a:spcPts val="0"/>
              </a:spcAft>
              <a:buSzPts val="1368"/>
              <a:buNone/>
              <a:defRPr sz="1800">
                <a:solidFill>
                  <a:srgbClr val="888888"/>
                </a:solidFill>
              </a:defRPr>
            </a:lvl2pPr>
            <a:lvl3pPr indent="-228600" lvl="2" marL="1371600" algn="l">
              <a:spcBef>
                <a:spcPts val="500"/>
              </a:spcBef>
              <a:spcAft>
                <a:spcPts val="0"/>
              </a:spcAft>
              <a:buSzPts val="1216"/>
              <a:buNone/>
              <a:defRPr sz="1600">
                <a:solidFill>
                  <a:srgbClr val="888888"/>
                </a:solidFill>
              </a:defRPr>
            </a:lvl3pPr>
            <a:lvl4pPr indent="-228600" lvl="3" marL="1828800" algn="l">
              <a:spcBef>
                <a:spcPts val="400"/>
              </a:spcBef>
              <a:spcAft>
                <a:spcPts val="0"/>
              </a:spcAft>
              <a:buSzPts val="980"/>
              <a:buNone/>
              <a:defRPr sz="1400">
                <a:solidFill>
                  <a:srgbClr val="888888"/>
                </a:solidFill>
              </a:defRPr>
            </a:lvl4pPr>
            <a:lvl5pPr indent="-228600" lvl="4" marL="2286000" algn="l">
              <a:spcBef>
                <a:spcPts val="300"/>
              </a:spcBef>
              <a:spcAft>
                <a:spcPts val="0"/>
              </a:spcAft>
              <a:buSzPts val="980"/>
              <a:buNone/>
              <a:defRPr sz="1400">
                <a:solidFill>
                  <a:srgbClr val="888888"/>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3" name="Google Shape;33;p28"/>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28"/>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7" name="Google Shape;37;p28"/>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29"/>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4" name="Google Shape;44;p29"/>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0"/>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0"/>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8" name="Google Shape;48;p30"/>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9" name="Google Shape;49;p3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2" name="Google Shape;52;p30"/>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3" name="Google Shape;53;p30"/>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31"/>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4" name="Google Shape;64;p3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5" name="Google Shape;65;p3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33"/>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3"/>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9" name="Google Shape;69;p3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2" name="Google Shape;72;p33"/>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3" name="Google Shape;73;p33"/>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4" name="Google Shape;74;p33"/>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5" name="Google Shape;75;p33"/>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34"/>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dk1"/>
              </a:buClr>
              <a:buSzPts val="2000"/>
              <a:buFont typeface="Bookman Old Style"/>
              <a:buNone/>
              <a:defRPr b="0" sz="2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4"/>
          <p:cNvSpPr/>
          <p:nvPr>
            <p:ph idx="2" type="pic"/>
          </p:nvPr>
        </p:nvSpPr>
        <p:spPr>
          <a:xfrm>
            <a:off x="457200" y="1905000"/>
            <a:ext cx="8229600" cy="4270248"/>
          </a:xfrm>
          <a:prstGeom prst="rect">
            <a:avLst/>
          </a:prstGeom>
          <a:solidFill>
            <a:schemeClr val="dk1"/>
          </a:solidFill>
          <a:ln>
            <a:noFill/>
          </a:ln>
        </p:spPr>
      </p:sp>
      <p:sp>
        <p:nvSpPr>
          <p:cNvPr id="79" name="Google Shape;79;p34"/>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0" name="Google Shape;80;p34"/>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4"/>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3" name="Google Shape;83;p34"/>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4" name="Google Shape;84;p34"/>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5" name="Google Shape;85;p34"/>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D58F3E"/>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8" name="Google Shape;8;p2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2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2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25"/>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2" name="Google Shape;12;p25"/>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3" name="Google Shape;13;p25"/>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2.jpg"/><Relationship Id="rId10" Type="http://schemas.openxmlformats.org/officeDocument/2006/relationships/image" Target="../media/image9.gif"/><Relationship Id="rId9"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gi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143000" y="3810000"/>
            <a:ext cx="6858000" cy="9906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dk1"/>
              </a:buClr>
              <a:buSzPts val="3200"/>
              <a:buFont typeface="Bookman Old Style"/>
              <a:buNone/>
            </a:pPr>
            <a:r>
              <a:rPr lang="en-US"/>
              <a:t>CSE 470 – Use Case Diagram</a:t>
            </a:r>
            <a:endParaRPr/>
          </a:p>
        </p:txBody>
      </p:sp>
      <p:sp>
        <p:nvSpPr>
          <p:cNvPr id="106" name="Google Shape;106;p1"/>
          <p:cNvSpPr txBox="1"/>
          <p:nvPr>
            <p:ph idx="1" type="subTitle"/>
          </p:nvPr>
        </p:nvSpPr>
        <p:spPr>
          <a:xfrm>
            <a:off x="1219200" y="5410200"/>
            <a:ext cx="6858000" cy="5334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520"/>
              <a:buNone/>
            </a:pPr>
            <a:r>
              <a:rPr lang="en-US"/>
              <a:t>BRAC University</a:t>
            </a:r>
            <a:endParaRPr/>
          </a:p>
        </p:txBody>
      </p:sp>
      <p:pic>
        <p:nvPicPr>
          <p:cNvPr descr="software-engineering-5b4daa8bab12ae7f4848c482.jpg" id="107" name="Google Shape;107;p1"/>
          <p:cNvPicPr preferRelativeResize="0"/>
          <p:nvPr/>
        </p:nvPicPr>
        <p:blipFill rotWithShape="1">
          <a:blip r:embed="rId3">
            <a:alphaModFix/>
          </a:blip>
          <a:srcRect b="0" l="0" r="0" t="0"/>
          <a:stretch/>
        </p:blipFill>
        <p:spPr>
          <a:xfrm>
            <a:off x="0" y="0"/>
            <a:ext cx="9144000" cy="3581400"/>
          </a:xfrm>
          <a:prstGeom prst="rect">
            <a:avLst/>
          </a:prstGeom>
          <a:noFill/>
          <a:ln>
            <a:noFill/>
          </a:ln>
        </p:spPr>
      </p:pic>
      <p:pic>
        <p:nvPicPr>
          <p:cNvPr descr="brac.png" id="108" name="Google Shape;108;p1"/>
          <p:cNvPicPr preferRelativeResize="0"/>
          <p:nvPr/>
        </p:nvPicPr>
        <p:blipFill rotWithShape="1">
          <a:blip r:embed="rId4">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p:nvPr/>
        </p:nvSpPr>
        <p:spPr>
          <a:xfrm>
            <a:off x="1676400" y="2286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207" name="Google Shape;207;p10"/>
          <p:cNvGrpSpPr/>
          <p:nvPr/>
        </p:nvGrpSpPr>
        <p:grpSpPr>
          <a:xfrm>
            <a:off x="533400" y="685800"/>
            <a:ext cx="533400" cy="1142999"/>
            <a:chOff x="4254" y="2630"/>
            <a:chExt cx="528" cy="1219"/>
          </a:xfrm>
        </p:grpSpPr>
        <p:cxnSp>
          <p:nvCxnSpPr>
            <p:cNvPr id="208" name="Google Shape;208;p10"/>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09" name="Google Shape;209;p10"/>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10" name="Google Shape;210;p10"/>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11" name="Google Shape;211;p10"/>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12" name="Google Shape;212;p10"/>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213" name="Google Shape;213;p10"/>
          <p:cNvGrpSpPr/>
          <p:nvPr/>
        </p:nvGrpSpPr>
        <p:grpSpPr>
          <a:xfrm>
            <a:off x="533400" y="4648200"/>
            <a:ext cx="533400" cy="1142999"/>
            <a:chOff x="4254" y="2630"/>
            <a:chExt cx="528" cy="1219"/>
          </a:xfrm>
        </p:grpSpPr>
        <p:cxnSp>
          <p:nvCxnSpPr>
            <p:cNvPr id="214" name="Google Shape;214;p10"/>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15" name="Google Shape;215;p10"/>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16" name="Google Shape;216;p10"/>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17" name="Google Shape;217;p10"/>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18" name="Google Shape;218;p10"/>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219" name="Google Shape;219;p10"/>
          <p:cNvGrpSpPr/>
          <p:nvPr/>
        </p:nvGrpSpPr>
        <p:grpSpPr>
          <a:xfrm>
            <a:off x="457200" y="2590800"/>
            <a:ext cx="533400" cy="1142999"/>
            <a:chOff x="4254" y="2630"/>
            <a:chExt cx="528" cy="1219"/>
          </a:xfrm>
        </p:grpSpPr>
        <p:cxnSp>
          <p:nvCxnSpPr>
            <p:cNvPr id="220" name="Google Shape;220;p10"/>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21" name="Google Shape;221;p10"/>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22" name="Google Shape;222;p10"/>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23" name="Google Shape;223;p10"/>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24" name="Google Shape;224;p10"/>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225" name="Google Shape;225;p10"/>
          <p:cNvSpPr txBox="1"/>
          <p:nvPr/>
        </p:nvSpPr>
        <p:spPr>
          <a:xfrm>
            <a:off x="381000" y="18288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Patient</a:t>
            </a:r>
            <a:endParaRPr sz="1800">
              <a:solidFill>
                <a:schemeClr val="dk1"/>
              </a:solidFill>
              <a:latin typeface="Gill Sans"/>
              <a:ea typeface="Gill Sans"/>
              <a:cs typeface="Gill Sans"/>
              <a:sym typeface="Gill Sans"/>
            </a:endParaRPr>
          </a:p>
        </p:txBody>
      </p:sp>
      <p:sp>
        <p:nvSpPr>
          <p:cNvPr id="226" name="Google Shape;226;p10"/>
          <p:cNvSpPr txBox="1"/>
          <p:nvPr/>
        </p:nvSpPr>
        <p:spPr>
          <a:xfrm>
            <a:off x="152400" y="5791200"/>
            <a:ext cx="136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Management</a:t>
            </a:r>
            <a:endParaRPr sz="1800">
              <a:solidFill>
                <a:schemeClr val="dk1"/>
              </a:solidFill>
              <a:latin typeface="Gill Sans"/>
              <a:ea typeface="Gill Sans"/>
              <a:cs typeface="Gill Sans"/>
              <a:sym typeface="Gill Sans"/>
            </a:endParaRPr>
          </a:p>
        </p:txBody>
      </p:sp>
      <p:sp>
        <p:nvSpPr>
          <p:cNvPr id="227" name="Google Shape;227;p10"/>
          <p:cNvSpPr txBox="1"/>
          <p:nvPr/>
        </p:nvSpPr>
        <p:spPr>
          <a:xfrm>
            <a:off x="228600" y="381000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Payment System</a:t>
            </a:r>
            <a:endParaRPr sz="1800">
              <a:solidFill>
                <a:schemeClr val="dk1"/>
              </a:solidFill>
              <a:latin typeface="Gill Sans"/>
              <a:ea typeface="Gill Sans"/>
              <a:cs typeface="Gill Sans"/>
              <a:sym typeface="Gill Sans"/>
            </a:endParaRPr>
          </a:p>
        </p:txBody>
      </p:sp>
      <p:sp>
        <p:nvSpPr>
          <p:cNvPr id="228" name="Google Shape;228;p10"/>
          <p:cNvSpPr txBox="1"/>
          <p:nvPr/>
        </p:nvSpPr>
        <p:spPr>
          <a:xfrm>
            <a:off x="7543800" y="1828800"/>
            <a:ext cx="8226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Actors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29" name="Google Shape;229;p10"/>
          <p:cNvSpPr txBox="1"/>
          <p:nvPr/>
        </p:nvSpPr>
        <p:spPr>
          <a:xfrm>
            <a:off x="7924800" y="2590800"/>
            <a:ext cx="12192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Gill Sans"/>
                <a:ea typeface="Gill Sans"/>
                <a:cs typeface="Gill Sans"/>
                <a:sym typeface="Gill Sans"/>
              </a:rPr>
              <a:t>Secondary Actors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30" name="Google Shape;230;p10"/>
          <p:cNvSpPr txBox="1"/>
          <p:nvPr/>
        </p:nvSpPr>
        <p:spPr>
          <a:xfrm>
            <a:off x="6934200" y="2590800"/>
            <a:ext cx="914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F0"/>
                </a:solidFill>
                <a:latin typeface="Gill Sans"/>
                <a:ea typeface="Gill Sans"/>
                <a:cs typeface="Gill Sans"/>
                <a:sym typeface="Gill Sans"/>
              </a:rPr>
              <a:t>Primary Actors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cxnSp>
        <p:nvCxnSpPr>
          <p:cNvPr id="231" name="Google Shape;231;p10"/>
          <p:cNvCxnSpPr>
            <a:endCxn id="229" idx="0"/>
          </p:cNvCxnSpPr>
          <p:nvPr/>
        </p:nvCxnSpPr>
        <p:spPr>
          <a:xfrm>
            <a:off x="7848600" y="2209800"/>
            <a:ext cx="685800" cy="381000"/>
          </a:xfrm>
          <a:prstGeom prst="straightConnector1">
            <a:avLst/>
          </a:prstGeom>
          <a:noFill/>
          <a:ln cap="flat" cmpd="sng" w="25400">
            <a:solidFill>
              <a:schemeClr val="dk1"/>
            </a:solidFill>
            <a:prstDash val="solid"/>
            <a:round/>
            <a:headEnd len="sm" w="sm" type="none"/>
            <a:tailEnd len="sm" w="sm" type="none"/>
          </a:ln>
        </p:spPr>
      </p:cxnSp>
      <p:cxnSp>
        <p:nvCxnSpPr>
          <p:cNvPr id="232" name="Google Shape;232;p10"/>
          <p:cNvCxnSpPr/>
          <p:nvPr/>
        </p:nvCxnSpPr>
        <p:spPr>
          <a:xfrm flipH="1" rot="10800000">
            <a:off x="7239000" y="2209800"/>
            <a:ext cx="609600" cy="457200"/>
          </a:xfrm>
          <a:prstGeom prst="straightConnector1">
            <a:avLst/>
          </a:prstGeom>
          <a:noFill/>
          <a:ln cap="flat" cmpd="sng" w="25400">
            <a:solidFill>
              <a:schemeClr val="dk1"/>
            </a:solidFill>
            <a:prstDash val="solid"/>
            <a:round/>
            <a:headEnd len="sm" w="sm" type="none"/>
            <a:tailEnd len="sm" w="sm" type="none"/>
          </a:ln>
        </p:spPr>
      </p:cxnSp>
      <p:sp>
        <p:nvSpPr>
          <p:cNvPr id="233" name="Google Shape;233;p10"/>
          <p:cNvSpPr txBox="1"/>
          <p:nvPr/>
        </p:nvSpPr>
        <p:spPr>
          <a:xfrm>
            <a:off x="7010400" y="3352800"/>
            <a:ext cx="21336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F0"/>
                </a:solidFill>
                <a:latin typeface="Gill Sans"/>
                <a:ea typeface="Gill Sans"/>
                <a:cs typeface="Gill Sans"/>
                <a:sym typeface="Gill Sans"/>
              </a:rPr>
              <a:t>Primary Actors initiates the use case of the system.</a:t>
            </a:r>
            <a:endParaRPr sz="1800">
              <a:solidFill>
                <a:srgbClr val="00B0F0"/>
              </a:solidFill>
              <a:latin typeface="Gill Sans"/>
              <a:ea typeface="Gill Sans"/>
              <a:cs typeface="Gill Sans"/>
              <a:sym typeface="Gill Sans"/>
            </a:endParaRPr>
          </a:p>
        </p:txBody>
      </p:sp>
      <p:sp>
        <p:nvSpPr>
          <p:cNvPr id="234" name="Google Shape;234;p10"/>
          <p:cNvSpPr txBox="1"/>
          <p:nvPr/>
        </p:nvSpPr>
        <p:spPr>
          <a:xfrm>
            <a:off x="6858000" y="4419600"/>
            <a:ext cx="21336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Gill Sans"/>
                <a:ea typeface="Gill Sans"/>
                <a:cs typeface="Gill Sans"/>
                <a:sym typeface="Gill Sans"/>
              </a:rPr>
              <a:t>Secondary Actors reacts to the use case of the system.</a:t>
            </a:r>
            <a:endParaRPr sz="1800">
              <a:solidFill>
                <a:srgbClr val="00B050"/>
              </a:solidFill>
              <a:latin typeface="Gill Sans"/>
              <a:ea typeface="Gill Sans"/>
              <a:cs typeface="Gill Sans"/>
              <a:sym typeface="Gill Sans"/>
            </a:endParaRPr>
          </a:p>
        </p:txBody>
      </p:sp>
      <p:pic>
        <p:nvPicPr>
          <p:cNvPr descr="brac.png" id="235" name="Google Shape;235;p10"/>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500"/>
                                        <p:tgtEl>
                                          <p:spTgt spid="2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500"/>
                                        <p:tgtEl>
                                          <p:spTgt spid="22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500"/>
                                        <p:tgtEl>
                                          <p:spTgt spid="2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p:nvPr/>
        </p:nvSpPr>
        <p:spPr>
          <a:xfrm>
            <a:off x="1981200" y="1524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241" name="Google Shape;241;p11"/>
          <p:cNvGrpSpPr/>
          <p:nvPr/>
        </p:nvGrpSpPr>
        <p:grpSpPr>
          <a:xfrm>
            <a:off x="533400" y="685800"/>
            <a:ext cx="533400" cy="1142999"/>
            <a:chOff x="4254" y="2630"/>
            <a:chExt cx="528" cy="1219"/>
          </a:xfrm>
        </p:grpSpPr>
        <p:cxnSp>
          <p:nvCxnSpPr>
            <p:cNvPr id="242" name="Google Shape;242;p11"/>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43" name="Google Shape;243;p11"/>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44" name="Google Shape;244;p11"/>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45" name="Google Shape;245;p11"/>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46" name="Google Shape;246;p11"/>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247" name="Google Shape;247;p11"/>
          <p:cNvGrpSpPr/>
          <p:nvPr/>
        </p:nvGrpSpPr>
        <p:grpSpPr>
          <a:xfrm>
            <a:off x="381000" y="4648200"/>
            <a:ext cx="533400" cy="1142999"/>
            <a:chOff x="4254" y="2630"/>
            <a:chExt cx="528" cy="1219"/>
          </a:xfrm>
        </p:grpSpPr>
        <p:cxnSp>
          <p:nvCxnSpPr>
            <p:cNvPr id="248" name="Google Shape;248;p11"/>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49" name="Google Shape;249;p11"/>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50" name="Google Shape;250;p11"/>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51" name="Google Shape;251;p11"/>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52" name="Google Shape;252;p11"/>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253" name="Google Shape;253;p11"/>
          <p:cNvGrpSpPr/>
          <p:nvPr/>
        </p:nvGrpSpPr>
        <p:grpSpPr>
          <a:xfrm>
            <a:off x="7620000" y="2209800"/>
            <a:ext cx="533400" cy="1142999"/>
            <a:chOff x="4254" y="2630"/>
            <a:chExt cx="528" cy="1219"/>
          </a:xfrm>
        </p:grpSpPr>
        <p:cxnSp>
          <p:nvCxnSpPr>
            <p:cNvPr id="254" name="Google Shape;254;p11"/>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55" name="Google Shape;255;p11"/>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56" name="Google Shape;256;p11"/>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57" name="Google Shape;257;p11"/>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58" name="Google Shape;258;p11"/>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259" name="Google Shape;259;p11"/>
          <p:cNvSpPr txBox="1"/>
          <p:nvPr/>
        </p:nvSpPr>
        <p:spPr>
          <a:xfrm>
            <a:off x="381000" y="18288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F0"/>
                </a:solidFill>
                <a:latin typeface="Gill Sans"/>
                <a:ea typeface="Gill Sans"/>
                <a:cs typeface="Gill Sans"/>
                <a:sym typeface="Gill Sans"/>
              </a:rPr>
              <a:t>Patient</a:t>
            </a:r>
            <a:endParaRPr sz="1800">
              <a:solidFill>
                <a:srgbClr val="00B0F0"/>
              </a:solidFill>
              <a:latin typeface="Gill Sans"/>
              <a:ea typeface="Gill Sans"/>
              <a:cs typeface="Gill Sans"/>
              <a:sym typeface="Gill Sans"/>
            </a:endParaRPr>
          </a:p>
        </p:txBody>
      </p:sp>
      <p:sp>
        <p:nvSpPr>
          <p:cNvPr id="260" name="Google Shape;260;p11"/>
          <p:cNvSpPr txBox="1"/>
          <p:nvPr/>
        </p:nvSpPr>
        <p:spPr>
          <a:xfrm>
            <a:off x="0" y="5791200"/>
            <a:ext cx="136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F0"/>
                </a:solidFill>
                <a:latin typeface="Gill Sans"/>
                <a:ea typeface="Gill Sans"/>
                <a:cs typeface="Gill Sans"/>
                <a:sym typeface="Gill Sans"/>
              </a:rPr>
              <a:t>Management</a:t>
            </a:r>
            <a:endParaRPr sz="1800">
              <a:solidFill>
                <a:srgbClr val="00B0F0"/>
              </a:solidFill>
              <a:latin typeface="Gill Sans"/>
              <a:ea typeface="Gill Sans"/>
              <a:cs typeface="Gill Sans"/>
              <a:sym typeface="Gill Sans"/>
            </a:endParaRPr>
          </a:p>
        </p:txBody>
      </p:sp>
      <p:sp>
        <p:nvSpPr>
          <p:cNvPr id="261" name="Google Shape;261;p11"/>
          <p:cNvSpPr txBox="1"/>
          <p:nvPr/>
        </p:nvSpPr>
        <p:spPr>
          <a:xfrm>
            <a:off x="7315200" y="350520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Gill Sans"/>
                <a:ea typeface="Gill Sans"/>
                <a:cs typeface="Gill Sans"/>
                <a:sym typeface="Gill Sans"/>
              </a:rPr>
              <a:t>Payment System</a:t>
            </a:r>
            <a:endParaRPr sz="1800">
              <a:solidFill>
                <a:srgbClr val="00B050"/>
              </a:solidFill>
              <a:latin typeface="Gill Sans"/>
              <a:ea typeface="Gill Sans"/>
              <a:cs typeface="Gill Sans"/>
              <a:sym typeface="Gill Sans"/>
            </a:endParaRPr>
          </a:p>
        </p:txBody>
      </p:sp>
      <p:sp>
        <p:nvSpPr>
          <p:cNvPr id="262" name="Google Shape;262;p11"/>
          <p:cNvSpPr txBox="1"/>
          <p:nvPr/>
        </p:nvSpPr>
        <p:spPr>
          <a:xfrm>
            <a:off x="304800" y="0"/>
            <a:ext cx="1295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B0F0"/>
                </a:solidFill>
                <a:latin typeface="Gill Sans"/>
                <a:ea typeface="Gill Sans"/>
                <a:cs typeface="Gill Sans"/>
                <a:sym typeface="Gill Sans"/>
              </a:rPr>
              <a:t>Primary Actors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63" name="Google Shape;263;p11"/>
          <p:cNvSpPr txBox="1"/>
          <p:nvPr/>
        </p:nvSpPr>
        <p:spPr>
          <a:xfrm>
            <a:off x="7162800" y="0"/>
            <a:ext cx="1447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B050"/>
                </a:solidFill>
                <a:latin typeface="Gill Sans"/>
                <a:ea typeface="Gill Sans"/>
                <a:cs typeface="Gill Sans"/>
                <a:sym typeface="Gill Sans"/>
              </a:rPr>
              <a:t>Secondary Actors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descr="brac.png" id="264" name="Google Shape;264;p11"/>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500"/>
                                        <p:tgtEl>
                                          <p:spTgt spid="2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2"/>
          <p:cNvSpPr txBox="1"/>
          <p:nvPr>
            <p:ph type="title"/>
          </p:nvPr>
        </p:nvSpPr>
        <p:spPr>
          <a:xfrm>
            <a:off x="1828800" y="1295400"/>
            <a:ext cx="27432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Use Cases</a:t>
            </a:r>
            <a:endParaRPr/>
          </a:p>
        </p:txBody>
      </p:sp>
      <p:sp>
        <p:nvSpPr>
          <p:cNvPr id="270" name="Google Shape;270;p12"/>
          <p:cNvSpPr txBox="1"/>
          <p:nvPr/>
        </p:nvSpPr>
        <p:spPr>
          <a:xfrm>
            <a:off x="685800" y="2514600"/>
            <a:ext cx="7848600" cy="193899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A use case represented by an oval shape.</a:t>
            </a:r>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It represents some action that accomplishes some task of the system</a:t>
            </a:r>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The tasks can be found from the user scenario,  generally the verbs of the scenario represents the tasks to be completed.</a:t>
            </a:r>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Inside the oval shape we need to write the task it completes. Its preferred to write it in </a:t>
            </a:r>
            <a:r>
              <a:rPr i="1" lang="en-US" sz="2000">
                <a:solidFill>
                  <a:schemeClr val="dk1"/>
                </a:solidFill>
                <a:latin typeface="Gill Sans"/>
                <a:ea typeface="Gill Sans"/>
                <a:cs typeface="Gill Sans"/>
                <a:sym typeface="Gill Sans"/>
              </a:rPr>
              <a:t>Verb-Noun</a:t>
            </a:r>
            <a:r>
              <a:rPr lang="en-US" sz="2000">
                <a:solidFill>
                  <a:schemeClr val="dk1"/>
                </a:solidFill>
                <a:latin typeface="Gill Sans"/>
                <a:ea typeface="Gill Sans"/>
                <a:cs typeface="Gill Sans"/>
                <a:sym typeface="Gill Sans"/>
              </a:rPr>
              <a:t> format.</a:t>
            </a:r>
            <a:endParaRPr/>
          </a:p>
        </p:txBody>
      </p:sp>
      <p:sp>
        <p:nvSpPr>
          <p:cNvPr id="271" name="Google Shape;271;p12"/>
          <p:cNvSpPr/>
          <p:nvPr/>
        </p:nvSpPr>
        <p:spPr>
          <a:xfrm>
            <a:off x="5562600" y="46482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Appointment</a:t>
            </a:r>
            <a:endParaRPr sz="1800">
              <a:solidFill>
                <a:schemeClr val="dk1"/>
              </a:solidFill>
              <a:latin typeface="Gill Sans"/>
              <a:ea typeface="Gill Sans"/>
              <a:cs typeface="Gill Sans"/>
              <a:sym typeface="Gill Sans"/>
            </a:endParaRPr>
          </a:p>
        </p:txBody>
      </p:sp>
      <p:pic>
        <p:nvPicPr>
          <p:cNvPr descr="brac.png" id="272" name="Google Shape;272;p12"/>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500"/>
                                        <p:tgtEl>
                                          <p:spTgt spid="2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Effect filter="fade" transition="in">
                                      <p:cBhvr>
                                        <p:cTn dur="500"/>
                                        <p:tgtEl>
                                          <p:spTgt spid="2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Effect filter="fade" transition="in">
                                      <p:cBhvr>
                                        <p:cTn dur="500"/>
                                        <p:tgtEl>
                                          <p:spTgt spid="2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Effect filter="fade" transition="in">
                                      <p:cBhvr>
                                        <p:cTn dur="500"/>
                                        <p:tgtEl>
                                          <p:spTgt spid="270">
                                            <p:txEl>
                                              <p:pRg end="3" st="3"/>
                                            </p:txEl>
                                          </p:spTgt>
                                        </p:tgtEl>
                                      </p:cBhvr>
                                    </p:animEffect>
                                  </p:childTnLst>
                                </p:cTn>
                              </p:par>
                              <p:par>
                                <p:cTn fill="hold" nodeType="withEffect" presetClass="entr" presetID="2" presetSubtype="4">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2895600" y="228600"/>
            <a:ext cx="38862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Sample Scenario</a:t>
            </a:r>
            <a:endParaRPr/>
          </a:p>
        </p:txBody>
      </p:sp>
      <p:sp>
        <p:nvSpPr>
          <p:cNvPr id="278" name="Google Shape;278;p13"/>
          <p:cNvSpPr txBox="1"/>
          <p:nvPr>
            <p:ph idx="1" type="body"/>
          </p:nvPr>
        </p:nvSpPr>
        <p:spPr>
          <a:xfrm>
            <a:off x="381000" y="1143000"/>
            <a:ext cx="8229600" cy="2209800"/>
          </a:xfrm>
          <a:prstGeom prst="rect">
            <a:avLst/>
          </a:prstGeom>
          <a:noFill/>
          <a:ln>
            <a:noFill/>
          </a:ln>
        </p:spPr>
        <p:txBody>
          <a:bodyPr anchorCtr="0" anchor="t" bIns="45700" lIns="91425" spcFirstLastPara="1" rIns="91425" wrap="square" tIns="45700">
            <a:normAutofit lnSpcReduction="10000"/>
          </a:bodyPr>
          <a:lstStyle/>
          <a:p>
            <a:pPr indent="-274320" lvl="0" marL="274320" rtl="0" algn="just">
              <a:spcBef>
                <a:spcPts val="0"/>
              </a:spcBef>
              <a:spcAft>
                <a:spcPts val="0"/>
              </a:spcAft>
              <a:buSzPts val="2128"/>
              <a:buNone/>
            </a:pPr>
            <a:r>
              <a:rPr i="1" lang="en-US" sz="2800"/>
              <a:t> An appointment scheduling app is offered to the patients. A patient can </a:t>
            </a:r>
            <a:r>
              <a:rPr b="1" i="1" lang="en-US" sz="2800" u="sng"/>
              <a:t>log in </a:t>
            </a:r>
            <a:r>
              <a:rPr i="1" lang="en-US" sz="2800"/>
              <a:t>to the system, </a:t>
            </a:r>
            <a:r>
              <a:rPr b="1" i="1" lang="en-US" sz="2800" u="sng"/>
              <a:t>search</a:t>
            </a:r>
            <a:r>
              <a:rPr i="1" lang="en-US" sz="2800"/>
              <a:t> and </a:t>
            </a:r>
            <a:r>
              <a:rPr b="1" i="1" lang="en-US" sz="2800" u="sng"/>
              <a:t>make appointment</a:t>
            </a:r>
            <a:r>
              <a:rPr b="1" i="1" lang="en-US" sz="2800"/>
              <a:t>s</a:t>
            </a:r>
            <a:r>
              <a:rPr i="1" lang="en-US" sz="2800"/>
              <a:t>.  These appointments are </a:t>
            </a:r>
            <a:r>
              <a:rPr b="1" i="1" lang="en-US" sz="2800" u="sng"/>
              <a:t>set</a:t>
            </a:r>
            <a:r>
              <a:rPr i="1" lang="en-US" sz="2800"/>
              <a:t> by management people of the doctors. The patients can also </a:t>
            </a:r>
            <a:r>
              <a:rPr b="1" i="1" lang="en-US" sz="2800" u="sng"/>
              <a:t>pay</a:t>
            </a:r>
            <a:r>
              <a:rPr i="1" lang="en-US" sz="2800"/>
              <a:t> for the appointments through the app. </a:t>
            </a:r>
            <a:endParaRPr/>
          </a:p>
        </p:txBody>
      </p:sp>
      <p:sp>
        <p:nvSpPr>
          <p:cNvPr descr="doctor_on_demand_ramotion_design.gif" id="279" name="Google Shape;279;p13"/>
          <p:cNvSpPr/>
          <p:nvPr/>
        </p:nvSpPr>
        <p:spPr>
          <a:xfrm>
            <a:off x="4343400" y="3276600"/>
            <a:ext cx="4191000" cy="3009900"/>
          </a:xfrm>
          <a:prstGeom prst="rect">
            <a:avLst/>
          </a:prstGeom>
          <a:solidFill>
            <a:srgbClr val="FFFFFF"/>
          </a:solidFill>
          <a:ln>
            <a:noFill/>
          </a:ln>
        </p:spPr>
      </p:sp>
      <p:pic>
        <p:nvPicPr>
          <p:cNvPr descr="brac.png" id="280" name="Google Shape;280;p13"/>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p:nvPr/>
        </p:nvSpPr>
        <p:spPr>
          <a:xfrm>
            <a:off x="1981200" y="1524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286" name="Google Shape;286;p14"/>
          <p:cNvGrpSpPr/>
          <p:nvPr/>
        </p:nvGrpSpPr>
        <p:grpSpPr>
          <a:xfrm>
            <a:off x="533400" y="685800"/>
            <a:ext cx="533400" cy="1142999"/>
            <a:chOff x="4254" y="2630"/>
            <a:chExt cx="528" cy="1219"/>
          </a:xfrm>
        </p:grpSpPr>
        <p:cxnSp>
          <p:nvCxnSpPr>
            <p:cNvPr id="287" name="Google Shape;287;p14"/>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88" name="Google Shape;288;p14"/>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89" name="Google Shape;289;p14"/>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90" name="Google Shape;290;p14"/>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91" name="Google Shape;291;p14"/>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292" name="Google Shape;292;p14"/>
          <p:cNvGrpSpPr/>
          <p:nvPr/>
        </p:nvGrpSpPr>
        <p:grpSpPr>
          <a:xfrm>
            <a:off x="381000" y="4648200"/>
            <a:ext cx="533400" cy="1142999"/>
            <a:chOff x="4254" y="2630"/>
            <a:chExt cx="528" cy="1219"/>
          </a:xfrm>
        </p:grpSpPr>
        <p:cxnSp>
          <p:nvCxnSpPr>
            <p:cNvPr id="293" name="Google Shape;293;p14"/>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94" name="Google Shape;294;p14"/>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95" name="Google Shape;295;p14"/>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96" name="Google Shape;296;p14"/>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97" name="Google Shape;297;p14"/>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298" name="Google Shape;298;p14"/>
          <p:cNvGrpSpPr/>
          <p:nvPr/>
        </p:nvGrpSpPr>
        <p:grpSpPr>
          <a:xfrm>
            <a:off x="7696200" y="2667000"/>
            <a:ext cx="533400" cy="1142999"/>
            <a:chOff x="4254" y="2630"/>
            <a:chExt cx="528" cy="1219"/>
          </a:xfrm>
        </p:grpSpPr>
        <p:cxnSp>
          <p:nvCxnSpPr>
            <p:cNvPr id="299" name="Google Shape;299;p14"/>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300" name="Google Shape;300;p14"/>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301" name="Google Shape;301;p14"/>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302" name="Google Shape;302;p14"/>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303" name="Google Shape;303;p14"/>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304" name="Google Shape;304;p14"/>
          <p:cNvSpPr txBox="1"/>
          <p:nvPr/>
        </p:nvSpPr>
        <p:spPr>
          <a:xfrm>
            <a:off x="381000" y="18288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Patient</a:t>
            </a:r>
            <a:endParaRPr sz="1800">
              <a:solidFill>
                <a:schemeClr val="dk1"/>
              </a:solidFill>
              <a:latin typeface="Gill Sans"/>
              <a:ea typeface="Gill Sans"/>
              <a:cs typeface="Gill Sans"/>
              <a:sym typeface="Gill Sans"/>
            </a:endParaRPr>
          </a:p>
        </p:txBody>
      </p:sp>
      <p:sp>
        <p:nvSpPr>
          <p:cNvPr id="305" name="Google Shape;305;p14"/>
          <p:cNvSpPr txBox="1"/>
          <p:nvPr/>
        </p:nvSpPr>
        <p:spPr>
          <a:xfrm>
            <a:off x="0" y="5791200"/>
            <a:ext cx="136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Management</a:t>
            </a:r>
            <a:endParaRPr sz="1800">
              <a:solidFill>
                <a:schemeClr val="dk1"/>
              </a:solidFill>
              <a:latin typeface="Gill Sans"/>
              <a:ea typeface="Gill Sans"/>
              <a:cs typeface="Gill Sans"/>
              <a:sym typeface="Gill Sans"/>
            </a:endParaRPr>
          </a:p>
        </p:txBody>
      </p:sp>
      <p:sp>
        <p:nvSpPr>
          <p:cNvPr id="306" name="Google Shape;306;p14"/>
          <p:cNvSpPr txBox="1"/>
          <p:nvPr/>
        </p:nvSpPr>
        <p:spPr>
          <a:xfrm>
            <a:off x="7467600" y="403860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Payment System</a:t>
            </a:r>
            <a:endParaRPr sz="1800">
              <a:solidFill>
                <a:schemeClr val="dk1"/>
              </a:solidFill>
              <a:latin typeface="Gill Sans"/>
              <a:ea typeface="Gill Sans"/>
              <a:cs typeface="Gill Sans"/>
              <a:sym typeface="Gill Sans"/>
            </a:endParaRPr>
          </a:p>
        </p:txBody>
      </p:sp>
      <p:sp>
        <p:nvSpPr>
          <p:cNvPr id="307" name="Google Shape;307;p14"/>
          <p:cNvSpPr/>
          <p:nvPr/>
        </p:nvSpPr>
        <p:spPr>
          <a:xfrm>
            <a:off x="2438400" y="4572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Login</a:t>
            </a:r>
            <a:endParaRPr sz="1800">
              <a:solidFill>
                <a:schemeClr val="dk1"/>
              </a:solidFill>
              <a:latin typeface="Gill Sans"/>
              <a:ea typeface="Gill Sans"/>
              <a:cs typeface="Gill Sans"/>
              <a:sym typeface="Gill Sans"/>
            </a:endParaRPr>
          </a:p>
        </p:txBody>
      </p:sp>
      <p:sp>
        <p:nvSpPr>
          <p:cNvPr id="308" name="Google Shape;308;p14"/>
          <p:cNvSpPr/>
          <p:nvPr/>
        </p:nvSpPr>
        <p:spPr>
          <a:xfrm>
            <a:off x="2438400" y="16002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Search Appointment</a:t>
            </a:r>
            <a:endParaRPr sz="1800">
              <a:solidFill>
                <a:schemeClr val="dk1"/>
              </a:solidFill>
              <a:latin typeface="Gill Sans"/>
              <a:ea typeface="Gill Sans"/>
              <a:cs typeface="Gill Sans"/>
              <a:sym typeface="Gill Sans"/>
            </a:endParaRPr>
          </a:p>
        </p:txBody>
      </p:sp>
      <p:sp>
        <p:nvSpPr>
          <p:cNvPr id="309" name="Google Shape;309;p14"/>
          <p:cNvSpPr/>
          <p:nvPr/>
        </p:nvSpPr>
        <p:spPr>
          <a:xfrm>
            <a:off x="2514600" y="25908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Set Appointment</a:t>
            </a:r>
            <a:endParaRPr sz="1800">
              <a:solidFill>
                <a:schemeClr val="dk1"/>
              </a:solidFill>
              <a:latin typeface="Gill Sans"/>
              <a:ea typeface="Gill Sans"/>
              <a:cs typeface="Gill Sans"/>
              <a:sym typeface="Gill Sans"/>
            </a:endParaRPr>
          </a:p>
        </p:txBody>
      </p:sp>
      <p:sp>
        <p:nvSpPr>
          <p:cNvPr id="310" name="Google Shape;310;p14"/>
          <p:cNvSpPr/>
          <p:nvPr/>
        </p:nvSpPr>
        <p:spPr>
          <a:xfrm>
            <a:off x="2590800" y="38100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Appointment</a:t>
            </a:r>
            <a:endParaRPr sz="1800">
              <a:solidFill>
                <a:schemeClr val="dk1"/>
              </a:solidFill>
              <a:latin typeface="Gill Sans"/>
              <a:ea typeface="Gill Sans"/>
              <a:cs typeface="Gill Sans"/>
              <a:sym typeface="Gill Sans"/>
            </a:endParaRPr>
          </a:p>
        </p:txBody>
      </p:sp>
      <p:sp>
        <p:nvSpPr>
          <p:cNvPr id="311" name="Google Shape;311;p14"/>
          <p:cNvSpPr/>
          <p:nvPr/>
        </p:nvSpPr>
        <p:spPr>
          <a:xfrm>
            <a:off x="2590800" y="4876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Payment</a:t>
            </a:r>
            <a:endParaRPr sz="1800">
              <a:solidFill>
                <a:schemeClr val="dk1"/>
              </a:solidFill>
              <a:latin typeface="Gill Sans"/>
              <a:ea typeface="Gill Sans"/>
              <a:cs typeface="Gill Sans"/>
              <a:sym typeface="Gill Sans"/>
            </a:endParaRPr>
          </a:p>
        </p:txBody>
      </p:sp>
      <p:pic>
        <p:nvPicPr>
          <p:cNvPr descr="brac.png" id="312" name="Google Shape;312;p14"/>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500"/>
                                        <p:tgtEl>
                                          <p:spTgt spid="30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500"/>
                                        <p:tgtEl>
                                          <p:spTgt spid="30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500"/>
                                        <p:tgtEl>
                                          <p:spTgt spid="31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500"/>
                                        <p:tgtEl>
                                          <p:spTgt spid="31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5"/>
          <p:cNvSpPr txBox="1"/>
          <p:nvPr>
            <p:ph type="title"/>
          </p:nvPr>
        </p:nvSpPr>
        <p:spPr>
          <a:xfrm>
            <a:off x="1676400" y="1600200"/>
            <a:ext cx="35814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Relationships</a:t>
            </a:r>
            <a:endParaRPr/>
          </a:p>
        </p:txBody>
      </p:sp>
      <p:sp>
        <p:nvSpPr>
          <p:cNvPr id="318" name="Google Shape;318;p1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sp>
        <p:nvSpPr>
          <p:cNvPr id="319" name="Google Shape;319;p15"/>
          <p:cNvSpPr txBox="1"/>
          <p:nvPr/>
        </p:nvSpPr>
        <p:spPr>
          <a:xfrm>
            <a:off x="685800" y="2590800"/>
            <a:ext cx="7848600" cy="2246769"/>
          </a:xfrm>
          <a:prstGeom prst="rect">
            <a:avLst/>
          </a:prstGeom>
          <a:noFill/>
          <a:ln>
            <a:noFill/>
          </a:ln>
        </p:spPr>
        <p:txBody>
          <a:bodyPr anchorCtr="0" anchor="t" bIns="45700" lIns="91425" spcFirstLastPara="1" rIns="91425" wrap="square" tIns="45700">
            <a:spAutoFit/>
          </a:bodyPr>
          <a:lstStyle/>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represents communication between actor and usecase OR usecase and usecase</a:t>
            </a:r>
            <a:endParaRPr b="0" i="0" sz="2000" u="none" cap="none" strike="noStrike">
              <a:solidFill>
                <a:schemeClr val="dk1"/>
              </a:solidFill>
              <a:latin typeface="Gill Sans"/>
              <a:ea typeface="Gill Sans"/>
              <a:cs typeface="Gill Sans"/>
              <a:sym typeface="Gill Sans"/>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Relationships are of 4 types</a:t>
            </a:r>
            <a:endParaRPr/>
          </a:p>
          <a:p>
            <a:pPr indent="-457200" lvl="2"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Association </a:t>
            </a:r>
            <a:endParaRPr/>
          </a:p>
          <a:p>
            <a:pPr indent="-457200" lvl="2"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Include</a:t>
            </a:r>
            <a:endParaRPr/>
          </a:p>
          <a:p>
            <a:pPr indent="-457200" lvl="2"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Extend</a:t>
            </a:r>
            <a:endParaRPr/>
          </a:p>
          <a:p>
            <a:pPr indent="-457200" lvl="2"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Generalization</a:t>
            </a:r>
            <a:endParaRPr/>
          </a:p>
        </p:txBody>
      </p:sp>
      <p:pic>
        <p:nvPicPr>
          <p:cNvPr descr="brac.png" id="320" name="Google Shape;320;p15"/>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500"/>
                                        <p:tgtEl>
                                          <p:spTgt spid="3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500"/>
                                        <p:tgtEl>
                                          <p:spTgt spid="3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Effect filter="fade" transition="in">
                                      <p:cBhvr>
                                        <p:cTn dur="500"/>
                                        <p:tgtEl>
                                          <p:spTgt spid="3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animEffect filter="fade" transition="in">
                                      <p:cBhvr>
                                        <p:cTn dur="500"/>
                                        <p:tgtEl>
                                          <p:spTgt spid="3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4" st="4"/>
                                            </p:txEl>
                                          </p:spTgt>
                                        </p:tgtEl>
                                        <p:attrNameLst>
                                          <p:attrName>style.visibility</p:attrName>
                                        </p:attrNameLst>
                                      </p:cBhvr>
                                      <p:to>
                                        <p:strVal val="visible"/>
                                      </p:to>
                                    </p:set>
                                    <p:animEffect filter="fade" transition="in">
                                      <p:cBhvr>
                                        <p:cTn dur="500"/>
                                        <p:tgtEl>
                                          <p:spTgt spid="3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5" st="5"/>
                                            </p:txEl>
                                          </p:spTgt>
                                        </p:tgtEl>
                                        <p:attrNameLst>
                                          <p:attrName>style.visibility</p:attrName>
                                        </p:attrNameLst>
                                      </p:cBhvr>
                                      <p:to>
                                        <p:strVal val="visible"/>
                                      </p:to>
                                    </p:set>
                                    <p:animEffect filter="fade" transition="in">
                                      <p:cBhvr>
                                        <p:cTn dur="500"/>
                                        <p:tgtEl>
                                          <p:spTgt spid="31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6"/>
          <p:cNvSpPr txBox="1"/>
          <p:nvPr>
            <p:ph type="title"/>
          </p:nvPr>
        </p:nvSpPr>
        <p:spPr>
          <a:xfrm>
            <a:off x="1981200" y="1295400"/>
            <a:ext cx="46482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Association</a:t>
            </a:r>
            <a:endParaRPr/>
          </a:p>
        </p:txBody>
      </p:sp>
      <p:sp>
        <p:nvSpPr>
          <p:cNvPr id="326" name="Google Shape;326;p16"/>
          <p:cNvSpPr txBox="1"/>
          <p:nvPr/>
        </p:nvSpPr>
        <p:spPr>
          <a:xfrm>
            <a:off x="762000" y="2438400"/>
            <a:ext cx="6553200" cy="1938992"/>
          </a:xfrm>
          <a:prstGeom prst="rect">
            <a:avLst/>
          </a:prstGeom>
          <a:noFill/>
          <a:ln>
            <a:noFill/>
          </a:ln>
        </p:spPr>
        <p:txBody>
          <a:bodyPr anchorCtr="0" anchor="t" bIns="45700" lIns="91425" spcFirstLastPara="1" rIns="91425" wrap="square" tIns="45700">
            <a:spAutoFit/>
          </a:bodyPr>
          <a:lstStyle/>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signifies a basic communication or interaction between an actor and usecase.</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For example, Patients makes appointment is an interaction in the system.</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is shown using a solid line between an actor and usecase. </a:t>
            </a:r>
            <a:endParaRPr/>
          </a:p>
        </p:txBody>
      </p:sp>
      <p:grpSp>
        <p:nvGrpSpPr>
          <p:cNvPr id="327" name="Google Shape;327;p16"/>
          <p:cNvGrpSpPr/>
          <p:nvPr/>
        </p:nvGrpSpPr>
        <p:grpSpPr>
          <a:xfrm>
            <a:off x="3886200" y="4191000"/>
            <a:ext cx="830677" cy="1512332"/>
            <a:chOff x="4267200" y="4191000"/>
            <a:chExt cx="830677" cy="1512332"/>
          </a:xfrm>
        </p:grpSpPr>
        <p:grpSp>
          <p:nvGrpSpPr>
            <p:cNvPr id="328" name="Google Shape;328;p16"/>
            <p:cNvGrpSpPr/>
            <p:nvPr/>
          </p:nvGrpSpPr>
          <p:grpSpPr>
            <a:xfrm>
              <a:off x="4419600" y="4191000"/>
              <a:ext cx="533400" cy="1142999"/>
              <a:chOff x="4254" y="2630"/>
              <a:chExt cx="528" cy="1219"/>
            </a:xfrm>
          </p:grpSpPr>
          <p:cxnSp>
            <p:nvCxnSpPr>
              <p:cNvPr id="329" name="Google Shape;329;p16"/>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330" name="Google Shape;330;p16"/>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331" name="Google Shape;331;p16"/>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332" name="Google Shape;332;p16"/>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333" name="Google Shape;333;p16"/>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334" name="Google Shape;334;p16"/>
            <p:cNvSpPr txBox="1"/>
            <p:nvPr/>
          </p:nvSpPr>
          <p:spPr>
            <a:xfrm>
              <a:off x="4267200" y="53340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Patient</a:t>
              </a:r>
              <a:endParaRPr sz="1800">
                <a:solidFill>
                  <a:schemeClr val="dk1"/>
                </a:solidFill>
                <a:latin typeface="Gill Sans"/>
                <a:ea typeface="Gill Sans"/>
                <a:cs typeface="Gill Sans"/>
                <a:sym typeface="Gill Sans"/>
              </a:endParaRPr>
            </a:p>
          </p:txBody>
        </p:sp>
      </p:grpSp>
      <p:sp>
        <p:nvSpPr>
          <p:cNvPr id="335" name="Google Shape;335;p16"/>
          <p:cNvSpPr/>
          <p:nvPr/>
        </p:nvSpPr>
        <p:spPr>
          <a:xfrm>
            <a:off x="5715000" y="43434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Appointment</a:t>
            </a:r>
            <a:endParaRPr sz="1800">
              <a:solidFill>
                <a:schemeClr val="dk1"/>
              </a:solidFill>
              <a:latin typeface="Gill Sans"/>
              <a:ea typeface="Gill Sans"/>
              <a:cs typeface="Gill Sans"/>
              <a:sym typeface="Gill Sans"/>
            </a:endParaRPr>
          </a:p>
        </p:txBody>
      </p:sp>
      <p:cxnSp>
        <p:nvCxnSpPr>
          <p:cNvPr id="336" name="Google Shape;336;p16"/>
          <p:cNvCxnSpPr/>
          <p:nvPr/>
        </p:nvCxnSpPr>
        <p:spPr>
          <a:xfrm>
            <a:off x="4648200" y="4876800"/>
            <a:ext cx="1066800" cy="0"/>
          </a:xfrm>
          <a:prstGeom prst="straightConnector1">
            <a:avLst/>
          </a:prstGeom>
          <a:noFill/>
          <a:ln cap="flat" cmpd="sng" w="25400">
            <a:solidFill>
              <a:schemeClr val="dk1"/>
            </a:solidFill>
            <a:prstDash val="solid"/>
            <a:round/>
            <a:headEnd len="sm" w="sm" type="none"/>
            <a:tailEnd len="sm" w="sm" type="none"/>
          </a:ln>
        </p:spPr>
      </p:cxnSp>
      <p:pic>
        <p:nvPicPr>
          <p:cNvPr descr="brac.png" id="337" name="Google Shape;337;p16"/>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Effect filter="fade" transition="in">
                                      <p:cBhvr>
                                        <p:cTn dur="500"/>
                                        <p:tgtEl>
                                          <p:spTgt spid="3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animEffect filter="fade" transition="in">
                                      <p:cBhvr>
                                        <p:cTn dur="500"/>
                                        <p:tgtEl>
                                          <p:spTgt spid="3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animEffect filter="fade" transition="in">
                                      <p:cBhvr>
                                        <p:cTn dur="500"/>
                                        <p:tgtEl>
                                          <p:spTgt spid="326">
                                            <p:txEl>
                                              <p:pRg end="2" st="2"/>
                                            </p:txEl>
                                          </p:spTgt>
                                        </p:tgtEl>
                                      </p:cBhvr>
                                    </p:animEffect>
                                  </p:childTnLst>
                                </p:cTn>
                              </p:par>
                              <p:par>
                                <p:cTn fill="hold" nodeType="withEffect" presetClass="entr" presetID="2" presetSubtype="4">
                                  <p:stCondLst>
                                    <p:cond delay="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500"/>
                                        <p:tgtEl>
                                          <p:spTgt spid="3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500"/>
                                        <p:tgtEl>
                                          <p:spTgt spid="3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gtEl>
                                        <p:attrNameLst>
                                          <p:attrName>style.visibility</p:attrName>
                                        </p:attrNameLst>
                                      </p:cBhvr>
                                      <p:to>
                                        <p:strVal val="visible"/>
                                      </p:to>
                                    </p:set>
                                    <p:anim calcmode="lin" valueType="num">
                                      <p:cBhvr additive="base">
                                        <p:cTn dur="500"/>
                                        <p:tgtEl>
                                          <p:spTgt spid="3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7"/>
          <p:cNvSpPr/>
          <p:nvPr/>
        </p:nvSpPr>
        <p:spPr>
          <a:xfrm>
            <a:off x="1981200" y="1524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343" name="Google Shape;343;p17"/>
          <p:cNvGrpSpPr/>
          <p:nvPr/>
        </p:nvGrpSpPr>
        <p:grpSpPr>
          <a:xfrm>
            <a:off x="533400" y="685800"/>
            <a:ext cx="533400" cy="1142999"/>
            <a:chOff x="4254" y="2630"/>
            <a:chExt cx="528" cy="1219"/>
          </a:xfrm>
        </p:grpSpPr>
        <p:cxnSp>
          <p:nvCxnSpPr>
            <p:cNvPr id="344" name="Google Shape;344;p17"/>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345" name="Google Shape;345;p17"/>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346" name="Google Shape;346;p17"/>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347" name="Google Shape;347;p17"/>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348" name="Google Shape;348;p17"/>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349" name="Google Shape;349;p17"/>
          <p:cNvGrpSpPr/>
          <p:nvPr/>
        </p:nvGrpSpPr>
        <p:grpSpPr>
          <a:xfrm>
            <a:off x="381000" y="4648200"/>
            <a:ext cx="533400" cy="1142999"/>
            <a:chOff x="4254" y="2630"/>
            <a:chExt cx="528" cy="1219"/>
          </a:xfrm>
        </p:grpSpPr>
        <p:cxnSp>
          <p:nvCxnSpPr>
            <p:cNvPr id="350" name="Google Shape;350;p17"/>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351" name="Google Shape;351;p17"/>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352" name="Google Shape;352;p17"/>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353" name="Google Shape;353;p17"/>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354" name="Google Shape;354;p17"/>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355" name="Google Shape;355;p17"/>
          <p:cNvGrpSpPr/>
          <p:nvPr/>
        </p:nvGrpSpPr>
        <p:grpSpPr>
          <a:xfrm>
            <a:off x="7696200" y="2667000"/>
            <a:ext cx="533400" cy="1142999"/>
            <a:chOff x="4254" y="2630"/>
            <a:chExt cx="528" cy="1219"/>
          </a:xfrm>
        </p:grpSpPr>
        <p:cxnSp>
          <p:nvCxnSpPr>
            <p:cNvPr id="356" name="Google Shape;356;p17"/>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357" name="Google Shape;357;p17"/>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358" name="Google Shape;358;p17"/>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359" name="Google Shape;359;p17"/>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360" name="Google Shape;360;p17"/>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361" name="Google Shape;361;p17"/>
          <p:cNvSpPr txBox="1"/>
          <p:nvPr/>
        </p:nvSpPr>
        <p:spPr>
          <a:xfrm>
            <a:off x="381000" y="18288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Patient</a:t>
            </a:r>
            <a:endParaRPr sz="1800">
              <a:solidFill>
                <a:schemeClr val="dk1"/>
              </a:solidFill>
              <a:latin typeface="Gill Sans"/>
              <a:ea typeface="Gill Sans"/>
              <a:cs typeface="Gill Sans"/>
              <a:sym typeface="Gill Sans"/>
            </a:endParaRPr>
          </a:p>
        </p:txBody>
      </p:sp>
      <p:sp>
        <p:nvSpPr>
          <p:cNvPr id="362" name="Google Shape;362;p17"/>
          <p:cNvSpPr txBox="1"/>
          <p:nvPr/>
        </p:nvSpPr>
        <p:spPr>
          <a:xfrm>
            <a:off x="0" y="5791200"/>
            <a:ext cx="136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Management</a:t>
            </a:r>
            <a:endParaRPr sz="1800">
              <a:solidFill>
                <a:schemeClr val="dk1"/>
              </a:solidFill>
              <a:latin typeface="Gill Sans"/>
              <a:ea typeface="Gill Sans"/>
              <a:cs typeface="Gill Sans"/>
              <a:sym typeface="Gill Sans"/>
            </a:endParaRPr>
          </a:p>
        </p:txBody>
      </p:sp>
      <p:sp>
        <p:nvSpPr>
          <p:cNvPr id="363" name="Google Shape;363;p17"/>
          <p:cNvSpPr txBox="1"/>
          <p:nvPr/>
        </p:nvSpPr>
        <p:spPr>
          <a:xfrm>
            <a:off x="7467600" y="403860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Payment System</a:t>
            </a:r>
            <a:endParaRPr sz="1800">
              <a:solidFill>
                <a:schemeClr val="dk1"/>
              </a:solidFill>
              <a:latin typeface="Gill Sans"/>
              <a:ea typeface="Gill Sans"/>
              <a:cs typeface="Gill Sans"/>
              <a:sym typeface="Gill Sans"/>
            </a:endParaRPr>
          </a:p>
        </p:txBody>
      </p:sp>
      <p:sp>
        <p:nvSpPr>
          <p:cNvPr id="364" name="Google Shape;364;p17"/>
          <p:cNvSpPr/>
          <p:nvPr/>
        </p:nvSpPr>
        <p:spPr>
          <a:xfrm>
            <a:off x="2438400" y="4572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Login</a:t>
            </a:r>
            <a:endParaRPr sz="1800">
              <a:solidFill>
                <a:schemeClr val="dk1"/>
              </a:solidFill>
              <a:latin typeface="Gill Sans"/>
              <a:ea typeface="Gill Sans"/>
              <a:cs typeface="Gill Sans"/>
              <a:sym typeface="Gill Sans"/>
            </a:endParaRPr>
          </a:p>
        </p:txBody>
      </p:sp>
      <p:sp>
        <p:nvSpPr>
          <p:cNvPr id="365" name="Google Shape;365;p17"/>
          <p:cNvSpPr/>
          <p:nvPr/>
        </p:nvSpPr>
        <p:spPr>
          <a:xfrm>
            <a:off x="2438400" y="16002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Search Appointment</a:t>
            </a:r>
            <a:endParaRPr sz="1800">
              <a:solidFill>
                <a:schemeClr val="dk1"/>
              </a:solidFill>
              <a:latin typeface="Gill Sans"/>
              <a:ea typeface="Gill Sans"/>
              <a:cs typeface="Gill Sans"/>
              <a:sym typeface="Gill Sans"/>
            </a:endParaRPr>
          </a:p>
        </p:txBody>
      </p:sp>
      <p:sp>
        <p:nvSpPr>
          <p:cNvPr id="366" name="Google Shape;366;p17"/>
          <p:cNvSpPr/>
          <p:nvPr/>
        </p:nvSpPr>
        <p:spPr>
          <a:xfrm>
            <a:off x="2514600" y="25908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Set Appointment</a:t>
            </a:r>
            <a:endParaRPr sz="1800">
              <a:solidFill>
                <a:schemeClr val="dk1"/>
              </a:solidFill>
              <a:latin typeface="Gill Sans"/>
              <a:ea typeface="Gill Sans"/>
              <a:cs typeface="Gill Sans"/>
              <a:sym typeface="Gill Sans"/>
            </a:endParaRPr>
          </a:p>
        </p:txBody>
      </p:sp>
      <p:sp>
        <p:nvSpPr>
          <p:cNvPr id="367" name="Google Shape;367;p17"/>
          <p:cNvSpPr/>
          <p:nvPr/>
        </p:nvSpPr>
        <p:spPr>
          <a:xfrm>
            <a:off x="2590800" y="38100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Appointment</a:t>
            </a:r>
            <a:endParaRPr sz="1800">
              <a:solidFill>
                <a:schemeClr val="dk1"/>
              </a:solidFill>
              <a:latin typeface="Gill Sans"/>
              <a:ea typeface="Gill Sans"/>
              <a:cs typeface="Gill Sans"/>
              <a:sym typeface="Gill Sans"/>
            </a:endParaRPr>
          </a:p>
        </p:txBody>
      </p:sp>
      <p:sp>
        <p:nvSpPr>
          <p:cNvPr id="368" name="Google Shape;368;p17"/>
          <p:cNvSpPr/>
          <p:nvPr/>
        </p:nvSpPr>
        <p:spPr>
          <a:xfrm>
            <a:off x="2590800" y="4876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Payment</a:t>
            </a:r>
            <a:endParaRPr sz="1800">
              <a:solidFill>
                <a:schemeClr val="dk1"/>
              </a:solidFill>
              <a:latin typeface="Gill Sans"/>
              <a:ea typeface="Gill Sans"/>
              <a:cs typeface="Gill Sans"/>
              <a:sym typeface="Gill Sans"/>
            </a:endParaRPr>
          </a:p>
        </p:txBody>
      </p:sp>
      <p:cxnSp>
        <p:nvCxnSpPr>
          <p:cNvPr id="369" name="Google Shape;369;p17"/>
          <p:cNvCxnSpPr>
            <a:endCxn id="364" idx="2"/>
          </p:cNvCxnSpPr>
          <p:nvPr/>
        </p:nvCxnSpPr>
        <p:spPr>
          <a:xfrm flipH="1" rot="10800000">
            <a:off x="1143000" y="914400"/>
            <a:ext cx="1295400" cy="533400"/>
          </a:xfrm>
          <a:prstGeom prst="straightConnector1">
            <a:avLst/>
          </a:prstGeom>
          <a:noFill/>
          <a:ln cap="flat" cmpd="sng" w="25400">
            <a:solidFill>
              <a:schemeClr val="dk1"/>
            </a:solidFill>
            <a:prstDash val="solid"/>
            <a:round/>
            <a:headEnd len="sm" w="sm" type="none"/>
            <a:tailEnd len="sm" w="sm" type="none"/>
          </a:ln>
        </p:spPr>
      </p:cxnSp>
      <p:cxnSp>
        <p:nvCxnSpPr>
          <p:cNvPr id="370" name="Google Shape;370;p17"/>
          <p:cNvCxnSpPr>
            <a:endCxn id="365" idx="2"/>
          </p:cNvCxnSpPr>
          <p:nvPr/>
        </p:nvCxnSpPr>
        <p:spPr>
          <a:xfrm>
            <a:off x="1143000" y="1447800"/>
            <a:ext cx="1295400" cy="609600"/>
          </a:xfrm>
          <a:prstGeom prst="straightConnector1">
            <a:avLst/>
          </a:prstGeom>
          <a:noFill/>
          <a:ln cap="flat" cmpd="sng" w="25400">
            <a:solidFill>
              <a:schemeClr val="dk1"/>
            </a:solidFill>
            <a:prstDash val="solid"/>
            <a:round/>
            <a:headEnd len="sm" w="sm" type="none"/>
            <a:tailEnd len="sm" w="sm" type="none"/>
          </a:ln>
        </p:spPr>
      </p:cxnSp>
      <p:cxnSp>
        <p:nvCxnSpPr>
          <p:cNvPr id="371" name="Google Shape;371;p17"/>
          <p:cNvCxnSpPr/>
          <p:nvPr/>
        </p:nvCxnSpPr>
        <p:spPr>
          <a:xfrm flipH="1" rot="10800000">
            <a:off x="990600" y="3276600"/>
            <a:ext cx="1676400" cy="2286000"/>
          </a:xfrm>
          <a:prstGeom prst="straightConnector1">
            <a:avLst/>
          </a:prstGeom>
          <a:noFill/>
          <a:ln cap="flat" cmpd="sng" w="25400">
            <a:solidFill>
              <a:schemeClr val="dk1"/>
            </a:solidFill>
            <a:prstDash val="solid"/>
            <a:round/>
            <a:headEnd len="sm" w="sm" type="none"/>
            <a:tailEnd len="sm" w="sm" type="none"/>
          </a:ln>
        </p:spPr>
      </p:cxnSp>
      <p:cxnSp>
        <p:nvCxnSpPr>
          <p:cNvPr id="372" name="Google Shape;372;p17"/>
          <p:cNvCxnSpPr>
            <a:endCxn id="367" idx="2"/>
          </p:cNvCxnSpPr>
          <p:nvPr/>
        </p:nvCxnSpPr>
        <p:spPr>
          <a:xfrm>
            <a:off x="1143000" y="1447800"/>
            <a:ext cx="1447800" cy="2819400"/>
          </a:xfrm>
          <a:prstGeom prst="straightConnector1">
            <a:avLst/>
          </a:prstGeom>
          <a:noFill/>
          <a:ln cap="flat" cmpd="sng" w="25400">
            <a:solidFill>
              <a:schemeClr val="dk1"/>
            </a:solidFill>
            <a:prstDash val="solid"/>
            <a:round/>
            <a:headEnd len="sm" w="sm" type="none"/>
            <a:tailEnd len="sm" w="sm" type="none"/>
          </a:ln>
        </p:spPr>
      </p:cxnSp>
      <p:grpSp>
        <p:nvGrpSpPr>
          <p:cNvPr id="373" name="Google Shape;373;p17"/>
          <p:cNvGrpSpPr/>
          <p:nvPr/>
        </p:nvGrpSpPr>
        <p:grpSpPr>
          <a:xfrm>
            <a:off x="1143000" y="1447800"/>
            <a:ext cx="1447800" cy="3886200"/>
            <a:chOff x="1143000" y="1447800"/>
            <a:chExt cx="1447800" cy="3886200"/>
          </a:xfrm>
        </p:grpSpPr>
        <p:cxnSp>
          <p:nvCxnSpPr>
            <p:cNvPr id="374" name="Google Shape;374;p17"/>
            <p:cNvCxnSpPr>
              <a:endCxn id="368" idx="2"/>
            </p:cNvCxnSpPr>
            <p:nvPr/>
          </p:nvCxnSpPr>
          <p:spPr>
            <a:xfrm>
              <a:off x="1371600" y="2895600"/>
              <a:ext cx="1219200" cy="2438400"/>
            </a:xfrm>
            <a:prstGeom prst="straightConnector1">
              <a:avLst/>
            </a:prstGeom>
            <a:noFill/>
            <a:ln cap="flat" cmpd="sng" w="25400">
              <a:solidFill>
                <a:schemeClr val="dk1"/>
              </a:solidFill>
              <a:prstDash val="solid"/>
              <a:round/>
              <a:headEnd len="sm" w="sm" type="none"/>
              <a:tailEnd len="sm" w="sm" type="none"/>
            </a:ln>
          </p:spPr>
        </p:cxnSp>
        <p:cxnSp>
          <p:nvCxnSpPr>
            <p:cNvPr id="375" name="Google Shape;375;p17"/>
            <p:cNvCxnSpPr/>
            <p:nvPr/>
          </p:nvCxnSpPr>
          <p:spPr>
            <a:xfrm>
              <a:off x="1143000" y="1447800"/>
              <a:ext cx="228600" cy="1524000"/>
            </a:xfrm>
            <a:prstGeom prst="straightConnector1">
              <a:avLst/>
            </a:prstGeom>
            <a:noFill/>
            <a:ln cap="flat" cmpd="sng" w="25400">
              <a:solidFill>
                <a:schemeClr val="dk1"/>
              </a:solidFill>
              <a:prstDash val="solid"/>
              <a:round/>
              <a:headEnd len="sm" w="sm" type="none"/>
              <a:tailEnd len="sm" w="sm" type="none"/>
            </a:ln>
          </p:spPr>
        </p:cxnSp>
      </p:grpSp>
      <p:grpSp>
        <p:nvGrpSpPr>
          <p:cNvPr id="376" name="Google Shape;376;p17"/>
          <p:cNvGrpSpPr/>
          <p:nvPr/>
        </p:nvGrpSpPr>
        <p:grpSpPr>
          <a:xfrm>
            <a:off x="4151778" y="3352800"/>
            <a:ext cx="3620622" cy="1657911"/>
            <a:chOff x="4151778" y="3352800"/>
            <a:chExt cx="3620622" cy="1657911"/>
          </a:xfrm>
        </p:grpSpPr>
        <p:cxnSp>
          <p:nvCxnSpPr>
            <p:cNvPr id="377" name="Google Shape;377;p17"/>
            <p:cNvCxnSpPr/>
            <p:nvPr/>
          </p:nvCxnSpPr>
          <p:spPr>
            <a:xfrm flipH="1">
              <a:off x="5257800" y="3352800"/>
              <a:ext cx="2514600" cy="838200"/>
            </a:xfrm>
            <a:prstGeom prst="straightConnector1">
              <a:avLst/>
            </a:prstGeom>
            <a:noFill/>
            <a:ln cap="flat" cmpd="sng" w="25400">
              <a:solidFill>
                <a:schemeClr val="dk1"/>
              </a:solidFill>
              <a:prstDash val="solid"/>
              <a:round/>
              <a:headEnd len="sm" w="sm" type="none"/>
              <a:tailEnd len="sm" w="sm" type="none"/>
            </a:ln>
          </p:spPr>
        </p:cxnSp>
        <p:cxnSp>
          <p:nvCxnSpPr>
            <p:cNvPr id="378" name="Google Shape;378;p17"/>
            <p:cNvCxnSpPr>
              <a:endCxn id="368" idx="7"/>
            </p:cNvCxnSpPr>
            <p:nvPr/>
          </p:nvCxnSpPr>
          <p:spPr>
            <a:xfrm flipH="1">
              <a:off x="4151778" y="4191111"/>
              <a:ext cx="1106100" cy="819600"/>
            </a:xfrm>
            <a:prstGeom prst="straightConnector1">
              <a:avLst/>
            </a:prstGeom>
            <a:noFill/>
            <a:ln cap="flat" cmpd="sng" w="25400">
              <a:solidFill>
                <a:schemeClr val="dk1"/>
              </a:solidFill>
              <a:prstDash val="solid"/>
              <a:round/>
              <a:headEnd len="sm" w="sm" type="none"/>
              <a:tailEnd len="sm" w="sm" type="none"/>
            </a:ln>
          </p:spPr>
        </p:cxnSp>
      </p:grpSp>
      <p:pic>
        <p:nvPicPr>
          <p:cNvPr descr="brac.png" id="379" name="Google Shape;379;p17"/>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8"/>
          <p:cNvSpPr txBox="1"/>
          <p:nvPr>
            <p:ph type="title"/>
          </p:nvPr>
        </p:nvSpPr>
        <p:spPr>
          <a:xfrm>
            <a:off x="1981200" y="1295400"/>
            <a:ext cx="46482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Include</a:t>
            </a:r>
            <a:endParaRPr/>
          </a:p>
        </p:txBody>
      </p:sp>
      <p:sp>
        <p:nvSpPr>
          <p:cNvPr id="385" name="Google Shape;385;p18"/>
          <p:cNvSpPr txBox="1"/>
          <p:nvPr/>
        </p:nvSpPr>
        <p:spPr>
          <a:xfrm>
            <a:off x="762000" y="2438400"/>
            <a:ext cx="7848600" cy="2554545"/>
          </a:xfrm>
          <a:prstGeom prst="rect">
            <a:avLst/>
          </a:prstGeom>
          <a:noFill/>
          <a:ln>
            <a:noFill/>
          </a:ln>
        </p:spPr>
        <p:txBody>
          <a:bodyPr anchorCtr="0" anchor="t" bIns="45700" lIns="91425" spcFirstLastPara="1" rIns="91425" wrap="square" tIns="45700">
            <a:spAutoFit/>
          </a:bodyPr>
          <a:lstStyle/>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shows dependency between a base use case and an included use case.</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Every time the base use case is executed, the included usecase is also executed.  In other words, the base use case needs the included use case to complete its task.</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is shown using a dashed arrow from the base use case to the included use case.  The word “include” also needs to be written on the dashed arrow between double chevrons.</a:t>
            </a:r>
            <a:endParaRPr/>
          </a:p>
        </p:txBody>
      </p:sp>
      <p:sp>
        <p:nvSpPr>
          <p:cNvPr id="386" name="Google Shape;386;p18"/>
          <p:cNvSpPr/>
          <p:nvPr/>
        </p:nvSpPr>
        <p:spPr>
          <a:xfrm>
            <a:off x="2057400" y="51054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Base Use Case</a:t>
            </a:r>
            <a:endParaRPr sz="1800">
              <a:solidFill>
                <a:schemeClr val="dk1"/>
              </a:solidFill>
              <a:latin typeface="Gill Sans"/>
              <a:ea typeface="Gill Sans"/>
              <a:cs typeface="Gill Sans"/>
              <a:sym typeface="Gill Sans"/>
            </a:endParaRPr>
          </a:p>
        </p:txBody>
      </p:sp>
      <p:cxnSp>
        <p:nvCxnSpPr>
          <p:cNvPr id="387" name="Google Shape;387;p18"/>
          <p:cNvCxnSpPr>
            <a:stCxn id="386" idx="6"/>
          </p:cNvCxnSpPr>
          <p:nvPr/>
        </p:nvCxnSpPr>
        <p:spPr>
          <a:xfrm flipH="1" rot="10800000">
            <a:off x="4191000" y="5486400"/>
            <a:ext cx="1981200" cy="76200"/>
          </a:xfrm>
          <a:prstGeom prst="straightConnector1">
            <a:avLst/>
          </a:prstGeom>
          <a:noFill/>
          <a:ln cap="flat" cmpd="sng" w="38100">
            <a:solidFill>
              <a:schemeClr val="dk1"/>
            </a:solidFill>
            <a:prstDash val="dash"/>
            <a:round/>
            <a:headEnd len="sm" w="sm" type="none"/>
            <a:tailEnd len="med" w="med" type="stealth"/>
          </a:ln>
        </p:spPr>
      </p:cxnSp>
      <p:sp>
        <p:nvSpPr>
          <p:cNvPr id="388" name="Google Shape;388;p18"/>
          <p:cNvSpPr/>
          <p:nvPr/>
        </p:nvSpPr>
        <p:spPr>
          <a:xfrm>
            <a:off x="6172200" y="50292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Included Use Case</a:t>
            </a:r>
            <a:endParaRPr sz="1800">
              <a:solidFill>
                <a:schemeClr val="dk1"/>
              </a:solidFill>
              <a:latin typeface="Gill Sans"/>
              <a:ea typeface="Gill Sans"/>
              <a:cs typeface="Gill Sans"/>
              <a:sym typeface="Gill Sans"/>
            </a:endParaRPr>
          </a:p>
        </p:txBody>
      </p:sp>
      <p:sp>
        <p:nvSpPr>
          <p:cNvPr id="389" name="Google Shape;389;p18"/>
          <p:cNvSpPr txBox="1"/>
          <p:nvPr/>
        </p:nvSpPr>
        <p:spPr>
          <a:xfrm rot="-1864706">
            <a:off x="4478202" y="5381266"/>
            <a:ext cx="1316452"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&lt;&lt;include&gt;&gt;</a:t>
            </a:r>
            <a:endParaRPr sz="1400">
              <a:solidFill>
                <a:schemeClr val="dk1"/>
              </a:solidFill>
              <a:latin typeface="Gill Sans"/>
              <a:ea typeface="Gill Sans"/>
              <a:cs typeface="Gill Sans"/>
              <a:sym typeface="Gill Sans"/>
            </a:endParaRPr>
          </a:p>
        </p:txBody>
      </p:sp>
      <p:pic>
        <p:nvPicPr>
          <p:cNvPr descr="brac.png" id="390" name="Google Shape;390;p18"/>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0" st="0"/>
                                            </p:txEl>
                                          </p:spTgt>
                                        </p:tgtEl>
                                        <p:attrNameLst>
                                          <p:attrName>style.visibility</p:attrName>
                                        </p:attrNameLst>
                                      </p:cBhvr>
                                      <p:to>
                                        <p:strVal val="visible"/>
                                      </p:to>
                                    </p:set>
                                    <p:animEffect filter="fade" transition="in">
                                      <p:cBhvr>
                                        <p:cTn dur="500"/>
                                        <p:tgtEl>
                                          <p:spTgt spid="3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1" st="1"/>
                                            </p:txEl>
                                          </p:spTgt>
                                        </p:tgtEl>
                                        <p:attrNameLst>
                                          <p:attrName>style.visibility</p:attrName>
                                        </p:attrNameLst>
                                      </p:cBhvr>
                                      <p:to>
                                        <p:strVal val="visible"/>
                                      </p:to>
                                    </p:set>
                                    <p:animEffect filter="fade" transition="in">
                                      <p:cBhvr>
                                        <p:cTn dur="500"/>
                                        <p:tgtEl>
                                          <p:spTgt spid="3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2" st="2"/>
                                            </p:txEl>
                                          </p:spTgt>
                                        </p:tgtEl>
                                        <p:attrNameLst>
                                          <p:attrName>style.visibility</p:attrName>
                                        </p:attrNameLst>
                                      </p:cBhvr>
                                      <p:to>
                                        <p:strVal val="visible"/>
                                      </p:to>
                                    </p:set>
                                    <p:animEffect filter="fade" transition="in">
                                      <p:cBhvr>
                                        <p:cTn dur="500"/>
                                        <p:tgtEl>
                                          <p:spTgt spid="385">
                                            <p:txEl>
                                              <p:pRg end="2" st="2"/>
                                            </p:txEl>
                                          </p:spTgt>
                                        </p:tgtEl>
                                      </p:cBhvr>
                                    </p:animEffect>
                                  </p:childTnLst>
                                </p:cTn>
                              </p:par>
                              <p:par>
                                <p:cTn fill="hold" nodeType="withEffect" presetClass="entr" presetID="2" presetSubtype="4">
                                  <p:stCondLst>
                                    <p:cond delay="0"/>
                                  </p:stCondLst>
                                  <p:childTnLst>
                                    <p:set>
                                      <p:cBhvr>
                                        <p:cTn dur="1" fill="hold">
                                          <p:stCondLst>
                                            <p:cond delay="0"/>
                                          </p:stCondLst>
                                        </p:cTn>
                                        <p:tgtEl>
                                          <p:spTgt spid="386"/>
                                        </p:tgtEl>
                                        <p:attrNameLst>
                                          <p:attrName>style.visibility</p:attrName>
                                        </p:attrNameLst>
                                      </p:cBhvr>
                                      <p:to>
                                        <p:strVal val="visible"/>
                                      </p:to>
                                    </p:set>
                                    <p:anim calcmode="lin" valueType="num">
                                      <p:cBhvr additive="base">
                                        <p:cTn dur="500"/>
                                        <p:tgtEl>
                                          <p:spTgt spid="3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88"/>
                                        </p:tgtEl>
                                        <p:attrNameLst>
                                          <p:attrName>style.visibility</p:attrName>
                                        </p:attrNameLst>
                                      </p:cBhvr>
                                      <p:to>
                                        <p:strVal val="visible"/>
                                      </p:to>
                                    </p:set>
                                    <p:anim calcmode="lin" valueType="num">
                                      <p:cBhvr additive="base">
                                        <p:cTn dur="500"/>
                                        <p:tgtEl>
                                          <p:spTgt spid="3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7"/>
                                        </p:tgtEl>
                                        <p:attrNameLst>
                                          <p:attrName>style.visibility</p:attrName>
                                        </p:attrNameLst>
                                      </p:cBhvr>
                                      <p:to>
                                        <p:strVal val="visible"/>
                                      </p:to>
                                    </p:set>
                                    <p:anim calcmode="lin" valueType="num">
                                      <p:cBhvr additive="base">
                                        <p:cTn dur="500"/>
                                        <p:tgtEl>
                                          <p:spTgt spid="3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9"/>
                                        </p:tgtEl>
                                        <p:attrNameLst>
                                          <p:attrName>style.visibility</p:attrName>
                                        </p:attrNameLst>
                                      </p:cBhvr>
                                      <p:to>
                                        <p:strVal val="visible"/>
                                      </p:to>
                                    </p:set>
                                    <p:anim calcmode="lin" valueType="num">
                                      <p:cBhvr additive="base">
                                        <p:cTn dur="500"/>
                                        <p:tgtEl>
                                          <p:spTgt spid="3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9"/>
          <p:cNvSpPr/>
          <p:nvPr/>
        </p:nvSpPr>
        <p:spPr>
          <a:xfrm>
            <a:off x="1981200" y="1524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396" name="Google Shape;396;p19"/>
          <p:cNvGrpSpPr/>
          <p:nvPr/>
        </p:nvGrpSpPr>
        <p:grpSpPr>
          <a:xfrm>
            <a:off x="533400" y="685800"/>
            <a:ext cx="533400" cy="1142999"/>
            <a:chOff x="4254" y="2630"/>
            <a:chExt cx="528" cy="1219"/>
          </a:xfrm>
        </p:grpSpPr>
        <p:cxnSp>
          <p:nvCxnSpPr>
            <p:cNvPr id="397" name="Google Shape;397;p19"/>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398" name="Google Shape;398;p19"/>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399" name="Google Shape;399;p19"/>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400" name="Google Shape;400;p19"/>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401" name="Google Shape;401;p19"/>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402" name="Google Shape;402;p19"/>
          <p:cNvGrpSpPr/>
          <p:nvPr/>
        </p:nvGrpSpPr>
        <p:grpSpPr>
          <a:xfrm>
            <a:off x="381000" y="4648200"/>
            <a:ext cx="533400" cy="1142999"/>
            <a:chOff x="4254" y="2630"/>
            <a:chExt cx="528" cy="1219"/>
          </a:xfrm>
        </p:grpSpPr>
        <p:cxnSp>
          <p:nvCxnSpPr>
            <p:cNvPr id="403" name="Google Shape;403;p19"/>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404" name="Google Shape;404;p19"/>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405" name="Google Shape;405;p19"/>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406" name="Google Shape;406;p19"/>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407" name="Google Shape;407;p19"/>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408" name="Google Shape;408;p19"/>
          <p:cNvGrpSpPr/>
          <p:nvPr/>
        </p:nvGrpSpPr>
        <p:grpSpPr>
          <a:xfrm>
            <a:off x="7696200" y="2667000"/>
            <a:ext cx="533400" cy="1142999"/>
            <a:chOff x="4254" y="2630"/>
            <a:chExt cx="528" cy="1219"/>
          </a:xfrm>
        </p:grpSpPr>
        <p:cxnSp>
          <p:nvCxnSpPr>
            <p:cNvPr id="409" name="Google Shape;409;p19"/>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410" name="Google Shape;410;p19"/>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411" name="Google Shape;411;p19"/>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412" name="Google Shape;412;p19"/>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413" name="Google Shape;413;p19"/>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414" name="Google Shape;414;p19"/>
          <p:cNvSpPr txBox="1"/>
          <p:nvPr/>
        </p:nvSpPr>
        <p:spPr>
          <a:xfrm>
            <a:off x="381000" y="18288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Patient</a:t>
            </a:r>
            <a:endParaRPr sz="1800">
              <a:solidFill>
                <a:schemeClr val="dk1"/>
              </a:solidFill>
              <a:latin typeface="Gill Sans"/>
              <a:ea typeface="Gill Sans"/>
              <a:cs typeface="Gill Sans"/>
              <a:sym typeface="Gill Sans"/>
            </a:endParaRPr>
          </a:p>
        </p:txBody>
      </p:sp>
      <p:sp>
        <p:nvSpPr>
          <p:cNvPr id="415" name="Google Shape;415;p19"/>
          <p:cNvSpPr txBox="1"/>
          <p:nvPr/>
        </p:nvSpPr>
        <p:spPr>
          <a:xfrm>
            <a:off x="0" y="5791200"/>
            <a:ext cx="136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Management</a:t>
            </a:r>
            <a:endParaRPr sz="1800">
              <a:solidFill>
                <a:schemeClr val="dk1"/>
              </a:solidFill>
              <a:latin typeface="Gill Sans"/>
              <a:ea typeface="Gill Sans"/>
              <a:cs typeface="Gill Sans"/>
              <a:sym typeface="Gill Sans"/>
            </a:endParaRPr>
          </a:p>
        </p:txBody>
      </p:sp>
      <p:sp>
        <p:nvSpPr>
          <p:cNvPr id="416" name="Google Shape;416;p19"/>
          <p:cNvSpPr txBox="1"/>
          <p:nvPr/>
        </p:nvSpPr>
        <p:spPr>
          <a:xfrm>
            <a:off x="7467600" y="403860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Payment System</a:t>
            </a:r>
            <a:endParaRPr sz="1800">
              <a:solidFill>
                <a:schemeClr val="dk1"/>
              </a:solidFill>
              <a:latin typeface="Gill Sans"/>
              <a:ea typeface="Gill Sans"/>
              <a:cs typeface="Gill Sans"/>
              <a:sym typeface="Gill Sans"/>
            </a:endParaRPr>
          </a:p>
        </p:txBody>
      </p:sp>
      <p:sp>
        <p:nvSpPr>
          <p:cNvPr id="417" name="Google Shape;417;p19"/>
          <p:cNvSpPr/>
          <p:nvPr/>
        </p:nvSpPr>
        <p:spPr>
          <a:xfrm>
            <a:off x="2438400" y="4572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Login</a:t>
            </a:r>
            <a:endParaRPr sz="1800">
              <a:solidFill>
                <a:schemeClr val="dk1"/>
              </a:solidFill>
              <a:latin typeface="Gill Sans"/>
              <a:ea typeface="Gill Sans"/>
              <a:cs typeface="Gill Sans"/>
              <a:sym typeface="Gill Sans"/>
            </a:endParaRPr>
          </a:p>
        </p:txBody>
      </p:sp>
      <p:sp>
        <p:nvSpPr>
          <p:cNvPr id="418" name="Google Shape;418;p19"/>
          <p:cNvSpPr/>
          <p:nvPr/>
        </p:nvSpPr>
        <p:spPr>
          <a:xfrm>
            <a:off x="2438400" y="16002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Search Appointment</a:t>
            </a:r>
            <a:endParaRPr sz="1800">
              <a:solidFill>
                <a:schemeClr val="dk1"/>
              </a:solidFill>
              <a:latin typeface="Gill Sans"/>
              <a:ea typeface="Gill Sans"/>
              <a:cs typeface="Gill Sans"/>
              <a:sym typeface="Gill Sans"/>
            </a:endParaRPr>
          </a:p>
        </p:txBody>
      </p:sp>
      <p:sp>
        <p:nvSpPr>
          <p:cNvPr id="419" name="Google Shape;419;p19"/>
          <p:cNvSpPr/>
          <p:nvPr/>
        </p:nvSpPr>
        <p:spPr>
          <a:xfrm>
            <a:off x="2514600" y="25908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Set Appointment</a:t>
            </a:r>
            <a:endParaRPr sz="1800">
              <a:solidFill>
                <a:schemeClr val="dk1"/>
              </a:solidFill>
              <a:latin typeface="Gill Sans"/>
              <a:ea typeface="Gill Sans"/>
              <a:cs typeface="Gill Sans"/>
              <a:sym typeface="Gill Sans"/>
            </a:endParaRPr>
          </a:p>
        </p:txBody>
      </p:sp>
      <p:sp>
        <p:nvSpPr>
          <p:cNvPr id="420" name="Google Shape;420;p19"/>
          <p:cNvSpPr/>
          <p:nvPr/>
        </p:nvSpPr>
        <p:spPr>
          <a:xfrm>
            <a:off x="2590800" y="38100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Appointment</a:t>
            </a:r>
            <a:endParaRPr sz="1800">
              <a:solidFill>
                <a:schemeClr val="dk1"/>
              </a:solidFill>
              <a:latin typeface="Gill Sans"/>
              <a:ea typeface="Gill Sans"/>
              <a:cs typeface="Gill Sans"/>
              <a:sym typeface="Gill Sans"/>
            </a:endParaRPr>
          </a:p>
        </p:txBody>
      </p:sp>
      <p:sp>
        <p:nvSpPr>
          <p:cNvPr id="421" name="Google Shape;421;p19"/>
          <p:cNvSpPr/>
          <p:nvPr/>
        </p:nvSpPr>
        <p:spPr>
          <a:xfrm>
            <a:off x="2590800" y="4876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Payment</a:t>
            </a:r>
            <a:endParaRPr sz="1800">
              <a:solidFill>
                <a:schemeClr val="dk1"/>
              </a:solidFill>
              <a:latin typeface="Gill Sans"/>
              <a:ea typeface="Gill Sans"/>
              <a:cs typeface="Gill Sans"/>
              <a:sym typeface="Gill Sans"/>
            </a:endParaRPr>
          </a:p>
        </p:txBody>
      </p:sp>
      <p:sp>
        <p:nvSpPr>
          <p:cNvPr id="422" name="Google Shape;422;p19"/>
          <p:cNvSpPr/>
          <p:nvPr/>
        </p:nvSpPr>
        <p:spPr>
          <a:xfrm>
            <a:off x="5410200" y="304800"/>
            <a:ext cx="1524000" cy="7620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Verify Password</a:t>
            </a:r>
            <a:endParaRPr sz="1800">
              <a:solidFill>
                <a:schemeClr val="dk1"/>
              </a:solidFill>
              <a:latin typeface="Gill Sans"/>
              <a:ea typeface="Gill Sans"/>
              <a:cs typeface="Gill Sans"/>
              <a:sym typeface="Gill Sans"/>
            </a:endParaRPr>
          </a:p>
        </p:txBody>
      </p:sp>
      <p:cxnSp>
        <p:nvCxnSpPr>
          <p:cNvPr id="423" name="Google Shape;423;p19"/>
          <p:cNvCxnSpPr>
            <a:endCxn id="417" idx="2"/>
          </p:cNvCxnSpPr>
          <p:nvPr/>
        </p:nvCxnSpPr>
        <p:spPr>
          <a:xfrm flipH="1" rot="10800000">
            <a:off x="1143000" y="914400"/>
            <a:ext cx="1295400" cy="533400"/>
          </a:xfrm>
          <a:prstGeom prst="straightConnector1">
            <a:avLst/>
          </a:prstGeom>
          <a:noFill/>
          <a:ln cap="flat" cmpd="sng" w="25400">
            <a:solidFill>
              <a:schemeClr val="dk1"/>
            </a:solidFill>
            <a:prstDash val="solid"/>
            <a:round/>
            <a:headEnd len="sm" w="sm" type="none"/>
            <a:tailEnd len="sm" w="sm" type="none"/>
          </a:ln>
        </p:spPr>
      </p:cxnSp>
      <p:cxnSp>
        <p:nvCxnSpPr>
          <p:cNvPr id="424" name="Google Shape;424;p19"/>
          <p:cNvCxnSpPr>
            <a:endCxn id="418" idx="2"/>
          </p:cNvCxnSpPr>
          <p:nvPr/>
        </p:nvCxnSpPr>
        <p:spPr>
          <a:xfrm>
            <a:off x="1143000" y="1447800"/>
            <a:ext cx="1295400" cy="609600"/>
          </a:xfrm>
          <a:prstGeom prst="straightConnector1">
            <a:avLst/>
          </a:prstGeom>
          <a:noFill/>
          <a:ln cap="flat" cmpd="sng" w="25400">
            <a:solidFill>
              <a:schemeClr val="dk1"/>
            </a:solidFill>
            <a:prstDash val="solid"/>
            <a:round/>
            <a:headEnd len="sm" w="sm" type="none"/>
            <a:tailEnd len="sm" w="sm" type="none"/>
          </a:ln>
        </p:spPr>
      </p:cxnSp>
      <p:cxnSp>
        <p:nvCxnSpPr>
          <p:cNvPr id="425" name="Google Shape;425;p19"/>
          <p:cNvCxnSpPr/>
          <p:nvPr/>
        </p:nvCxnSpPr>
        <p:spPr>
          <a:xfrm flipH="1" rot="10800000">
            <a:off x="990600" y="3276600"/>
            <a:ext cx="1676400" cy="2286000"/>
          </a:xfrm>
          <a:prstGeom prst="straightConnector1">
            <a:avLst/>
          </a:prstGeom>
          <a:noFill/>
          <a:ln cap="flat" cmpd="sng" w="25400">
            <a:solidFill>
              <a:schemeClr val="dk1"/>
            </a:solidFill>
            <a:prstDash val="solid"/>
            <a:round/>
            <a:headEnd len="sm" w="sm" type="none"/>
            <a:tailEnd len="sm" w="sm" type="none"/>
          </a:ln>
        </p:spPr>
      </p:cxnSp>
      <p:cxnSp>
        <p:nvCxnSpPr>
          <p:cNvPr id="426" name="Google Shape;426;p19"/>
          <p:cNvCxnSpPr>
            <a:endCxn id="420" idx="2"/>
          </p:cNvCxnSpPr>
          <p:nvPr/>
        </p:nvCxnSpPr>
        <p:spPr>
          <a:xfrm>
            <a:off x="1143000" y="1447800"/>
            <a:ext cx="1447800" cy="2819400"/>
          </a:xfrm>
          <a:prstGeom prst="straightConnector1">
            <a:avLst/>
          </a:prstGeom>
          <a:noFill/>
          <a:ln cap="flat" cmpd="sng" w="25400">
            <a:solidFill>
              <a:schemeClr val="dk1"/>
            </a:solidFill>
            <a:prstDash val="solid"/>
            <a:round/>
            <a:headEnd len="sm" w="sm" type="none"/>
            <a:tailEnd len="sm" w="sm" type="none"/>
          </a:ln>
        </p:spPr>
      </p:cxnSp>
      <p:grpSp>
        <p:nvGrpSpPr>
          <p:cNvPr id="427" name="Google Shape;427;p19"/>
          <p:cNvGrpSpPr/>
          <p:nvPr/>
        </p:nvGrpSpPr>
        <p:grpSpPr>
          <a:xfrm>
            <a:off x="1143000" y="1447800"/>
            <a:ext cx="1447800" cy="3886200"/>
            <a:chOff x="1143000" y="1447800"/>
            <a:chExt cx="1447800" cy="3886200"/>
          </a:xfrm>
        </p:grpSpPr>
        <p:cxnSp>
          <p:nvCxnSpPr>
            <p:cNvPr id="428" name="Google Shape;428;p19"/>
            <p:cNvCxnSpPr>
              <a:endCxn id="421" idx="2"/>
            </p:cNvCxnSpPr>
            <p:nvPr/>
          </p:nvCxnSpPr>
          <p:spPr>
            <a:xfrm>
              <a:off x="1371600" y="2895600"/>
              <a:ext cx="1219200" cy="2438400"/>
            </a:xfrm>
            <a:prstGeom prst="straightConnector1">
              <a:avLst/>
            </a:prstGeom>
            <a:noFill/>
            <a:ln cap="flat" cmpd="sng" w="25400">
              <a:solidFill>
                <a:schemeClr val="dk1"/>
              </a:solidFill>
              <a:prstDash val="solid"/>
              <a:round/>
              <a:headEnd len="sm" w="sm" type="none"/>
              <a:tailEnd len="sm" w="sm" type="none"/>
            </a:ln>
          </p:spPr>
        </p:cxnSp>
        <p:cxnSp>
          <p:nvCxnSpPr>
            <p:cNvPr id="429" name="Google Shape;429;p19"/>
            <p:cNvCxnSpPr/>
            <p:nvPr/>
          </p:nvCxnSpPr>
          <p:spPr>
            <a:xfrm>
              <a:off x="1143000" y="1447800"/>
              <a:ext cx="228600" cy="1524000"/>
            </a:xfrm>
            <a:prstGeom prst="straightConnector1">
              <a:avLst/>
            </a:prstGeom>
            <a:noFill/>
            <a:ln cap="flat" cmpd="sng" w="25400">
              <a:solidFill>
                <a:schemeClr val="dk1"/>
              </a:solidFill>
              <a:prstDash val="solid"/>
              <a:round/>
              <a:headEnd len="sm" w="sm" type="none"/>
              <a:tailEnd len="sm" w="sm" type="none"/>
            </a:ln>
          </p:spPr>
        </p:cxnSp>
      </p:grpSp>
      <p:grpSp>
        <p:nvGrpSpPr>
          <p:cNvPr id="430" name="Google Shape;430;p19"/>
          <p:cNvGrpSpPr/>
          <p:nvPr/>
        </p:nvGrpSpPr>
        <p:grpSpPr>
          <a:xfrm>
            <a:off x="4151778" y="3352800"/>
            <a:ext cx="3620622" cy="1657911"/>
            <a:chOff x="4151778" y="3352800"/>
            <a:chExt cx="3620622" cy="1657911"/>
          </a:xfrm>
        </p:grpSpPr>
        <p:cxnSp>
          <p:nvCxnSpPr>
            <p:cNvPr id="431" name="Google Shape;431;p19"/>
            <p:cNvCxnSpPr/>
            <p:nvPr/>
          </p:nvCxnSpPr>
          <p:spPr>
            <a:xfrm flipH="1">
              <a:off x="5257800" y="3352800"/>
              <a:ext cx="2514600" cy="838200"/>
            </a:xfrm>
            <a:prstGeom prst="straightConnector1">
              <a:avLst/>
            </a:prstGeom>
            <a:noFill/>
            <a:ln cap="flat" cmpd="sng" w="25400">
              <a:solidFill>
                <a:schemeClr val="dk1"/>
              </a:solidFill>
              <a:prstDash val="solid"/>
              <a:round/>
              <a:headEnd len="sm" w="sm" type="none"/>
              <a:tailEnd len="sm" w="sm" type="none"/>
            </a:ln>
          </p:spPr>
        </p:cxnSp>
        <p:cxnSp>
          <p:nvCxnSpPr>
            <p:cNvPr id="432" name="Google Shape;432;p19"/>
            <p:cNvCxnSpPr>
              <a:endCxn id="421" idx="7"/>
            </p:cNvCxnSpPr>
            <p:nvPr/>
          </p:nvCxnSpPr>
          <p:spPr>
            <a:xfrm flipH="1">
              <a:off x="4151778" y="4191111"/>
              <a:ext cx="1106100" cy="819600"/>
            </a:xfrm>
            <a:prstGeom prst="straightConnector1">
              <a:avLst/>
            </a:prstGeom>
            <a:noFill/>
            <a:ln cap="flat" cmpd="sng" w="25400">
              <a:solidFill>
                <a:schemeClr val="dk1"/>
              </a:solidFill>
              <a:prstDash val="solid"/>
              <a:round/>
              <a:headEnd len="sm" w="sm" type="none"/>
              <a:tailEnd len="sm" w="sm" type="none"/>
            </a:ln>
          </p:spPr>
        </p:cxnSp>
      </p:grpSp>
      <p:cxnSp>
        <p:nvCxnSpPr>
          <p:cNvPr id="433" name="Google Shape;433;p19"/>
          <p:cNvCxnSpPr>
            <a:endCxn id="422" idx="2"/>
          </p:cNvCxnSpPr>
          <p:nvPr/>
        </p:nvCxnSpPr>
        <p:spPr>
          <a:xfrm flipH="1" rot="10800000">
            <a:off x="4343400" y="685800"/>
            <a:ext cx="1066800" cy="228600"/>
          </a:xfrm>
          <a:prstGeom prst="straightConnector1">
            <a:avLst/>
          </a:prstGeom>
          <a:noFill/>
          <a:ln cap="flat" cmpd="sng" w="38100">
            <a:solidFill>
              <a:schemeClr val="dk1"/>
            </a:solidFill>
            <a:prstDash val="dash"/>
            <a:round/>
            <a:headEnd len="sm" w="sm" type="none"/>
            <a:tailEnd len="med" w="med" type="stealth"/>
          </a:ln>
        </p:spPr>
      </p:cxnSp>
      <p:sp>
        <p:nvSpPr>
          <p:cNvPr id="434" name="Google Shape;434;p19"/>
          <p:cNvSpPr txBox="1"/>
          <p:nvPr/>
        </p:nvSpPr>
        <p:spPr>
          <a:xfrm rot="2339841">
            <a:off x="4044418" y="633191"/>
            <a:ext cx="1244778"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&lt;&lt;include&gt;&gt;</a:t>
            </a:r>
            <a:endParaRPr sz="1400">
              <a:solidFill>
                <a:schemeClr val="dk1"/>
              </a:solidFill>
              <a:latin typeface="Gill Sans"/>
              <a:ea typeface="Gill Sans"/>
              <a:cs typeface="Gill Sans"/>
              <a:sym typeface="Gill Sans"/>
            </a:endParaRPr>
          </a:p>
        </p:txBody>
      </p:sp>
      <p:pic>
        <p:nvPicPr>
          <p:cNvPr descr="brac.png" id="435" name="Google Shape;435;p19"/>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5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3"/>
                                        </p:tgtEl>
                                        <p:attrNameLst>
                                          <p:attrName>style.visibility</p:attrName>
                                        </p:attrNameLst>
                                      </p:cBhvr>
                                      <p:to>
                                        <p:strVal val="visible"/>
                                      </p:to>
                                    </p:set>
                                    <p:anim calcmode="lin" valueType="num">
                                      <p:cBhvr additive="base">
                                        <p:cTn dur="500"/>
                                        <p:tgtEl>
                                          <p:spTgt spid="43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pic>
        <p:nvPicPr>
          <p:cNvPr descr="woman-face-sideview-vector-23305343.jpg" id="114" name="Google Shape;114;p2"/>
          <p:cNvPicPr preferRelativeResize="0"/>
          <p:nvPr>
            <p:ph idx="1" type="body"/>
          </p:nvPr>
        </p:nvPicPr>
        <p:blipFill rotWithShape="1">
          <a:blip r:embed="rId3">
            <a:alphaModFix/>
          </a:blip>
          <a:srcRect b="0" l="0" r="0" t="0"/>
          <a:stretch/>
        </p:blipFill>
        <p:spPr>
          <a:xfrm>
            <a:off x="1143000" y="2667000"/>
            <a:ext cx="2286000" cy="2438400"/>
          </a:xfrm>
          <a:prstGeom prst="rect">
            <a:avLst/>
          </a:prstGeom>
          <a:noFill/>
          <a:ln>
            <a:noFill/>
          </a:ln>
        </p:spPr>
      </p:pic>
      <p:pic>
        <p:nvPicPr>
          <p:cNvPr descr="emotion-avatar-man-happy-successful-face-vector-side-view-emotional-smiling-male-open-mouth-expression-laughing-88197689.jpg" id="115" name="Google Shape;115;p2"/>
          <p:cNvPicPr preferRelativeResize="0"/>
          <p:nvPr/>
        </p:nvPicPr>
        <p:blipFill rotWithShape="1">
          <a:blip r:embed="rId4">
            <a:alphaModFix/>
          </a:blip>
          <a:srcRect b="0" l="0" r="0" t="0"/>
          <a:stretch/>
        </p:blipFill>
        <p:spPr>
          <a:xfrm>
            <a:off x="5562600" y="2819400"/>
            <a:ext cx="2057400" cy="2057400"/>
          </a:xfrm>
          <a:prstGeom prst="rect">
            <a:avLst/>
          </a:prstGeom>
          <a:noFill/>
          <a:ln>
            <a:noFill/>
          </a:ln>
        </p:spPr>
      </p:pic>
      <p:cxnSp>
        <p:nvCxnSpPr>
          <p:cNvPr id="116" name="Google Shape;116;p2"/>
          <p:cNvCxnSpPr>
            <a:stCxn id="114" idx="0"/>
          </p:cNvCxnSpPr>
          <p:nvPr/>
        </p:nvCxnSpPr>
        <p:spPr>
          <a:xfrm rot="-5400000">
            <a:off x="2590800" y="1828800"/>
            <a:ext cx="533400" cy="1143000"/>
          </a:xfrm>
          <a:prstGeom prst="curvedConnector2">
            <a:avLst/>
          </a:prstGeom>
          <a:noFill/>
          <a:ln cap="flat" cmpd="sng" w="25400">
            <a:solidFill>
              <a:schemeClr val="dk1"/>
            </a:solidFill>
            <a:prstDash val="solid"/>
            <a:round/>
            <a:headEnd len="sm" w="sm" type="none"/>
            <a:tailEnd len="med" w="med" type="stealth"/>
          </a:ln>
        </p:spPr>
      </p:cxnSp>
      <p:cxnSp>
        <p:nvCxnSpPr>
          <p:cNvPr id="117" name="Google Shape;117;p2"/>
          <p:cNvCxnSpPr>
            <a:endCxn id="115" idx="0"/>
          </p:cNvCxnSpPr>
          <p:nvPr/>
        </p:nvCxnSpPr>
        <p:spPr>
          <a:xfrm>
            <a:off x="5410200" y="2057400"/>
            <a:ext cx="1181100" cy="762000"/>
          </a:xfrm>
          <a:prstGeom prst="curvedConnector2">
            <a:avLst/>
          </a:prstGeom>
          <a:noFill/>
          <a:ln cap="flat" cmpd="sng" w="25400">
            <a:solidFill>
              <a:schemeClr val="dk1"/>
            </a:solidFill>
            <a:prstDash val="solid"/>
            <a:round/>
            <a:headEnd len="sm" w="sm" type="none"/>
            <a:tailEnd len="med" w="med" type="stealth"/>
          </a:ln>
        </p:spPr>
      </p:cxnSp>
      <p:grpSp>
        <p:nvGrpSpPr>
          <p:cNvPr id="118" name="Google Shape;118;p2"/>
          <p:cNvGrpSpPr/>
          <p:nvPr/>
        </p:nvGrpSpPr>
        <p:grpSpPr>
          <a:xfrm>
            <a:off x="3886200" y="3048000"/>
            <a:ext cx="1676740" cy="1295400"/>
            <a:chOff x="3886200" y="3048000"/>
            <a:chExt cx="1676740" cy="1295400"/>
          </a:xfrm>
        </p:grpSpPr>
        <p:pic>
          <p:nvPicPr>
            <p:cNvPr descr="chat+comment+conversation+sms+speech+icon-1320197023217179258.png" id="119" name="Google Shape;119;p2"/>
            <p:cNvPicPr preferRelativeResize="0"/>
            <p:nvPr/>
          </p:nvPicPr>
          <p:blipFill rotWithShape="1">
            <a:blip r:embed="rId5">
              <a:alphaModFix/>
            </a:blip>
            <a:srcRect b="0" l="0" r="0" t="0"/>
            <a:stretch/>
          </p:blipFill>
          <p:spPr>
            <a:xfrm>
              <a:off x="3886200" y="3048000"/>
              <a:ext cx="1676740" cy="1295400"/>
            </a:xfrm>
            <a:prstGeom prst="rect">
              <a:avLst/>
            </a:prstGeom>
            <a:noFill/>
            <a:ln>
              <a:noFill/>
            </a:ln>
          </p:spPr>
        </p:pic>
        <p:sp>
          <p:nvSpPr>
            <p:cNvPr id="120" name="Google Shape;120;p2"/>
            <p:cNvSpPr txBox="1"/>
            <p:nvPr/>
          </p:nvSpPr>
          <p:spPr>
            <a:xfrm>
              <a:off x="4343400" y="3352800"/>
              <a:ext cx="914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Verbal Note</a:t>
              </a:r>
              <a:endParaRPr sz="1800">
                <a:solidFill>
                  <a:schemeClr val="dk1"/>
                </a:solidFill>
                <a:latin typeface="Gill Sans"/>
                <a:ea typeface="Gill Sans"/>
                <a:cs typeface="Gill Sans"/>
                <a:sym typeface="Gill Sans"/>
              </a:endParaRPr>
            </a:p>
          </p:txBody>
        </p:sp>
      </p:grpSp>
      <p:pic>
        <p:nvPicPr>
          <p:cNvPr descr="C:\Users\User\AppData\Local\Microsoft\Windows\Temporary Internet Files\Content.IE5\1DETYA6G\Red-Cross-Mark-PNG-Picture[1].png" id="121" name="Google Shape;121;p2"/>
          <p:cNvPicPr preferRelativeResize="0"/>
          <p:nvPr/>
        </p:nvPicPr>
        <p:blipFill rotWithShape="1">
          <a:blip r:embed="rId6">
            <a:alphaModFix/>
          </a:blip>
          <a:srcRect b="0" l="0" r="0" t="0"/>
          <a:stretch/>
        </p:blipFill>
        <p:spPr>
          <a:xfrm>
            <a:off x="4267200" y="3200400"/>
            <a:ext cx="838200" cy="990600"/>
          </a:xfrm>
          <a:prstGeom prst="rect">
            <a:avLst/>
          </a:prstGeom>
          <a:noFill/>
          <a:ln>
            <a:noFill/>
          </a:ln>
        </p:spPr>
      </p:pic>
      <p:grpSp>
        <p:nvGrpSpPr>
          <p:cNvPr id="122" name="Google Shape;122;p2"/>
          <p:cNvGrpSpPr/>
          <p:nvPr/>
        </p:nvGrpSpPr>
        <p:grpSpPr>
          <a:xfrm>
            <a:off x="4038600" y="4495800"/>
            <a:ext cx="1143000" cy="1969532"/>
            <a:chOff x="4038600" y="4495800"/>
            <a:chExt cx="1143000" cy="1969532"/>
          </a:xfrm>
        </p:grpSpPr>
        <p:pic>
          <p:nvPicPr>
            <p:cNvPr descr="kissclipart-flowchart-icon-clipart-flowchart-computer-icons-sy-f9e335fa0a1afd48.png" id="123" name="Google Shape;123;p2"/>
            <p:cNvPicPr preferRelativeResize="0"/>
            <p:nvPr/>
          </p:nvPicPr>
          <p:blipFill rotWithShape="1">
            <a:blip r:embed="rId7">
              <a:alphaModFix/>
            </a:blip>
            <a:srcRect b="0" l="0" r="0" t="0"/>
            <a:stretch/>
          </p:blipFill>
          <p:spPr>
            <a:xfrm>
              <a:off x="4038600" y="4495800"/>
              <a:ext cx="1143000" cy="1600200"/>
            </a:xfrm>
            <a:prstGeom prst="rect">
              <a:avLst/>
            </a:prstGeom>
            <a:noFill/>
            <a:ln>
              <a:noFill/>
            </a:ln>
          </p:spPr>
        </p:pic>
        <p:sp>
          <p:nvSpPr>
            <p:cNvPr id="124" name="Google Shape;124;p2"/>
            <p:cNvSpPr txBox="1"/>
            <p:nvPr/>
          </p:nvSpPr>
          <p:spPr>
            <a:xfrm>
              <a:off x="4191000" y="6096000"/>
              <a:ext cx="9717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Diagram</a:t>
              </a:r>
              <a:endParaRPr sz="1800">
                <a:solidFill>
                  <a:schemeClr val="dk1"/>
                </a:solidFill>
                <a:latin typeface="Gill Sans"/>
                <a:ea typeface="Gill Sans"/>
                <a:cs typeface="Gill Sans"/>
                <a:sym typeface="Gill Sans"/>
              </a:endParaRPr>
            </a:p>
          </p:txBody>
        </p:sp>
      </p:grpSp>
      <p:pic>
        <p:nvPicPr>
          <p:cNvPr descr="C:\Users\User\AppData\Local\Microsoft\Windows\Temporary Internet Files\Content.IE5\E8J96VW4\check-mark-1292787_640[1].png" id="125" name="Google Shape;125;p2"/>
          <p:cNvPicPr preferRelativeResize="0"/>
          <p:nvPr/>
        </p:nvPicPr>
        <p:blipFill rotWithShape="1">
          <a:blip r:embed="rId8">
            <a:alphaModFix/>
          </a:blip>
          <a:srcRect b="0" l="0" r="0" t="0"/>
          <a:stretch/>
        </p:blipFill>
        <p:spPr>
          <a:xfrm>
            <a:off x="4648200" y="5334000"/>
            <a:ext cx="838200" cy="857250"/>
          </a:xfrm>
          <a:prstGeom prst="rect">
            <a:avLst/>
          </a:prstGeom>
          <a:noFill/>
          <a:ln>
            <a:noFill/>
          </a:ln>
        </p:spPr>
      </p:pic>
      <p:pic>
        <p:nvPicPr>
          <p:cNvPr descr="brac.png" id="126" name="Google Shape;126;p2"/>
          <p:cNvPicPr preferRelativeResize="0"/>
          <p:nvPr/>
        </p:nvPicPr>
        <p:blipFill rotWithShape="1">
          <a:blip r:embed="rId9">
            <a:alphaModFix/>
          </a:blip>
          <a:srcRect b="0" l="0" r="0" t="0"/>
          <a:stretch/>
        </p:blipFill>
        <p:spPr>
          <a:xfrm>
            <a:off x="7924800" y="5791200"/>
            <a:ext cx="1219200" cy="1066800"/>
          </a:xfrm>
          <a:prstGeom prst="rect">
            <a:avLst/>
          </a:prstGeom>
          <a:noFill/>
          <a:ln>
            <a:noFill/>
          </a:ln>
        </p:spPr>
      </p:pic>
      <p:pic>
        <p:nvPicPr>
          <p:cNvPr descr="source.gif" id="127" name="Google Shape;127;p2"/>
          <p:cNvPicPr preferRelativeResize="0"/>
          <p:nvPr/>
        </p:nvPicPr>
        <p:blipFill rotWithShape="1">
          <a:blip r:embed="rId10">
            <a:alphaModFix/>
          </a:blip>
          <a:srcRect b="0" l="0" r="0" t="0"/>
          <a:stretch/>
        </p:blipFill>
        <p:spPr>
          <a:xfrm>
            <a:off x="3505200" y="1219200"/>
            <a:ext cx="1447800" cy="1371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p:tgtEl>
                                          <p:spTgt spid="12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500"/>
                                        <p:tgtEl>
                                          <p:spTgt spid="12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0"/>
          <p:cNvSpPr txBox="1"/>
          <p:nvPr>
            <p:ph type="title"/>
          </p:nvPr>
        </p:nvSpPr>
        <p:spPr>
          <a:xfrm>
            <a:off x="1981200" y="1295400"/>
            <a:ext cx="46482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Extend</a:t>
            </a:r>
            <a:endParaRPr/>
          </a:p>
        </p:txBody>
      </p:sp>
      <p:sp>
        <p:nvSpPr>
          <p:cNvPr id="441" name="Google Shape;441;p20"/>
          <p:cNvSpPr txBox="1"/>
          <p:nvPr>
            <p:ph idx="1" type="body"/>
          </p:nvPr>
        </p:nvSpPr>
        <p:spPr>
          <a:xfrm>
            <a:off x="381000" y="5943600"/>
            <a:ext cx="8229600" cy="213360"/>
          </a:xfrm>
          <a:prstGeom prst="rect">
            <a:avLst/>
          </a:prstGeom>
          <a:noFill/>
          <a:ln>
            <a:noFill/>
          </a:ln>
        </p:spPr>
        <p:txBody>
          <a:bodyPr anchorCtr="0" anchor="t" bIns="45700" lIns="91425" spcFirstLastPara="1" rIns="91425" wrap="square" tIns="45700">
            <a:normAutofit fontScale="40000" lnSpcReduction="20000"/>
          </a:bodyPr>
          <a:lstStyle/>
          <a:p>
            <a:pPr indent="-224129" lvl="0" marL="274320" rtl="0" algn="l">
              <a:spcBef>
                <a:spcPts val="0"/>
              </a:spcBef>
              <a:spcAft>
                <a:spcPts val="0"/>
              </a:spcAft>
              <a:buSzPct val="76000"/>
              <a:buNone/>
            </a:pPr>
            <a:r>
              <a:t/>
            </a:r>
            <a:endParaRPr/>
          </a:p>
        </p:txBody>
      </p:sp>
      <p:sp>
        <p:nvSpPr>
          <p:cNvPr id="442" name="Google Shape;442;p20"/>
          <p:cNvSpPr txBox="1"/>
          <p:nvPr/>
        </p:nvSpPr>
        <p:spPr>
          <a:xfrm>
            <a:off x="762000" y="2438400"/>
            <a:ext cx="7848600" cy="2246769"/>
          </a:xfrm>
          <a:prstGeom prst="rect">
            <a:avLst/>
          </a:prstGeom>
          <a:noFill/>
          <a:ln>
            <a:noFill/>
          </a:ln>
        </p:spPr>
        <p:txBody>
          <a:bodyPr anchorCtr="0" anchor="t" bIns="45700" lIns="91425" spcFirstLastPara="1" rIns="91425" wrap="square" tIns="45700">
            <a:spAutoFit/>
          </a:bodyPr>
          <a:lstStyle/>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shows extension of the base use case by an extended use case.</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Every time the base use case is executed, its not mandatory to execute the extended use case. It may execute some times.</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is an extension of the behaviour of base use case.</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is shown using a dashed arrow to the base use case from the extended use case.  The word “extend” also needs to be written on the dashed arrow between double chevrons.</a:t>
            </a:r>
            <a:endParaRPr/>
          </a:p>
        </p:txBody>
      </p:sp>
      <p:sp>
        <p:nvSpPr>
          <p:cNvPr id="443" name="Google Shape;443;p20"/>
          <p:cNvSpPr/>
          <p:nvPr/>
        </p:nvSpPr>
        <p:spPr>
          <a:xfrm>
            <a:off x="2057400" y="50292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Base Use Case</a:t>
            </a:r>
            <a:endParaRPr sz="1800">
              <a:solidFill>
                <a:schemeClr val="dk1"/>
              </a:solidFill>
              <a:latin typeface="Gill Sans"/>
              <a:ea typeface="Gill Sans"/>
              <a:cs typeface="Gill Sans"/>
              <a:sym typeface="Gill Sans"/>
            </a:endParaRPr>
          </a:p>
        </p:txBody>
      </p:sp>
      <p:cxnSp>
        <p:nvCxnSpPr>
          <p:cNvPr id="444" name="Google Shape;444;p20"/>
          <p:cNvCxnSpPr>
            <a:stCxn id="445" idx="2"/>
            <a:endCxn id="443" idx="6"/>
          </p:cNvCxnSpPr>
          <p:nvPr/>
        </p:nvCxnSpPr>
        <p:spPr>
          <a:xfrm rot="10800000">
            <a:off x="4191000" y="5486400"/>
            <a:ext cx="1981200" cy="0"/>
          </a:xfrm>
          <a:prstGeom prst="straightConnector1">
            <a:avLst/>
          </a:prstGeom>
          <a:noFill/>
          <a:ln cap="flat" cmpd="sng" w="38100">
            <a:solidFill>
              <a:schemeClr val="dk1"/>
            </a:solidFill>
            <a:prstDash val="dash"/>
            <a:round/>
            <a:headEnd len="sm" w="sm" type="none"/>
            <a:tailEnd len="med" w="med" type="stealth"/>
          </a:ln>
        </p:spPr>
      </p:cxnSp>
      <p:sp>
        <p:nvSpPr>
          <p:cNvPr id="445" name="Google Shape;445;p20"/>
          <p:cNvSpPr/>
          <p:nvPr/>
        </p:nvSpPr>
        <p:spPr>
          <a:xfrm>
            <a:off x="6172200" y="50292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Extended Use Case</a:t>
            </a:r>
            <a:endParaRPr sz="1800">
              <a:solidFill>
                <a:schemeClr val="dk1"/>
              </a:solidFill>
              <a:latin typeface="Gill Sans"/>
              <a:ea typeface="Gill Sans"/>
              <a:cs typeface="Gill Sans"/>
              <a:sym typeface="Gill Sans"/>
            </a:endParaRPr>
          </a:p>
        </p:txBody>
      </p:sp>
      <p:sp>
        <p:nvSpPr>
          <p:cNvPr id="446" name="Google Shape;446;p20"/>
          <p:cNvSpPr txBox="1"/>
          <p:nvPr/>
        </p:nvSpPr>
        <p:spPr>
          <a:xfrm rot="-1948958">
            <a:off x="4667755" y="5249728"/>
            <a:ext cx="1191455"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&lt;&lt;extend&gt;&gt;</a:t>
            </a:r>
            <a:endParaRPr sz="1400">
              <a:solidFill>
                <a:schemeClr val="dk1"/>
              </a:solidFill>
              <a:latin typeface="Gill Sans"/>
              <a:ea typeface="Gill Sans"/>
              <a:cs typeface="Gill Sans"/>
              <a:sym typeface="Gill Sans"/>
            </a:endParaRPr>
          </a:p>
        </p:txBody>
      </p:sp>
      <p:pic>
        <p:nvPicPr>
          <p:cNvPr descr="brac.png" id="447" name="Google Shape;447;p20"/>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xEl>
                                              <p:pRg end="0" st="0"/>
                                            </p:txEl>
                                          </p:spTgt>
                                        </p:tgtEl>
                                        <p:attrNameLst>
                                          <p:attrName>style.visibility</p:attrName>
                                        </p:attrNameLst>
                                      </p:cBhvr>
                                      <p:to>
                                        <p:strVal val="visible"/>
                                      </p:to>
                                    </p:set>
                                    <p:animEffect filter="fade" transition="in">
                                      <p:cBhvr>
                                        <p:cTn dur="500"/>
                                        <p:tgtEl>
                                          <p:spTgt spid="4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xEl>
                                              <p:pRg end="1" st="1"/>
                                            </p:txEl>
                                          </p:spTgt>
                                        </p:tgtEl>
                                        <p:attrNameLst>
                                          <p:attrName>style.visibility</p:attrName>
                                        </p:attrNameLst>
                                      </p:cBhvr>
                                      <p:to>
                                        <p:strVal val="visible"/>
                                      </p:to>
                                    </p:set>
                                    <p:animEffect filter="fade" transition="in">
                                      <p:cBhvr>
                                        <p:cTn dur="500"/>
                                        <p:tgtEl>
                                          <p:spTgt spid="4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xEl>
                                              <p:pRg end="2" st="2"/>
                                            </p:txEl>
                                          </p:spTgt>
                                        </p:tgtEl>
                                        <p:attrNameLst>
                                          <p:attrName>style.visibility</p:attrName>
                                        </p:attrNameLst>
                                      </p:cBhvr>
                                      <p:to>
                                        <p:strVal val="visible"/>
                                      </p:to>
                                    </p:set>
                                    <p:animEffect filter="fade" transition="in">
                                      <p:cBhvr>
                                        <p:cTn dur="500"/>
                                        <p:tgtEl>
                                          <p:spTgt spid="4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xEl>
                                              <p:pRg end="3" st="3"/>
                                            </p:txEl>
                                          </p:spTgt>
                                        </p:tgtEl>
                                        <p:attrNameLst>
                                          <p:attrName>style.visibility</p:attrName>
                                        </p:attrNameLst>
                                      </p:cBhvr>
                                      <p:to>
                                        <p:strVal val="visible"/>
                                      </p:to>
                                    </p:set>
                                    <p:animEffect filter="fade" transition="in">
                                      <p:cBhvr>
                                        <p:cTn dur="500"/>
                                        <p:tgtEl>
                                          <p:spTgt spid="442">
                                            <p:txEl>
                                              <p:pRg end="3" st="3"/>
                                            </p:txEl>
                                          </p:spTgt>
                                        </p:tgtEl>
                                      </p:cBhvr>
                                    </p:animEffect>
                                  </p:childTnLst>
                                </p:cTn>
                              </p:par>
                              <p:par>
                                <p:cTn fill="hold" nodeType="withEffect" presetClass="entr" presetID="2" presetSubtype="4">
                                  <p:stCondLst>
                                    <p:cond delay="0"/>
                                  </p:stCondLst>
                                  <p:childTnLst>
                                    <p:set>
                                      <p:cBhvr>
                                        <p:cTn dur="1" fill="hold">
                                          <p:stCondLst>
                                            <p:cond delay="0"/>
                                          </p:stCondLst>
                                        </p:cTn>
                                        <p:tgtEl>
                                          <p:spTgt spid="443"/>
                                        </p:tgtEl>
                                        <p:attrNameLst>
                                          <p:attrName>style.visibility</p:attrName>
                                        </p:attrNameLst>
                                      </p:cBhvr>
                                      <p:to>
                                        <p:strVal val="visible"/>
                                      </p:to>
                                    </p:set>
                                    <p:anim calcmode="lin" valueType="num">
                                      <p:cBhvr additive="base">
                                        <p:cTn dur="500"/>
                                        <p:tgtEl>
                                          <p:spTgt spid="4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5"/>
                                        </p:tgtEl>
                                        <p:attrNameLst>
                                          <p:attrName>style.visibility</p:attrName>
                                        </p:attrNameLst>
                                      </p:cBhvr>
                                      <p:to>
                                        <p:strVal val="visible"/>
                                      </p:to>
                                    </p:set>
                                    <p:anim calcmode="lin" valueType="num">
                                      <p:cBhvr additive="base">
                                        <p:cTn dur="500"/>
                                        <p:tgtEl>
                                          <p:spTgt spid="44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4"/>
                                        </p:tgtEl>
                                        <p:attrNameLst>
                                          <p:attrName>style.visibility</p:attrName>
                                        </p:attrNameLst>
                                      </p:cBhvr>
                                      <p:to>
                                        <p:strVal val="visible"/>
                                      </p:to>
                                    </p:set>
                                    <p:anim calcmode="lin" valueType="num">
                                      <p:cBhvr additive="base">
                                        <p:cTn dur="500"/>
                                        <p:tgtEl>
                                          <p:spTgt spid="4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1"/>
          <p:cNvSpPr/>
          <p:nvPr/>
        </p:nvSpPr>
        <p:spPr>
          <a:xfrm>
            <a:off x="1981200" y="1524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453" name="Google Shape;453;p21"/>
          <p:cNvGrpSpPr/>
          <p:nvPr/>
        </p:nvGrpSpPr>
        <p:grpSpPr>
          <a:xfrm>
            <a:off x="533400" y="685800"/>
            <a:ext cx="533400" cy="1142999"/>
            <a:chOff x="4254" y="2630"/>
            <a:chExt cx="528" cy="1219"/>
          </a:xfrm>
        </p:grpSpPr>
        <p:cxnSp>
          <p:nvCxnSpPr>
            <p:cNvPr id="454" name="Google Shape;454;p21"/>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455" name="Google Shape;455;p21"/>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456" name="Google Shape;456;p21"/>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457" name="Google Shape;457;p21"/>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458" name="Google Shape;458;p21"/>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459" name="Google Shape;459;p21"/>
          <p:cNvGrpSpPr/>
          <p:nvPr/>
        </p:nvGrpSpPr>
        <p:grpSpPr>
          <a:xfrm>
            <a:off x="381000" y="4648200"/>
            <a:ext cx="533400" cy="1142999"/>
            <a:chOff x="4254" y="2630"/>
            <a:chExt cx="528" cy="1219"/>
          </a:xfrm>
        </p:grpSpPr>
        <p:cxnSp>
          <p:nvCxnSpPr>
            <p:cNvPr id="460" name="Google Shape;460;p21"/>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461" name="Google Shape;461;p21"/>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462" name="Google Shape;462;p21"/>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463" name="Google Shape;463;p21"/>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464" name="Google Shape;464;p21"/>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465" name="Google Shape;465;p21"/>
          <p:cNvGrpSpPr/>
          <p:nvPr/>
        </p:nvGrpSpPr>
        <p:grpSpPr>
          <a:xfrm>
            <a:off x="7696200" y="2667000"/>
            <a:ext cx="533400" cy="1142999"/>
            <a:chOff x="4254" y="2630"/>
            <a:chExt cx="528" cy="1219"/>
          </a:xfrm>
        </p:grpSpPr>
        <p:cxnSp>
          <p:nvCxnSpPr>
            <p:cNvPr id="466" name="Google Shape;466;p21"/>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467" name="Google Shape;467;p21"/>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468" name="Google Shape;468;p21"/>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469" name="Google Shape;469;p21"/>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470" name="Google Shape;470;p21"/>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471" name="Google Shape;471;p21"/>
          <p:cNvSpPr txBox="1"/>
          <p:nvPr/>
        </p:nvSpPr>
        <p:spPr>
          <a:xfrm>
            <a:off x="381000" y="18288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Patient</a:t>
            </a:r>
            <a:endParaRPr sz="1800">
              <a:solidFill>
                <a:schemeClr val="dk1"/>
              </a:solidFill>
              <a:latin typeface="Gill Sans"/>
              <a:ea typeface="Gill Sans"/>
              <a:cs typeface="Gill Sans"/>
              <a:sym typeface="Gill Sans"/>
            </a:endParaRPr>
          </a:p>
        </p:txBody>
      </p:sp>
      <p:sp>
        <p:nvSpPr>
          <p:cNvPr id="472" name="Google Shape;472;p21"/>
          <p:cNvSpPr txBox="1"/>
          <p:nvPr/>
        </p:nvSpPr>
        <p:spPr>
          <a:xfrm>
            <a:off x="0" y="5791200"/>
            <a:ext cx="136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Management</a:t>
            </a:r>
            <a:endParaRPr sz="1800">
              <a:solidFill>
                <a:schemeClr val="dk1"/>
              </a:solidFill>
              <a:latin typeface="Gill Sans"/>
              <a:ea typeface="Gill Sans"/>
              <a:cs typeface="Gill Sans"/>
              <a:sym typeface="Gill Sans"/>
            </a:endParaRPr>
          </a:p>
        </p:txBody>
      </p:sp>
      <p:sp>
        <p:nvSpPr>
          <p:cNvPr id="473" name="Google Shape;473;p21"/>
          <p:cNvSpPr txBox="1"/>
          <p:nvPr/>
        </p:nvSpPr>
        <p:spPr>
          <a:xfrm>
            <a:off x="7467600" y="403860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Payment System</a:t>
            </a:r>
            <a:endParaRPr sz="1800">
              <a:solidFill>
                <a:schemeClr val="dk1"/>
              </a:solidFill>
              <a:latin typeface="Gill Sans"/>
              <a:ea typeface="Gill Sans"/>
              <a:cs typeface="Gill Sans"/>
              <a:sym typeface="Gill Sans"/>
            </a:endParaRPr>
          </a:p>
        </p:txBody>
      </p:sp>
      <p:sp>
        <p:nvSpPr>
          <p:cNvPr id="474" name="Google Shape;474;p21"/>
          <p:cNvSpPr/>
          <p:nvPr/>
        </p:nvSpPr>
        <p:spPr>
          <a:xfrm>
            <a:off x="2438400" y="4572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Login</a:t>
            </a:r>
            <a:endParaRPr sz="1800">
              <a:solidFill>
                <a:schemeClr val="dk1"/>
              </a:solidFill>
              <a:latin typeface="Gill Sans"/>
              <a:ea typeface="Gill Sans"/>
              <a:cs typeface="Gill Sans"/>
              <a:sym typeface="Gill Sans"/>
            </a:endParaRPr>
          </a:p>
        </p:txBody>
      </p:sp>
      <p:sp>
        <p:nvSpPr>
          <p:cNvPr id="475" name="Google Shape;475;p21"/>
          <p:cNvSpPr/>
          <p:nvPr/>
        </p:nvSpPr>
        <p:spPr>
          <a:xfrm>
            <a:off x="2438400" y="16002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Search Appointment</a:t>
            </a:r>
            <a:endParaRPr sz="1800">
              <a:solidFill>
                <a:schemeClr val="dk1"/>
              </a:solidFill>
              <a:latin typeface="Gill Sans"/>
              <a:ea typeface="Gill Sans"/>
              <a:cs typeface="Gill Sans"/>
              <a:sym typeface="Gill Sans"/>
            </a:endParaRPr>
          </a:p>
        </p:txBody>
      </p:sp>
      <p:sp>
        <p:nvSpPr>
          <p:cNvPr id="476" name="Google Shape;476;p21"/>
          <p:cNvSpPr/>
          <p:nvPr/>
        </p:nvSpPr>
        <p:spPr>
          <a:xfrm>
            <a:off x="2514600" y="25908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Set Appointment</a:t>
            </a:r>
            <a:endParaRPr sz="1800">
              <a:solidFill>
                <a:schemeClr val="dk1"/>
              </a:solidFill>
              <a:latin typeface="Gill Sans"/>
              <a:ea typeface="Gill Sans"/>
              <a:cs typeface="Gill Sans"/>
              <a:sym typeface="Gill Sans"/>
            </a:endParaRPr>
          </a:p>
        </p:txBody>
      </p:sp>
      <p:sp>
        <p:nvSpPr>
          <p:cNvPr id="477" name="Google Shape;477;p21"/>
          <p:cNvSpPr/>
          <p:nvPr/>
        </p:nvSpPr>
        <p:spPr>
          <a:xfrm>
            <a:off x="2590800" y="38100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Appointment</a:t>
            </a:r>
            <a:endParaRPr sz="1800">
              <a:solidFill>
                <a:schemeClr val="dk1"/>
              </a:solidFill>
              <a:latin typeface="Gill Sans"/>
              <a:ea typeface="Gill Sans"/>
              <a:cs typeface="Gill Sans"/>
              <a:sym typeface="Gill Sans"/>
            </a:endParaRPr>
          </a:p>
        </p:txBody>
      </p:sp>
      <p:sp>
        <p:nvSpPr>
          <p:cNvPr id="478" name="Google Shape;478;p21"/>
          <p:cNvSpPr/>
          <p:nvPr/>
        </p:nvSpPr>
        <p:spPr>
          <a:xfrm>
            <a:off x="2590800" y="4876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Payment</a:t>
            </a:r>
            <a:endParaRPr sz="1800">
              <a:solidFill>
                <a:schemeClr val="dk1"/>
              </a:solidFill>
              <a:latin typeface="Gill Sans"/>
              <a:ea typeface="Gill Sans"/>
              <a:cs typeface="Gill Sans"/>
              <a:sym typeface="Gill Sans"/>
            </a:endParaRPr>
          </a:p>
        </p:txBody>
      </p:sp>
      <p:sp>
        <p:nvSpPr>
          <p:cNvPr id="479" name="Google Shape;479;p21"/>
          <p:cNvSpPr/>
          <p:nvPr/>
        </p:nvSpPr>
        <p:spPr>
          <a:xfrm>
            <a:off x="5410200" y="304800"/>
            <a:ext cx="1524000" cy="7620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Verify Password</a:t>
            </a:r>
            <a:endParaRPr sz="1800">
              <a:solidFill>
                <a:schemeClr val="dk1"/>
              </a:solidFill>
              <a:latin typeface="Gill Sans"/>
              <a:ea typeface="Gill Sans"/>
              <a:cs typeface="Gill Sans"/>
              <a:sym typeface="Gill Sans"/>
            </a:endParaRPr>
          </a:p>
        </p:txBody>
      </p:sp>
      <p:sp>
        <p:nvSpPr>
          <p:cNvPr id="480" name="Google Shape;480;p21"/>
          <p:cNvSpPr/>
          <p:nvPr/>
        </p:nvSpPr>
        <p:spPr>
          <a:xfrm>
            <a:off x="4800600" y="1447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Display Error</a:t>
            </a:r>
            <a:endParaRPr sz="1800">
              <a:solidFill>
                <a:schemeClr val="dk1"/>
              </a:solidFill>
              <a:latin typeface="Gill Sans"/>
              <a:ea typeface="Gill Sans"/>
              <a:cs typeface="Gill Sans"/>
              <a:sym typeface="Gill Sans"/>
            </a:endParaRPr>
          </a:p>
        </p:txBody>
      </p:sp>
      <p:cxnSp>
        <p:nvCxnSpPr>
          <p:cNvPr id="481" name="Google Shape;481;p21"/>
          <p:cNvCxnSpPr>
            <a:endCxn id="474" idx="2"/>
          </p:cNvCxnSpPr>
          <p:nvPr/>
        </p:nvCxnSpPr>
        <p:spPr>
          <a:xfrm flipH="1" rot="10800000">
            <a:off x="1143000" y="914400"/>
            <a:ext cx="1295400" cy="533400"/>
          </a:xfrm>
          <a:prstGeom prst="straightConnector1">
            <a:avLst/>
          </a:prstGeom>
          <a:noFill/>
          <a:ln cap="flat" cmpd="sng" w="25400">
            <a:solidFill>
              <a:schemeClr val="dk1"/>
            </a:solidFill>
            <a:prstDash val="solid"/>
            <a:round/>
            <a:headEnd len="sm" w="sm" type="none"/>
            <a:tailEnd len="sm" w="sm" type="none"/>
          </a:ln>
        </p:spPr>
      </p:cxnSp>
      <p:cxnSp>
        <p:nvCxnSpPr>
          <p:cNvPr id="482" name="Google Shape;482;p21"/>
          <p:cNvCxnSpPr>
            <a:endCxn id="475" idx="2"/>
          </p:cNvCxnSpPr>
          <p:nvPr/>
        </p:nvCxnSpPr>
        <p:spPr>
          <a:xfrm>
            <a:off x="1143000" y="1447800"/>
            <a:ext cx="1295400" cy="609600"/>
          </a:xfrm>
          <a:prstGeom prst="straightConnector1">
            <a:avLst/>
          </a:prstGeom>
          <a:noFill/>
          <a:ln cap="flat" cmpd="sng" w="25400">
            <a:solidFill>
              <a:schemeClr val="dk1"/>
            </a:solidFill>
            <a:prstDash val="solid"/>
            <a:round/>
            <a:headEnd len="sm" w="sm" type="none"/>
            <a:tailEnd len="sm" w="sm" type="none"/>
          </a:ln>
        </p:spPr>
      </p:cxnSp>
      <p:cxnSp>
        <p:nvCxnSpPr>
          <p:cNvPr id="483" name="Google Shape;483;p21"/>
          <p:cNvCxnSpPr/>
          <p:nvPr/>
        </p:nvCxnSpPr>
        <p:spPr>
          <a:xfrm flipH="1" rot="10800000">
            <a:off x="990600" y="3276600"/>
            <a:ext cx="1676400" cy="2286000"/>
          </a:xfrm>
          <a:prstGeom prst="straightConnector1">
            <a:avLst/>
          </a:prstGeom>
          <a:noFill/>
          <a:ln cap="flat" cmpd="sng" w="25400">
            <a:solidFill>
              <a:schemeClr val="dk1"/>
            </a:solidFill>
            <a:prstDash val="solid"/>
            <a:round/>
            <a:headEnd len="sm" w="sm" type="none"/>
            <a:tailEnd len="sm" w="sm" type="none"/>
          </a:ln>
        </p:spPr>
      </p:cxnSp>
      <p:cxnSp>
        <p:nvCxnSpPr>
          <p:cNvPr id="484" name="Google Shape;484;p21"/>
          <p:cNvCxnSpPr>
            <a:endCxn id="477" idx="2"/>
          </p:cNvCxnSpPr>
          <p:nvPr/>
        </p:nvCxnSpPr>
        <p:spPr>
          <a:xfrm>
            <a:off x="1143000" y="1447800"/>
            <a:ext cx="1447800" cy="2819400"/>
          </a:xfrm>
          <a:prstGeom prst="straightConnector1">
            <a:avLst/>
          </a:prstGeom>
          <a:noFill/>
          <a:ln cap="flat" cmpd="sng" w="25400">
            <a:solidFill>
              <a:schemeClr val="dk1"/>
            </a:solidFill>
            <a:prstDash val="solid"/>
            <a:round/>
            <a:headEnd len="sm" w="sm" type="none"/>
            <a:tailEnd len="sm" w="sm" type="none"/>
          </a:ln>
        </p:spPr>
      </p:cxnSp>
      <p:grpSp>
        <p:nvGrpSpPr>
          <p:cNvPr id="485" name="Google Shape;485;p21"/>
          <p:cNvGrpSpPr/>
          <p:nvPr/>
        </p:nvGrpSpPr>
        <p:grpSpPr>
          <a:xfrm>
            <a:off x="1143000" y="1447800"/>
            <a:ext cx="1447800" cy="3886200"/>
            <a:chOff x="1143000" y="1447800"/>
            <a:chExt cx="1447800" cy="3886200"/>
          </a:xfrm>
        </p:grpSpPr>
        <p:cxnSp>
          <p:nvCxnSpPr>
            <p:cNvPr id="486" name="Google Shape;486;p21"/>
            <p:cNvCxnSpPr>
              <a:endCxn id="478" idx="2"/>
            </p:cNvCxnSpPr>
            <p:nvPr/>
          </p:nvCxnSpPr>
          <p:spPr>
            <a:xfrm>
              <a:off x="1371600" y="2895600"/>
              <a:ext cx="1219200" cy="2438400"/>
            </a:xfrm>
            <a:prstGeom prst="straightConnector1">
              <a:avLst/>
            </a:prstGeom>
            <a:noFill/>
            <a:ln cap="flat" cmpd="sng" w="25400">
              <a:solidFill>
                <a:schemeClr val="dk1"/>
              </a:solidFill>
              <a:prstDash val="solid"/>
              <a:round/>
              <a:headEnd len="sm" w="sm" type="none"/>
              <a:tailEnd len="sm" w="sm" type="none"/>
            </a:ln>
          </p:spPr>
        </p:cxnSp>
        <p:cxnSp>
          <p:nvCxnSpPr>
            <p:cNvPr id="487" name="Google Shape;487;p21"/>
            <p:cNvCxnSpPr/>
            <p:nvPr/>
          </p:nvCxnSpPr>
          <p:spPr>
            <a:xfrm>
              <a:off x="1143000" y="1447800"/>
              <a:ext cx="228600" cy="1524000"/>
            </a:xfrm>
            <a:prstGeom prst="straightConnector1">
              <a:avLst/>
            </a:prstGeom>
            <a:noFill/>
            <a:ln cap="flat" cmpd="sng" w="25400">
              <a:solidFill>
                <a:schemeClr val="dk1"/>
              </a:solidFill>
              <a:prstDash val="solid"/>
              <a:round/>
              <a:headEnd len="sm" w="sm" type="none"/>
              <a:tailEnd len="sm" w="sm" type="none"/>
            </a:ln>
          </p:spPr>
        </p:cxnSp>
      </p:grpSp>
      <p:grpSp>
        <p:nvGrpSpPr>
          <p:cNvPr id="488" name="Google Shape;488;p21"/>
          <p:cNvGrpSpPr/>
          <p:nvPr/>
        </p:nvGrpSpPr>
        <p:grpSpPr>
          <a:xfrm>
            <a:off x="4151778" y="3352800"/>
            <a:ext cx="3620622" cy="1657911"/>
            <a:chOff x="4151778" y="3352800"/>
            <a:chExt cx="3620622" cy="1657911"/>
          </a:xfrm>
        </p:grpSpPr>
        <p:cxnSp>
          <p:nvCxnSpPr>
            <p:cNvPr id="489" name="Google Shape;489;p21"/>
            <p:cNvCxnSpPr/>
            <p:nvPr/>
          </p:nvCxnSpPr>
          <p:spPr>
            <a:xfrm flipH="1">
              <a:off x="5257800" y="3352800"/>
              <a:ext cx="2514600" cy="838200"/>
            </a:xfrm>
            <a:prstGeom prst="straightConnector1">
              <a:avLst/>
            </a:prstGeom>
            <a:noFill/>
            <a:ln cap="flat" cmpd="sng" w="25400">
              <a:solidFill>
                <a:schemeClr val="dk1"/>
              </a:solidFill>
              <a:prstDash val="solid"/>
              <a:round/>
              <a:headEnd len="sm" w="sm" type="none"/>
              <a:tailEnd len="sm" w="sm" type="none"/>
            </a:ln>
          </p:spPr>
        </p:cxnSp>
        <p:cxnSp>
          <p:nvCxnSpPr>
            <p:cNvPr id="490" name="Google Shape;490;p21"/>
            <p:cNvCxnSpPr>
              <a:endCxn id="478" idx="7"/>
            </p:cNvCxnSpPr>
            <p:nvPr/>
          </p:nvCxnSpPr>
          <p:spPr>
            <a:xfrm flipH="1">
              <a:off x="4151778" y="4191111"/>
              <a:ext cx="1106100" cy="819600"/>
            </a:xfrm>
            <a:prstGeom prst="straightConnector1">
              <a:avLst/>
            </a:prstGeom>
            <a:noFill/>
            <a:ln cap="flat" cmpd="sng" w="25400">
              <a:solidFill>
                <a:schemeClr val="dk1"/>
              </a:solidFill>
              <a:prstDash val="solid"/>
              <a:round/>
              <a:headEnd len="sm" w="sm" type="none"/>
              <a:tailEnd len="sm" w="sm" type="none"/>
            </a:ln>
          </p:spPr>
        </p:cxnSp>
      </p:grpSp>
      <p:sp>
        <p:nvSpPr>
          <p:cNvPr id="491" name="Google Shape;491;p21"/>
          <p:cNvSpPr/>
          <p:nvPr/>
        </p:nvSpPr>
        <p:spPr>
          <a:xfrm>
            <a:off x="5105400" y="25146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Print Appointment</a:t>
            </a:r>
            <a:endParaRPr sz="1800">
              <a:solidFill>
                <a:schemeClr val="dk1"/>
              </a:solidFill>
              <a:latin typeface="Gill Sans"/>
              <a:ea typeface="Gill Sans"/>
              <a:cs typeface="Gill Sans"/>
              <a:sym typeface="Gill Sans"/>
            </a:endParaRPr>
          </a:p>
        </p:txBody>
      </p:sp>
      <p:cxnSp>
        <p:nvCxnSpPr>
          <p:cNvPr id="492" name="Google Shape;492;p21"/>
          <p:cNvCxnSpPr>
            <a:endCxn id="479" idx="2"/>
          </p:cNvCxnSpPr>
          <p:nvPr/>
        </p:nvCxnSpPr>
        <p:spPr>
          <a:xfrm flipH="1" rot="10800000">
            <a:off x="4343400" y="685800"/>
            <a:ext cx="1066800" cy="228600"/>
          </a:xfrm>
          <a:prstGeom prst="straightConnector1">
            <a:avLst/>
          </a:prstGeom>
          <a:noFill/>
          <a:ln cap="flat" cmpd="sng" w="38100">
            <a:solidFill>
              <a:schemeClr val="dk1"/>
            </a:solidFill>
            <a:prstDash val="dash"/>
            <a:round/>
            <a:headEnd len="sm" w="sm" type="none"/>
            <a:tailEnd len="med" w="med" type="stealth"/>
          </a:ln>
        </p:spPr>
      </p:cxnSp>
      <p:cxnSp>
        <p:nvCxnSpPr>
          <p:cNvPr id="493" name="Google Shape;493;p21"/>
          <p:cNvCxnSpPr/>
          <p:nvPr/>
        </p:nvCxnSpPr>
        <p:spPr>
          <a:xfrm rot="10800000">
            <a:off x="4114800" y="1143000"/>
            <a:ext cx="1066800" cy="381000"/>
          </a:xfrm>
          <a:prstGeom prst="straightConnector1">
            <a:avLst/>
          </a:prstGeom>
          <a:noFill/>
          <a:ln cap="flat" cmpd="sng" w="38100">
            <a:solidFill>
              <a:schemeClr val="dk1"/>
            </a:solidFill>
            <a:prstDash val="dash"/>
            <a:round/>
            <a:headEnd len="sm" w="sm" type="none"/>
            <a:tailEnd len="med" w="med" type="stealth"/>
          </a:ln>
        </p:spPr>
      </p:cxnSp>
      <p:cxnSp>
        <p:nvCxnSpPr>
          <p:cNvPr id="494" name="Google Shape;494;p21"/>
          <p:cNvCxnSpPr>
            <a:stCxn id="491" idx="4"/>
            <a:endCxn id="477" idx="7"/>
          </p:cNvCxnSpPr>
          <p:nvPr/>
        </p:nvCxnSpPr>
        <p:spPr>
          <a:xfrm flipH="1">
            <a:off x="4411800" y="3429000"/>
            <a:ext cx="1722300" cy="514800"/>
          </a:xfrm>
          <a:prstGeom prst="straightConnector1">
            <a:avLst/>
          </a:prstGeom>
          <a:noFill/>
          <a:ln cap="flat" cmpd="sng" w="38100">
            <a:solidFill>
              <a:schemeClr val="dk1"/>
            </a:solidFill>
            <a:prstDash val="dash"/>
            <a:round/>
            <a:headEnd len="sm" w="sm" type="none"/>
            <a:tailEnd len="med" w="med" type="stealth"/>
          </a:ln>
        </p:spPr>
      </p:cxnSp>
      <p:sp>
        <p:nvSpPr>
          <p:cNvPr id="495" name="Google Shape;495;p21"/>
          <p:cNvSpPr txBox="1"/>
          <p:nvPr/>
        </p:nvSpPr>
        <p:spPr>
          <a:xfrm rot="-186009">
            <a:off x="4808078" y="3612354"/>
            <a:ext cx="1153032"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&lt;&lt;extend&gt;&gt;</a:t>
            </a:r>
            <a:endParaRPr sz="1400">
              <a:solidFill>
                <a:schemeClr val="dk1"/>
              </a:solidFill>
              <a:latin typeface="Gill Sans"/>
              <a:ea typeface="Gill Sans"/>
              <a:cs typeface="Gill Sans"/>
              <a:sym typeface="Gill Sans"/>
            </a:endParaRPr>
          </a:p>
        </p:txBody>
      </p:sp>
      <p:sp>
        <p:nvSpPr>
          <p:cNvPr id="496" name="Google Shape;496;p21"/>
          <p:cNvSpPr txBox="1"/>
          <p:nvPr/>
        </p:nvSpPr>
        <p:spPr>
          <a:xfrm rot="2339841">
            <a:off x="4044418" y="633191"/>
            <a:ext cx="1244778"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&lt;&lt;include&gt;&gt;</a:t>
            </a:r>
            <a:endParaRPr sz="1400">
              <a:solidFill>
                <a:schemeClr val="dk1"/>
              </a:solidFill>
              <a:latin typeface="Gill Sans"/>
              <a:ea typeface="Gill Sans"/>
              <a:cs typeface="Gill Sans"/>
              <a:sym typeface="Gill Sans"/>
            </a:endParaRPr>
          </a:p>
        </p:txBody>
      </p:sp>
      <p:sp>
        <p:nvSpPr>
          <p:cNvPr id="497" name="Google Shape;497;p21"/>
          <p:cNvSpPr txBox="1"/>
          <p:nvPr/>
        </p:nvSpPr>
        <p:spPr>
          <a:xfrm rot="-870461">
            <a:off x="4134355" y="1211130"/>
            <a:ext cx="1191455"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&lt;&lt;extend&gt;&gt;</a:t>
            </a:r>
            <a:endParaRPr sz="1400">
              <a:solidFill>
                <a:schemeClr val="dk1"/>
              </a:solidFill>
              <a:latin typeface="Gill Sans"/>
              <a:ea typeface="Gill Sans"/>
              <a:cs typeface="Gill Sans"/>
              <a:sym typeface="Gill Sans"/>
            </a:endParaRPr>
          </a:p>
        </p:txBody>
      </p:sp>
      <p:pic>
        <p:nvPicPr>
          <p:cNvPr descr="brac.png" id="498" name="Google Shape;498;p21"/>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93"/>
                                        </p:tgtEl>
                                        <p:attrNameLst>
                                          <p:attrName>style.visibility</p:attrName>
                                        </p:attrNameLst>
                                      </p:cBhvr>
                                      <p:to>
                                        <p:strVal val="visible"/>
                                      </p:to>
                                    </p:set>
                                    <p:anim calcmode="lin" valueType="num">
                                      <p:cBhvr additive="base">
                                        <p:cTn dur="500"/>
                                        <p:tgtEl>
                                          <p:spTgt spid="4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500"/>
                                        <p:tgtEl>
                                          <p:spTgt spid="4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5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2"/>
          <p:cNvSpPr txBox="1"/>
          <p:nvPr>
            <p:ph type="title"/>
          </p:nvPr>
        </p:nvSpPr>
        <p:spPr>
          <a:xfrm>
            <a:off x="1524000" y="914400"/>
            <a:ext cx="46482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Generalization</a:t>
            </a:r>
            <a:endParaRPr/>
          </a:p>
        </p:txBody>
      </p:sp>
      <p:sp>
        <p:nvSpPr>
          <p:cNvPr id="504" name="Google Shape;504;p22"/>
          <p:cNvSpPr txBox="1"/>
          <p:nvPr>
            <p:ph idx="1" type="body"/>
          </p:nvPr>
        </p:nvSpPr>
        <p:spPr>
          <a:xfrm>
            <a:off x="381000" y="5943600"/>
            <a:ext cx="8229600" cy="213360"/>
          </a:xfrm>
          <a:prstGeom prst="rect">
            <a:avLst/>
          </a:prstGeom>
          <a:noFill/>
          <a:ln>
            <a:noFill/>
          </a:ln>
        </p:spPr>
        <p:txBody>
          <a:bodyPr anchorCtr="0" anchor="t" bIns="45700" lIns="91425" spcFirstLastPara="1" rIns="91425" wrap="square" tIns="45700">
            <a:normAutofit fontScale="40000" lnSpcReduction="20000"/>
          </a:bodyPr>
          <a:lstStyle/>
          <a:p>
            <a:pPr indent="-224129" lvl="0" marL="274320" rtl="0" algn="l">
              <a:spcBef>
                <a:spcPts val="0"/>
              </a:spcBef>
              <a:spcAft>
                <a:spcPts val="0"/>
              </a:spcAft>
              <a:buSzPct val="76000"/>
              <a:buNone/>
            </a:pPr>
            <a:r>
              <a:t/>
            </a:r>
            <a:endParaRPr/>
          </a:p>
        </p:txBody>
      </p:sp>
      <p:sp>
        <p:nvSpPr>
          <p:cNvPr id="505" name="Google Shape;505;p22"/>
          <p:cNvSpPr txBox="1"/>
          <p:nvPr/>
        </p:nvSpPr>
        <p:spPr>
          <a:xfrm>
            <a:off x="609600" y="2133600"/>
            <a:ext cx="7848600" cy="1631216"/>
          </a:xfrm>
          <a:prstGeom prst="rect">
            <a:avLst/>
          </a:prstGeom>
          <a:noFill/>
          <a:ln>
            <a:noFill/>
          </a:ln>
        </p:spPr>
        <p:txBody>
          <a:bodyPr anchorCtr="0" anchor="t" bIns="45700" lIns="91425" spcFirstLastPara="1" rIns="91425" wrap="square" tIns="45700">
            <a:spAutoFit/>
          </a:bodyPr>
          <a:lstStyle/>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A parent use case can be generalized by specific use cases</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Specific use cases inherits the parent behaviour and also adds something new.</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is shown using a arrow to the parent use case from the child use cases.  </a:t>
            </a:r>
            <a:endParaRPr/>
          </a:p>
        </p:txBody>
      </p:sp>
      <p:sp>
        <p:nvSpPr>
          <p:cNvPr id="506" name="Google Shape;506;p22"/>
          <p:cNvSpPr/>
          <p:nvPr/>
        </p:nvSpPr>
        <p:spPr>
          <a:xfrm>
            <a:off x="2590800" y="4876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Parent Use Case</a:t>
            </a:r>
            <a:endParaRPr sz="1800">
              <a:solidFill>
                <a:schemeClr val="dk1"/>
              </a:solidFill>
              <a:latin typeface="Gill Sans"/>
              <a:ea typeface="Gill Sans"/>
              <a:cs typeface="Gill Sans"/>
              <a:sym typeface="Gill Sans"/>
            </a:endParaRPr>
          </a:p>
        </p:txBody>
      </p:sp>
      <p:sp>
        <p:nvSpPr>
          <p:cNvPr id="507" name="Google Shape;507;p22"/>
          <p:cNvSpPr/>
          <p:nvPr/>
        </p:nvSpPr>
        <p:spPr>
          <a:xfrm>
            <a:off x="4876800" y="54102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Child Use Case</a:t>
            </a:r>
            <a:endParaRPr sz="1800">
              <a:solidFill>
                <a:schemeClr val="dk1"/>
              </a:solidFill>
              <a:latin typeface="Gill Sans"/>
              <a:ea typeface="Gill Sans"/>
              <a:cs typeface="Gill Sans"/>
              <a:sym typeface="Gill Sans"/>
            </a:endParaRPr>
          </a:p>
        </p:txBody>
      </p:sp>
      <p:sp>
        <p:nvSpPr>
          <p:cNvPr id="508" name="Google Shape;508;p22"/>
          <p:cNvSpPr/>
          <p:nvPr/>
        </p:nvSpPr>
        <p:spPr>
          <a:xfrm>
            <a:off x="4876800" y="43434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Child Use Case</a:t>
            </a:r>
            <a:endParaRPr sz="1800">
              <a:solidFill>
                <a:schemeClr val="dk1"/>
              </a:solidFill>
              <a:latin typeface="Gill Sans"/>
              <a:ea typeface="Gill Sans"/>
              <a:cs typeface="Gill Sans"/>
              <a:sym typeface="Gill Sans"/>
            </a:endParaRPr>
          </a:p>
        </p:txBody>
      </p:sp>
      <p:grpSp>
        <p:nvGrpSpPr>
          <p:cNvPr id="509" name="Google Shape;509;p22"/>
          <p:cNvGrpSpPr/>
          <p:nvPr/>
        </p:nvGrpSpPr>
        <p:grpSpPr>
          <a:xfrm>
            <a:off x="4419600" y="4800600"/>
            <a:ext cx="457200" cy="1066800"/>
            <a:chOff x="4419600" y="4800600"/>
            <a:chExt cx="457200" cy="1066800"/>
          </a:xfrm>
        </p:grpSpPr>
        <p:cxnSp>
          <p:nvCxnSpPr>
            <p:cNvPr id="510" name="Google Shape;510;p22"/>
            <p:cNvCxnSpPr>
              <a:stCxn id="508" idx="2"/>
              <a:endCxn id="506" idx="6"/>
            </p:cNvCxnSpPr>
            <p:nvPr/>
          </p:nvCxnSpPr>
          <p:spPr>
            <a:xfrm flipH="1">
              <a:off x="4419600" y="4800600"/>
              <a:ext cx="457200" cy="533400"/>
            </a:xfrm>
            <a:prstGeom prst="bentConnector3">
              <a:avLst>
                <a:gd fmla="val 50000" name="adj1"/>
              </a:avLst>
            </a:prstGeom>
            <a:noFill/>
            <a:ln cap="flat" cmpd="sng" w="25400">
              <a:solidFill>
                <a:schemeClr val="dk1"/>
              </a:solidFill>
              <a:prstDash val="solid"/>
              <a:round/>
              <a:headEnd len="sm" w="sm" type="none"/>
              <a:tailEnd len="med" w="med" type="triangle"/>
            </a:ln>
          </p:spPr>
        </p:cxnSp>
        <p:cxnSp>
          <p:nvCxnSpPr>
            <p:cNvPr id="511" name="Google Shape;511;p22"/>
            <p:cNvCxnSpPr>
              <a:stCxn id="507" idx="2"/>
              <a:endCxn id="506" idx="6"/>
            </p:cNvCxnSpPr>
            <p:nvPr/>
          </p:nvCxnSpPr>
          <p:spPr>
            <a:xfrm rot="10800000">
              <a:off x="4419600" y="5334000"/>
              <a:ext cx="457200" cy="533400"/>
            </a:xfrm>
            <a:prstGeom prst="bentConnector3">
              <a:avLst>
                <a:gd fmla="val 50000" name="adj1"/>
              </a:avLst>
            </a:prstGeom>
            <a:noFill/>
            <a:ln cap="flat" cmpd="sng" w="25400">
              <a:solidFill>
                <a:schemeClr val="dk1"/>
              </a:solidFill>
              <a:prstDash val="solid"/>
              <a:round/>
              <a:headEnd len="sm" w="sm" type="none"/>
              <a:tailEnd len="med" w="med" type="triangle"/>
            </a:ln>
          </p:spPr>
        </p:cxnSp>
      </p:grpSp>
      <p:pic>
        <p:nvPicPr>
          <p:cNvPr descr="brac.png" id="512" name="Google Shape;512;p22"/>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0" st="0"/>
                                            </p:txEl>
                                          </p:spTgt>
                                        </p:tgtEl>
                                        <p:attrNameLst>
                                          <p:attrName>style.visibility</p:attrName>
                                        </p:attrNameLst>
                                      </p:cBhvr>
                                      <p:to>
                                        <p:strVal val="visible"/>
                                      </p:to>
                                    </p:set>
                                    <p:animEffect filter="fade" transition="in">
                                      <p:cBhvr>
                                        <p:cTn dur="500"/>
                                        <p:tgtEl>
                                          <p:spTgt spid="5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1" st="1"/>
                                            </p:txEl>
                                          </p:spTgt>
                                        </p:tgtEl>
                                        <p:attrNameLst>
                                          <p:attrName>style.visibility</p:attrName>
                                        </p:attrNameLst>
                                      </p:cBhvr>
                                      <p:to>
                                        <p:strVal val="visible"/>
                                      </p:to>
                                    </p:set>
                                    <p:animEffect filter="fade" transition="in">
                                      <p:cBhvr>
                                        <p:cTn dur="500"/>
                                        <p:tgtEl>
                                          <p:spTgt spid="5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2" st="2"/>
                                            </p:txEl>
                                          </p:spTgt>
                                        </p:tgtEl>
                                        <p:attrNameLst>
                                          <p:attrName>style.visibility</p:attrName>
                                        </p:attrNameLst>
                                      </p:cBhvr>
                                      <p:to>
                                        <p:strVal val="visible"/>
                                      </p:to>
                                    </p:set>
                                    <p:animEffect filter="fade" transition="in">
                                      <p:cBhvr>
                                        <p:cTn dur="500"/>
                                        <p:tgtEl>
                                          <p:spTgt spid="50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500"/>
                                        <p:tgtEl>
                                          <p:spTgt spid="509"/>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3"/>
          <p:cNvSpPr/>
          <p:nvPr/>
        </p:nvSpPr>
        <p:spPr>
          <a:xfrm>
            <a:off x="1981200" y="1524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518" name="Google Shape;518;p23"/>
          <p:cNvGrpSpPr/>
          <p:nvPr/>
        </p:nvGrpSpPr>
        <p:grpSpPr>
          <a:xfrm>
            <a:off x="533400" y="685800"/>
            <a:ext cx="533400" cy="1142999"/>
            <a:chOff x="4254" y="2630"/>
            <a:chExt cx="528" cy="1219"/>
          </a:xfrm>
        </p:grpSpPr>
        <p:cxnSp>
          <p:nvCxnSpPr>
            <p:cNvPr id="519" name="Google Shape;519;p23"/>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520" name="Google Shape;520;p23"/>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521" name="Google Shape;521;p23"/>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522" name="Google Shape;522;p23"/>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523" name="Google Shape;523;p23"/>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524" name="Google Shape;524;p23"/>
          <p:cNvGrpSpPr/>
          <p:nvPr/>
        </p:nvGrpSpPr>
        <p:grpSpPr>
          <a:xfrm>
            <a:off x="381000" y="4648200"/>
            <a:ext cx="533400" cy="1142999"/>
            <a:chOff x="4254" y="2630"/>
            <a:chExt cx="528" cy="1219"/>
          </a:xfrm>
        </p:grpSpPr>
        <p:cxnSp>
          <p:nvCxnSpPr>
            <p:cNvPr id="525" name="Google Shape;525;p23"/>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526" name="Google Shape;526;p23"/>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527" name="Google Shape;527;p23"/>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528" name="Google Shape;528;p23"/>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529" name="Google Shape;529;p23"/>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530" name="Google Shape;530;p23"/>
          <p:cNvGrpSpPr/>
          <p:nvPr/>
        </p:nvGrpSpPr>
        <p:grpSpPr>
          <a:xfrm>
            <a:off x="7696200" y="2667000"/>
            <a:ext cx="533400" cy="1142999"/>
            <a:chOff x="4254" y="2630"/>
            <a:chExt cx="528" cy="1219"/>
          </a:xfrm>
        </p:grpSpPr>
        <p:cxnSp>
          <p:nvCxnSpPr>
            <p:cNvPr id="531" name="Google Shape;531;p23"/>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532" name="Google Shape;532;p23"/>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533" name="Google Shape;533;p23"/>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534" name="Google Shape;534;p23"/>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535" name="Google Shape;535;p23"/>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536" name="Google Shape;536;p23"/>
          <p:cNvSpPr txBox="1"/>
          <p:nvPr/>
        </p:nvSpPr>
        <p:spPr>
          <a:xfrm>
            <a:off x="381000" y="18288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Patient</a:t>
            </a:r>
            <a:endParaRPr sz="1800">
              <a:solidFill>
                <a:schemeClr val="dk1"/>
              </a:solidFill>
              <a:latin typeface="Gill Sans"/>
              <a:ea typeface="Gill Sans"/>
              <a:cs typeface="Gill Sans"/>
              <a:sym typeface="Gill Sans"/>
            </a:endParaRPr>
          </a:p>
        </p:txBody>
      </p:sp>
      <p:sp>
        <p:nvSpPr>
          <p:cNvPr id="537" name="Google Shape;537;p23"/>
          <p:cNvSpPr txBox="1"/>
          <p:nvPr/>
        </p:nvSpPr>
        <p:spPr>
          <a:xfrm>
            <a:off x="0" y="5791200"/>
            <a:ext cx="136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Management</a:t>
            </a:r>
            <a:endParaRPr sz="1800">
              <a:solidFill>
                <a:schemeClr val="dk1"/>
              </a:solidFill>
              <a:latin typeface="Gill Sans"/>
              <a:ea typeface="Gill Sans"/>
              <a:cs typeface="Gill Sans"/>
              <a:sym typeface="Gill Sans"/>
            </a:endParaRPr>
          </a:p>
        </p:txBody>
      </p:sp>
      <p:sp>
        <p:nvSpPr>
          <p:cNvPr id="538" name="Google Shape;538;p23"/>
          <p:cNvSpPr txBox="1"/>
          <p:nvPr/>
        </p:nvSpPr>
        <p:spPr>
          <a:xfrm>
            <a:off x="7467600" y="403860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Payment System</a:t>
            </a:r>
            <a:endParaRPr sz="1800">
              <a:solidFill>
                <a:schemeClr val="dk1"/>
              </a:solidFill>
              <a:latin typeface="Gill Sans"/>
              <a:ea typeface="Gill Sans"/>
              <a:cs typeface="Gill Sans"/>
              <a:sym typeface="Gill Sans"/>
            </a:endParaRPr>
          </a:p>
        </p:txBody>
      </p:sp>
      <p:sp>
        <p:nvSpPr>
          <p:cNvPr id="539" name="Google Shape;539;p23"/>
          <p:cNvSpPr/>
          <p:nvPr/>
        </p:nvSpPr>
        <p:spPr>
          <a:xfrm>
            <a:off x="2438400" y="4572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Login</a:t>
            </a:r>
            <a:endParaRPr sz="1800">
              <a:solidFill>
                <a:schemeClr val="dk1"/>
              </a:solidFill>
              <a:latin typeface="Gill Sans"/>
              <a:ea typeface="Gill Sans"/>
              <a:cs typeface="Gill Sans"/>
              <a:sym typeface="Gill Sans"/>
            </a:endParaRPr>
          </a:p>
        </p:txBody>
      </p:sp>
      <p:sp>
        <p:nvSpPr>
          <p:cNvPr id="540" name="Google Shape;540;p23"/>
          <p:cNvSpPr/>
          <p:nvPr/>
        </p:nvSpPr>
        <p:spPr>
          <a:xfrm>
            <a:off x="2438400" y="16002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Search Appointment</a:t>
            </a:r>
            <a:endParaRPr sz="1800">
              <a:solidFill>
                <a:schemeClr val="dk1"/>
              </a:solidFill>
              <a:latin typeface="Gill Sans"/>
              <a:ea typeface="Gill Sans"/>
              <a:cs typeface="Gill Sans"/>
              <a:sym typeface="Gill Sans"/>
            </a:endParaRPr>
          </a:p>
        </p:txBody>
      </p:sp>
      <p:sp>
        <p:nvSpPr>
          <p:cNvPr id="541" name="Google Shape;541;p23"/>
          <p:cNvSpPr/>
          <p:nvPr/>
        </p:nvSpPr>
        <p:spPr>
          <a:xfrm>
            <a:off x="2514600" y="25908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Set Appointment</a:t>
            </a:r>
            <a:endParaRPr sz="1800">
              <a:solidFill>
                <a:schemeClr val="dk1"/>
              </a:solidFill>
              <a:latin typeface="Gill Sans"/>
              <a:ea typeface="Gill Sans"/>
              <a:cs typeface="Gill Sans"/>
              <a:sym typeface="Gill Sans"/>
            </a:endParaRPr>
          </a:p>
        </p:txBody>
      </p:sp>
      <p:sp>
        <p:nvSpPr>
          <p:cNvPr id="542" name="Google Shape;542;p23"/>
          <p:cNvSpPr/>
          <p:nvPr/>
        </p:nvSpPr>
        <p:spPr>
          <a:xfrm>
            <a:off x="2590800" y="38100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Appointment</a:t>
            </a:r>
            <a:endParaRPr sz="1800">
              <a:solidFill>
                <a:schemeClr val="dk1"/>
              </a:solidFill>
              <a:latin typeface="Gill Sans"/>
              <a:ea typeface="Gill Sans"/>
              <a:cs typeface="Gill Sans"/>
              <a:sym typeface="Gill Sans"/>
            </a:endParaRPr>
          </a:p>
        </p:txBody>
      </p:sp>
      <p:sp>
        <p:nvSpPr>
          <p:cNvPr id="543" name="Google Shape;543;p23"/>
          <p:cNvSpPr/>
          <p:nvPr/>
        </p:nvSpPr>
        <p:spPr>
          <a:xfrm>
            <a:off x="2590800" y="4876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Payment</a:t>
            </a:r>
            <a:endParaRPr sz="1800">
              <a:solidFill>
                <a:schemeClr val="dk1"/>
              </a:solidFill>
              <a:latin typeface="Gill Sans"/>
              <a:ea typeface="Gill Sans"/>
              <a:cs typeface="Gill Sans"/>
              <a:sym typeface="Gill Sans"/>
            </a:endParaRPr>
          </a:p>
        </p:txBody>
      </p:sp>
      <p:sp>
        <p:nvSpPr>
          <p:cNvPr id="544" name="Google Shape;544;p23"/>
          <p:cNvSpPr/>
          <p:nvPr/>
        </p:nvSpPr>
        <p:spPr>
          <a:xfrm>
            <a:off x="5410200" y="304800"/>
            <a:ext cx="1524000" cy="7620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Verify Password</a:t>
            </a:r>
            <a:endParaRPr sz="1800">
              <a:solidFill>
                <a:schemeClr val="dk1"/>
              </a:solidFill>
              <a:latin typeface="Gill Sans"/>
              <a:ea typeface="Gill Sans"/>
              <a:cs typeface="Gill Sans"/>
              <a:sym typeface="Gill Sans"/>
            </a:endParaRPr>
          </a:p>
        </p:txBody>
      </p:sp>
      <p:sp>
        <p:nvSpPr>
          <p:cNvPr id="545" name="Google Shape;545;p23"/>
          <p:cNvSpPr/>
          <p:nvPr/>
        </p:nvSpPr>
        <p:spPr>
          <a:xfrm>
            <a:off x="4800600" y="1447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Display Error</a:t>
            </a:r>
            <a:endParaRPr sz="1800">
              <a:solidFill>
                <a:schemeClr val="dk1"/>
              </a:solidFill>
              <a:latin typeface="Gill Sans"/>
              <a:ea typeface="Gill Sans"/>
              <a:cs typeface="Gill Sans"/>
              <a:sym typeface="Gill Sans"/>
            </a:endParaRPr>
          </a:p>
        </p:txBody>
      </p:sp>
      <p:sp>
        <p:nvSpPr>
          <p:cNvPr id="546" name="Google Shape;546;p23"/>
          <p:cNvSpPr/>
          <p:nvPr/>
        </p:nvSpPr>
        <p:spPr>
          <a:xfrm>
            <a:off x="4876800" y="54102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Payment by Card</a:t>
            </a:r>
            <a:endParaRPr sz="1800">
              <a:solidFill>
                <a:schemeClr val="dk1"/>
              </a:solidFill>
              <a:latin typeface="Gill Sans"/>
              <a:ea typeface="Gill Sans"/>
              <a:cs typeface="Gill Sans"/>
              <a:sym typeface="Gill Sans"/>
            </a:endParaRPr>
          </a:p>
        </p:txBody>
      </p:sp>
      <p:sp>
        <p:nvSpPr>
          <p:cNvPr id="547" name="Google Shape;547;p23"/>
          <p:cNvSpPr/>
          <p:nvPr/>
        </p:nvSpPr>
        <p:spPr>
          <a:xfrm>
            <a:off x="4876800" y="43434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Payment by Bkash</a:t>
            </a:r>
            <a:endParaRPr sz="1800">
              <a:solidFill>
                <a:schemeClr val="dk1"/>
              </a:solidFill>
              <a:latin typeface="Gill Sans"/>
              <a:ea typeface="Gill Sans"/>
              <a:cs typeface="Gill Sans"/>
              <a:sym typeface="Gill Sans"/>
            </a:endParaRPr>
          </a:p>
        </p:txBody>
      </p:sp>
      <p:cxnSp>
        <p:nvCxnSpPr>
          <p:cNvPr id="548" name="Google Shape;548;p23"/>
          <p:cNvCxnSpPr>
            <a:endCxn id="539" idx="2"/>
          </p:cNvCxnSpPr>
          <p:nvPr/>
        </p:nvCxnSpPr>
        <p:spPr>
          <a:xfrm flipH="1" rot="10800000">
            <a:off x="1143000" y="914400"/>
            <a:ext cx="1295400" cy="533400"/>
          </a:xfrm>
          <a:prstGeom prst="straightConnector1">
            <a:avLst/>
          </a:prstGeom>
          <a:noFill/>
          <a:ln cap="flat" cmpd="sng" w="25400">
            <a:solidFill>
              <a:schemeClr val="dk1"/>
            </a:solidFill>
            <a:prstDash val="solid"/>
            <a:round/>
            <a:headEnd len="sm" w="sm" type="none"/>
            <a:tailEnd len="sm" w="sm" type="none"/>
          </a:ln>
        </p:spPr>
      </p:cxnSp>
      <p:cxnSp>
        <p:nvCxnSpPr>
          <p:cNvPr id="549" name="Google Shape;549;p23"/>
          <p:cNvCxnSpPr>
            <a:endCxn id="540" idx="2"/>
          </p:cNvCxnSpPr>
          <p:nvPr/>
        </p:nvCxnSpPr>
        <p:spPr>
          <a:xfrm>
            <a:off x="1143000" y="1447800"/>
            <a:ext cx="1295400" cy="609600"/>
          </a:xfrm>
          <a:prstGeom prst="straightConnector1">
            <a:avLst/>
          </a:prstGeom>
          <a:noFill/>
          <a:ln cap="flat" cmpd="sng" w="25400">
            <a:solidFill>
              <a:schemeClr val="dk1"/>
            </a:solidFill>
            <a:prstDash val="solid"/>
            <a:round/>
            <a:headEnd len="sm" w="sm" type="none"/>
            <a:tailEnd len="sm" w="sm" type="none"/>
          </a:ln>
        </p:spPr>
      </p:cxnSp>
      <p:cxnSp>
        <p:nvCxnSpPr>
          <p:cNvPr id="550" name="Google Shape;550;p23"/>
          <p:cNvCxnSpPr/>
          <p:nvPr/>
        </p:nvCxnSpPr>
        <p:spPr>
          <a:xfrm flipH="1" rot="10800000">
            <a:off x="990600" y="3276600"/>
            <a:ext cx="1676400" cy="2286000"/>
          </a:xfrm>
          <a:prstGeom prst="straightConnector1">
            <a:avLst/>
          </a:prstGeom>
          <a:noFill/>
          <a:ln cap="flat" cmpd="sng" w="25400">
            <a:solidFill>
              <a:schemeClr val="dk1"/>
            </a:solidFill>
            <a:prstDash val="solid"/>
            <a:round/>
            <a:headEnd len="sm" w="sm" type="none"/>
            <a:tailEnd len="sm" w="sm" type="none"/>
          </a:ln>
        </p:spPr>
      </p:cxnSp>
      <p:cxnSp>
        <p:nvCxnSpPr>
          <p:cNvPr id="551" name="Google Shape;551;p23"/>
          <p:cNvCxnSpPr>
            <a:endCxn id="542" idx="2"/>
          </p:cNvCxnSpPr>
          <p:nvPr/>
        </p:nvCxnSpPr>
        <p:spPr>
          <a:xfrm>
            <a:off x="1143000" y="1447800"/>
            <a:ext cx="1447800" cy="2819400"/>
          </a:xfrm>
          <a:prstGeom prst="straightConnector1">
            <a:avLst/>
          </a:prstGeom>
          <a:noFill/>
          <a:ln cap="flat" cmpd="sng" w="25400">
            <a:solidFill>
              <a:schemeClr val="dk1"/>
            </a:solidFill>
            <a:prstDash val="solid"/>
            <a:round/>
            <a:headEnd len="sm" w="sm" type="none"/>
            <a:tailEnd len="sm" w="sm" type="none"/>
          </a:ln>
        </p:spPr>
      </p:cxnSp>
      <p:grpSp>
        <p:nvGrpSpPr>
          <p:cNvPr id="552" name="Google Shape;552;p23"/>
          <p:cNvGrpSpPr/>
          <p:nvPr/>
        </p:nvGrpSpPr>
        <p:grpSpPr>
          <a:xfrm>
            <a:off x="1143000" y="1447800"/>
            <a:ext cx="1447800" cy="3886200"/>
            <a:chOff x="1143000" y="1447800"/>
            <a:chExt cx="1447800" cy="3886200"/>
          </a:xfrm>
        </p:grpSpPr>
        <p:cxnSp>
          <p:nvCxnSpPr>
            <p:cNvPr id="553" name="Google Shape;553;p23"/>
            <p:cNvCxnSpPr>
              <a:endCxn id="543" idx="2"/>
            </p:cNvCxnSpPr>
            <p:nvPr/>
          </p:nvCxnSpPr>
          <p:spPr>
            <a:xfrm>
              <a:off x="1371600" y="2895600"/>
              <a:ext cx="1219200" cy="2438400"/>
            </a:xfrm>
            <a:prstGeom prst="straightConnector1">
              <a:avLst/>
            </a:prstGeom>
            <a:noFill/>
            <a:ln cap="flat" cmpd="sng" w="25400">
              <a:solidFill>
                <a:schemeClr val="dk1"/>
              </a:solidFill>
              <a:prstDash val="solid"/>
              <a:round/>
              <a:headEnd len="sm" w="sm" type="none"/>
              <a:tailEnd len="sm" w="sm" type="none"/>
            </a:ln>
          </p:spPr>
        </p:cxnSp>
        <p:cxnSp>
          <p:nvCxnSpPr>
            <p:cNvPr id="554" name="Google Shape;554;p23"/>
            <p:cNvCxnSpPr/>
            <p:nvPr/>
          </p:nvCxnSpPr>
          <p:spPr>
            <a:xfrm>
              <a:off x="1143000" y="1447800"/>
              <a:ext cx="228600" cy="1524000"/>
            </a:xfrm>
            <a:prstGeom prst="straightConnector1">
              <a:avLst/>
            </a:prstGeom>
            <a:noFill/>
            <a:ln cap="flat" cmpd="sng" w="25400">
              <a:solidFill>
                <a:schemeClr val="dk1"/>
              </a:solidFill>
              <a:prstDash val="solid"/>
              <a:round/>
              <a:headEnd len="sm" w="sm" type="none"/>
              <a:tailEnd len="sm" w="sm" type="none"/>
            </a:ln>
          </p:spPr>
        </p:cxnSp>
      </p:grpSp>
      <p:grpSp>
        <p:nvGrpSpPr>
          <p:cNvPr id="555" name="Google Shape;555;p23"/>
          <p:cNvGrpSpPr/>
          <p:nvPr/>
        </p:nvGrpSpPr>
        <p:grpSpPr>
          <a:xfrm>
            <a:off x="4151778" y="3352800"/>
            <a:ext cx="3620622" cy="1657911"/>
            <a:chOff x="4151778" y="3352800"/>
            <a:chExt cx="3620622" cy="1657911"/>
          </a:xfrm>
        </p:grpSpPr>
        <p:cxnSp>
          <p:nvCxnSpPr>
            <p:cNvPr id="556" name="Google Shape;556;p23"/>
            <p:cNvCxnSpPr/>
            <p:nvPr/>
          </p:nvCxnSpPr>
          <p:spPr>
            <a:xfrm flipH="1">
              <a:off x="5257800" y="3352800"/>
              <a:ext cx="2514600" cy="838200"/>
            </a:xfrm>
            <a:prstGeom prst="straightConnector1">
              <a:avLst/>
            </a:prstGeom>
            <a:noFill/>
            <a:ln cap="flat" cmpd="sng" w="25400">
              <a:solidFill>
                <a:schemeClr val="dk1"/>
              </a:solidFill>
              <a:prstDash val="solid"/>
              <a:round/>
              <a:headEnd len="sm" w="sm" type="none"/>
              <a:tailEnd len="sm" w="sm" type="none"/>
            </a:ln>
          </p:spPr>
        </p:cxnSp>
        <p:cxnSp>
          <p:nvCxnSpPr>
            <p:cNvPr id="557" name="Google Shape;557;p23"/>
            <p:cNvCxnSpPr>
              <a:endCxn id="543" idx="7"/>
            </p:cNvCxnSpPr>
            <p:nvPr/>
          </p:nvCxnSpPr>
          <p:spPr>
            <a:xfrm flipH="1">
              <a:off x="4151778" y="4191111"/>
              <a:ext cx="1106100" cy="819600"/>
            </a:xfrm>
            <a:prstGeom prst="straightConnector1">
              <a:avLst/>
            </a:prstGeom>
            <a:noFill/>
            <a:ln cap="flat" cmpd="sng" w="25400">
              <a:solidFill>
                <a:schemeClr val="dk1"/>
              </a:solidFill>
              <a:prstDash val="solid"/>
              <a:round/>
              <a:headEnd len="sm" w="sm" type="none"/>
              <a:tailEnd len="sm" w="sm" type="none"/>
            </a:ln>
          </p:spPr>
        </p:cxnSp>
      </p:grpSp>
      <p:grpSp>
        <p:nvGrpSpPr>
          <p:cNvPr id="558" name="Google Shape;558;p23"/>
          <p:cNvGrpSpPr/>
          <p:nvPr/>
        </p:nvGrpSpPr>
        <p:grpSpPr>
          <a:xfrm>
            <a:off x="4419600" y="4800600"/>
            <a:ext cx="457200" cy="1066800"/>
            <a:chOff x="4419600" y="4800600"/>
            <a:chExt cx="457200" cy="1066800"/>
          </a:xfrm>
        </p:grpSpPr>
        <p:cxnSp>
          <p:nvCxnSpPr>
            <p:cNvPr id="559" name="Google Shape;559;p23"/>
            <p:cNvCxnSpPr>
              <a:stCxn id="547" idx="2"/>
              <a:endCxn id="543" idx="6"/>
            </p:cNvCxnSpPr>
            <p:nvPr/>
          </p:nvCxnSpPr>
          <p:spPr>
            <a:xfrm flipH="1">
              <a:off x="4419600" y="4800600"/>
              <a:ext cx="457200" cy="533400"/>
            </a:xfrm>
            <a:prstGeom prst="bentConnector3">
              <a:avLst>
                <a:gd fmla="val 50000" name="adj1"/>
              </a:avLst>
            </a:prstGeom>
            <a:noFill/>
            <a:ln cap="flat" cmpd="sng" w="25400">
              <a:solidFill>
                <a:schemeClr val="dk1"/>
              </a:solidFill>
              <a:prstDash val="solid"/>
              <a:round/>
              <a:headEnd len="sm" w="sm" type="none"/>
              <a:tailEnd len="med" w="med" type="triangle"/>
            </a:ln>
          </p:spPr>
        </p:cxnSp>
        <p:cxnSp>
          <p:nvCxnSpPr>
            <p:cNvPr id="560" name="Google Shape;560;p23"/>
            <p:cNvCxnSpPr>
              <a:stCxn id="546" idx="2"/>
              <a:endCxn id="543" idx="6"/>
            </p:cNvCxnSpPr>
            <p:nvPr/>
          </p:nvCxnSpPr>
          <p:spPr>
            <a:xfrm rot="10800000">
              <a:off x="4419600" y="5334000"/>
              <a:ext cx="457200" cy="533400"/>
            </a:xfrm>
            <a:prstGeom prst="bentConnector3">
              <a:avLst>
                <a:gd fmla="val 50000" name="adj1"/>
              </a:avLst>
            </a:prstGeom>
            <a:noFill/>
            <a:ln cap="flat" cmpd="sng" w="25400">
              <a:solidFill>
                <a:schemeClr val="dk1"/>
              </a:solidFill>
              <a:prstDash val="solid"/>
              <a:round/>
              <a:headEnd len="sm" w="sm" type="none"/>
              <a:tailEnd len="med" w="med" type="triangle"/>
            </a:ln>
          </p:spPr>
        </p:cxnSp>
      </p:grpSp>
      <p:grpSp>
        <p:nvGrpSpPr>
          <p:cNvPr id="561" name="Google Shape;561;p23"/>
          <p:cNvGrpSpPr/>
          <p:nvPr/>
        </p:nvGrpSpPr>
        <p:grpSpPr>
          <a:xfrm>
            <a:off x="838200" y="3048000"/>
            <a:ext cx="609600" cy="1512332"/>
            <a:chOff x="838200" y="3048000"/>
            <a:chExt cx="609600" cy="1512332"/>
          </a:xfrm>
        </p:grpSpPr>
        <p:grpSp>
          <p:nvGrpSpPr>
            <p:cNvPr id="562" name="Google Shape;562;p23"/>
            <p:cNvGrpSpPr/>
            <p:nvPr/>
          </p:nvGrpSpPr>
          <p:grpSpPr>
            <a:xfrm>
              <a:off x="914400" y="3048000"/>
              <a:ext cx="533400" cy="1142999"/>
              <a:chOff x="4254" y="2630"/>
              <a:chExt cx="528" cy="1219"/>
            </a:xfrm>
          </p:grpSpPr>
          <p:cxnSp>
            <p:nvCxnSpPr>
              <p:cNvPr id="563" name="Google Shape;563;p23"/>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564" name="Google Shape;564;p23"/>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565" name="Google Shape;565;p23"/>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566" name="Google Shape;566;p23"/>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567" name="Google Shape;567;p23"/>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568" name="Google Shape;568;p23"/>
            <p:cNvSpPr txBox="1"/>
            <p:nvPr/>
          </p:nvSpPr>
          <p:spPr>
            <a:xfrm>
              <a:off x="838200" y="4191000"/>
              <a:ext cx="5437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Old</a:t>
              </a:r>
              <a:endParaRPr sz="1800">
                <a:solidFill>
                  <a:schemeClr val="dk1"/>
                </a:solidFill>
                <a:latin typeface="Gill Sans"/>
                <a:ea typeface="Gill Sans"/>
                <a:cs typeface="Gill Sans"/>
                <a:sym typeface="Gill Sans"/>
              </a:endParaRPr>
            </a:p>
          </p:txBody>
        </p:sp>
      </p:grpSp>
      <p:grpSp>
        <p:nvGrpSpPr>
          <p:cNvPr id="569" name="Google Shape;569;p23"/>
          <p:cNvGrpSpPr/>
          <p:nvPr/>
        </p:nvGrpSpPr>
        <p:grpSpPr>
          <a:xfrm>
            <a:off x="0" y="3048000"/>
            <a:ext cx="685800" cy="1512332"/>
            <a:chOff x="0" y="3048000"/>
            <a:chExt cx="685800" cy="1512332"/>
          </a:xfrm>
        </p:grpSpPr>
        <p:grpSp>
          <p:nvGrpSpPr>
            <p:cNvPr id="570" name="Google Shape;570;p23"/>
            <p:cNvGrpSpPr/>
            <p:nvPr/>
          </p:nvGrpSpPr>
          <p:grpSpPr>
            <a:xfrm>
              <a:off x="152400" y="3048000"/>
              <a:ext cx="533400" cy="1142999"/>
              <a:chOff x="4254" y="2630"/>
              <a:chExt cx="528" cy="1219"/>
            </a:xfrm>
          </p:grpSpPr>
          <p:cxnSp>
            <p:nvCxnSpPr>
              <p:cNvPr id="571" name="Google Shape;571;p23"/>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572" name="Google Shape;572;p23"/>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573" name="Google Shape;573;p23"/>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574" name="Google Shape;574;p23"/>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575" name="Google Shape;575;p23"/>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576" name="Google Shape;576;p23"/>
            <p:cNvSpPr txBox="1"/>
            <p:nvPr/>
          </p:nvSpPr>
          <p:spPr>
            <a:xfrm>
              <a:off x="0" y="4191000"/>
              <a:ext cx="6380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New</a:t>
              </a:r>
              <a:endParaRPr sz="1800">
                <a:solidFill>
                  <a:schemeClr val="dk1"/>
                </a:solidFill>
                <a:latin typeface="Gill Sans"/>
                <a:ea typeface="Gill Sans"/>
                <a:cs typeface="Gill Sans"/>
                <a:sym typeface="Gill Sans"/>
              </a:endParaRPr>
            </a:p>
          </p:txBody>
        </p:sp>
      </p:grpSp>
      <p:sp>
        <p:nvSpPr>
          <p:cNvPr id="577" name="Google Shape;577;p23"/>
          <p:cNvSpPr/>
          <p:nvPr/>
        </p:nvSpPr>
        <p:spPr>
          <a:xfrm>
            <a:off x="5105400" y="25146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Print Appointment</a:t>
            </a:r>
            <a:endParaRPr sz="1800">
              <a:solidFill>
                <a:schemeClr val="dk1"/>
              </a:solidFill>
              <a:latin typeface="Gill Sans"/>
              <a:ea typeface="Gill Sans"/>
              <a:cs typeface="Gill Sans"/>
              <a:sym typeface="Gill Sans"/>
            </a:endParaRPr>
          </a:p>
        </p:txBody>
      </p:sp>
      <p:grpSp>
        <p:nvGrpSpPr>
          <p:cNvPr id="578" name="Google Shape;578;p23"/>
          <p:cNvGrpSpPr/>
          <p:nvPr/>
        </p:nvGrpSpPr>
        <p:grpSpPr>
          <a:xfrm>
            <a:off x="1295400" y="3295089"/>
            <a:ext cx="4111299" cy="591111"/>
            <a:chOff x="1295400" y="3295089"/>
            <a:chExt cx="4111299" cy="591111"/>
          </a:xfrm>
        </p:grpSpPr>
        <p:cxnSp>
          <p:nvCxnSpPr>
            <p:cNvPr id="579" name="Google Shape;579;p23"/>
            <p:cNvCxnSpPr>
              <a:stCxn id="577" idx="3"/>
            </p:cNvCxnSpPr>
            <p:nvPr/>
          </p:nvCxnSpPr>
          <p:spPr>
            <a:xfrm flipH="1">
              <a:off x="2590899" y="3295089"/>
              <a:ext cx="2815800" cy="514800"/>
            </a:xfrm>
            <a:prstGeom prst="straightConnector1">
              <a:avLst/>
            </a:prstGeom>
            <a:noFill/>
            <a:ln cap="flat" cmpd="sng" w="25400">
              <a:solidFill>
                <a:schemeClr val="dk1"/>
              </a:solidFill>
              <a:prstDash val="solid"/>
              <a:round/>
              <a:headEnd len="sm" w="sm" type="none"/>
              <a:tailEnd len="sm" w="sm" type="none"/>
            </a:ln>
          </p:spPr>
        </p:cxnSp>
        <p:cxnSp>
          <p:nvCxnSpPr>
            <p:cNvPr id="580" name="Google Shape;580;p23"/>
            <p:cNvCxnSpPr/>
            <p:nvPr/>
          </p:nvCxnSpPr>
          <p:spPr>
            <a:xfrm flipH="1">
              <a:off x="1295400" y="3810000"/>
              <a:ext cx="1295400" cy="76200"/>
            </a:xfrm>
            <a:prstGeom prst="straightConnector1">
              <a:avLst/>
            </a:prstGeom>
            <a:noFill/>
            <a:ln cap="flat" cmpd="sng" w="25400">
              <a:solidFill>
                <a:schemeClr val="dk1"/>
              </a:solidFill>
              <a:prstDash val="solid"/>
              <a:round/>
              <a:headEnd len="sm" w="sm" type="none"/>
              <a:tailEnd len="sm" w="sm" type="none"/>
            </a:ln>
          </p:spPr>
        </p:cxnSp>
      </p:grpSp>
      <p:cxnSp>
        <p:nvCxnSpPr>
          <p:cNvPr id="581" name="Google Shape;581;p23"/>
          <p:cNvCxnSpPr>
            <a:endCxn id="544" idx="2"/>
          </p:cNvCxnSpPr>
          <p:nvPr/>
        </p:nvCxnSpPr>
        <p:spPr>
          <a:xfrm flipH="1" rot="10800000">
            <a:off x="4343400" y="685800"/>
            <a:ext cx="1066800" cy="228600"/>
          </a:xfrm>
          <a:prstGeom prst="straightConnector1">
            <a:avLst/>
          </a:prstGeom>
          <a:noFill/>
          <a:ln cap="flat" cmpd="sng" w="38100">
            <a:solidFill>
              <a:schemeClr val="dk1"/>
            </a:solidFill>
            <a:prstDash val="dash"/>
            <a:round/>
            <a:headEnd len="sm" w="sm" type="none"/>
            <a:tailEnd len="med" w="med" type="stealth"/>
          </a:ln>
        </p:spPr>
      </p:cxnSp>
      <p:cxnSp>
        <p:nvCxnSpPr>
          <p:cNvPr id="582" name="Google Shape;582;p23"/>
          <p:cNvCxnSpPr>
            <a:stCxn id="545" idx="0"/>
          </p:cNvCxnSpPr>
          <p:nvPr/>
        </p:nvCxnSpPr>
        <p:spPr>
          <a:xfrm rot="10800000">
            <a:off x="4191000" y="990600"/>
            <a:ext cx="1524000" cy="457200"/>
          </a:xfrm>
          <a:prstGeom prst="straightConnector1">
            <a:avLst/>
          </a:prstGeom>
          <a:noFill/>
          <a:ln cap="flat" cmpd="sng" w="38100">
            <a:solidFill>
              <a:schemeClr val="dk1"/>
            </a:solidFill>
            <a:prstDash val="dash"/>
            <a:round/>
            <a:headEnd len="sm" w="sm" type="none"/>
            <a:tailEnd len="med" w="med" type="stealth"/>
          </a:ln>
        </p:spPr>
      </p:cxnSp>
      <p:cxnSp>
        <p:nvCxnSpPr>
          <p:cNvPr id="583" name="Google Shape;583;p23"/>
          <p:cNvCxnSpPr>
            <a:stCxn id="577" idx="4"/>
            <a:endCxn id="542" idx="7"/>
          </p:cNvCxnSpPr>
          <p:nvPr/>
        </p:nvCxnSpPr>
        <p:spPr>
          <a:xfrm flipH="1">
            <a:off x="4411800" y="3429000"/>
            <a:ext cx="1722300" cy="514800"/>
          </a:xfrm>
          <a:prstGeom prst="straightConnector1">
            <a:avLst/>
          </a:prstGeom>
          <a:noFill/>
          <a:ln cap="flat" cmpd="sng" w="38100">
            <a:solidFill>
              <a:schemeClr val="dk1"/>
            </a:solidFill>
            <a:prstDash val="dash"/>
            <a:round/>
            <a:headEnd len="sm" w="sm" type="none"/>
            <a:tailEnd len="med" w="med" type="stealth"/>
          </a:ln>
        </p:spPr>
      </p:cxnSp>
      <p:sp>
        <p:nvSpPr>
          <p:cNvPr id="584" name="Google Shape;584;p23"/>
          <p:cNvSpPr txBox="1"/>
          <p:nvPr/>
        </p:nvSpPr>
        <p:spPr>
          <a:xfrm rot="-186009">
            <a:off x="4808078" y="3612354"/>
            <a:ext cx="1153032"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&lt;&lt;extend&gt;&gt;</a:t>
            </a:r>
            <a:endParaRPr sz="1400">
              <a:solidFill>
                <a:schemeClr val="dk1"/>
              </a:solidFill>
              <a:latin typeface="Gill Sans"/>
              <a:ea typeface="Gill Sans"/>
              <a:cs typeface="Gill Sans"/>
              <a:sym typeface="Gill Sans"/>
            </a:endParaRPr>
          </a:p>
        </p:txBody>
      </p:sp>
      <p:sp>
        <p:nvSpPr>
          <p:cNvPr id="585" name="Google Shape;585;p23"/>
          <p:cNvSpPr txBox="1"/>
          <p:nvPr/>
        </p:nvSpPr>
        <p:spPr>
          <a:xfrm rot="2339841">
            <a:off x="4044418" y="633191"/>
            <a:ext cx="1244778"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&lt;&lt;include&gt;&gt;</a:t>
            </a:r>
            <a:endParaRPr sz="1400">
              <a:solidFill>
                <a:schemeClr val="dk1"/>
              </a:solidFill>
              <a:latin typeface="Gill Sans"/>
              <a:ea typeface="Gill Sans"/>
              <a:cs typeface="Gill Sans"/>
              <a:sym typeface="Gill Sans"/>
            </a:endParaRPr>
          </a:p>
        </p:txBody>
      </p:sp>
      <p:sp>
        <p:nvSpPr>
          <p:cNvPr id="586" name="Google Shape;586;p23"/>
          <p:cNvSpPr txBox="1"/>
          <p:nvPr/>
        </p:nvSpPr>
        <p:spPr>
          <a:xfrm rot="-870461">
            <a:off x="4134355" y="1134929"/>
            <a:ext cx="1191455"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&lt;&lt;extend&gt;&gt;</a:t>
            </a:r>
            <a:endParaRPr sz="1400">
              <a:solidFill>
                <a:schemeClr val="dk1"/>
              </a:solidFill>
              <a:latin typeface="Gill Sans"/>
              <a:ea typeface="Gill Sans"/>
              <a:cs typeface="Gill Sans"/>
              <a:sym typeface="Gill Sans"/>
            </a:endParaRPr>
          </a:p>
        </p:txBody>
      </p:sp>
      <p:grpSp>
        <p:nvGrpSpPr>
          <p:cNvPr id="587" name="Google Shape;587;p23"/>
          <p:cNvGrpSpPr/>
          <p:nvPr/>
        </p:nvGrpSpPr>
        <p:grpSpPr>
          <a:xfrm rot="5400000">
            <a:off x="457200" y="2133600"/>
            <a:ext cx="609600" cy="762000"/>
            <a:chOff x="4419600" y="4953000"/>
            <a:chExt cx="609600" cy="762000"/>
          </a:xfrm>
        </p:grpSpPr>
        <p:cxnSp>
          <p:nvCxnSpPr>
            <p:cNvPr id="588" name="Google Shape;588;p23"/>
            <p:cNvCxnSpPr/>
            <p:nvPr/>
          </p:nvCxnSpPr>
          <p:spPr>
            <a:xfrm flipH="1">
              <a:off x="4419600" y="4953000"/>
              <a:ext cx="609600" cy="381000"/>
            </a:xfrm>
            <a:prstGeom prst="bentConnector3">
              <a:avLst>
                <a:gd fmla="val -350000" name="adj1"/>
              </a:avLst>
            </a:prstGeom>
            <a:noFill/>
            <a:ln cap="flat" cmpd="sng" w="25400">
              <a:solidFill>
                <a:schemeClr val="dk1"/>
              </a:solidFill>
              <a:prstDash val="solid"/>
              <a:round/>
              <a:headEnd len="sm" w="sm" type="none"/>
              <a:tailEnd len="med" w="med" type="triangle"/>
            </a:ln>
          </p:spPr>
        </p:cxnSp>
        <p:cxnSp>
          <p:nvCxnSpPr>
            <p:cNvPr id="589" name="Google Shape;589;p23"/>
            <p:cNvCxnSpPr/>
            <p:nvPr/>
          </p:nvCxnSpPr>
          <p:spPr>
            <a:xfrm rot="10800000">
              <a:off x="4419600" y="5334000"/>
              <a:ext cx="609600" cy="381000"/>
            </a:xfrm>
            <a:prstGeom prst="bentConnector3">
              <a:avLst>
                <a:gd fmla="val -475000" name="adj1"/>
              </a:avLst>
            </a:prstGeom>
            <a:noFill/>
            <a:ln cap="flat" cmpd="sng" w="25400">
              <a:solidFill>
                <a:schemeClr val="dk1"/>
              </a:solidFill>
              <a:prstDash val="solid"/>
              <a:round/>
              <a:headEnd len="sm" w="sm" type="none"/>
              <a:tailEnd len="med" w="med" type="triangle"/>
            </a:ln>
          </p:spPr>
        </p:cxnSp>
      </p:grpSp>
      <p:pic>
        <p:nvPicPr>
          <p:cNvPr descr="brac.png" id="590" name="Google Shape;590;p23"/>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500"/>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7"/>
                                        </p:tgtEl>
                                        <p:attrNameLst>
                                          <p:attrName>style.visibility</p:attrName>
                                        </p:attrNameLst>
                                      </p:cBhvr>
                                      <p:to>
                                        <p:strVal val="visible"/>
                                      </p:to>
                                    </p:set>
                                    <p:anim calcmode="lin" valueType="num">
                                      <p:cBhvr additive="base">
                                        <p:cTn dur="500"/>
                                        <p:tgtEl>
                                          <p:spTgt spid="5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500"/>
                                        <p:tgtEl>
                                          <p:spTgt spid="5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8"/>
                                        </p:tgtEl>
                                        <p:attrNameLst>
                                          <p:attrName>style.visibility</p:attrName>
                                        </p:attrNameLst>
                                      </p:cBhvr>
                                      <p:to>
                                        <p:strVal val="visible"/>
                                      </p:to>
                                    </p:set>
                                    <p:anim calcmode="lin" valueType="num">
                                      <p:cBhvr additive="base">
                                        <p:cTn dur="500"/>
                                        <p:tgtEl>
                                          <p:spTgt spid="5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596" name="Google Shape;596;p2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descr="E:\Afrina\BRAC\Online Teaching\CSE 470\Slide Pics\teacher2.gif" id="597" name="Google Shape;597;p24"/>
          <p:cNvPicPr preferRelativeResize="0"/>
          <p:nvPr/>
        </p:nvPicPr>
        <p:blipFill rotWithShape="1">
          <a:blip r:embed="rId3">
            <a:alphaModFix/>
          </a:blip>
          <a:srcRect b="0" l="0" r="0" t="0"/>
          <a:stretch/>
        </p:blipFill>
        <p:spPr>
          <a:xfrm>
            <a:off x="1219200" y="1524000"/>
            <a:ext cx="4762500" cy="4162425"/>
          </a:xfrm>
          <a:prstGeom prst="rect">
            <a:avLst/>
          </a:prstGeom>
          <a:noFill/>
          <a:ln>
            <a:noFill/>
          </a:ln>
        </p:spPr>
      </p:pic>
      <p:pic>
        <p:nvPicPr>
          <p:cNvPr descr="brac.png" id="598" name="Google Shape;598;p24"/>
          <p:cNvPicPr preferRelativeResize="0"/>
          <p:nvPr/>
        </p:nvPicPr>
        <p:blipFill rotWithShape="1">
          <a:blip r:embed="rId4">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type="title"/>
          </p:nvPr>
        </p:nvSpPr>
        <p:spPr>
          <a:xfrm>
            <a:off x="2209800" y="838200"/>
            <a:ext cx="42672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What is a Use Case</a:t>
            </a:r>
            <a:endParaRPr b="1"/>
          </a:p>
        </p:txBody>
      </p:sp>
      <p:sp>
        <p:nvSpPr>
          <p:cNvPr id="133" name="Google Shape;133;p3"/>
          <p:cNvSpPr txBox="1"/>
          <p:nvPr/>
        </p:nvSpPr>
        <p:spPr>
          <a:xfrm>
            <a:off x="762000" y="2057400"/>
            <a:ext cx="7162799" cy="4154984"/>
          </a:xfrm>
          <a:prstGeom prst="rect">
            <a:avLst/>
          </a:prstGeom>
          <a:noFill/>
          <a:ln>
            <a:noFill/>
          </a:ln>
        </p:spPr>
        <p:txBody>
          <a:bodyPr anchorCtr="0" anchor="t" bIns="45700" lIns="91425" spcFirstLastPara="1" rIns="91425" wrap="square" tIns="45700">
            <a:spAutoFit/>
          </a:bodyPr>
          <a:lstStyle/>
          <a:p>
            <a:pPr indent="-17780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Gill Sans"/>
                <a:ea typeface="Gill Sans"/>
                <a:cs typeface="Gill Sans"/>
                <a:sym typeface="Gill Sans"/>
              </a:rPr>
              <a:t>Its used as one of the ways of requirement gathering and refinement</a:t>
            </a:r>
            <a:endParaRPr/>
          </a:p>
          <a:p>
            <a:pPr indent="-17780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Gill Sans"/>
                <a:ea typeface="Gill Sans"/>
                <a:cs typeface="Gill Sans"/>
                <a:sym typeface="Gill Sans"/>
              </a:rPr>
              <a:t>A </a:t>
            </a:r>
            <a:r>
              <a:rPr b="0" i="0" lang="en-US" sz="2800" u="sng" cap="none" strike="noStrike">
                <a:solidFill>
                  <a:schemeClr val="dk1"/>
                </a:solidFill>
                <a:latin typeface="Gill Sans"/>
                <a:ea typeface="Gill Sans"/>
                <a:cs typeface="Gill Sans"/>
                <a:sym typeface="Gill Sans"/>
              </a:rPr>
              <a:t>scenario</a:t>
            </a:r>
            <a:r>
              <a:rPr b="0" i="0" lang="en-US" sz="2800" u="none" cap="none" strike="noStrike">
                <a:solidFill>
                  <a:schemeClr val="dk1"/>
                </a:solidFill>
                <a:latin typeface="Gill Sans"/>
                <a:ea typeface="Gill Sans"/>
                <a:cs typeface="Gill Sans"/>
                <a:sym typeface="Gill Sans"/>
              </a:rPr>
              <a:t>-based technique in the UML. </a:t>
            </a:r>
            <a:endParaRPr/>
          </a:p>
          <a:p>
            <a:pPr indent="-17780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Gill Sans"/>
                <a:ea typeface="Gill Sans"/>
                <a:cs typeface="Gill Sans"/>
                <a:sym typeface="Gill Sans"/>
              </a:rPr>
              <a:t>A formal way of representing how a business system interacts with its environment Illustrates the activities that are performed by the users of the system</a:t>
            </a:r>
            <a:endParaRPr/>
          </a:p>
          <a:p>
            <a:pPr indent="-158750" lvl="1" marL="4572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Gill Sans"/>
                <a:ea typeface="Gill Sans"/>
                <a:cs typeface="Gill Sans"/>
                <a:sym typeface="Gill Sans"/>
              </a:rPr>
              <a:t>A sequence of actions a system performs that yields a valuable result can be portrait in use case .</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p:txBody>
      </p:sp>
      <p:pic>
        <p:nvPicPr>
          <p:cNvPr descr="brac.png" id="134" name="Google Shape;134;p3"/>
          <p:cNvPicPr preferRelativeResize="0"/>
          <p:nvPr/>
        </p:nvPicPr>
        <p:blipFill rotWithShape="1">
          <a:blip r:embed="rId3">
            <a:alphaModFix/>
          </a:blip>
          <a:srcRect b="0" l="0" r="0" t="0"/>
          <a:stretch/>
        </p:blipFill>
        <p:spPr>
          <a:xfrm>
            <a:off x="7924800" y="58674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5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5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500"/>
                                        <p:tgtEl>
                                          <p:spTgt spid="13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type="title"/>
          </p:nvPr>
        </p:nvSpPr>
        <p:spPr>
          <a:xfrm>
            <a:off x="3581400" y="685800"/>
            <a:ext cx="23622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Scenario</a:t>
            </a:r>
            <a:endParaRPr/>
          </a:p>
        </p:txBody>
      </p:sp>
      <p:sp>
        <p:nvSpPr>
          <p:cNvPr id="140" name="Google Shape;140;p4"/>
          <p:cNvSpPr txBox="1"/>
          <p:nvPr>
            <p:ph idx="1" type="body"/>
          </p:nvPr>
        </p:nvSpPr>
        <p:spPr>
          <a:xfrm>
            <a:off x="457200" y="4191000"/>
            <a:ext cx="8229600" cy="19659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sp>
        <p:nvSpPr>
          <p:cNvPr id="141" name="Google Shape;141;p4"/>
          <p:cNvSpPr txBox="1"/>
          <p:nvPr/>
        </p:nvSpPr>
        <p:spPr>
          <a:xfrm>
            <a:off x="1219200" y="1905000"/>
            <a:ext cx="65532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Gill Sans"/>
                <a:ea typeface="Gill Sans"/>
                <a:cs typeface="Gill Sans"/>
                <a:sym typeface="Gill Sans"/>
              </a:rPr>
              <a:t>Use case diagrams are closely connected to scenarios.  A </a:t>
            </a:r>
            <a:r>
              <a:rPr b="1" lang="en-US" sz="2400">
                <a:solidFill>
                  <a:schemeClr val="dk1"/>
                </a:solidFill>
                <a:latin typeface="Gill Sans"/>
                <a:ea typeface="Gill Sans"/>
                <a:cs typeface="Gill Sans"/>
                <a:sym typeface="Gill Sans"/>
              </a:rPr>
              <a:t>scenario</a:t>
            </a:r>
            <a:r>
              <a:rPr lang="en-US" sz="2400">
                <a:solidFill>
                  <a:schemeClr val="dk1"/>
                </a:solidFill>
                <a:latin typeface="Gill Sans"/>
                <a:ea typeface="Gill Sans"/>
                <a:cs typeface="Gill Sans"/>
                <a:sym typeface="Gill Sans"/>
              </a:rPr>
              <a:t> is an example of what happens when someone interacts with the system</a:t>
            </a:r>
            <a:endParaRPr sz="2400">
              <a:solidFill>
                <a:schemeClr val="dk1"/>
              </a:solidFill>
              <a:latin typeface="Gill Sans"/>
              <a:ea typeface="Gill Sans"/>
              <a:cs typeface="Gill Sans"/>
              <a:sym typeface="Gill Sans"/>
            </a:endParaRPr>
          </a:p>
        </p:txBody>
      </p:sp>
      <p:pic>
        <p:nvPicPr>
          <p:cNvPr descr="brac.png" id="142" name="Google Shape;142;p4"/>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txBox="1"/>
          <p:nvPr>
            <p:ph type="title"/>
          </p:nvPr>
        </p:nvSpPr>
        <p:spPr>
          <a:xfrm>
            <a:off x="2895600" y="228600"/>
            <a:ext cx="38862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Sample Scenario</a:t>
            </a:r>
            <a:endParaRPr/>
          </a:p>
        </p:txBody>
      </p:sp>
      <p:sp>
        <p:nvSpPr>
          <p:cNvPr id="148" name="Google Shape;148;p5"/>
          <p:cNvSpPr txBox="1"/>
          <p:nvPr>
            <p:ph idx="1" type="body"/>
          </p:nvPr>
        </p:nvSpPr>
        <p:spPr>
          <a:xfrm>
            <a:off x="381000" y="1143000"/>
            <a:ext cx="8229600" cy="2209800"/>
          </a:xfrm>
          <a:prstGeom prst="rect">
            <a:avLst/>
          </a:prstGeom>
          <a:noFill/>
          <a:ln>
            <a:noFill/>
          </a:ln>
        </p:spPr>
        <p:txBody>
          <a:bodyPr anchorCtr="0" anchor="t" bIns="45700" lIns="91425" spcFirstLastPara="1" rIns="91425" wrap="square" tIns="45700">
            <a:normAutofit lnSpcReduction="10000"/>
          </a:bodyPr>
          <a:lstStyle/>
          <a:p>
            <a:pPr indent="-274320" lvl="0" marL="274320" rtl="0" algn="just">
              <a:spcBef>
                <a:spcPts val="0"/>
              </a:spcBef>
              <a:spcAft>
                <a:spcPts val="0"/>
              </a:spcAft>
              <a:buSzPts val="2128"/>
              <a:buNone/>
            </a:pPr>
            <a:r>
              <a:rPr i="1" lang="en-US" sz="2800"/>
              <a:t> An appointment scheduling app is offered to the patients. A patient can log in to the system, search and make appointments.  These appointments are set by management people of the doctors. The patients can also pay for the appointments through the app. </a:t>
            </a:r>
            <a:endParaRPr/>
          </a:p>
        </p:txBody>
      </p:sp>
      <p:sp>
        <p:nvSpPr>
          <p:cNvPr descr="doctor_on_demand_ramotion_design.gif" id="149" name="Google Shape;149;p5"/>
          <p:cNvSpPr/>
          <p:nvPr/>
        </p:nvSpPr>
        <p:spPr>
          <a:xfrm>
            <a:off x="4343400" y="3276600"/>
            <a:ext cx="4191000" cy="3009900"/>
          </a:xfrm>
          <a:prstGeom prst="rect">
            <a:avLst/>
          </a:prstGeom>
          <a:solidFill>
            <a:srgbClr val="FFFFFF"/>
          </a:solidFill>
          <a:ln>
            <a:noFill/>
          </a:ln>
        </p:spPr>
      </p:sp>
      <p:pic>
        <p:nvPicPr>
          <p:cNvPr descr="brac.png" id="150" name="Google Shape;150;p5"/>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Use Case consists of 4 elements</a:t>
            </a:r>
            <a:endParaRPr/>
          </a:p>
        </p:txBody>
      </p:sp>
      <p:sp>
        <p:nvSpPr>
          <p:cNvPr id="156" name="Google Shape;156;p6"/>
          <p:cNvSpPr txBox="1"/>
          <p:nvPr>
            <p:ph idx="1" type="body"/>
          </p:nvPr>
        </p:nvSpPr>
        <p:spPr>
          <a:xfrm>
            <a:off x="5943600" y="5791200"/>
            <a:ext cx="2743200" cy="365760"/>
          </a:xfrm>
          <a:prstGeom prst="rect">
            <a:avLst/>
          </a:prstGeom>
          <a:noFill/>
          <a:ln>
            <a:noFill/>
          </a:ln>
        </p:spPr>
        <p:txBody>
          <a:bodyPr anchorCtr="0" anchor="t" bIns="45700" lIns="91425" spcFirstLastPara="1" rIns="91425" wrap="square" tIns="45700">
            <a:normAutofit fontScale="85000" lnSpcReduction="20000"/>
          </a:bodyPr>
          <a:lstStyle/>
          <a:p>
            <a:pPr indent="-167665" lvl="0" marL="274320" rtl="0" algn="l">
              <a:spcBef>
                <a:spcPts val="0"/>
              </a:spcBef>
              <a:spcAft>
                <a:spcPts val="0"/>
              </a:spcAft>
              <a:buSzPct val="76000"/>
              <a:buNone/>
            </a:pPr>
            <a:r>
              <a:t/>
            </a:r>
            <a:endParaRPr/>
          </a:p>
        </p:txBody>
      </p:sp>
      <p:sp>
        <p:nvSpPr>
          <p:cNvPr id="157" name="Google Shape;157;p6"/>
          <p:cNvSpPr txBox="1"/>
          <p:nvPr/>
        </p:nvSpPr>
        <p:spPr>
          <a:xfrm>
            <a:off x="2522400" y="1752600"/>
            <a:ext cx="1828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600">
                <a:solidFill>
                  <a:schemeClr val="dk1"/>
                </a:solidFill>
                <a:latin typeface="Gill Sans"/>
                <a:ea typeface="Gill Sans"/>
                <a:cs typeface="Gill Sans"/>
                <a:sym typeface="Gill Sans"/>
              </a:rPr>
              <a:t>Syst</a:t>
            </a:r>
            <a:r>
              <a:rPr b="1" i="1" lang="en-US" sz="3600">
                <a:solidFill>
                  <a:schemeClr val="dk1"/>
                </a:solidFill>
                <a:latin typeface="Gill Sans"/>
                <a:ea typeface="Gill Sans"/>
                <a:cs typeface="Gill Sans"/>
                <a:sym typeface="Gill Sans"/>
              </a:rPr>
              <a:t>e</a:t>
            </a:r>
            <a:r>
              <a:rPr b="1" i="1" lang="en-US" sz="3600">
                <a:solidFill>
                  <a:schemeClr val="dk1"/>
                </a:solidFill>
                <a:latin typeface="Gill Sans"/>
                <a:ea typeface="Gill Sans"/>
                <a:cs typeface="Gill Sans"/>
                <a:sym typeface="Gill Sans"/>
              </a:rPr>
              <a:t>m</a:t>
            </a:r>
            <a:endParaRPr b="1" i="1" sz="3600">
              <a:solidFill>
                <a:schemeClr val="dk1"/>
              </a:solidFill>
              <a:latin typeface="Gill Sans"/>
              <a:ea typeface="Gill Sans"/>
              <a:cs typeface="Gill Sans"/>
              <a:sym typeface="Gill Sans"/>
            </a:endParaRPr>
          </a:p>
        </p:txBody>
      </p:sp>
      <p:sp>
        <p:nvSpPr>
          <p:cNvPr id="158" name="Google Shape;158;p6"/>
          <p:cNvSpPr txBox="1"/>
          <p:nvPr/>
        </p:nvSpPr>
        <p:spPr>
          <a:xfrm>
            <a:off x="1676399" y="2514600"/>
            <a:ext cx="1667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600">
                <a:solidFill>
                  <a:schemeClr val="dk1"/>
                </a:solidFill>
                <a:latin typeface="Gill Sans"/>
                <a:ea typeface="Gill Sans"/>
                <a:cs typeface="Gill Sans"/>
                <a:sym typeface="Gill Sans"/>
              </a:rPr>
              <a:t>Actor</a:t>
            </a:r>
            <a:endParaRPr b="1" i="1" sz="3600">
              <a:solidFill>
                <a:schemeClr val="dk1"/>
              </a:solidFill>
              <a:latin typeface="Gill Sans"/>
              <a:ea typeface="Gill Sans"/>
              <a:cs typeface="Gill Sans"/>
              <a:sym typeface="Gill Sans"/>
            </a:endParaRPr>
          </a:p>
        </p:txBody>
      </p:sp>
      <p:sp>
        <p:nvSpPr>
          <p:cNvPr id="159" name="Google Shape;159;p6"/>
          <p:cNvSpPr txBox="1"/>
          <p:nvPr/>
        </p:nvSpPr>
        <p:spPr>
          <a:xfrm>
            <a:off x="1518276" y="3810000"/>
            <a:ext cx="2380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600">
                <a:solidFill>
                  <a:schemeClr val="dk1"/>
                </a:solidFill>
                <a:latin typeface="Gill Sans"/>
                <a:ea typeface="Gill Sans"/>
                <a:cs typeface="Gill Sans"/>
                <a:sym typeface="Gill Sans"/>
              </a:rPr>
              <a:t>Use Cases</a:t>
            </a:r>
            <a:endParaRPr b="1" i="1" sz="3600">
              <a:solidFill>
                <a:schemeClr val="dk1"/>
              </a:solidFill>
              <a:latin typeface="Gill Sans"/>
              <a:ea typeface="Gill Sans"/>
              <a:cs typeface="Gill Sans"/>
              <a:sym typeface="Gill Sans"/>
            </a:endParaRPr>
          </a:p>
        </p:txBody>
      </p:sp>
      <p:sp>
        <p:nvSpPr>
          <p:cNvPr id="160" name="Google Shape;160;p6"/>
          <p:cNvSpPr txBox="1"/>
          <p:nvPr/>
        </p:nvSpPr>
        <p:spPr>
          <a:xfrm>
            <a:off x="1848599" y="4800600"/>
            <a:ext cx="332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600">
                <a:solidFill>
                  <a:schemeClr val="dk1"/>
                </a:solidFill>
                <a:latin typeface="Gill Sans"/>
                <a:ea typeface="Gill Sans"/>
                <a:cs typeface="Gill Sans"/>
                <a:sym typeface="Gill Sans"/>
              </a:rPr>
              <a:t>Relationships</a:t>
            </a:r>
            <a:endParaRPr b="1" i="1" sz="3600">
              <a:solidFill>
                <a:schemeClr val="dk1"/>
              </a:solidFill>
              <a:latin typeface="Gill Sans"/>
              <a:ea typeface="Gill Sans"/>
              <a:cs typeface="Gill Sans"/>
              <a:sym typeface="Gill Sans"/>
            </a:endParaRPr>
          </a:p>
        </p:txBody>
      </p:sp>
      <p:grpSp>
        <p:nvGrpSpPr>
          <p:cNvPr id="161" name="Google Shape;161;p6"/>
          <p:cNvGrpSpPr/>
          <p:nvPr/>
        </p:nvGrpSpPr>
        <p:grpSpPr>
          <a:xfrm>
            <a:off x="4038600" y="2438400"/>
            <a:ext cx="533400" cy="1142999"/>
            <a:chOff x="4254" y="2630"/>
            <a:chExt cx="528" cy="1219"/>
          </a:xfrm>
        </p:grpSpPr>
        <p:cxnSp>
          <p:nvCxnSpPr>
            <p:cNvPr id="162" name="Google Shape;162;p6"/>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163" name="Google Shape;163;p6"/>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164" name="Google Shape;164;p6"/>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165" name="Google Shape;165;p6"/>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166" name="Google Shape;166;p6"/>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167" name="Google Shape;167;p6"/>
          <p:cNvSpPr/>
          <p:nvPr/>
        </p:nvSpPr>
        <p:spPr>
          <a:xfrm>
            <a:off x="4648200" y="1143000"/>
            <a:ext cx="685800" cy="1143000"/>
          </a:xfrm>
          <a:prstGeom prst="frame">
            <a:avLst>
              <a:gd fmla="val 4295" name="adj1"/>
            </a:avLst>
          </a:prstGeom>
          <a:solidFill>
            <a:schemeClr val="accent1"/>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68" name="Google Shape;168;p6"/>
          <p:cNvSpPr/>
          <p:nvPr/>
        </p:nvSpPr>
        <p:spPr>
          <a:xfrm>
            <a:off x="4038600" y="38100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69" name="Google Shape;169;p6"/>
          <p:cNvCxnSpPr/>
          <p:nvPr/>
        </p:nvCxnSpPr>
        <p:spPr>
          <a:xfrm>
            <a:off x="5334000" y="5105400"/>
            <a:ext cx="1371600" cy="0"/>
          </a:xfrm>
          <a:prstGeom prst="straightConnector1">
            <a:avLst/>
          </a:prstGeom>
          <a:noFill/>
          <a:ln cap="flat" cmpd="sng" w="38100">
            <a:solidFill>
              <a:srgbClr val="33391C"/>
            </a:solidFill>
            <a:prstDash val="dash"/>
            <a:round/>
            <a:headEnd len="sm" w="sm" type="none"/>
            <a:tailEnd len="med" w="med" type="stealth"/>
          </a:ln>
        </p:spPr>
      </p:cxnSp>
      <p:pic>
        <p:nvPicPr>
          <p:cNvPr descr="brac.png" id="170" name="Google Shape;170;p6"/>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2743200" y="1676400"/>
            <a:ext cx="22860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System</a:t>
            </a:r>
            <a:endParaRPr/>
          </a:p>
        </p:txBody>
      </p:sp>
      <p:sp>
        <p:nvSpPr>
          <p:cNvPr id="176" name="Google Shape;176;p7"/>
          <p:cNvSpPr txBox="1"/>
          <p:nvPr>
            <p:ph idx="1" type="body"/>
          </p:nvPr>
        </p:nvSpPr>
        <p:spPr>
          <a:xfrm>
            <a:off x="457200" y="4038600"/>
            <a:ext cx="8229600" cy="21183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sp>
        <p:nvSpPr>
          <p:cNvPr id="177" name="Google Shape;177;p7"/>
          <p:cNvSpPr txBox="1"/>
          <p:nvPr/>
        </p:nvSpPr>
        <p:spPr>
          <a:xfrm>
            <a:off x="762000" y="2971800"/>
            <a:ext cx="7848600" cy="160043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A system can be a website, app, game software etc.</a:t>
            </a:r>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It is shown with a boundary in the diagram</a:t>
            </a:r>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A boundary rectangle is placed around the perimeter of the system to show how the actors communicate with the system.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8" name="Google Shape;178;p7"/>
          <p:cNvSpPr/>
          <p:nvPr/>
        </p:nvSpPr>
        <p:spPr>
          <a:xfrm>
            <a:off x="6781800" y="2362200"/>
            <a:ext cx="685800" cy="1143000"/>
          </a:xfrm>
          <a:prstGeom prst="frame">
            <a:avLst>
              <a:gd fmla="val 4295" name="adj1"/>
            </a:avLst>
          </a:prstGeom>
          <a:solidFill>
            <a:schemeClr val="accent1"/>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descr="brac.png" id="179" name="Google Shape;179;p7"/>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5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5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5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5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p:nvPr/>
        </p:nvSpPr>
        <p:spPr>
          <a:xfrm>
            <a:off x="1981200" y="1524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5" name="Google Shape;185;p8"/>
          <p:cNvSpPr txBox="1"/>
          <p:nvPr/>
        </p:nvSpPr>
        <p:spPr>
          <a:xfrm>
            <a:off x="3581400" y="152400"/>
            <a:ext cx="1752600" cy="646331"/>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Gill Sans"/>
                <a:ea typeface="Gill Sans"/>
                <a:cs typeface="Gill Sans"/>
                <a:sym typeface="Gill Sans"/>
              </a:rPr>
              <a:t>Appointment System</a:t>
            </a:r>
            <a:endParaRPr b="1" sz="1800">
              <a:solidFill>
                <a:schemeClr val="dk1"/>
              </a:solidFill>
              <a:latin typeface="Gill Sans"/>
              <a:ea typeface="Gill Sans"/>
              <a:cs typeface="Gill Sans"/>
              <a:sym typeface="Gill Sans"/>
            </a:endParaRPr>
          </a:p>
        </p:txBody>
      </p:sp>
      <p:pic>
        <p:nvPicPr>
          <p:cNvPr descr="brac.png" id="186" name="Google Shape;186;p8"/>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2743200" y="1219200"/>
            <a:ext cx="22860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Actors</a:t>
            </a:r>
            <a:endParaRPr/>
          </a:p>
        </p:txBody>
      </p:sp>
      <p:sp>
        <p:nvSpPr>
          <p:cNvPr id="192" name="Google Shape;192;p9"/>
          <p:cNvSpPr txBox="1"/>
          <p:nvPr/>
        </p:nvSpPr>
        <p:spPr>
          <a:xfrm>
            <a:off x="609600" y="2590800"/>
            <a:ext cx="7848600" cy="283154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An Actor is outside or external the system.</a:t>
            </a:r>
            <a:endParaRPr sz="2000">
              <a:solidFill>
                <a:schemeClr val="dk1"/>
              </a:solidFill>
              <a:latin typeface="Gill Sans"/>
              <a:ea typeface="Gill Sans"/>
              <a:cs typeface="Gill Sans"/>
              <a:sym typeface="Gill Sans"/>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It is Represented by stick figure</a:t>
            </a:r>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It is preferred to be named as a descriptive noun phrase</a:t>
            </a:r>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It can be a:</a:t>
            </a:r>
            <a:endParaRPr/>
          </a:p>
          <a:p>
            <a:pPr indent="-127000" lvl="1" marL="4572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Human</a:t>
            </a:r>
            <a:endParaRPr/>
          </a:p>
          <a:p>
            <a:pPr indent="-127000" lvl="1" marL="4572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Peripheral device (hardware)</a:t>
            </a:r>
            <a:endParaRPr/>
          </a:p>
          <a:p>
            <a:pPr indent="-127000" lvl="1" marL="4572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External system or subsystem</a:t>
            </a:r>
            <a:endParaRPr/>
          </a:p>
          <a:p>
            <a:pPr indent="-127000" lvl="1" marL="4572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Time or time-based event</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193" name="Google Shape;193;p9"/>
          <p:cNvGrpSpPr/>
          <p:nvPr/>
        </p:nvGrpSpPr>
        <p:grpSpPr>
          <a:xfrm>
            <a:off x="7315200" y="2286000"/>
            <a:ext cx="533400" cy="1142999"/>
            <a:chOff x="4254" y="2630"/>
            <a:chExt cx="528" cy="1219"/>
          </a:xfrm>
        </p:grpSpPr>
        <p:cxnSp>
          <p:nvCxnSpPr>
            <p:cNvPr id="194" name="Google Shape;194;p9"/>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195" name="Google Shape;195;p9"/>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196" name="Google Shape;196;p9"/>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197" name="Google Shape;197;p9"/>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198" name="Google Shape;198;p9"/>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pic>
        <p:nvPicPr>
          <p:cNvPr descr="brac.png" id="199" name="Google Shape;199;p9"/>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
        <p:nvSpPr>
          <p:cNvPr id="200" name="Google Shape;200;p9"/>
          <p:cNvSpPr txBox="1"/>
          <p:nvPr/>
        </p:nvSpPr>
        <p:spPr>
          <a:xfrm>
            <a:off x="7010400" y="3505200"/>
            <a:ext cx="6777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strike="sngStrike">
                <a:solidFill>
                  <a:srgbClr val="FF0000"/>
                </a:solidFill>
                <a:latin typeface="Gill Sans"/>
                <a:ea typeface="Gill Sans"/>
                <a:cs typeface="Gill Sans"/>
                <a:sym typeface="Gill Sans"/>
              </a:rPr>
              <a:t>Alex</a:t>
            </a:r>
            <a:endParaRPr b="1" sz="1800" strike="sngStrike">
              <a:solidFill>
                <a:srgbClr val="FF0000"/>
              </a:solidFill>
              <a:latin typeface="Gill Sans"/>
              <a:ea typeface="Gill Sans"/>
              <a:cs typeface="Gill Sans"/>
              <a:sym typeface="Gill Sans"/>
            </a:endParaRPr>
          </a:p>
        </p:txBody>
      </p:sp>
      <p:sp>
        <p:nvSpPr>
          <p:cNvPr id="201" name="Google Shape;201;p9"/>
          <p:cNvSpPr txBox="1"/>
          <p:nvPr/>
        </p:nvSpPr>
        <p:spPr>
          <a:xfrm>
            <a:off x="7696200" y="3505200"/>
            <a:ext cx="9600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B050"/>
                </a:solidFill>
                <a:latin typeface="Gill Sans"/>
                <a:ea typeface="Gill Sans"/>
                <a:cs typeface="Gill Sans"/>
                <a:sym typeface="Gill Sans"/>
              </a:rPr>
              <a:t>Patient</a:t>
            </a:r>
            <a:endParaRPr b="1" sz="1800">
              <a:solidFill>
                <a:srgbClr val="00B050"/>
              </a:solidFill>
              <a:latin typeface="Gill Sans"/>
              <a:ea typeface="Gill Sans"/>
              <a:cs typeface="Gill Sans"/>
              <a:sym typeface="Gill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5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5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5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5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500"/>
                                        <p:tgtEl>
                                          <p:spTgt spid="1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animEffect filter="fade" transition="in">
                                      <p:cBhvr>
                                        <p:cTn dur="500"/>
                                        <p:tgtEl>
                                          <p:spTgt spid="1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animEffect filter="fade" transition="in">
                                      <p:cBhvr>
                                        <p:cTn dur="500"/>
                                        <p:tgtEl>
                                          <p:spTgt spid="1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7" st="7"/>
                                            </p:txEl>
                                          </p:spTgt>
                                        </p:tgtEl>
                                        <p:attrNameLst>
                                          <p:attrName>style.visibility</p:attrName>
                                        </p:attrNameLst>
                                      </p:cBhvr>
                                      <p:to>
                                        <p:strVal val="visible"/>
                                      </p:to>
                                    </p:set>
                                    <p:animEffect filter="fade" transition="in">
                                      <p:cBhvr>
                                        <p:cTn dur="500"/>
                                        <p:tgtEl>
                                          <p:spTgt spid="19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8" st="8"/>
                                            </p:txEl>
                                          </p:spTgt>
                                        </p:tgtEl>
                                        <p:attrNameLst>
                                          <p:attrName>style.visibility</p:attrName>
                                        </p:attrNameLst>
                                      </p:cBhvr>
                                      <p:to>
                                        <p:strVal val="visible"/>
                                      </p:to>
                                    </p:set>
                                    <p:animEffect filter="fade" transition="in">
                                      <p:cBhvr>
                                        <p:cTn dur="500"/>
                                        <p:tgtEl>
                                          <p:spTgt spid="1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500"/>
                                        <p:tgtEl>
                                          <p:spTgt spid="20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gin">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2020-05-26T17:53:17Z</dcterms:created>
  <dc:creator>User</dc:creator>
</cp:coreProperties>
</file>