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3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  <p:sldMasterId id="2147483667" r:id="rId14"/>
    <p:sldMasterId id="2147483669" r:id="rId15"/>
    <p:sldMasterId id="2147483671" r:id="rId16"/>
    <p:sldMasterId id="2147483673" r:id="rId17"/>
    <p:sldMasterId id="2147483675" r:id="rId18"/>
    <p:sldMasterId id="2147483677" r:id="rId19"/>
    <p:sldMasterId id="2147483679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</p:sldIdLst>
  <p:sldSz cy="68580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Century Gothic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hMo5/IqFCJmv9CnUy7/lh756W3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9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4" Type="http://schemas.openxmlformats.org/officeDocument/2006/relationships/slide" Target="slides/slide23.xml"/><Relationship Id="rId43" Type="http://schemas.openxmlformats.org/officeDocument/2006/relationships/slide" Target="slides/slide22.xml"/><Relationship Id="rId46" Type="http://schemas.openxmlformats.org/officeDocument/2006/relationships/slide" Target="slides/slide25.xml"/><Relationship Id="rId45" Type="http://schemas.openxmlformats.org/officeDocument/2006/relationships/slide" Target="slides/slide24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7.xml"/><Relationship Id="rId47" Type="http://schemas.openxmlformats.org/officeDocument/2006/relationships/slide" Target="slides/slide26.xml"/><Relationship Id="rId49" Type="http://schemas.openxmlformats.org/officeDocument/2006/relationships/slide" Target="slides/slide2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20" Type="http://schemas.openxmlformats.org/officeDocument/2006/relationships/slideMaster" Target="slideMasters/slideMaster17.xml"/><Relationship Id="rId22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9" Type="http://schemas.openxmlformats.org/officeDocument/2006/relationships/slide" Target="slides/slide8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Master" Target="slideMasters/slideMaster8.xml"/><Relationship Id="rId55" Type="http://schemas.openxmlformats.org/officeDocument/2006/relationships/font" Target="fonts/CenturyGothic-bold.fntdata"/><Relationship Id="rId10" Type="http://schemas.openxmlformats.org/officeDocument/2006/relationships/slideMaster" Target="slideMasters/slideMaster7.xml"/><Relationship Id="rId54" Type="http://schemas.openxmlformats.org/officeDocument/2006/relationships/font" Target="fonts/CenturyGothic-regular.fntdata"/><Relationship Id="rId13" Type="http://schemas.openxmlformats.org/officeDocument/2006/relationships/slideMaster" Target="slideMasters/slideMaster10.xml"/><Relationship Id="rId57" Type="http://schemas.openxmlformats.org/officeDocument/2006/relationships/font" Target="fonts/CenturyGothic-boldItalic.fntdata"/><Relationship Id="rId12" Type="http://schemas.openxmlformats.org/officeDocument/2006/relationships/slideMaster" Target="slideMasters/slideMaster9.xml"/><Relationship Id="rId56" Type="http://schemas.openxmlformats.org/officeDocument/2006/relationships/font" Target="fonts/CenturyGothic-italic.fntdata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58" Type="http://customschemas.google.com/relationships/presentationmetadata" Target="metadata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3" name="Google Shape;76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4" name="Google Shape;7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4" name="Google Shape;78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85" name="Google Shape;7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2" name="Google Shape;442;p49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9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1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4" name="Google Shape;484;p51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5" name="Google Shape;485;p51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51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1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53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5" name="Google Shape;525;p53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3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3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5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55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7" name="Google Shape;567;p55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8" name="Google Shape;568;p55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55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55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57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08" name="Google Shape;608;p57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09" name="Google Shape;609;p57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57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57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59"/>
          <p:cNvSpPr txBox="1"/>
          <p:nvPr>
            <p:ph idx="1" type="body"/>
          </p:nvPr>
        </p:nvSpPr>
        <p:spPr>
          <a:xfrm rot="5400000">
            <a:off x="3295650" y="781050"/>
            <a:ext cx="3886200" cy="6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49" name="Google Shape;649;p59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59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59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/>
          <p:nvPr>
            <p:ph type="title"/>
          </p:nvPr>
        </p:nvSpPr>
        <p:spPr>
          <a:xfrm rot="5400000">
            <a:off x="5064693" y="2441248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61"/>
          <p:cNvSpPr txBox="1"/>
          <p:nvPr>
            <p:ph idx="1" type="body"/>
          </p:nvPr>
        </p:nvSpPr>
        <p:spPr>
          <a:xfrm rot="5400000">
            <a:off x="1658681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9" name="Google Shape;689;p61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61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61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9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9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43" name="Google Shape;243;p39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9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1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1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60" name="Google Shape;360;p45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1" name="Google Shape;361;p45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5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47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47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2" name="Google Shape;402;p47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7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7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4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5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6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18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1" name="Google Shape;11;p29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9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9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9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24" name="Google Shape;24;p29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9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9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9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9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/>
          <p:nvPr/>
        </p:nvSpPr>
        <p:spPr>
          <a:xfrm>
            <a:off x="-31750" y="4321175"/>
            <a:ext cx="1395412" cy="781050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9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6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366" name="Google Shape;366;p46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6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379" name="Google Shape;379;p46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6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5" name="Google Shape;395;p46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46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48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07" name="Google Shape;407;p48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8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8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48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420" name="Google Shape;420;p48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8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8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8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8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8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48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8"/>
          <p:cNvSpPr/>
          <p:nvPr/>
        </p:nvSpPr>
        <p:spPr>
          <a:xfrm flipH="1" rot="10800000">
            <a:off x="0" y="3167062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48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48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0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47" name="Google Shape;447;p50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50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460" name="Google Shape;460;p50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50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0"/>
          <p:cNvSpPr/>
          <p:nvPr/>
        </p:nvSpPr>
        <p:spPr>
          <a:xfrm flipH="1" rot="10800000">
            <a:off x="0" y="3167062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0"/>
          <p:cNvSpPr txBox="1"/>
          <p:nvPr/>
        </p:nvSpPr>
        <p:spPr>
          <a:xfrm>
            <a:off x="1808162" y="647700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75" name="Google Shape;475;p50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76" name="Google Shape;476;p50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7" name="Google Shape;477;p50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8" name="Google Shape;478;p50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50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50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52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90" name="Google Shape;490;p52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52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503" name="Google Shape;503;p52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52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2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2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8" name="Google Shape;518;p52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9" name="Google Shape;519;p52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0" name="Google Shape;520;p52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1" name="Google Shape;521;p52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54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530" name="Google Shape;530;p54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4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4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4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4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4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4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4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4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4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4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4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54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543" name="Google Shape;543;p54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4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4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4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4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4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4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4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4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4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4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4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54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4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4"/>
          <p:cNvSpPr txBox="1"/>
          <p:nvPr/>
        </p:nvSpPr>
        <p:spPr>
          <a:xfrm>
            <a:off x="1808162" y="647700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58" name="Google Shape;558;p54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559" name="Google Shape;559;p54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0" name="Google Shape;560;p54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1" name="Google Shape;561;p54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2" name="Google Shape;562;p54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3" name="Google Shape;563;p54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56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573" name="Google Shape;573;p56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6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6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6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56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586" name="Google Shape;586;p56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6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6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56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1" name="Google Shape;601;p56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2" name="Google Shape;602;p56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3" name="Google Shape;603;p56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56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58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614" name="Google Shape;614;p58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58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627" name="Google Shape;627;p58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58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2" name="Google Shape;642;p58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3" name="Google Shape;643;p58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4" name="Google Shape;644;p58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5" name="Google Shape;645;p58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60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654" name="Google Shape;654;p60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0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0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0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0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0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0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0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0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0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0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p60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667" name="Google Shape;667;p60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0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0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0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0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0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0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0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0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0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0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0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60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0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0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2" name="Google Shape;682;p60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3" name="Google Shape;683;p60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4" name="Google Shape;684;p60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Google Shape;685;p60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51" name="Google Shape;51;p31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1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1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1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1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1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1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1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64" name="Google Shape;64;p31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1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1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1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1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1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33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91" name="Google Shape;91;p33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3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3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3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3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3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3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3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3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3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3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3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33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104" name="Google Shape;104;p33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3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3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3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3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3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33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3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33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33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3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4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24" name="Google Shape;124;p34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4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4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4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4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4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4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4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4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4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4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4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34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137" name="Google Shape;137;p34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4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4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4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4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4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4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4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4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34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 flipH="1" rot="10800000">
            <a:off x="0" y="3167062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34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6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64" name="Google Shape;164;p36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6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6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6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6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6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6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6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6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6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6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6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36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177" name="Google Shape;177;p36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6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6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6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6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36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6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8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205" name="Google Shape;205;p38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8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8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8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38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218" name="Google Shape;218;p38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8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8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8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8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8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40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248" name="Google Shape;248;p40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40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261" name="Google Shape;261;p40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40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0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0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2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287" name="Google Shape;287;p42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2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2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42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300" name="Google Shape;300;p42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2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42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2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2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6" name="Google Shape;316;p42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42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4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325" name="Google Shape;325;p44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4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44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338" name="Google Shape;338;p44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4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44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4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4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44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"/>
          <p:cNvSpPr txBox="1"/>
          <p:nvPr>
            <p:ph type="ctrTitle"/>
          </p:nvPr>
        </p:nvSpPr>
        <p:spPr>
          <a:xfrm>
            <a:off x="914400" y="27432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 470 : Software Engineering</a:t>
            </a:r>
            <a:endParaRPr/>
          </a:p>
        </p:txBody>
      </p:sp>
      <p:sp>
        <p:nvSpPr>
          <p:cNvPr id="697" name="Google Shape;697;p1"/>
          <p:cNvSpPr txBox="1"/>
          <p:nvPr>
            <p:ph idx="1" type="subTitle"/>
          </p:nvPr>
        </p:nvSpPr>
        <p:spPr>
          <a:xfrm>
            <a:off x="1943100" y="4776787"/>
            <a:ext cx="65992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"/>
          <p:cNvSpPr txBox="1"/>
          <p:nvPr>
            <p:ph type="title"/>
          </p:nvPr>
        </p:nvSpPr>
        <p:spPr>
          <a:xfrm>
            <a:off x="1295400" y="6096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 Is Software ?</a:t>
            </a:r>
            <a:endParaRPr/>
          </a:p>
        </p:txBody>
      </p:sp>
      <p:sp>
        <p:nvSpPr>
          <p:cNvPr id="753" name="Google Shape;753;p10"/>
          <p:cNvSpPr txBox="1"/>
          <p:nvPr>
            <p:ph idx="1" type="body"/>
          </p:nvPr>
        </p:nvSpPr>
        <p:spPr>
          <a:xfrm>
            <a:off x="1447800" y="178435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 and specification 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suites and test plans</a:t>
            </a:r>
            <a:endParaRPr/>
          </a:p>
          <a:p>
            <a:pPr indent="-215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Hardware Failure Curve</a:t>
            </a:r>
            <a:endParaRPr/>
          </a:p>
        </p:txBody>
      </p:sp>
      <p:pic>
        <p:nvPicPr>
          <p:cNvPr id="759" name="Google Shape;75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00" y="2057400"/>
            <a:ext cx="46863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1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67" name="Google Shape;767;p12"/>
          <p:cNvSpPr txBox="1"/>
          <p:nvPr/>
        </p:nvSpPr>
        <p:spPr>
          <a:xfrm>
            <a:off x="2171700" y="1885950"/>
            <a:ext cx="5086350" cy="4438650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blurRad="63500" dir="2700000" dist="71842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2"/>
          <p:cNvSpPr txBox="1"/>
          <p:nvPr>
            <p:ph type="title"/>
          </p:nvPr>
        </p:nvSpPr>
        <p:spPr>
          <a:xfrm>
            <a:off x="482600" y="1066800"/>
            <a:ext cx="5559425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failures</a:t>
            </a:r>
            <a:endParaRPr/>
          </a:p>
        </p:txBody>
      </p:sp>
      <p:pic>
        <p:nvPicPr>
          <p:cNvPr id="769" name="Google Shape;7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971675"/>
            <a:ext cx="4951412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 txBox="1"/>
          <p:nvPr>
            <p:ph type="title"/>
          </p:nvPr>
        </p:nvSpPr>
        <p:spPr>
          <a:xfrm>
            <a:off x="1582737" y="609600"/>
            <a:ext cx="731202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Good Software?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775" name="Google Shape;775;p13"/>
          <p:cNvSpPr txBox="1"/>
          <p:nvPr>
            <p:ph idx="1" type="body"/>
          </p:nvPr>
        </p:nvSpPr>
        <p:spPr>
          <a:xfrm>
            <a:off x="1447800" y="1600200"/>
            <a:ext cx="744696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Correct, correct, correct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Maintainable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easy to modify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modularized with well-designed interfaces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Reliable and robust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a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good user interface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documented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documentation for maintenance and modification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documentation for end users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wasteful of system resources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cpu &amp; memory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data structures and algorithms</a:t>
            </a:r>
            <a:endParaRPr/>
          </a:p>
          <a:p>
            <a:pPr indent="-215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4"/>
          <p:cNvSpPr txBox="1"/>
          <p:nvPr>
            <p:ph type="title"/>
          </p:nvPr>
        </p:nvSpPr>
        <p:spPr>
          <a:xfrm>
            <a:off x="1320800" y="685800"/>
            <a:ext cx="723582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Goodness Goals Conflict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781" name="Google Shape;781;p14"/>
          <p:cNvSpPr txBox="1"/>
          <p:nvPr>
            <p:ph idx="1" type="body"/>
          </p:nvPr>
        </p:nvSpPr>
        <p:spPr>
          <a:xfrm>
            <a:off x="1317625" y="1752600"/>
            <a:ext cx="72374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1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goodness attributes cost $s to achieve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between attributes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efficiency may degrade maintainability, reliability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complex user interface may degrade efficiency, maintainability, and reliability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Better documentation may divert effort from efficiency and reliability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1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engineering management has to trade-off satisfying goodness goals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5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88" name="Google Shape;788;p15"/>
          <p:cNvSpPr txBox="1"/>
          <p:nvPr>
            <p:ph type="title"/>
          </p:nvPr>
        </p:nvSpPr>
        <p:spPr>
          <a:xfrm>
            <a:off x="1139825" y="914400"/>
            <a:ext cx="49911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Legacy Software</a:t>
            </a:r>
            <a:endParaRPr/>
          </a:p>
        </p:txBody>
      </p:sp>
      <p:sp>
        <p:nvSpPr>
          <p:cNvPr id="789" name="Google Shape;789;p15"/>
          <p:cNvSpPr txBox="1"/>
          <p:nvPr>
            <p:ph idx="1" type="body"/>
          </p:nvPr>
        </p:nvSpPr>
        <p:spPr>
          <a:xfrm>
            <a:off x="763587" y="2667000"/>
            <a:ext cx="6492875" cy="30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adapted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meet the needs of new computing environments or technology.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enhanced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implement new business requirements.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extended to make it interoperable 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other more modern systems or databases.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re-architected 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make it viable within a network environment</a:t>
            </a: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sp>
        <p:nvSpPr>
          <p:cNvPr id="790" name="Google Shape;790;p15"/>
          <p:cNvSpPr txBox="1"/>
          <p:nvPr/>
        </p:nvSpPr>
        <p:spPr>
          <a:xfrm>
            <a:off x="2438400" y="1752600"/>
            <a:ext cx="3292475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Palatino"/>
              <a:buNone/>
            </a:pPr>
            <a:r>
              <a:rPr b="1" i="1" lang="en-US" sz="2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Why must it change?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6"/>
          <p:cNvSpPr txBox="1"/>
          <p:nvPr>
            <p:ph type="title"/>
          </p:nvPr>
        </p:nvSpPr>
        <p:spPr>
          <a:xfrm>
            <a:off x="1524000" y="609600"/>
            <a:ext cx="6589712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Myths</a:t>
            </a:r>
            <a:endParaRPr/>
          </a:p>
        </p:txBody>
      </p:sp>
      <p:sp>
        <p:nvSpPr>
          <p:cNvPr id="796" name="Google Shape;796;p16"/>
          <p:cNvSpPr txBox="1"/>
          <p:nvPr>
            <p:ph idx="1" type="body"/>
          </p:nvPr>
        </p:nvSpPr>
        <p:spPr>
          <a:xfrm>
            <a:off x="457200" y="16764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myths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already have a book that’s full of standards and procedures for building software. Won’t that provide my people with everything they need to know.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people do have state-of-the-art software development tools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get behind schedule, we can add more programmers and catch up – Mongolian Horde Concept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7"/>
          <p:cNvSpPr txBox="1"/>
          <p:nvPr>
            <p:ph type="title"/>
          </p:nvPr>
        </p:nvSpPr>
        <p:spPr>
          <a:xfrm>
            <a:off x="1524000" y="685800"/>
            <a:ext cx="3962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200"/>
              <a:buFont typeface="Century Gothic"/>
              <a:buNone/>
            </a:pPr>
            <a:r>
              <a:rPr b="0" i="0" lang="en-US" sz="32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Myths…</a:t>
            </a:r>
            <a:endParaRPr/>
          </a:p>
        </p:txBody>
      </p:sp>
      <p:sp>
        <p:nvSpPr>
          <p:cNvPr id="802" name="Google Shape;802;p17"/>
          <p:cNvSpPr txBox="1"/>
          <p:nvPr>
            <p:ph idx="1" type="body"/>
          </p:nvPr>
        </p:nvSpPr>
        <p:spPr>
          <a:xfrm>
            <a:off x="1143000" y="1752600"/>
            <a:ext cx="746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🠶"/>
            </a:pPr>
            <a:r>
              <a:rPr b="0" i="0" lang="en-US" sz="3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myths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general statement of objectives is sufficient to begin writing programs…we can fill in the details later.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requirement continually change, but change can be easily accommodated because software is flexible.</a:t>
            </a:r>
            <a:endParaRPr/>
          </a:p>
          <a:p>
            <a:pPr indent="-1651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8"/>
          <p:cNvSpPr txBox="1"/>
          <p:nvPr>
            <p:ph type="title"/>
          </p:nvPr>
        </p:nvSpPr>
        <p:spPr>
          <a:xfrm>
            <a:off x="1600200" y="685800"/>
            <a:ext cx="3962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200"/>
              <a:buFont typeface="Century Gothic"/>
              <a:buNone/>
            </a:pPr>
            <a:r>
              <a:rPr b="0" i="0" lang="en-US" sz="32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Myths…</a:t>
            </a:r>
            <a:endParaRPr/>
          </a:p>
        </p:txBody>
      </p:sp>
      <p:sp>
        <p:nvSpPr>
          <p:cNvPr id="808" name="Google Shape;808;p18"/>
          <p:cNvSpPr txBox="1"/>
          <p:nvPr>
            <p:ph idx="1" type="body"/>
          </p:nvPr>
        </p:nvSpPr>
        <p:spPr>
          <a:xfrm>
            <a:off x="1219200" y="1600200"/>
            <a:ext cx="76962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myths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Once we write the program and get it to work, our job is done.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Until I get the program “running” I really have no way of assessing its quality.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only deliverable for a successful project is a working program.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"/>
          <p:cNvSpPr txBox="1"/>
          <p:nvPr>
            <p:ph type="title"/>
          </p:nvPr>
        </p:nvSpPr>
        <p:spPr>
          <a:xfrm>
            <a:off x="1447800" y="457200"/>
            <a:ext cx="72358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Different Approaches for Developing Large Software</a:t>
            </a:r>
            <a:endParaRPr/>
          </a:p>
        </p:txBody>
      </p:sp>
      <p:sp>
        <p:nvSpPr>
          <p:cNvPr id="814" name="Google Shape;814;p19"/>
          <p:cNvSpPr txBox="1"/>
          <p:nvPr>
            <p:ph idx="1" type="body"/>
          </p:nvPr>
        </p:nvSpPr>
        <p:spPr>
          <a:xfrm>
            <a:off x="1447800" y="19812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formal </a:t>
            </a:r>
            <a:r>
              <a:rPr b="1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</a:t>
            </a: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software production process.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Formal &amp; detailed statement of requirements, specification and design.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Much more attention to modularity and interfaces.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1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 be separable </a:t>
            </a: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into manageable pieces.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version control.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emphasis of rigorous and thorough testing.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to plan for long term maintenance and modification.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much more documentation, internal and external.</a:t>
            </a:r>
            <a:endParaRPr/>
          </a:p>
          <a:p>
            <a:pPr indent="-2032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"/>
          <p:cNvSpPr txBox="1"/>
          <p:nvPr>
            <p:ph type="ctrTitle"/>
          </p:nvPr>
        </p:nvSpPr>
        <p:spPr>
          <a:xfrm>
            <a:off x="1295400" y="419100"/>
            <a:ext cx="6858000" cy="81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Times New Roman"/>
              <a:buNone/>
            </a:pPr>
            <a:r>
              <a:rPr b="1" i="0" lang="en-US" sz="33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 Distribution</a:t>
            </a:r>
            <a:endParaRPr/>
          </a:p>
        </p:txBody>
      </p:sp>
      <p:sp>
        <p:nvSpPr>
          <p:cNvPr id="703" name="Google Shape;703;p2"/>
          <p:cNvSpPr txBox="1"/>
          <p:nvPr>
            <p:ph idx="1" type="subTitle"/>
          </p:nvPr>
        </p:nvSpPr>
        <p:spPr>
          <a:xfrm>
            <a:off x="1828800" y="1466850"/>
            <a:ext cx="63246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Attendance </a:t>
            </a: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/>
              <a:t>0</a:t>
            </a: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70% Mandatory as per policy)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Quiz: 1</a:t>
            </a:r>
            <a:r>
              <a:rPr lang="en-US"/>
              <a:t>5 (4 Quizzes, N-1 will be considered)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Assignments: 5 (Average of two assignments)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 Term Exam : 2</a:t>
            </a:r>
            <a:r>
              <a:rPr lang="en-US"/>
              <a:t>5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Project: </a:t>
            </a:r>
            <a:r>
              <a:rPr lang="en-US"/>
              <a:t>20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Exam : </a:t>
            </a:r>
            <a:r>
              <a:rPr lang="en-US"/>
              <a:t>35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4" name="Google Shape;704;p2"/>
          <p:cNvSpPr txBox="1"/>
          <p:nvPr/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5" name="Google Shape;705;p2"/>
          <p:cNvSpPr txBox="1"/>
          <p:nvPr/>
        </p:nvSpPr>
        <p:spPr>
          <a:xfrm>
            <a:off x="-228600" y="3594100"/>
            <a:ext cx="62230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Times New Roman"/>
              <a:buNone/>
            </a:pPr>
            <a:r>
              <a:rPr b="1" i="0" lang="en-US" sz="33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Books</a:t>
            </a:r>
            <a:endParaRPr/>
          </a:p>
        </p:txBody>
      </p:sp>
      <p:sp>
        <p:nvSpPr>
          <p:cNvPr id="706" name="Google Shape;706;p2"/>
          <p:cNvSpPr txBox="1"/>
          <p:nvPr/>
        </p:nvSpPr>
        <p:spPr>
          <a:xfrm>
            <a:off x="1657350" y="4646600"/>
            <a:ext cx="68580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Ian Sommerville, "Software Engineering", Addison Wesley, 8th edition, 2007.</a:t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Roger S Pressman, Roger Pressman,"Software Engineering: A Practitioner's Approach", McGraw-Hill, 7th edition, 2010.</a:t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 Code: A Handbook of Agile Software Craftsmanship, Robert C. Martin, 2017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0"/>
          <p:cNvSpPr txBox="1"/>
          <p:nvPr>
            <p:ph type="title"/>
          </p:nvPr>
        </p:nvSpPr>
        <p:spPr>
          <a:xfrm>
            <a:off x="1524000" y="3810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Is Software Development Hard?</a:t>
            </a:r>
            <a:b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820" name="Google Shape;820;p20"/>
          <p:cNvSpPr txBox="1"/>
          <p:nvPr>
            <p:ph idx="1" type="body"/>
          </p:nvPr>
        </p:nvSpPr>
        <p:spPr>
          <a:xfrm>
            <a:off x="1295400" y="2133600"/>
            <a:ext cx="7620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Changing requirements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specifications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Inability to develop complete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correct requirements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Programmer variability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unpredictability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Communication and coordination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Imprecise and incomplete requirements and specifications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Inadequate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software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tools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Inability to accurately estimate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effort or time required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Overwhelming complexity of large systems, more than linear growth in complexity with size of the system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Poor software development processes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attention to issues of software architecture</a:t>
            </a:r>
            <a:endParaRPr/>
          </a:p>
          <a:p>
            <a:pPr indent="-215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1"/>
          <p:cNvSpPr txBox="1"/>
          <p:nvPr>
            <p:ph type="title"/>
          </p:nvPr>
        </p:nvSpPr>
        <p:spPr>
          <a:xfrm>
            <a:off x="1447800" y="623887"/>
            <a:ext cx="70866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Software Engineering?</a:t>
            </a:r>
            <a:endParaRPr/>
          </a:p>
        </p:txBody>
      </p:sp>
      <p:sp>
        <p:nvSpPr>
          <p:cNvPr id="826" name="Google Shape;826;p21"/>
          <p:cNvSpPr txBox="1"/>
          <p:nvPr>
            <p:ph idx="1" type="body"/>
          </p:nvPr>
        </p:nvSpPr>
        <p:spPr>
          <a:xfrm>
            <a:off x="1219200" y="4495800"/>
            <a:ext cx="7543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application of a systematic, disciplined, quantifiable approach to the development, </a:t>
            </a:r>
            <a:b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operation, and maintenance of</a:t>
            </a:r>
            <a:b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7" name="Google Shape;827;p21"/>
          <p:cNvSpPr txBox="1"/>
          <p:nvPr/>
        </p:nvSpPr>
        <p:spPr>
          <a:xfrm>
            <a:off x="1441450" y="1600200"/>
            <a:ext cx="65913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science ( &amp; art) of building </a:t>
            </a:r>
            <a:r>
              <a:rPr b="0" i="1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quality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budget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operation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acceptable performance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2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33" name="Google Shape;833;p22"/>
          <p:cNvSpPr txBox="1"/>
          <p:nvPr>
            <p:ph type="title"/>
          </p:nvPr>
        </p:nvSpPr>
        <p:spPr>
          <a:xfrm>
            <a:off x="811212" y="1143000"/>
            <a:ext cx="4964112" cy="63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Framework Activities</a:t>
            </a:r>
            <a:endParaRPr/>
          </a:p>
        </p:txBody>
      </p:sp>
      <p:sp>
        <p:nvSpPr>
          <p:cNvPr id="834" name="Google Shape;834;p22"/>
          <p:cNvSpPr txBox="1"/>
          <p:nvPr>
            <p:ph idx="1" type="body"/>
          </p:nvPr>
        </p:nvSpPr>
        <p:spPr>
          <a:xfrm>
            <a:off x="1447800" y="1776412"/>
            <a:ext cx="53197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 collection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 Analysis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generation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Maintenance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"/>
          <p:cNvSpPr txBox="1"/>
          <p:nvPr>
            <p:ph type="title"/>
          </p:nvPr>
        </p:nvSpPr>
        <p:spPr>
          <a:xfrm>
            <a:off x="1676400" y="152400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1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 Software Production Tasks</a:t>
            </a:r>
            <a:endParaRPr/>
          </a:p>
        </p:txBody>
      </p:sp>
      <p:sp>
        <p:nvSpPr>
          <p:cNvPr id="840" name="Google Shape;840;p23"/>
          <p:cNvSpPr txBox="1"/>
          <p:nvPr>
            <p:ph idx="1" type="body"/>
          </p:nvPr>
        </p:nvSpPr>
        <p:spPr>
          <a:xfrm>
            <a:off x="1193800" y="1524000"/>
            <a:ext cx="7924800" cy="377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 analysis: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 software system requirements in detail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Specification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a detailed specification for the software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detailed design for the software data structures, software architecture procedural detail, interfaces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 design into one or more programming language(s)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internal operation of the system and externally visible operations &amp; performance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and deliver software to users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Maintenance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correction and enhancement after system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4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46" name="Google Shape;846;p24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Essence of Practice</a:t>
            </a:r>
            <a:endParaRPr/>
          </a:p>
        </p:txBody>
      </p:sp>
      <p:sp>
        <p:nvSpPr>
          <p:cNvPr id="847" name="Google Shape;847;p24"/>
          <p:cNvSpPr txBox="1"/>
          <p:nvPr>
            <p:ph idx="1" type="body"/>
          </p:nvPr>
        </p:nvSpPr>
        <p:spPr>
          <a:xfrm>
            <a:off x="1143000" y="16764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Polya suggests: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1.	Understand the problem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(communication and analysis).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2.	Plan a solution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(modeling and software design).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3.	Carry out the plan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(code generation).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4.	Examine the result for accuracy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(testing and quality assurance).</a:t>
            </a:r>
            <a:endParaRPr/>
          </a:p>
          <a:p>
            <a:pPr indent="-2540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4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5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53" name="Google Shape;853;p25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the Problem</a:t>
            </a:r>
            <a:endParaRPr/>
          </a:p>
        </p:txBody>
      </p:sp>
      <p:sp>
        <p:nvSpPr>
          <p:cNvPr id="854" name="Google Shape;854;p25"/>
          <p:cNvSpPr txBox="1"/>
          <p:nvPr>
            <p:ph idx="1" type="body"/>
          </p:nvPr>
        </p:nvSpPr>
        <p:spPr>
          <a:xfrm>
            <a:off x="1524000" y="15240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Who has a stake in the solution to the problem?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That is, who are the stakeholders?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What are the unknowns?</a:t>
            </a:r>
            <a:r>
              <a:rPr b="0" i="1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What data, functions, and features are required to properly solve the problem?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the problem be compartmentalized?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Is it possible to represent smaller problems that may be easier to understand?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the problem be represented graphically?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Can an analysis model be created?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6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60" name="Google Shape;860;p2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the Solution</a:t>
            </a:r>
            <a:endParaRPr/>
          </a:p>
        </p:txBody>
      </p:sp>
      <p:sp>
        <p:nvSpPr>
          <p:cNvPr id="861" name="Google Shape;861;p26"/>
          <p:cNvSpPr txBox="1"/>
          <p:nvPr>
            <p:ph idx="1" type="body"/>
          </p:nvPr>
        </p:nvSpPr>
        <p:spPr>
          <a:xfrm>
            <a:off x="1295400" y="15240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Have you seen similar problems before?</a:t>
            </a:r>
            <a:r>
              <a:rPr b="0" i="1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Are there patterns that are recognizable in a potential solution? Is there existing software that implements the data, functions, and features that are required?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Has a similar problem been solved?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If so, are elements of the solution reusable?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subproblems be defined?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If so, are solutions readily apparent for the subproblems?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you represent a solution in a manner that leads to effective implementation? 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Can a design model be created?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7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67" name="Google Shape;867;p27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Carry Out the Plan</a:t>
            </a:r>
            <a:endParaRPr/>
          </a:p>
        </p:txBody>
      </p:sp>
      <p:sp>
        <p:nvSpPr>
          <p:cNvPr id="868" name="Google Shape;868;p27"/>
          <p:cNvSpPr txBox="1"/>
          <p:nvPr>
            <p:ph idx="1" type="body"/>
          </p:nvPr>
        </p:nvSpPr>
        <p:spPr>
          <a:xfrm>
            <a:off x="1219200" y="14478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Does the solution conform to the plan?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Is source code traceable to the design model?</a:t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Is each component part of the solution provably correct?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Has the design and code been reviewed, or better, have correctness proofs been applied to algorithm?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8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74" name="Google Shape;874;p2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Examine the Result</a:t>
            </a:r>
            <a:endParaRPr/>
          </a:p>
        </p:txBody>
      </p:sp>
      <p:sp>
        <p:nvSpPr>
          <p:cNvPr id="875" name="Google Shape;875;p28"/>
          <p:cNvSpPr txBox="1"/>
          <p:nvPr>
            <p:ph idx="1" type="body"/>
          </p:nvPr>
        </p:nvSpPr>
        <p:spPr>
          <a:xfrm>
            <a:off x="1524000" y="15240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Is it possible to test each component part of the solution?</a:t>
            </a:r>
            <a:r>
              <a:rPr b="0" i="1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Has a reasonable testing strategy been implemented?</a:t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Does the solution produce results that conform to the data, functions, and features that are required?</a:t>
            </a:r>
            <a:r>
              <a:rPr b="0" i="1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Has the software been validated against all stakeholder requirements?</a:t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Ground Rules</a:t>
            </a:r>
            <a:endParaRPr/>
          </a:p>
        </p:txBody>
      </p:sp>
      <p:sp>
        <p:nvSpPr>
          <p:cNvPr id="712" name="Google Shape;712;p3"/>
          <p:cNvSpPr txBox="1"/>
          <p:nvPr>
            <p:ph idx="1" type="body"/>
          </p:nvPr>
        </p:nvSpPr>
        <p:spPr>
          <a:xfrm>
            <a:off x="1676400" y="1447800"/>
            <a:ext cx="65913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Makeup </a:t>
            </a:r>
            <a:r>
              <a:rPr b="1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will be conducted as BRACU policy.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lang="en-US">
                <a:solidFill>
                  <a:srgbClr val="FF0000"/>
                </a:solidFill>
              </a:rPr>
              <a:t>Makeup Quiz as per valid reasoning with documents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Assignment/ Report Submission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needs to be submitted by given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deadline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Disciplinary action will be taken in case of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Cheating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need to maintain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behavior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are </a:t>
            </a:r>
            <a:r>
              <a:rPr b="1" i="0" lang="en-US" sz="1800" u="none" cap="none" strike="noStrike">
                <a:solidFill>
                  <a:srgbClr val="4B866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encouraged</a:t>
            </a:r>
            <a:r>
              <a:rPr b="0" i="0" lang="en-US" sz="1800" u="none" cap="none" strike="noStrike">
                <a:solidFill>
                  <a:srgbClr val="4B866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ask questions in class.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</a:t>
            </a:r>
            <a:r>
              <a:rPr b="1" i="0" lang="en-US" sz="1800" u="none" cap="none" strike="noStrike">
                <a:solidFill>
                  <a:srgbClr val="4B866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reach me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phone, email etc. in case of important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 and logical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query.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Visit me in my </a:t>
            </a:r>
            <a:r>
              <a:rPr b="1" i="0" lang="en-US" sz="1800" u="none" cap="none" strike="noStrike">
                <a:solidFill>
                  <a:srgbClr val="4B866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consultation hour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(available in tsr) for any query, discussion or even for gossiping.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"/>
          <p:cNvSpPr txBox="1"/>
          <p:nvPr>
            <p:ph type="title"/>
          </p:nvPr>
        </p:nvSpPr>
        <p:spPr>
          <a:xfrm>
            <a:off x="1447800" y="609600"/>
            <a:ext cx="71993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 of Software Engineering</a:t>
            </a:r>
            <a:endParaRPr/>
          </a:p>
        </p:txBody>
      </p:sp>
      <p:sp>
        <p:nvSpPr>
          <p:cNvPr id="718" name="Google Shape;718;p4"/>
          <p:cNvSpPr txBox="1"/>
          <p:nvPr>
            <p:ph idx="1" type="body"/>
          </p:nvPr>
        </p:nvSpPr>
        <p:spPr>
          <a:xfrm rot="128">
            <a:off x="761959" y="1752739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that is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absolutely correct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with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minimum effort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at the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lowest possible cost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in the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least possible time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that is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easily maintained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modified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maximize the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profitability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software production effort.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practice, none of these ideal goals is completely achievable. The challenge of software engineering is to see how close we can get to achieving these goals.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0" i="1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software engineering is balancing these goals for a particular project.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Real-life Software</a:t>
            </a:r>
            <a:endParaRPr/>
          </a:p>
        </p:txBody>
      </p:sp>
      <p:sp>
        <p:nvSpPr>
          <p:cNvPr id="724" name="Google Shape;724;p5"/>
          <p:cNvSpPr txBox="1"/>
          <p:nvPr>
            <p:ph idx="1" type="body"/>
          </p:nvPr>
        </p:nvSpPr>
        <p:spPr>
          <a:xfrm>
            <a:off x="914400" y="2133600"/>
            <a:ext cx="76200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Inevitably most software systems are LARGE  Systems.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means: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people involved in design, building and testing,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effort, not individual effort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millions of $ spent on design and implementation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Millions of lines of source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Lifetime measured in years or decades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Continuing modification and maintenance</a:t>
            </a:r>
            <a:endParaRPr/>
          </a:p>
          <a:p>
            <a:pPr indent="-2032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"/>
          <p:cNvSpPr txBox="1"/>
          <p:nvPr>
            <p:ph type="title"/>
          </p:nvPr>
        </p:nvSpPr>
        <p:spPr>
          <a:xfrm>
            <a:off x="1447800" y="685800"/>
            <a:ext cx="853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— Eclipse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730" name="Google Shape;730;p6"/>
          <p:cNvSpPr txBox="1"/>
          <p:nvPr>
            <p:ph idx="1" type="body"/>
          </p:nvPr>
        </p:nvSpPr>
        <p:spPr>
          <a:xfrm>
            <a:off x="1447800" y="1676400"/>
            <a:ext cx="7467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 is a popular software development environment for Java.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interesting characteristics of a recent release: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Lines of source code &gt; 1,350,000.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Effort(person-years) &gt; 400.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17,456.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Inheritance relations 15,187.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 124,359.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instantiations 43,923.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Fields 48,441.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 relations 1,066,838.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Lifetime bugs &gt; 40,000.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Est. Development cost &gt; $ 54,000,000.</a:t>
            </a:r>
            <a:endParaRPr/>
          </a:p>
          <a:p>
            <a:pPr indent="-215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"/>
          <p:cNvSpPr txBox="1"/>
          <p:nvPr>
            <p:ph type="title"/>
          </p:nvPr>
        </p:nvSpPr>
        <p:spPr>
          <a:xfrm>
            <a:off x="152400" y="762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b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Is Software Engineering Important</a:t>
            </a:r>
            <a:endParaRPr/>
          </a:p>
        </p:txBody>
      </p:sp>
      <p:sp>
        <p:nvSpPr>
          <p:cNvPr id="736" name="Google Shape;736;p7"/>
          <p:cNvSpPr txBox="1"/>
          <p:nvPr>
            <p:ph idx="1" type="body"/>
          </p:nvPr>
        </p:nvSpPr>
        <p:spPr>
          <a:xfrm>
            <a:off x="762000" y="1676400"/>
            <a:ext cx="792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Cost of getting software </a:t>
            </a:r>
            <a:r>
              <a:rPr b="0" i="1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wrong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often terrible.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Bankruptcy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software producer.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Injury or loss of human life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broken software can KILL people.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producer profitability depends on producing software efficiently and minimizing maintenance effort.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reuse is an economic necessity.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Immense body of old software (legacy code or dusty decks) that must be rebuilt or redesigned to be usable on modern computer systems.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Very, very few contemporary systems work correctly when first installed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 need to do much better.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 $600,000,000,000 spent each year on producing software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15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"/>
          <p:cNvSpPr txBox="1"/>
          <p:nvPr>
            <p:ph type="title"/>
          </p:nvPr>
        </p:nvSpPr>
        <p:spPr>
          <a:xfrm>
            <a:off x="1524000" y="609600"/>
            <a:ext cx="731202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Horror Stories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742" name="Google Shape;742;p8"/>
          <p:cNvSpPr txBox="1"/>
          <p:nvPr>
            <p:ph idx="1" type="body"/>
          </p:nvPr>
        </p:nvSpPr>
        <p:spPr>
          <a:xfrm>
            <a:off x="914400" y="1368425"/>
            <a:ext cx="7620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 of America spent $23,000,000 on a 5-year project to develop a new accounting system. Spent over $60,000,000 trying to make new system work, finally abandoned it. Loss of business estimated in excess of $1,000,000,000.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B1 bomber required an additional $1,000,000,000 to improve its air defense software, but the software still isn’t working to specification.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Ariane 5, flight 501.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loss of a $500,000,000 spacecraft was ultimately attributed to errors in requirements, specifications and inadequate software reuse practices.</a:t>
            </a:r>
            <a:endParaRPr/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_swing_development_requirements.jpg" id="747" name="Google Shape;7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763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6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2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3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2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9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5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4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0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2006-01-28T17:10:54Z</dcterms:created>
  <dc:creator>Shadid</dc:creator>
</cp:coreProperties>
</file>