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ieBTqtXw7c/VltdW4Jl8kupLJK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4"/>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4"/>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17" name="Google Shape;17;p14"/>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4"/>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4"/>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0" name="Google Shape;20;p14"/>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4"/>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14"/>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 name="Google Shape;23;p14"/>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6" name="Shape 86"/>
        <p:cNvGrpSpPr/>
        <p:nvPr/>
      </p:nvGrpSpPr>
      <p:grpSpPr>
        <a:xfrm>
          <a:off x="0" y="0"/>
          <a:ext cx="0" cy="0"/>
          <a:chOff x="0" y="0"/>
          <a:chExt cx="0" cy="0"/>
        </a:xfrm>
      </p:grpSpPr>
      <p:sp>
        <p:nvSpPr>
          <p:cNvPr id="87" name="Google Shape;87;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3"/>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9" name="Google Shape;89;p2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24"/>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5" name="Google Shape;95;p2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8" name="Google Shape;98;p24"/>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9" name="Google Shape;99;p24"/>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00" name="Google Shape;100;p24"/>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1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6"/>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6"/>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rgbClr val="888888"/>
                </a:solidFill>
              </a:defRPr>
            </a:lvl1pPr>
            <a:lvl2pPr indent="-228600" lvl="1" marL="914400" algn="l">
              <a:spcBef>
                <a:spcPts val="500"/>
              </a:spcBef>
              <a:spcAft>
                <a:spcPts val="0"/>
              </a:spcAft>
              <a:buSzPts val="1368"/>
              <a:buNone/>
              <a:defRPr sz="1800">
                <a:solidFill>
                  <a:srgbClr val="888888"/>
                </a:solidFill>
              </a:defRPr>
            </a:lvl2pPr>
            <a:lvl3pPr indent="-228600" lvl="2" marL="1371600" algn="l">
              <a:spcBef>
                <a:spcPts val="500"/>
              </a:spcBef>
              <a:spcAft>
                <a:spcPts val="0"/>
              </a:spcAft>
              <a:buSzPts val="1216"/>
              <a:buNone/>
              <a:defRPr sz="1600">
                <a:solidFill>
                  <a:srgbClr val="888888"/>
                </a:solidFill>
              </a:defRPr>
            </a:lvl3pPr>
            <a:lvl4pPr indent="-228600" lvl="3" marL="1828800" algn="l">
              <a:spcBef>
                <a:spcPts val="400"/>
              </a:spcBef>
              <a:spcAft>
                <a:spcPts val="0"/>
              </a:spcAft>
              <a:buSzPts val="980"/>
              <a:buNone/>
              <a:defRPr sz="1400">
                <a:solidFill>
                  <a:srgbClr val="888888"/>
                </a:solidFill>
              </a:defRPr>
            </a:lvl4pPr>
            <a:lvl5pPr indent="-228600" lvl="4" marL="2286000" algn="l">
              <a:spcBef>
                <a:spcPts val="300"/>
              </a:spcBef>
              <a:spcAft>
                <a:spcPts val="0"/>
              </a:spcAft>
              <a:buSzPts val="980"/>
              <a:buNone/>
              <a:defRPr sz="1400">
                <a:solidFill>
                  <a:srgbClr val="888888"/>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3" name="Google Shape;33;p1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7" name="Google Shape;37;p16"/>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17"/>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17"/>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18"/>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9" name="Google Shape;49;p1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2" name="Google Shape;52;p18"/>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18"/>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9" name="Google Shape;59;p1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4" name="Google Shape;64;p2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5" name="Google Shape;65;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1"/>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9" name="Google Shape;69;p2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2" name="Google Shape;72;p2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3" name="Google Shape;73;p21"/>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4" name="Google Shape;74;p2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 name="Google Shape;75;p21"/>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22"/>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dk1"/>
              </a:buClr>
              <a:buSzPts val="2000"/>
              <a:buFont typeface="Bookman Old Style"/>
              <a:buNone/>
              <a:defRPr b="0" sz="2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2"/>
          <p:cNvSpPr/>
          <p:nvPr>
            <p:ph idx="2" type="pic"/>
          </p:nvPr>
        </p:nvSpPr>
        <p:spPr>
          <a:xfrm>
            <a:off x="457200" y="1905000"/>
            <a:ext cx="8229600" cy="4270248"/>
          </a:xfrm>
          <a:prstGeom prst="rect">
            <a:avLst/>
          </a:prstGeom>
          <a:solidFill>
            <a:schemeClr val="dk1"/>
          </a:solidFill>
          <a:ln>
            <a:noFill/>
          </a:ln>
        </p:spPr>
      </p:sp>
      <p:sp>
        <p:nvSpPr>
          <p:cNvPr id="79" name="Google Shape;79;p22"/>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0" name="Google Shape;80;p2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3" name="Google Shape;83;p22"/>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22"/>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22"/>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8" name="Google Shape;8;p1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1" name="Google Shape;11;p1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2" name="Google Shape;12;p13"/>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3" name="Google Shape;13;p1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gif"/><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5.jpg"/><Relationship Id="rId9" Type="http://schemas.openxmlformats.org/officeDocument/2006/relationships/image" Target="../media/image2.png"/><Relationship Id="rId5" Type="http://schemas.openxmlformats.org/officeDocument/2006/relationships/image" Target="../media/image11.jpg"/><Relationship Id="rId6" Type="http://schemas.openxmlformats.org/officeDocument/2006/relationships/image" Target="../media/image3.png"/><Relationship Id="rId7" Type="http://schemas.openxmlformats.org/officeDocument/2006/relationships/image" Target="../media/image12.png"/><Relationship Id="rId8"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fontScale="90000"/>
          </a:bodyPr>
          <a:lstStyle/>
          <a:p>
            <a:pPr indent="0" lvl="0" marL="0" rtl="0" algn="r">
              <a:spcBef>
                <a:spcPts val="0"/>
              </a:spcBef>
              <a:spcAft>
                <a:spcPts val="0"/>
              </a:spcAft>
              <a:buClr>
                <a:schemeClr val="dk1"/>
              </a:buClr>
              <a:buSzPct val="100000"/>
              <a:buFont typeface="Bookman Old Style"/>
              <a:buNone/>
            </a:pPr>
            <a:r>
              <a:rPr lang="en-US"/>
              <a:t>CSE 470 – Incremental and Iterative Model</a:t>
            </a:r>
            <a:endParaRPr/>
          </a:p>
        </p:txBody>
      </p:sp>
      <p:sp>
        <p:nvSpPr>
          <p:cNvPr id="106" name="Google Shape;106;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520"/>
              <a:buNone/>
            </a:pPr>
            <a:r>
              <a:rPr lang="en-US"/>
              <a:t>BRAC University</a:t>
            </a:r>
            <a:endParaRPr/>
          </a:p>
        </p:txBody>
      </p:sp>
      <p:pic>
        <p:nvPicPr>
          <p:cNvPr descr="software-engineering-5b4daa8bab12ae7f4848c482.jpg" id="107" name="Google Shape;107;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08" name="Google Shape;108;p1"/>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4000"/>
          </a:blip>
          <a:stretch>
            <a:fillRect/>
          </a:stretch>
        </a:blipFill>
      </p:bgPr>
    </p:bg>
    <p:spTree>
      <p:nvGrpSpPr>
        <p:cNvPr id="265" name="Shape 265"/>
        <p:cNvGrpSpPr/>
        <p:nvPr/>
      </p:nvGrpSpPr>
      <p:grpSpPr>
        <a:xfrm>
          <a:off x="0" y="0"/>
          <a:ext cx="0" cy="0"/>
          <a:chOff x="0" y="0"/>
          <a:chExt cx="0" cy="0"/>
        </a:xfrm>
      </p:grpSpPr>
      <p:sp>
        <p:nvSpPr>
          <p:cNvPr id="266" name="Google Shape;266;p10"/>
          <p:cNvSpPr txBox="1"/>
          <p:nvPr>
            <p:ph type="title"/>
          </p:nvPr>
        </p:nvSpPr>
        <p:spPr>
          <a:xfrm>
            <a:off x="533400" y="1905000"/>
            <a:ext cx="3048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When to use</a:t>
            </a:r>
            <a:endParaRPr b="1">
              <a:solidFill>
                <a:schemeClr val="dk1"/>
              </a:solidFill>
            </a:endParaRPr>
          </a:p>
        </p:txBody>
      </p:sp>
      <p:sp>
        <p:nvSpPr>
          <p:cNvPr id="267" name="Google Shape;267;p10"/>
          <p:cNvSpPr txBox="1"/>
          <p:nvPr>
            <p:ph idx="1" type="body"/>
          </p:nvPr>
        </p:nvSpPr>
        <p:spPr>
          <a:xfrm>
            <a:off x="5257800" y="5715000"/>
            <a:ext cx="3429000" cy="4419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 </a:t>
            </a:r>
            <a:endParaRPr/>
          </a:p>
        </p:txBody>
      </p:sp>
      <p:sp>
        <p:nvSpPr>
          <p:cNvPr id="268" name="Google Shape;268;p10"/>
          <p:cNvSpPr txBox="1"/>
          <p:nvPr/>
        </p:nvSpPr>
        <p:spPr>
          <a:xfrm>
            <a:off x="381000" y="3200400"/>
            <a:ext cx="7696200" cy="175432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Requirements are not fixed</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Technological tools or requirements are not identified yet.</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Instead of fixed time, quality of the features is refined with time</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Customer feedbacks with repetitive iterations increase the product quality</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Better for long-term and complex projects</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269" name="Google Shape;269;p10"/>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8000"/>
          </a:blip>
          <a:stretch>
            <a:fillRect/>
          </a:stretch>
        </a:blipFill>
      </p:bgPr>
    </p:bg>
    <p:spTree>
      <p:nvGrpSpPr>
        <p:cNvPr id="273" name="Shape 273"/>
        <p:cNvGrpSpPr/>
        <p:nvPr/>
      </p:nvGrpSpPr>
      <p:grpSpPr>
        <a:xfrm>
          <a:off x="0" y="0"/>
          <a:ext cx="0" cy="0"/>
          <a:chOff x="0" y="0"/>
          <a:chExt cx="0" cy="0"/>
        </a:xfrm>
      </p:grpSpPr>
      <p:sp>
        <p:nvSpPr>
          <p:cNvPr id="274" name="Google Shape;274;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Example Case</a:t>
            </a:r>
            <a:endParaRPr/>
          </a:p>
        </p:txBody>
      </p:sp>
      <p:sp>
        <p:nvSpPr>
          <p:cNvPr id="275" name="Google Shape;275;p11"/>
          <p:cNvSpPr txBox="1"/>
          <p:nvPr>
            <p:ph idx="1" type="body"/>
          </p:nvPr>
        </p:nvSpPr>
        <p:spPr>
          <a:xfrm>
            <a:off x="457200" y="1219200"/>
            <a:ext cx="8534400" cy="4937760"/>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SzPts val="1976"/>
              <a:buFont typeface="Bookman Old Style"/>
              <a:buAutoNum type="arabicPeriod"/>
            </a:pPr>
            <a:r>
              <a:rPr lang="en-US"/>
              <a:t>Being a project manager of a software company, you have got a project request for developing a corona virus awareness app. The customers initially want the app to show testing info, take appointments, visualize affected area data and many more. Currently, the software should support only Bangla language, however English language support can be added later if the app gets promising feedbacks.</a:t>
            </a:r>
            <a:endParaRPr/>
          </a:p>
          <a:p>
            <a:pPr indent="-388874" lvl="0" marL="514350" rtl="0" algn="l">
              <a:spcBef>
                <a:spcPts val="600"/>
              </a:spcBef>
              <a:spcAft>
                <a:spcPts val="0"/>
              </a:spcAft>
              <a:buSzPts val="1976"/>
              <a:buFont typeface="Bookman Old Style"/>
              <a:buNone/>
            </a:pPr>
            <a:r>
              <a:t/>
            </a:r>
            <a:endParaRPr/>
          </a:p>
          <a:p>
            <a:pPr indent="0" lvl="0" marL="0" rtl="0" algn="l">
              <a:spcBef>
                <a:spcPts val="600"/>
              </a:spcBef>
              <a:spcAft>
                <a:spcPts val="0"/>
              </a:spcAft>
              <a:buSzPts val="1976"/>
              <a:buNone/>
            </a:pPr>
            <a:r>
              <a:t/>
            </a:r>
            <a:endParaRPr i="1"/>
          </a:p>
          <a:p>
            <a:pPr indent="0" lvl="0" marL="0" rtl="0" algn="l">
              <a:spcBef>
                <a:spcPts val="600"/>
              </a:spcBef>
              <a:spcAft>
                <a:spcPts val="0"/>
              </a:spcAft>
              <a:buSzPts val="1976"/>
              <a:buNone/>
            </a:pPr>
            <a:r>
              <a:rPr i="1" lang="en-US"/>
              <a:t>In such a case, which would you apply – Waterfall, Incremental or Iterative?</a:t>
            </a:r>
            <a:endParaRPr i="1"/>
          </a:p>
        </p:txBody>
      </p:sp>
      <p:pic>
        <p:nvPicPr>
          <p:cNvPr descr="brac.png" id="276" name="Google Shape;276;p11"/>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282" name="Google Shape;282;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pic>
        <p:nvPicPr>
          <p:cNvPr descr="1474612861_giphy (1).gif" id="283" name="Google Shape;283;p12"/>
          <p:cNvPicPr preferRelativeResize="0"/>
          <p:nvPr/>
        </p:nvPicPr>
        <p:blipFill rotWithShape="1">
          <a:blip r:embed="rId3">
            <a:alphaModFix/>
          </a:blip>
          <a:srcRect b="0" l="0" r="0" t="0"/>
          <a:stretch/>
        </p:blipFill>
        <p:spPr>
          <a:xfrm>
            <a:off x="2590800" y="1676400"/>
            <a:ext cx="3810000" cy="3657600"/>
          </a:xfrm>
          <a:prstGeom prst="rect">
            <a:avLst/>
          </a:prstGeom>
          <a:noFill/>
          <a:ln>
            <a:noFill/>
          </a:ln>
        </p:spPr>
      </p:pic>
      <p:pic>
        <p:nvPicPr>
          <p:cNvPr descr="brac.png" id="284" name="Google Shape;284;p12"/>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0000"/>
          </a:blip>
          <a:stretch>
            <a:fillRect/>
          </a:stretch>
        </a:blipFill>
      </p:bgPr>
    </p:bg>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152400"/>
            <a:ext cx="8229600" cy="45719"/>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t/>
            </a:r>
            <a:endParaRPr/>
          </a:p>
        </p:txBody>
      </p:sp>
      <p:sp>
        <p:nvSpPr>
          <p:cNvPr id="114" name="Google Shape;114;p2"/>
          <p:cNvSpPr txBox="1"/>
          <p:nvPr/>
        </p:nvSpPr>
        <p:spPr>
          <a:xfrm>
            <a:off x="609600" y="457200"/>
            <a:ext cx="448302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Gill Sans"/>
                <a:ea typeface="Gill Sans"/>
                <a:cs typeface="Gill Sans"/>
                <a:sym typeface="Gill Sans"/>
              </a:rPr>
              <a:t>Sequential Process Model</a:t>
            </a:r>
            <a:endParaRPr b="1" sz="2800">
              <a:solidFill>
                <a:schemeClr val="dk1"/>
              </a:solidFill>
              <a:latin typeface="Gill Sans"/>
              <a:ea typeface="Gill Sans"/>
              <a:cs typeface="Gill Sans"/>
              <a:sym typeface="Gill Sans"/>
            </a:endParaRPr>
          </a:p>
        </p:txBody>
      </p:sp>
      <p:pic>
        <p:nvPicPr>
          <p:cNvPr descr="happy.jpg" id="115" name="Google Shape;115;p2"/>
          <p:cNvPicPr preferRelativeResize="0"/>
          <p:nvPr>
            <p:ph idx="1" type="body"/>
          </p:nvPr>
        </p:nvPicPr>
        <p:blipFill rotWithShape="1">
          <a:blip r:embed="rId4">
            <a:alphaModFix/>
          </a:blip>
          <a:srcRect b="0" l="0" r="0" t="0"/>
          <a:stretch/>
        </p:blipFill>
        <p:spPr>
          <a:xfrm>
            <a:off x="4191000" y="1981200"/>
            <a:ext cx="1989133" cy="4479925"/>
          </a:xfrm>
          <a:prstGeom prst="rect">
            <a:avLst/>
          </a:prstGeom>
          <a:noFill/>
          <a:ln>
            <a:noFill/>
          </a:ln>
        </p:spPr>
      </p:pic>
      <p:pic>
        <p:nvPicPr>
          <p:cNvPr descr="sad.jpg" id="116" name="Google Shape;116;p2"/>
          <p:cNvPicPr preferRelativeResize="0"/>
          <p:nvPr/>
        </p:nvPicPr>
        <p:blipFill rotWithShape="1">
          <a:blip r:embed="rId5">
            <a:alphaModFix/>
          </a:blip>
          <a:srcRect b="0" l="0" r="0" t="0"/>
          <a:stretch/>
        </p:blipFill>
        <p:spPr>
          <a:xfrm>
            <a:off x="4191000" y="2133600"/>
            <a:ext cx="2090843" cy="4267200"/>
          </a:xfrm>
          <a:prstGeom prst="rect">
            <a:avLst/>
          </a:prstGeom>
          <a:noFill/>
          <a:ln>
            <a:noFill/>
          </a:ln>
        </p:spPr>
      </p:pic>
      <p:grpSp>
        <p:nvGrpSpPr>
          <p:cNvPr id="117" name="Google Shape;117;p2"/>
          <p:cNvGrpSpPr/>
          <p:nvPr/>
        </p:nvGrpSpPr>
        <p:grpSpPr>
          <a:xfrm>
            <a:off x="2514600" y="990600"/>
            <a:ext cx="2209800" cy="1688123"/>
            <a:chOff x="2286000" y="1095384"/>
            <a:chExt cx="2209800" cy="1688123"/>
          </a:xfrm>
        </p:grpSpPr>
        <p:pic>
          <p:nvPicPr>
            <p:cNvPr id="118" name="Google Shape;118;p2"/>
            <p:cNvPicPr preferRelativeResize="0"/>
            <p:nvPr/>
          </p:nvPicPr>
          <p:blipFill rotWithShape="1">
            <a:blip r:embed="rId6">
              <a:alphaModFix/>
            </a:blip>
            <a:srcRect b="0" l="0" r="0" t="0"/>
            <a:stretch/>
          </p:blipFill>
          <p:spPr>
            <a:xfrm>
              <a:off x="2286000" y="1095384"/>
              <a:ext cx="2209800" cy="1688123"/>
            </a:xfrm>
            <a:prstGeom prst="rect">
              <a:avLst/>
            </a:prstGeom>
            <a:noFill/>
            <a:ln>
              <a:noFill/>
            </a:ln>
          </p:spPr>
        </p:pic>
        <p:sp>
          <p:nvSpPr>
            <p:cNvPr id="119" name="Google Shape;119;p2"/>
            <p:cNvSpPr txBox="1"/>
            <p:nvPr/>
          </p:nvSpPr>
          <p:spPr>
            <a:xfrm>
              <a:off x="2590800" y="1476384"/>
              <a:ext cx="17526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Customer know What they Want</a:t>
              </a:r>
              <a:endParaRPr sz="1800">
                <a:solidFill>
                  <a:schemeClr val="dk1"/>
                </a:solidFill>
                <a:latin typeface="Gill Sans"/>
                <a:ea typeface="Gill Sans"/>
                <a:cs typeface="Gill Sans"/>
                <a:sym typeface="Gill Sans"/>
              </a:endParaRPr>
            </a:p>
          </p:txBody>
        </p:sp>
      </p:grpSp>
      <p:grpSp>
        <p:nvGrpSpPr>
          <p:cNvPr id="120" name="Google Shape;120;p2"/>
          <p:cNvGrpSpPr/>
          <p:nvPr/>
        </p:nvGrpSpPr>
        <p:grpSpPr>
          <a:xfrm>
            <a:off x="6248400" y="457200"/>
            <a:ext cx="2133600" cy="2234622"/>
            <a:chOff x="6248400" y="396721"/>
            <a:chExt cx="2133600" cy="2234622"/>
          </a:xfrm>
        </p:grpSpPr>
        <p:pic>
          <p:nvPicPr>
            <p:cNvPr id="121" name="Google Shape;121;p2"/>
            <p:cNvPicPr preferRelativeResize="0"/>
            <p:nvPr/>
          </p:nvPicPr>
          <p:blipFill rotWithShape="1">
            <a:blip r:embed="rId7">
              <a:alphaModFix/>
            </a:blip>
            <a:srcRect b="0" l="0" r="0" t="0"/>
            <a:stretch/>
          </p:blipFill>
          <p:spPr>
            <a:xfrm>
              <a:off x="6248400" y="396721"/>
              <a:ext cx="2133600" cy="2234622"/>
            </a:xfrm>
            <a:prstGeom prst="rect">
              <a:avLst/>
            </a:prstGeom>
            <a:noFill/>
            <a:ln>
              <a:noFill/>
            </a:ln>
          </p:spPr>
        </p:pic>
        <p:sp>
          <p:nvSpPr>
            <p:cNvPr id="122" name="Google Shape;122;p2"/>
            <p:cNvSpPr txBox="1"/>
            <p:nvPr/>
          </p:nvSpPr>
          <p:spPr>
            <a:xfrm>
              <a:off x="6553200" y="878742"/>
              <a:ext cx="1752600" cy="95027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Gill Sans"/>
                  <a:ea typeface="Gill Sans"/>
                  <a:cs typeface="Gill Sans"/>
                  <a:sym typeface="Gill Sans"/>
                </a:rPr>
                <a:t>Customer Don’t Know what they want !!!</a:t>
              </a:r>
              <a:endParaRPr sz="1800">
                <a:solidFill>
                  <a:srgbClr val="FF0000"/>
                </a:solidFill>
                <a:latin typeface="Gill Sans"/>
                <a:ea typeface="Gill Sans"/>
                <a:cs typeface="Gill Sans"/>
                <a:sym typeface="Gill Sans"/>
              </a:endParaRPr>
            </a:p>
          </p:txBody>
        </p:sp>
      </p:grpSp>
      <p:grpSp>
        <p:nvGrpSpPr>
          <p:cNvPr id="123" name="Google Shape;123;p2"/>
          <p:cNvGrpSpPr/>
          <p:nvPr/>
        </p:nvGrpSpPr>
        <p:grpSpPr>
          <a:xfrm>
            <a:off x="609600" y="1981200"/>
            <a:ext cx="1752600" cy="3950732"/>
            <a:chOff x="609600" y="1981200"/>
            <a:chExt cx="1752600" cy="3950732"/>
          </a:xfrm>
        </p:grpSpPr>
        <p:pic>
          <p:nvPicPr>
            <p:cNvPr id="124" name="Google Shape;124;p2"/>
            <p:cNvPicPr preferRelativeResize="0"/>
            <p:nvPr/>
          </p:nvPicPr>
          <p:blipFill rotWithShape="1">
            <a:blip r:embed="rId8">
              <a:alphaModFix/>
            </a:blip>
            <a:srcRect b="0" l="0" r="0" t="0"/>
            <a:stretch/>
          </p:blipFill>
          <p:spPr>
            <a:xfrm>
              <a:off x="609600" y="1981200"/>
              <a:ext cx="1752600" cy="3641725"/>
            </a:xfrm>
            <a:prstGeom prst="rect">
              <a:avLst/>
            </a:prstGeom>
            <a:noFill/>
            <a:ln>
              <a:noFill/>
            </a:ln>
          </p:spPr>
        </p:pic>
        <p:sp>
          <p:nvSpPr>
            <p:cNvPr id="125" name="Google Shape;125;p2"/>
            <p:cNvSpPr txBox="1"/>
            <p:nvPr/>
          </p:nvSpPr>
          <p:spPr>
            <a:xfrm>
              <a:off x="914400" y="5562600"/>
              <a:ext cx="117916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ill Sans"/>
                  <a:ea typeface="Gill Sans"/>
                  <a:cs typeface="Gill Sans"/>
                  <a:sym typeface="Gill Sans"/>
                </a:rPr>
                <a:t>Team Lead</a:t>
              </a:r>
              <a:endParaRPr sz="1800">
                <a:solidFill>
                  <a:schemeClr val="dk1"/>
                </a:solidFill>
                <a:latin typeface="Gill Sans"/>
                <a:ea typeface="Gill Sans"/>
                <a:cs typeface="Gill Sans"/>
                <a:sym typeface="Gill Sans"/>
              </a:endParaRPr>
            </a:p>
          </p:txBody>
        </p:sp>
      </p:grpSp>
      <p:pic>
        <p:nvPicPr>
          <p:cNvPr descr="brac.png" id="126" name="Google Shape;126;p2"/>
          <p:cNvPicPr preferRelativeResize="0"/>
          <p:nvPr/>
        </p:nvPicPr>
        <p:blipFill rotWithShape="1">
          <a:blip r:embed="rId9">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
                                        </p:tgtEl>
                                        <p:attrNameLst>
                                          <p:attrName>style.visibility</p:attrName>
                                        </p:attrNameLst>
                                      </p:cBhvr>
                                      <p:to>
                                        <p:strVal val="visible"/>
                                      </p:to>
                                    </p:set>
                                    <p:anim calcmode="lin" valueType="num">
                                      <p:cBhvr additive="base">
                                        <p:cTn dur="500"/>
                                        <p:tgtEl>
                                          <p:spTgt spid="1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500"/>
                                        <p:tgtEl>
                                          <p:spTgt spid="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0"/>
                                        </p:tgtEl>
                                        <p:attrNameLst>
                                          <p:attrName>style.visibility</p:attrName>
                                        </p:attrNameLst>
                                      </p:cBhvr>
                                      <p:to>
                                        <p:strVal val="visible"/>
                                      </p:to>
                                    </p:set>
                                    <p:anim calcmode="lin" valueType="num">
                                      <p:cBhvr additive="base">
                                        <p:cTn dur="500"/>
                                        <p:tgtEl>
                                          <p:spTgt spid="120"/>
                                        </p:tgtEl>
                                        <p:attrNameLst>
                                          <p:attrName>ppt_y</p:attrName>
                                        </p:attrNameLst>
                                      </p:cBhvr>
                                      <p:tavLst>
                                        <p:tav fmla="" tm="0">
                                          <p:val>
                                            <p:strVal val="#ppt_y+1"/>
                                          </p:val>
                                        </p:tav>
                                        <p:tav fmla="" tm="100000">
                                          <p:val>
                                            <p:strVal val="#ppt_y"/>
                                          </p:val>
                                        </p:tav>
                                      </p:tavLst>
                                    </p:anim>
                                  </p:childTnLst>
                                </p:cTn>
                              </p:par>
                              <p:par>
                                <p:cTn fill="hold" nodeType="withEffect" presetClass="exit" presetID="2" presetSubtype="2">
                                  <p:stCondLst>
                                    <p:cond delay="0"/>
                                  </p:stCondLst>
                                  <p:childTnLst>
                                    <p:anim calcmode="lin" valueType="num">
                                      <p:cBhvr additive="base">
                                        <p:cTn dur="500"/>
                                        <p:tgtEl>
                                          <p:spTgt spid="117"/>
                                        </p:tgtEl>
                                        <p:attrNameLst>
                                          <p:attrName>ppt_x</p:attrName>
                                        </p:attrNameLst>
                                      </p:cBhvr>
                                      <p:tavLst>
                                        <p:tav fmla="" tm="0">
                                          <p:val>
                                            <p:strVal val="#ppt_x"/>
                                          </p:val>
                                        </p:tav>
                                        <p:tav fmla="" tm="100000">
                                          <p:val>
                                            <p:strVal val="#ppt_x+1"/>
                                          </p:val>
                                        </p:tav>
                                      </p:tavLst>
                                    </p:anim>
                                    <p:set>
                                      <p:cBhvr>
                                        <p:cTn dur="1" fill="hold">
                                          <p:stCondLst>
                                            <p:cond delay="500"/>
                                          </p:stCondLst>
                                        </p:cTn>
                                        <p:tgtEl>
                                          <p:spTgt spid="11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14"/>
                                        </p:tgtEl>
                                        <p:attrNameLst>
                                          <p:attrName>ppt_y</p:attrName>
                                        </p:attrNameLst>
                                      </p:cBhvr>
                                      <p:tavLst>
                                        <p:tav fmla="" tm="0">
                                          <p:val>
                                            <p:strVal val="#ppt_y"/>
                                          </p:val>
                                        </p:tav>
                                        <p:tav fmla="" tm="100000">
                                          <p:val>
                                            <p:strVal val="#ppt_y+1"/>
                                          </p:val>
                                        </p:tav>
                                      </p:tavLst>
                                    </p:anim>
                                    <p:set>
                                      <p:cBhvr>
                                        <p:cTn dur="1" fill="hold">
                                          <p:stCondLst>
                                            <p:cond delay="500"/>
                                          </p:stCondLst>
                                        </p:cTn>
                                        <p:tgtEl>
                                          <p:spTgt spid="1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3"/>
          <p:cNvPicPr preferRelativeResize="0"/>
          <p:nvPr/>
        </p:nvPicPr>
        <p:blipFill rotWithShape="1">
          <a:blip r:embed="rId3">
            <a:alphaModFix/>
          </a:blip>
          <a:srcRect b="940" l="0" r="0" t="-940"/>
          <a:stretch/>
        </p:blipFill>
        <p:spPr>
          <a:xfrm>
            <a:off x="2303100" y="0"/>
            <a:ext cx="6840900" cy="4798776"/>
          </a:xfrm>
          <a:prstGeom prst="rect">
            <a:avLst/>
          </a:prstGeom>
          <a:noFill/>
          <a:ln>
            <a:noFill/>
          </a:ln>
        </p:spPr>
      </p:pic>
      <p:sp>
        <p:nvSpPr>
          <p:cNvPr id="132" name="Google Shape;132;p3"/>
          <p:cNvSpPr txBox="1"/>
          <p:nvPr>
            <p:ph type="title"/>
          </p:nvPr>
        </p:nvSpPr>
        <p:spPr>
          <a:xfrm>
            <a:off x="152400" y="2166872"/>
            <a:ext cx="3505200" cy="990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b="1" lang="en-US"/>
              <a:t>Evolutionary Process Models</a:t>
            </a:r>
            <a:endParaRPr b="1"/>
          </a:p>
        </p:txBody>
      </p:sp>
      <p:sp>
        <p:nvSpPr>
          <p:cNvPr id="133" name="Google Shape;133;p3"/>
          <p:cNvSpPr txBox="1"/>
          <p:nvPr>
            <p:ph idx="1" type="body"/>
          </p:nvPr>
        </p:nvSpPr>
        <p:spPr>
          <a:xfrm>
            <a:off x="457200" y="3657600"/>
            <a:ext cx="8229600" cy="249930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134" name="Google Shape;134;p3"/>
          <p:cNvSpPr txBox="1"/>
          <p:nvPr/>
        </p:nvSpPr>
        <p:spPr>
          <a:xfrm>
            <a:off x="3733801" y="5181600"/>
            <a:ext cx="4648200"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Can change requirements as you want.</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Can go back to previous phases, such as after coding, we can go back to communication phase for requirement collection again.</a:t>
            </a:r>
            <a:endParaRPr sz="1800">
              <a:solidFill>
                <a:schemeClr val="dk1"/>
              </a:solidFill>
              <a:latin typeface="Gill Sans"/>
              <a:ea typeface="Gill Sans"/>
              <a:cs typeface="Gill Sans"/>
              <a:sym typeface="Gill Sans"/>
            </a:endParaRPr>
          </a:p>
        </p:txBody>
      </p:sp>
      <p:pic>
        <p:nvPicPr>
          <p:cNvPr descr="brac.png" id="135" name="Google Shape;135;p3"/>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blipFill>
          <a:blip r:embed="rId3">
            <a:alphaModFix amt="38000"/>
          </a:blip>
          <a:stretch>
            <a:fillRect/>
          </a:stretch>
        </a:blipFill>
      </p:bgPr>
    </p:bg>
    <p:spTree>
      <p:nvGrpSpPr>
        <p:cNvPr id="139" name="Shape 139"/>
        <p:cNvGrpSpPr/>
        <p:nvPr/>
      </p:nvGrpSpPr>
      <p:grpSpPr>
        <a:xfrm>
          <a:off x="0" y="0"/>
          <a:ext cx="0" cy="0"/>
          <a:chOff x="0" y="0"/>
          <a:chExt cx="0" cy="0"/>
        </a:xfrm>
      </p:grpSpPr>
      <p:sp>
        <p:nvSpPr>
          <p:cNvPr id="140" name="Google Shape;140;p4"/>
          <p:cNvSpPr txBox="1"/>
          <p:nvPr>
            <p:ph type="title"/>
          </p:nvPr>
        </p:nvSpPr>
        <p:spPr>
          <a:xfrm>
            <a:off x="1447800" y="12192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Incremental Process Model</a:t>
            </a:r>
            <a:endParaRPr b="1">
              <a:solidFill>
                <a:schemeClr val="dk1"/>
              </a:solidFill>
            </a:endParaRPr>
          </a:p>
        </p:txBody>
      </p:sp>
      <p:sp>
        <p:nvSpPr>
          <p:cNvPr id="141" name="Google Shape;141;p4"/>
          <p:cNvSpPr txBox="1"/>
          <p:nvPr/>
        </p:nvSpPr>
        <p:spPr>
          <a:xfrm>
            <a:off x="1828800" y="3352800"/>
            <a:ext cx="5105400" cy="2031325"/>
          </a:xfrm>
          <a:prstGeom prst="rect">
            <a:avLst/>
          </a:prstGeom>
          <a:noFill/>
          <a:ln>
            <a:noFill/>
          </a:ln>
        </p:spPr>
        <p:txBody>
          <a:bodyPr anchorCtr="0" anchor="t" bIns="45700" lIns="91425" spcFirstLastPara="1" rIns="91425" wrap="square" tIns="45700">
            <a:spAutoFit/>
          </a:bodyPr>
          <a:lstStyle/>
          <a:p>
            <a:pPr indent="-228600" lvl="0" marL="342900" marR="0" rtl="0" algn="l">
              <a:spcBef>
                <a:spcPts val="0"/>
              </a:spcBef>
              <a:spcAft>
                <a:spcPts val="0"/>
              </a:spcAft>
              <a:buClr>
                <a:schemeClr val="dk1"/>
              </a:buClr>
              <a:buSzPts val="1800"/>
              <a:buFont typeface="Gill Sans"/>
              <a:buNone/>
            </a:pPr>
            <a:r>
              <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Customer wants to use the software from the very beginning of the project</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Customer is quite well-known about the requirements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The software is divided into fixed number of increments to be delivered to customers</a:t>
            </a:r>
            <a:endParaRPr sz="1800">
              <a:solidFill>
                <a:schemeClr val="dk1"/>
              </a:solidFill>
              <a:latin typeface="Gill Sans"/>
              <a:ea typeface="Gill Sans"/>
              <a:cs typeface="Gill Sans"/>
              <a:sym typeface="Gill Sans"/>
            </a:endParaRPr>
          </a:p>
        </p:txBody>
      </p:sp>
      <p:sp>
        <p:nvSpPr>
          <p:cNvPr id="142" name="Google Shape;142;p4"/>
          <p:cNvSpPr txBox="1"/>
          <p:nvPr/>
        </p:nvSpPr>
        <p:spPr>
          <a:xfrm>
            <a:off x="762000" y="2286000"/>
            <a:ext cx="7467600" cy="831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A software process model where the software will be delivered in increments</a:t>
            </a:r>
            <a:endParaRPr sz="2400">
              <a:solidFill>
                <a:schemeClr val="dk1"/>
              </a:solidFill>
              <a:latin typeface="Gill Sans"/>
              <a:ea typeface="Gill Sans"/>
              <a:cs typeface="Gill Sans"/>
              <a:sym typeface="Gill Sans"/>
            </a:endParaRPr>
          </a:p>
        </p:txBody>
      </p:sp>
      <p:pic>
        <p:nvPicPr>
          <p:cNvPr descr="brac.png" id="143" name="Google Shape;143;p4"/>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Incremental Process Model</a:t>
            </a:r>
            <a:endParaRPr/>
          </a:p>
        </p:txBody>
      </p:sp>
      <p:pic>
        <p:nvPicPr>
          <p:cNvPr id="149" name="Google Shape;149;p5"/>
          <p:cNvPicPr preferRelativeResize="0"/>
          <p:nvPr>
            <p:ph idx="1" type="body"/>
          </p:nvPr>
        </p:nvPicPr>
        <p:blipFill rotWithShape="1">
          <a:blip r:embed="rId3">
            <a:alphaModFix/>
          </a:blip>
          <a:srcRect b="0" l="0" r="0" t="0"/>
          <a:stretch/>
        </p:blipFill>
        <p:spPr>
          <a:xfrm>
            <a:off x="1066800" y="1524000"/>
            <a:ext cx="7010400" cy="4267200"/>
          </a:xfrm>
          <a:prstGeom prst="rect">
            <a:avLst/>
          </a:prstGeom>
          <a:solidFill>
            <a:srgbClr val="FF0000"/>
          </a:solidFill>
          <a:ln cap="flat" cmpd="sng" w="9525">
            <a:solidFill>
              <a:srgbClr val="78846A"/>
            </a:solidFill>
            <a:prstDash val="solid"/>
            <a:round/>
            <a:headEnd len="sm" w="sm" type="none"/>
            <a:tailEnd len="sm" w="sm" type="none"/>
          </a:ln>
        </p:spPr>
      </p:pic>
      <p:sp>
        <p:nvSpPr>
          <p:cNvPr id="150" name="Google Shape;150;p5"/>
          <p:cNvSpPr/>
          <p:nvPr/>
        </p:nvSpPr>
        <p:spPr>
          <a:xfrm>
            <a:off x="1447800" y="4444652"/>
            <a:ext cx="2590800" cy="683712"/>
          </a:xfrm>
          <a:prstGeom prst="frame">
            <a:avLst>
              <a:gd fmla="val 4281" name="adj1"/>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1" name="Google Shape;151;p5"/>
          <p:cNvSpPr/>
          <p:nvPr/>
        </p:nvSpPr>
        <p:spPr>
          <a:xfrm>
            <a:off x="2971800" y="3733800"/>
            <a:ext cx="2590800" cy="685800"/>
          </a:xfrm>
          <a:prstGeom prst="frame">
            <a:avLst>
              <a:gd fmla="val 4281" name="adj1"/>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2" name="Google Shape;152;p5"/>
          <p:cNvSpPr/>
          <p:nvPr/>
        </p:nvSpPr>
        <p:spPr>
          <a:xfrm>
            <a:off x="3276600" y="3968140"/>
            <a:ext cx="76200" cy="813148"/>
          </a:xfrm>
          <a:prstGeom prst="upDown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53" name="Google Shape;153;p5"/>
          <p:cNvSpPr/>
          <p:nvPr/>
        </p:nvSpPr>
        <p:spPr>
          <a:xfrm>
            <a:off x="3733800" y="4133589"/>
            <a:ext cx="76200" cy="683712"/>
          </a:xfrm>
          <a:prstGeom prst="upDownArrow">
            <a:avLst>
              <a:gd fmla="val 50000" name="adj1"/>
              <a:gd fmla="val 50000" name="adj2"/>
            </a:avLst>
          </a:prstGeom>
          <a:solidFill>
            <a:srgbClr val="FF0000"/>
          </a:solid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pic>
        <p:nvPicPr>
          <p:cNvPr descr="brac.png" id="154" name="Google Shape;154;p5"/>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50"/>
                                        </p:tgtEl>
                                      </p:cBhvr>
                                    </p:animEffect>
                                    <p:set>
                                      <p:cBhvr>
                                        <p:cTn dur="1" fill="hold">
                                          <p:stCondLst>
                                            <p:cond delay="50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51"/>
                                        </p:tgtEl>
                                      </p:cBhvr>
                                    </p:animEffect>
                                    <p:set>
                                      <p:cBhvr>
                                        <p:cTn dur="1" fill="hold">
                                          <p:stCondLst>
                                            <p:cond delay="500"/>
                                          </p:stCondLst>
                                        </p:cTn>
                                        <p:tgtEl>
                                          <p:spTgt spid="15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2"/>
                                        </p:tgtEl>
                                        <p:attrNameLst>
                                          <p:attrName>style.visibility</p:attrName>
                                        </p:attrNameLst>
                                      </p:cBhvr>
                                      <p:to>
                                        <p:strVal val="visible"/>
                                      </p:to>
                                    </p:set>
                                    <p:anim calcmode="lin" valueType="num">
                                      <p:cBhvr additive="base">
                                        <p:cTn dur="500"/>
                                        <p:tgtEl>
                                          <p:spTgt spid="15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idx="1" type="body"/>
          </p:nvPr>
        </p:nvSpPr>
        <p:spPr>
          <a:xfrm>
            <a:off x="6096000" y="5943600"/>
            <a:ext cx="2590800" cy="213360"/>
          </a:xfrm>
          <a:prstGeom prst="rect">
            <a:avLst/>
          </a:prstGeom>
          <a:noFill/>
          <a:ln>
            <a:noFill/>
          </a:ln>
        </p:spPr>
        <p:txBody>
          <a:bodyPr anchorCtr="0" anchor="t" bIns="45700" lIns="91425" spcFirstLastPara="1" rIns="91425" wrap="square" tIns="45700">
            <a:normAutofit fontScale="40000" lnSpcReduction="20000"/>
          </a:bodyPr>
          <a:lstStyle/>
          <a:p>
            <a:pPr indent="-224129" lvl="0" marL="274320" rtl="0" algn="l">
              <a:spcBef>
                <a:spcPts val="0"/>
              </a:spcBef>
              <a:spcAft>
                <a:spcPts val="0"/>
              </a:spcAft>
              <a:buSzPct val="76000"/>
              <a:buNone/>
            </a:pPr>
            <a:r>
              <a:t/>
            </a:r>
            <a:endParaRPr/>
          </a:p>
        </p:txBody>
      </p:sp>
      <p:sp>
        <p:nvSpPr>
          <p:cNvPr id="160" name="Google Shape;160;p6"/>
          <p:cNvSpPr/>
          <p:nvPr/>
        </p:nvSpPr>
        <p:spPr>
          <a:xfrm>
            <a:off x="609600" y="4572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1" name="Google Shape;161;p6"/>
          <p:cNvSpPr txBox="1"/>
          <p:nvPr/>
        </p:nvSpPr>
        <p:spPr>
          <a:xfrm>
            <a:off x="304800" y="990600"/>
            <a:ext cx="1238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Increment 1</a:t>
            </a:r>
            <a:endParaRPr i="1" sz="1800">
              <a:solidFill>
                <a:schemeClr val="dk1"/>
              </a:solidFill>
              <a:latin typeface="Gill Sans"/>
              <a:ea typeface="Gill Sans"/>
              <a:cs typeface="Gill Sans"/>
              <a:sym typeface="Gill Sans"/>
            </a:endParaRPr>
          </a:p>
        </p:txBody>
      </p:sp>
      <p:grpSp>
        <p:nvGrpSpPr>
          <p:cNvPr id="162" name="Google Shape;162;p6"/>
          <p:cNvGrpSpPr/>
          <p:nvPr/>
        </p:nvGrpSpPr>
        <p:grpSpPr>
          <a:xfrm>
            <a:off x="1905000" y="1600200"/>
            <a:ext cx="1219200" cy="533400"/>
            <a:chOff x="1981200" y="2286000"/>
            <a:chExt cx="1219200" cy="533400"/>
          </a:xfrm>
        </p:grpSpPr>
        <p:sp>
          <p:nvSpPr>
            <p:cNvPr id="163" name="Google Shape;163;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4" name="Google Shape;164;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65" name="Google Shape;165;p6"/>
          <p:cNvSpPr txBox="1"/>
          <p:nvPr/>
        </p:nvSpPr>
        <p:spPr>
          <a:xfrm>
            <a:off x="1905000" y="2209800"/>
            <a:ext cx="1238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Increment 2</a:t>
            </a:r>
            <a:endParaRPr i="1" sz="1800">
              <a:solidFill>
                <a:schemeClr val="dk1"/>
              </a:solidFill>
              <a:latin typeface="Gill Sans"/>
              <a:ea typeface="Gill Sans"/>
              <a:cs typeface="Gill Sans"/>
              <a:sym typeface="Gill Sans"/>
            </a:endParaRPr>
          </a:p>
        </p:txBody>
      </p:sp>
      <p:grpSp>
        <p:nvGrpSpPr>
          <p:cNvPr id="166" name="Google Shape;166;p6"/>
          <p:cNvGrpSpPr/>
          <p:nvPr/>
        </p:nvGrpSpPr>
        <p:grpSpPr>
          <a:xfrm>
            <a:off x="3429000" y="2743200"/>
            <a:ext cx="1219200" cy="1066800"/>
            <a:chOff x="1981200" y="2286000"/>
            <a:chExt cx="1219200" cy="1066800"/>
          </a:xfrm>
        </p:grpSpPr>
        <p:sp>
          <p:nvSpPr>
            <p:cNvPr id="167" name="Google Shape;167;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8" name="Google Shape;168;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69" name="Google Shape;169;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0" name="Google Shape;170;p6"/>
          <p:cNvSpPr txBox="1"/>
          <p:nvPr/>
        </p:nvSpPr>
        <p:spPr>
          <a:xfrm>
            <a:off x="3352800" y="3886200"/>
            <a:ext cx="1238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Increment 3</a:t>
            </a:r>
            <a:endParaRPr i="1" sz="1800">
              <a:solidFill>
                <a:schemeClr val="dk1"/>
              </a:solidFill>
              <a:latin typeface="Gill Sans"/>
              <a:ea typeface="Gill Sans"/>
              <a:cs typeface="Gill Sans"/>
              <a:sym typeface="Gill Sans"/>
            </a:endParaRPr>
          </a:p>
        </p:txBody>
      </p:sp>
      <p:grpSp>
        <p:nvGrpSpPr>
          <p:cNvPr id="171" name="Google Shape;171;p6"/>
          <p:cNvGrpSpPr/>
          <p:nvPr/>
        </p:nvGrpSpPr>
        <p:grpSpPr>
          <a:xfrm>
            <a:off x="5029200" y="4267200"/>
            <a:ext cx="1828800" cy="1066800"/>
            <a:chOff x="1981200" y="2286000"/>
            <a:chExt cx="1828800" cy="1066800"/>
          </a:xfrm>
        </p:grpSpPr>
        <p:sp>
          <p:nvSpPr>
            <p:cNvPr id="172" name="Google Shape;172;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3" name="Google Shape;173;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4" name="Google Shape;174;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5" name="Google Shape;175;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6" name="Google Shape;176;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77" name="Google Shape;177;p6"/>
          <p:cNvSpPr txBox="1"/>
          <p:nvPr/>
        </p:nvSpPr>
        <p:spPr>
          <a:xfrm>
            <a:off x="5486400" y="5410200"/>
            <a:ext cx="1238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Increment 4</a:t>
            </a:r>
            <a:endParaRPr i="1" sz="1800">
              <a:solidFill>
                <a:schemeClr val="dk1"/>
              </a:solidFill>
              <a:latin typeface="Gill Sans"/>
              <a:ea typeface="Gill Sans"/>
              <a:cs typeface="Gill Sans"/>
              <a:sym typeface="Gill Sans"/>
            </a:endParaRPr>
          </a:p>
        </p:txBody>
      </p:sp>
      <p:grpSp>
        <p:nvGrpSpPr>
          <p:cNvPr id="178" name="Google Shape;178;p6"/>
          <p:cNvGrpSpPr/>
          <p:nvPr/>
        </p:nvGrpSpPr>
        <p:grpSpPr>
          <a:xfrm>
            <a:off x="7162800" y="5334000"/>
            <a:ext cx="1828800" cy="1066800"/>
            <a:chOff x="1981200" y="2286000"/>
            <a:chExt cx="1828800" cy="1066800"/>
          </a:xfrm>
        </p:grpSpPr>
        <p:sp>
          <p:nvSpPr>
            <p:cNvPr id="179" name="Google Shape;179;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0" name="Google Shape;180;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1" name="Google Shape;181;p6"/>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2" name="Google Shape;182;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3" name="Google Shape;183;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4" name="Google Shape;184;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185" name="Google Shape;185;p6"/>
          <p:cNvSpPr txBox="1"/>
          <p:nvPr/>
        </p:nvSpPr>
        <p:spPr>
          <a:xfrm>
            <a:off x="7467600" y="6488668"/>
            <a:ext cx="1238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Increment 5</a:t>
            </a:r>
            <a:endParaRPr i="1" sz="1800">
              <a:solidFill>
                <a:schemeClr val="dk1"/>
              </a:solidFill>
              <a:latin typeface="Gill Sans"/>
              <a:ea typeface="Gill Sans"/>
              <a:cs typeface="Gill Sans"/>
              <a:sym typeface="Gill Sans"/>
            </a:endParaRPr>
          </a:p>
        </p:txBody>
      </p:sp>
      <p:sp>
        <p:nvSpPr>
          <p:cNvPr id="186" name="Google Shape;186;p6"/>
          <p:cNvSpPr txBox="1"/>
          <p:nvPr/>
        </p:nvSpPr>
        <p:spPr>
          <a:xfrm>
            <a:off x="4001427" y="584537"/>
            <a:ext cx="4800600"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For example, in first increment Login module is delivered. In second increment, another new module such as Navigation module is also added. In third, one more added.</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That is, this model “adds onto” new section as increments.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187" name="Google Shape;187;p6"/>
          <p:cNvGrpSpPr/>
          <p:nvPr/>
        </p:nvGrpSpPr>
        <p:grpSpPr>
          <a:xfrm>
            <a:off x="838200" y="3429000"/>
            <a:ext cx="1828800" cy="1066800"/>
            <a:chOff x="1981200" y="2286000"/>
            <a:chExt cx="1828800" cy="1066800"/>
          </a:xfrm>
        </p:grpSpPr>
        <p:sp>
          <p:nvSpPr>
            <p:cNvPr id="188" name="Google Shape;188;p6"/>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89" name="Google Shape;189;p6"/>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0" name="Google Shape;190;p6"/>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1" name="Google Shape;191;p6"/>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2" name="Google Shape;192;p6"/>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93" name="Google Shape;193;p6"/>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pic>
        <p:nvPicPr>
          <p:cNvPr descr="brac.png" id="194" name="Google Shape;194;p6"/>
          <p:cNvPicPr preferRelativeResize="0"/>
          <p:nvPr/>
        </p:nvPicPr>
        <p:blipFill rotWithShape="1">
          <a:blip r:embed="rId3">
            <a:alphaModFix/>
          </a:blip>
          <a:srcRect b="0" l="0" r="0" t="0"/>
          <a:stretch/>
        </p:blipFill>
        <p:spPr>
          <a:xfrm>
            <a:off x="0"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87"/>
                                        </p:tgtEl>
                                        <p:attrNameLst>
                                          <p:attrName>ppt_y</p:attrName>
                                        </p:attrNameLst>
                                      </p:cBhvr>
                                      <p:tavLst>
                                        <p:tav fmla="" tm="0">
                                          <p:val>
                                            <p:strVal val="#ppt_y"/>
                                          </p:val>
                                        </p:tav>
                                        <p:tav fmla="" tm="100000">
                                          <p:val>
                                            <p:strVal val="#ppt_y+1"/>
                                          </p:val>
                                        </p:tav>
                                      </p:tavLst>
                                    </p:anim>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1000"/>
                                        <p:tgtEl>
                                          <p:spTgt spid="16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66"/>
                                        </p:tgtEl>
                                        <p:attrNameLst>
                                          <p:attrName>style.visibility</p:attrName>
                                        </p:attrNameLst>
                                      </p:cBhvr>
                                      <p:to>
                                        <p:strVal val="visible"/>
                                      </p:to>
                                    </p:set>
                                    <p:anim calcmode="lin" valueType="num">
                                      <p:cBhvr additive="base">
                                        <p:cTn dur="1000"/>
                                        <p:tgtEl>
                                          <p:spTgt spid="1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1"/>
                                        </p:tgtEl>
                                        <p:attrNameLst>
                                          <p:attrName>style.visibility</p:attrName>
                                        </p:attrNameLst>
                                      </p:cBhvr>
                                      <p:to>
                                        <p:strVal val="visible"/>
                                      </p:to>
                                    </p:set>
                                    <p:anim calcmode="lin" valueType="num">
                                      <p:cBhvr additive="base">
                                        <p:cTn dur="500"/>
                                        <p:tgtEl>
                                          <p:spTgt spid="17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4000"/>
          </a:blip>
          <a:stretch>
            <a:fillRect/>
          </a:stretch>
        </a:blipFill>
      </p:bgPr>
    </p:bg>
    <p:spTree>
      <p:nvGrpSpPr>
        <p:cNvPr id="198" name="Shape 198"/>
        <p:cNvGrpSpPr/>
        <p:nvPr/>
      </p:nvGrpSpPr>
      <p:grpSpPr>
        <a:xfrm>
          <a:off x="0" y="0"/>
          <a:ext cx="0" cy="0"/>
          <a:chOff x="0" y="0"/>
          <a:chExt cx="0" cy="0"/>
        </a:xfrm>
      </p:grpSpPr>
      <p:sp>
        <p:nvSpPr>
          <p:cNvPr id="199" name="Google Shape;199;p7"/>
          <p:cNvSpPr txBox="1"/>
          <p:nvPr>
            <p:ph type="title"/>
          </p:nvPr>
        </p:nvSpPr>
        <p:spPr>
          <a:xfrm>
            <a:off x="533400" y="1905000"/>
            <a:ext cx="30480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When to use</a:t>
            </a:r>
            <a:endParaRPr b="1">
              <a:solidFill>
                <a:schemeClr val="dk1"/>
              </a:solidFill>
            </a:endParaRPr>
          </a:p>
        </p:txBody>
      </p:sp>
      <p:sp>
        <p:nvSpPr>
          <p:cNvPr id="200" name="Google Shape;200;p7"/>
          <p:cNvSpPr txBox="1"/>
          <p:nvPr>
            <p:ph idx="1" type="body"/>
          </p:nvPr>
        </p:nvSpPr>
        <p:spPr>
          <a:xfrm>
            <a:off x="5257800" y="5715000"/>
            <a:ext cx="3429000" cy="4419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 </a:t>
            </a:r>
            <a:endParaRPr/>
          </a:p>
        </p:txBody>
      </p:sp>
      <p:sp>
        <p:nvSpPr>
          <p:cNvPr id="201" name="Google Shape;201;p7"/>
          <p:cNvSpPr txBox="1"/>
          <p:nvPr/>
        </p:nvSpPr>
        <p:spPr>
          <a:xfrm>
            <a:off x="381000" y="3200400"/>
            <a:ext cx="7696200" cy="203132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You are ready with thin slices of the overall software pieces.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Customer wants prototype version of the software from the beginning of the project</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Parallel stages such as requirement collection, planning etc. can take place.</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Increments needs to be prioritized by customers, so better chance of success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Better for small or medium size projects</a:t>
            </a:r>
            <a:endParaRPr sz="1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rac.png" id="202" name="Google Shape;202;p7"/>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0000"/>
          </a:blip>
          <a:stretch>
            <a:fillRect/>
          </a:stretch>
        </a:blipFill>
      </p:bgPr>
    </p:bg>
    <p:spTree>
      <p:nvGrpSpPr>
        <p:cNvPr id="206" name="Shape 206"/>
        <p:cNvGrpSpPr/>
        <p:nvPr/>
      </p:nvGrpSpPr>
      <p:grpSpPr>
        <a:xfrm>
          <a:off x="0" y="0"/>
          <a:ext cx="0" cy="0"/>
          <a:chOff x="0" y="0"/>
          <a:chExt cx="0" cy="0"/>
        </a:xfrm>
      </p:grpSpPr>
      <p:sp>
        <p:nvSpPr>
          <p:cNvPr id="207" name="Google Shape;207;p8"/>
          <p:cNvSpPr txBox="1"/>
          <p:nvPr>
            <p:ph type="title"/>
          </p:nvPr>
        </p:nvSpPr>
        <p:spPr>
          <a:xfrm>
            <a:off x="1752600" y="15240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b="1" lang="en-US">
                <a:solidFill>
                  <a:schemeClr val="dk1"/>
                </a:solidFill>
              </a:rPr>
              <a:t>Iterative Process Model</a:t>
            </a:r>
            <a:endParaRPr b="1">
              <a:solidFill>
                <a:schemeClr val="dk1"/>
              </a:solidFill>
            </a:endParaRPr>
          </a:p>
        </p:txBody>
      </p:sp>
      <p:sp>
        <p:nvSpPr>
          <p:cNvPr id="208" name="Google Shape;208;p8"/>
          <p:cNvSpPr txBox="1"/>
          <p:nvPr>
            <p:ph idx="1" type="body"/>
          </p:nvPr>
        </p:nvSpPr>
        <p:spPr>
          <a:xfrm>
            <a:off x="3276600" y="5562600"/>
            <a:ext cx="5410200" cy="594360"/>
          </a:xfrm>
          <a:prstGeom prst="rect">
            <a:avLst/>
          </a:prstGeom>
          <a:noFill/>
          <a:ln>
            <a:noFill/>
          </a:ln>
        </p:spPr>
        <p:txBody>
          <a:bodyPr anchorCtr="0" anchor="t" bIns="45700" lIns="91425" spcFirstLastPara="1" rIns="91425" wrap="square" tIns="45700">
            <a:normAutofit/>
          </a:bodyPr>
          <a:lstStyle/>
          <a:p>
            <a:pPr indent="-148844" lvl="0" marL="274320" rtl="0" algn="l">
              <a:spcBef>
                <a:spcPts val="0"/>
              </a:spcBef>
              <a:spcAft>
                <a:spcPts val="0"/>
              </a:spcAft>
              <a:buSzPts val="1976"/>
              <a:buNone/>
            </a:pPr>
            <a:r>
              <a:t/>
            </a:r>
            <a:endParaRPr/>
          </a:p>
        </p:txBody>
      </p:sp>
      <p:sp>
        <p:nvSpPr>
          <p:cNvPr id="209" name="Google Shape;209;p8"/>
          <p:cNvSpPr txBox="1"/>
          <p:nvPr/>
        </p:nvSpPr>
        <p:spPr>
          <a:xfrm>
            <a:off x="1752600" y="4114800"/>
            <a:ext cx="5410200"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Customer is not sure about the requirements</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Even development team may not be sure about which technology, algorithms may be used.</a:t>
            </a:r>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There is no fixed limit of iterations, that is time is set aside.</a:t>
            </a:r>
            <a:endParaRPr/>
          </a:p>
        </p:txBody>
      </p:sp>
      <p:sp>
        <p:nvSpPr>
          <p:cNvPr id="210" name="Google Shape;210;p8"/>
          <p:cNvSpPr txBox="1"/>
          <p:nvPr/>
        </p:nvSpPr>
        <p:spPr>
          <a:xfrm>
            <a:off x="990600" y="2667000"/>
            <a:ext cx="74676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Gill Sans"/>
                <a:ea typeface="Gill Sans"/>
                <a:cs typeface="Gill Sans"/>
                <a:sym typeface="Gill Sans"/>
              </a:rPr>
              <a:t>A software process model where the software will be delivered in iterations</a:t>
            </a:r>
            <a:endParaRPr sz="2400">
              <a:solidFill>
                <a:schemeClr val="dk1"/>
              </a:solidFill>
              <a:latin typeface="Gill Sans"/>
              <a:ea typeface="Gill Sans"/>
              <a:cs typeface="Gill Sans"/>
              <a:sym typeface="Gill Sans"/>
            </a:endParaRPr>
          </a:p>
        </p:txBody>
      </p:sp>
      <p:pic>
        <p:nvPicPr>
          <p:cNvPr descr="brac.png" id="211" name="Google Shape;211;p8"/>
          <p:cNvPicPr preferRelativeResize="0"/>
          <p:nvPr/>
        </p:nvPicPr>
        <p:blipFill rotWithShape="1">
          <a:blip r:embed="rId4">
            <a:alphaModFix/>
          </a:blip>
          <a:srcRect b="0" l="0" r="0" t="0"/>
          <a:stretch/>
        </p:blipFill>
        <p:spPr>
          <a:xfrm>
            <a:off x="7953145"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9"/>
          <p:cNvSpPr txBox="1"/>
          <p:nvPr>
            <p:ph idx="1" type="body"/>
          </p:nvPr>
        </p:nvSpPr>
        <p:spPr>
          <a:xfrm>
            <a:off x="457200" y="5867400"/>
            <a:ext cx="8229600" cy="289560"/>
          </a:xfrm>
          <a:prstGeom prst="rect">
            <a:avLst/>
          </a:prstGeom>
          <a:noFill/>
          <a:ln>
            <a:noFill/>
          </a:ln>
        </p:spPr>
        <p:txBody>
          <a:bodyPr anchorCtr="0" anchor="t" bIns="45700" lIns="91425" spcFirstLastPara="1" rIns="91425" wrap="square" tIns="45700">
            <a:normAutofit fontScale="62500" lnSpcReduction="20000"/>
          </a:bodyPr>
          <a:lstStyle/>
          <a:p>
            <a:pPr indent="-195897" lvl="0" marL="274320" rtl="0" algn="l">
              <a:spcBef>
                <a:spcPts val="0"/>
              </a:spcBef>
              <a:spcAft>
                <a:spcPts val="0"/>
              </a:spcAft>
              <a:buSzPct val="76000"/>
              <a:buNone/>
            </a:pPr>
            <a:r>
              <a:t/>
            </a:r>
            <a:endParaRPr/>
          </a:p>
        </p:txBody>
      </p:sp>
      <p:grpSp>
        <p:nvGrpSpPr>
          <p:cNvPr id="217" name="Google Shape;217;p9"/>
          <p:cNvGrpSpPr/>
          <p:nvPr/>
        </p:nvGrpSpPr>
        <p:grpSpPr>
          <a:xfrm>
            <a:off x="7162800" y="5410200"/>
            <a:ext cx="1828800" cy="1066800"/>
            <a:chOff x="1981200" y="2286000"/>
            <a:chExt cx="1828800" cy="1066800"/>
          </a:xfrm>
        </p:grpSpPr>
        <p:sp>
          <p:nvSpPr>
            <p:cNvPr id="218" name="Google Shape;218;p9"/>
            <p:cNvSpPr/>
            <p:nvPr/>
          </p:nvSpPr>
          <p:spPr>
            <a:xfrm>
              <a:off x="1981200" y="2286000"/>
              <a:ext cx="609600" cy="533400"/>
            </a:xfrm>
            <a:prstGeom prst="rect">
              <a:avLst/>
            </a:prstGeom>
            <a:solidFill>
              <a:srgbClr val="FF000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19" name="Google Shape;219;p9"/>
            <p:cNvSpPr/>
            <p:nvPr/>
          </p:nvSpPr>
          <p:spPr>
            <a:xfrm>
              <a:off x="3200400" y="2286000"/>
              <a:ext cx="609600" cy="533400"/>
            </a:xfrm>
            <a:prstGeom prst="rect">
              <a:avLst/>
            </a:prstGeom>
            <a:solidFill>
              <a:srgbClr val="E2BCC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0" name="Google Shape;220;p9"/>
            <p:cNvSpPr/>
            <p:nvPr/>
          </p:nvSpPr>
          <p:spPr>
            <a:xfrm>
              <a:off x="1981200" y="2819400"/>
              <a:ext cx="609600" cy="533400"/>
            </a:xfrm>
            <a:prstGeom prst="rect">
              <a:avLst/>
            </a:prstGeom>
            <a:solidFill>
              <a:srgbClr val="00B05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1" name="Google Shape;221;p9"/>
            <p:cNvSpPr/>
            <p:nvPr/>
          </p:nvSpPr>
          <p:spPr>
            <a:xfrm>
              <a:off x="2590800" y="2286000"/>
              <a:ext cx="609600" cy="533400"/>
            </a:xfrm>
            <a:prstGeom prst="rect">
              <a:avLst/>
            </a:prstGeom>
            <a:solidFill>
              <a:srgbClr val="2011E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2" name="Google Shape;222;p9"/>
            <p:cNvSpPr/>
            <p:nvPr/>
          </p:nvSpPr>
          <p:spPr>
            <a:xfrm>
              <a:off x="2590800" y="2819400"/>
              <a:ext cx="609600" cy="533400"/>
            </a:xfrm>
            <a:prstGeom prst="rect">
              <a:avLst/>
            </a:prstGeom>
            <a:solidFill>
              <a:srgbClr val="FBEF59"/>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3" name="Google Shape;223;p9"/>
            <p:cNvSpPr/>
            <p:nvPr/>
          </p:nvSpPr>
          <p:spPr>
            <a:xfrm>
              <a:off x="3200400" y="2819400"/>
              <a:ext cx="609600" cy="533400"/>
            </a:xfrm>
            <a:prstGeom prst="rect">
              <a:avLst/>
            </a:prstGeom>
            <a:solidFill>
              <a:srgbClr val="00B0F0"/>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224" name="Google Shape;224;p9"/>
          <p:cNvGrpSpPr/>
          <p:nvPr/>
        </p:nvGrpSpPr>
        <p:grpSpPr>
          <a:xfrm>
            <a:off x="5410200" y="4114800"/>
            <a:ext cx="1828800" cy="1066800"/>
            <a:chOff x="1981200" y="2286000"/>
            <a:chExt cx="1828800" cy="1066800"/>
          </a:xfrm>
        </p:grpSpPr>
        <p:sp>
          <p:nvSpPr>
            <p:cNvPr id="225" name="Google Shape;225;p9"/>
            <p:cNvSpPr/>
            <p:nvPr/>
          </p:nvSpPr>
          <p:spPr>
            <a:xfrm>
              <a:off x="1981200" y="22860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6" name="Google Shape;226;p9"/>
            <p:cNvSpPr/>
            <p:nvPr/>
          </p:nvSpPr>
          <p:spPr>
            <a:xfrm>
              <a:off x="3200400" y="22860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7" name="Google Shape;227;p9"/>
            <p:cNvSpPr/>
            <p:nvPr/>
          </p:nvSpPr>
          <p:spPr>
            <a:xfrm>
              <a:off x="1981200" y="28194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8" name="Google Shape;228;p9"/>
            <p:cNvSpPr/>
            <p:nvPr/>
          </p:nvSpPr>
          <p:spPr>
            <a:xfrm>
              <a:off x="2590800" y="22860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29" name="Google Shape;229;p9"/>
            <p:cNvSpPr/>
            <p:nvPr/>
          </p:nvSpPr>
          <p:spPr>
            <a:xfrm>
              <a:off x="2590800" y="2819400"/>
              <a:ext cx="609600" cy="533400"/>
            </a:xfrm>
            <a:prstGeom prst="rect">
              <a:avLst/>
            </a:prstGeom>
            <a:solidFill>
              <a:schemeClr val="dk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0" name="Google Shape;230;p9"/>
            <p:cNvSpPr/>
            <p:nvPr/>
          </p:nvSpPr>
          <p:spPr>
            <a:xfrm>
              <a:off x="3200400" y="2819400"/>
              <a:ext cx="609600" cy="533400"/>
            </a:xfrm>
            <a:prstGeom prst="rect">
              <a:avLst/>
            </a:prstGeom>
            <a:solidFill>
              <a:schemeClr val="lt1"/>
            </a:solid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231" name="Google Shape;231;p9"/>
          <p:cNvGrpSpPr/>
          <p:nvPr/>
        </p:nvGrpSpPr>
        <p:grpSpPr>
          <a:xfrm>
            <a:off x="1676400" y="1676400"/>
            <a:ext cx="1219200" cy="1066800"/>
            <a:chOff x="1981200" y="2286000"/>
            <a:chExt cx="1219200" cy="1066800"/>
          </a:xfrm>
        </p:grpSpPr>
        <p:sp>
          <p:nvSpPr>
            <p:cNvPr id="232" name="Google Shape;232;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3" name="Google Shape;233;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4" name="Google Shape;234;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5" name="Google Shape;235;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236" name="Google Shape;236;p9"/>
          <p:cNvGrpSpPr/>
          <p:nvPr/>
        </p:nvGrpSpPr>
        <p:grpSpPr>
          <a:xfrm>
            <a:off x="304800" y="228600"/>
            <a:ext cx="1219200" cy="1066800"/>
            <a:chOff x="304800" y="228600"/>
            <a:chExt cx="1219200" cy="1066800"/>
          </a:xfrm>
        </p:grpSpPr>
        <p:sp>
          <p:nvSpPr>
            <p:cNvPr id="237" name="Google Shape;237;p9"/>
            <p:cNvSpPr/>
            <p:nvPr/>
          </p:nvSpPr>
          <p:spPr>
            <a:xfrm>
              <a:off x="304800" y="2286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8" name="Google Shape;238;p9"/>
            <p:cNvSpPr/>
            <p:nvPr/>
          </p:nvSpPr>
          <p:spPr>
            <a:xfrm>
              <a:off x="304800" y="7620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39" name="Google Shape;239;p9"/>
            <p:cNvSpPr/>
            <p:nvPr/>
          </p:nvSpPr>
          <p:spPr>
            <a:xfrm>
              <a:off x="914400" y="2286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0" name="Google Shape;240;p9"/>
            <p:cNvSpPr/>
            <p:nvPr/>
          </p:nvSpPr>
          <p:spPr>
            <a:xfrm>
              <a:off x="914400" y="762000"/>
              <a:ext cx="609600" cy="533400"/>
            </a:xfrm>
            <a:prstGeom prst="rect">
              <a:avLst/>
            </a:prstGeom>
            <a:noFill/>
            <a:ln cap="flat" cmpd="sng" w="25400">
              <a:solidFill>
                <a:schemeClr val="dk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grpSp>
        <p:nvGrpSpPr>
          <p:cNvPr id="241" name="Google Shape;241;p9"/>
          <p:cNvGrpSpPr/>
          <p:nvPr/>
        </p:nvGrpSpPr>
        <p:grpSpPr>
          <a:xfrm>
            <a:off x="3429000" y="2743200"/>
            <a:ext cx="1828800" cy="1066800"/>
            <a:chOff x="1981200" y="2286000"/>
            <a:chExt cx="1828800" cy="1066800"/>
          </a:xfrm>
        </p:grpSpPr>
        <p:sp>
          <p:nvSpPr>
            <p:cNvPr id="242" name="Google Shape;242;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3" name="Google Shape;243;p9"/>
            <p:cNvSpPr/>
            <p:nvPr/>
          </p:nvSpPr>
          <p:spPr>
            <a:xfrm>
              <a:off x="32004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4" name="Google Shape;244;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5" name="Google Shape;245;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6" name="Google Shape;246;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47" name="Google Shape;247;p9"/>
            <p:cNvSpPr/>
            <p:nvPr/>
          </p:nvSpPr>
          <p:spPr>
            <a:xfrm>
              <a:off x="32004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sp>
        <p:nvSpPr>
          <p:cNvPr id="248" name="Google Shape;248;p9"/>
          <p:cNvSpPr txBox="1"/>
          <p:nvPr/>
        </p:nvSpPr>
        <p:spPr>
          <a:xfrm>
            <a:off x="3733800" y="3886200"/>
            <a:ext cx="1087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Iteration 3</a:t>
            </a:r>
            <a:endParaRPr i="1" sz="1800">
              <a:solidFill>
                <a:schemeClr val="dk1"/>
              </a:solidFill>
              <a:latin typeface="Gill Sans"/>
              <a:ea typeface="Gill Sans"/>
              <a:cs typeface="Gill Sans"/>
              <a:sym typeface="Gill Sans"/>
            </a:endParaRPr>
          </a:p>
        </p:txBody>
      </p:sp>
      <p:sp>
        <p:nvSpPr>
          <p:cNvPr id="249" name="Google Shape;249;p9"/>
          <p:cNvSpPr txBox="1"/>
          <p:nvPr/>
        </p:nvSpPr>
        <p:spPr>
          <a:xfrm>
            <a:off x="304800" y="1371600"/>
            <a:ext cx="1087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Iteration 1</a:t>
            </a:r>
            <a:endParaRPr i="1" sz="1800">
              <a:solidFill>
                <a:schemeClr val="dk1"/>
              </a:solidFill>
              <a:latin typeface="Gill Sans"/>
              <a:ea typeface="Gill Sans"/>
              <a:cs typeface="Gill Sans"/>
              <a:sym typeface="Gill Sans"/>
            </a:endParaRPr>
          </a:p>
        </p:txBody>
      </p:sp>
      <p:sp>
        <p:nvSpPr>
          <p:cNvPr id="250" name="Google Shape;250;p9"/>
          <p:cNvSpPr txBox="1"/>
          <p:nvPr/>
        </p:nvSpPr>
        <p:spPr>
          <a:xfrm>
            <a:off x="1752600" y="2819400"/>
            <a:ext cx="1087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Iteration 2</a:t>
            </a:r>
            <a:endParaRPr i="1" sz="1800">
              <a:solidFill>
                <a:schemeClr val="dk1"/>
              </a:solidFill>
              <a:latin typeface="Gill Sans"/>
              <a:ea typeface="Gill Sans"/>
              <a:cs typeface="Gill Sans"/>
              <a:sym typeface="Gill Sans"/>
            </a:endParaRPr>
          </a:p>
        </p:txBody>
      </p:sp>
      <p:sp>
        <p:nvSpPr>
          <p:cNvPr id="251" name="Google Shape;251;p9"/>
          <p:cNvSpPr txBox="1"/>
          <p:nvPr/>
        </p:nvSpPr>
        <p:spPr>
          <a:xfrm>
            <a:off x="5867400" y="5257800"/>
            <a:ext cx="1087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Iteration 4</a:t>
            </a:r>
            <a:endParaRPr i="1" sz="1800">
              <a:solidFill>
                <a:schemeClr val="dk1"/>
              </a:solidFill>
              <a:latin typeface="Gill Sans"/>
              <a:ea typeface="Gill Sans"/>
              <a:cs typeface="Gill Sans"/>
              <a:sym typeface="Gill Sans"/>
            </a:endParaRPr>
          </a:p>
        </p:txBody>
      </p:sp>
      <p:sp>
        <p:nvSpPr>
          <p:cNvPr id="252" name="Google Shape;252;p9"/>
          <p:cNvSpPr txBox="1"/>
          <p:nvPr/>
        </p:nvSpPr>
        <p:spPr>
          <a:xfrm>
            <a:off x="7543800" y="6488668"/>
            <a:ext cx="1087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Gill Sans"/>
                <a:ea typeface="Gill Sans"/>
                <a:cs typeface="Gill Sans"/>
                <a:sym typeface="Gill Sans"/>
              </a:rPr>
              <a:t>Iteration 5</a:t>
            </a:r>
            <a:endParaRPr i="1" sz="1800">
              <a:solidFill>
                <a:schemeClr val="dk1"/>
              </a:solidFill>
              <a:latin typeface="Gill Sans"/>
              <a:ea typeface="Gill Sans"/>
              <a:cs typeface="Gill Sans"/>
              <a:sym typeface="Gill Sans"/>
            </a:endParaRPr>
          </a:p>
        </p:txBody>
      </p:sp>
      <p:sp>
        <p:nvSpPr>
          <p:cNvPr id="253" name="Google Shape;253;p9"/>
          <p:cNvSpPr txBox="1"/>
          <p:nvPr/>
        </p:nvSpPr>
        <p:spPr>
          <a:xfrm>
            <a:off x="4277474" y="209289"/>
            <a:ext cx="4704000" cy="25854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For example, in first iteration Login module is delivered.  In second iteration,  Login module is updated again. In third iteration, Navigation module is added . And in fourth iteration some refinement is done.</a:t>
            </a:r>
            <a:endParaRPr sz="1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1800"/>
              <a:buFont typeface="Gill Sans"/>
              <a:buAutoNum type="arabicPeriod"/>
            </a:pPr>
            <a:r>
              <a:rPr lang="en-US" sz="1800">
                <a:solidFill>
                  <a:schemeClr val="dk1"/>
                </a:solidFill>
                <a:latin typeface="Gill Sans"/>
                <a:ea typeface="Gill Sans"/>
                <a:cs typeface="Gill Sans"/>
                <a:sym typeface="Gill Sans"/>
              </a:rPr>
              <a:t>That is, this model “changes or reworks” on same section in iterations until customer accepts it.</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254" name="Google Shape;254;p9"/>
          <p:cNvGrpSpPr/>
          <p:nvPr/>
        </p:nvGrpSpPr>
        <p:grpSpPr>
          <a:xfrm>
            <a:off x="1219200" y="3581400"/>
            <a:ext cx="1828800" cy="1066800"/>
            <a:chOff x="1981200" y="2286000"/>
            <a:chExt cx="1828800" cy="1066800"/>
          </a:xfrm>
        </p:grpSpPr>
        <p:sp>
          <p:nvSpPr>
            <p:cNvPr id="255" name="Google Shape;255;p9"/>
            <p:cNvSpPr/>
            <p:nvPr/>
          </p:nvSpPr>
          <p:spPr>
            <a:xfrm>
              <a:off x="19812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6" name="Google Shape;256;p9"/>
            <p:cNvSpPr/>
            <p:nvPr/>
          </p:nvSpPr>
          <p:spPr>
            <a:xfrm>
              <a:off x="32004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7" name="Google Shape;257;p9"/>
            <p:cNvSpPr/>
            <p:nvPr/>
          </p:nvSpPr>
          <p:spPr>
            <a:xfrm>
              <a:off x="19812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8" name="Google Shape;258;p9"/>
            <p:cNvSpPr/>
            <p:nvPr/>
          </p:nvSpPr>
          <p:spPr>
            <a:xfrm>
              <a:off x="2590800" y="22860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59" name="Google Shape;259;p9"/>
            <p:cNvSpPr/>
            <p:nvPr/>
          </p:nvSpPr>
          <p:spPr>
            <a:xfrm>
              <a:off x="25908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60" name="Google Shape;260;p9"/>
            <p:cNvSpPr/>
            <p:nvPr/>
          </p:nvSpPr>
          <p:spPr>
            <a:xfrm>
              <a:off x="3200400" y="2819400"/>
              <a:ext cx="609600" cy="533400"/>
            </a:xfrm>
            <a:prstGeom prst="rect">
              <a:avLst/>
            </a:prstGeom>
            <a:noFill/>
            <a:ln cap="flat" cmpd="sng" w="508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grpSp>
      <p:pic>
        <p:nvPicPr>
          <p:cNvPr descr="brac.png" id="261" name="Google Shape;261;p9"/>
          <p:cNvPicPr preferRelativeResize="0"/>
          <p:nvPr/>
        </p:nvPicPr>
        <p:blipFill rotWithShape="1">
          <a:blip r:embed="rId3">
            <a:alphaModFix/>
          </a:blip>
          <a:srcRect b="0" l="0" r="0" t="0"/>
          <a:stretch/>
        </p:blipFill>
        <p:spPr>
          <a:xfrm>
            <a:off x="0" y="5867400"/>
            <a:ext cx="1190855" cy="9906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4"/>
                                        </p:tgtEl>
                                        <p:attrNameLst>
                                          <p:attrName>style.visibility</p:attrName>
                                        </p:attrNameLst>
                                      </p:cBhvr>
                                      <p:to>
                                        <p:strVal val="visible"/>
                                      </p:to>
                                    </p:set>
                                    <p:anim calcmode="lin" valueType="num">
                                      <p:cBhvr additive="base">
                                        <p:cTn dur="500"/>
                                        <p:tgtEl>
                                          <p:spTgt spid="25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254"/>
                                        </p:tgtEl>
                                        <p:attrNameLst>
                                          <p:attrName>ppt_y</p:attrName>
                                        </p:attrNameLst>
                                      </p:cBhvr>
                                      <p:tavLst>
                                        <p:tav fmla="" tm="0">
                                          <p:val>
                                            <p:strVal val="#ppt_y"/>
                                          </p:val>
                                        </p:tav>
                                        <p:tav fmla="" tm="100000">
                                          <p:val>
                                            <p:strVal val="#ppt_y+1"/>
                                          </p:val>
                                        </p:tav>
                                      </p:tavLst>
                                    </p:anim>
                                    <p:set>
                                      <p:cBhvr>
                                        <p:cTn dur="1" fill="hold">
                                          <p:stCondLst>
                                            <p:cond delay="500"/>
                                          </p:stCondLst>
                                        </p:cTn>
                                        <p:tgtEl>
                                          <p:spTgt spid="2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1000"/>
                                        <p:tgtEl>
                                          <p:spTgt spid="23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1000"/>
                                        <p:tgtEl>
                                          <p:spTgt spid="23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1000"/>
                                        <p:tgtEl>
                                          <p:spTgt spid="24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4"/>
                                        </p:tgtEl>
                                        <p:attrNameLst>
                                          <p:attrName>style.visibility</p:attrName>
                                        </p:attrNameLst>
                                      </p:cBhvr>
                                      <p:to>
                                        <p:strVal val="visible"/>
                                      </p:to>
                                    </p:set>
                                    <p:anim calcmode="lin" valueType="num">
                                      <p:cBhvr additive="base">
                                        <p:cTn dur="500"/>
                                        <p:tgtEl>
                                          <p:spTgt spid="22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