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5"/>
  </p:notesMasterIdLst>
  <p:sldIdLst>
    <p:sldId id="256" r:id="rId5"/>
    <p:sldId id="257" r:id="rId6"/>
    <p:sldId id="269" r:id="rId7"/>
    <p:sldId id="271" r:id="rId8"/>
    <p:sldId id="273" r:id="rId9"/>
    <p:sldId id="268" r:id="rId10"/>
    <p:sldId id="274" r:id="rId11"/>
    <p:sldId id="275"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061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IMA MARKET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IST-03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735615" y="230762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Srinivas Mishra</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90470" y="4474906"/>
            <a:ext cx="10762434"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Information Science And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Dr.Pallavi R</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Prof. Srinivas Mishra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C3DD7ED0-7E03-6BA4-4698-42EE213552C6}"/>
              </a:ext>
            </a:extLst>
          </p:cNvPr>
          <p:cNvGraphicFramePr>
            <a:graphicFrameLocks noGrp="1"/>
          </p:cNvGraphicFramePr>
          <p:nvPr>
            <p:extLst>
              <p:ext uri="{D42A27DB-BD31-4B8C-83A1-F6EECF244321}">
                <p14:modId xmlns:p14="http://schemas.microsoft.com/office/powerpoint/2010/main" val="702923119"/>
              </p:ext>
            </p:extLst>
          </p:nvPr>
        </p:nvGraphicFramePr>
        <p:xfrm>
          <a:off x="790469" y="2642831"/>
          <a:ext cx="4567594" cy="1615440"/>
        </p:xfrm>
        <a:graphic>
          <a:graphicData uri="http://schemas.openxmlformats.org/drawingml/2006/table">
            <a:tbl>
              <a:tblPr firstRow="1" bandRow="1"/>
              <a:tblGrid>
                <a:gridCol w="2283797">
                  <a:extLst>
                    <a:ext uri="{9D8B030D-6E8A-4147-A177-3AD203B41FA5}">
                      <a16:colId xmlns:a16="http://schemas.microsoft.com/office/drawing/2014/main" val="2897391054"/>
                    </a:ext>
                  </a:extLst>
                </a:gridCol>
                <a:gridCol w="2283797">
                  <a:extLst>
                    <a:ext uri="{9D8B030D-6E8A-4147-A177-3AD203B41FA5}">
                      <a16:colId xmlns:a16="http://schemas.microsoft.com/office/drawing/2014/main" val="497965504"/>
                    </a:ext>
                  </a:extLst>
                </a:gridCol>
              </a:tblGrid>
              <a:tr h="312420">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Student Name</a:t>
                      </a:r>
                    </a:p>
                  </a:txBody>
                  <a:tcPr/>
                </a:tc>
                <a:extLst>
                  <a:ext uri="{0D108BD9-81ED-4DB2-BD59-A6C34878D82A}">
                    <a16:rowId xmlns:a16="http://schemas.microsoft.com/office/drawing/2014/main" val="3038994473"/>
                  </a:ext>
                </a:extLst>
              </a:tr>
              <a:tr h="312420">
                <a:tc>
                  <a:txBody>
                    <a:bodyPr/>
                    <a:lstStyle/>
                    <a:p>
                      <a:r>
                        <a:rPr lang="en-US" dirty="0"/>
                        <a:t>20211IST0025</a:t>
                      </a:r>
                      <a:endParaRPr lang="en-IN" dirty="0"/>
                    </a:p>
                  </a:txBody>
                  <a:tcPr/>
                </a:tc>
                <a:tc>
                  <a:txBody>
                    <a:bodyPr/>
                    <a:lstStyle/>
                    <a:p>
                      <a:r>
                        <a:rPr lang="en-US" dirty="0"/>
                        <a:t>Gana N H</a:t>
                      </a:r>
                      <a:endParaRPr lang="en-IN" dirty="0"/>
                    </a:p>
                  </a:txBody>
                  <a:tcPr/>
                </a:tc>
                <a:extLst>
                  <a:ext uri="{0D108BD9-81ED-4DB2-BD59-A6C34878D82A}">
                    <a16:rowId xmlns:a16="http://schemas.microsoft.com/office/drawing/2014/main" val="4122586939"/>
                  </a:ext>
                </a:extLst>
              </a:tr>
              <a:tr h="312420">
                <a:tc>
                  <a:txBody>
                    <a:bodyPr/>
                    <a:lstStyle/>
                    <a:p>
                      <a:r>
                        <a:rPr lang="en-US" dirty="0"/>
                        <a:t>20211IST0004</a:t>
                      </a:r>
                      <a:endParaRPr lang="en-IN" dirty="0"/>
                    </a:p>
                  </a:txBody>
                  <a:tcPr/>
                </a:tc>
                <a:tc>
                  <a:txBody>
                    <a:bodyPr/>
                    <a:lstStyle/>
                    <a:p>
                      <a:r>
                        <a:rPr lang="en-US" dirty="0"/>
                        <a:t>Aneesh K</a:t>
                      </a:r>
                      <a:endParaRPr lang="en-IN" dirty="0"/>
                    </a:p>
                  </a:txBody>
                  <a:tcPr/>
                </a:tc>
                <a:extLst>
                  <a:ext uri="{0D108BD9-81ED-4DB2-BD59-A6C34878D82A}">
                    <a16:rowId xmlns:a16="http://schemas.microsoft.com/office/drawing/2014/main" val="1118330991"/>
                  </a:ext>
                </a:extLst>
              </a:tr>
              <a:tr h="312420">
                <a:tc>
                  <a:txBody>
                    <a:bodyPr/>
                    <a:lstStyle/>
                    <a:p>
                      <a:r>
                        <a:rPr lang="en-US" dirty="0"/>
                        <a:t>20211IST0015</a:t>
                      </a:r>
                      <a:endParaRPr lang="en-IN" dirty="0"/>
                    </a:p>
                  </a:txBody>
                  <a:tcPr/>
                </a:tc>
                <a:tc>
                  <a:txBody>
                    <a:bodyPr/>
                    <a:lstStyle/>
                    <a:p>
                      <a:r>
                        <a:rPr lang="en-US" dirty="0"/>
                        <a:t>Azmath Patel</a:t>
                      </a:r>
                      <a:endParaRPr lang="en-IN" dirty="0"/>
                    </a:p>
                  </a:txBody>
                  <a:tcPr/>
                </a:tc>
                <a:extLst>
                  <a:ext uri="{0D108BD9-81ED-4DB2-BD59-A6C34878D82A}">
                    <a16:rowId xmlns:a16="http://schemas.microsoft.com/office/drawing/2014/main" val="4151020062"/>
                  </a:ext>
                </a:extLst>
              </a:tr>
              <a:tr h="312420">
                <a:tc>
                  <a:txBody>
                    <a:bodyPr/>
                    <a:lstStyle/>
                    <a:p>
                      <a:r>
                        <a:rPr lang="en-US" dirty="0"/>
                        <a:t>20211IST0018</a:t>
                      </a:r>
                      <a:endParaRPr lang="en-IN" dirty="0"/>
                    </a:p>
                  </a:txBody>
                  <a:tcPr/>
                </a:tc>
                <a:tc>
                  <a:txBody>
                    <a:bodyPr/>
                    <a:lstStyle/>
                    <a:p>
                      <a:r>
                        <a:rPr lang="en-US" dirty="0"/>
                        <a:t>Rajavardhan R</a:t>
                      </a:r>
                      <a:endParaRPr lang="en-IN" dirty="0"/>
                    </a:p>
                  </a:txBody>
                  <a:tcPr/>
                </a:tc>
                <a:extLst>
                  <a:ext uri="{0D108BD9-81ED-4DB2-BD59-A6C34878D82A}">
                    <a16:rowId xmlns:a16="http://schemas.microsoft.com/office/drawing/2014/main" val="392221342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Number:PSCS169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lnSpc>
                <a:spcPct val="150000"/>
              </a:lnSpc>
              <a:spcBef>
                <a:spcPts val="0"/>
              </a:spcBef>
              <a:buNone/>
            </a:pPr>
            <a:r>
              <a:rPr lang="en-US" sz="1800" b="1" dirty="0">
                <a:latin typeface="Cambria" panose="02040503050406030204" pitchFamily="18" charset="0"/>
                <a:ea typeface="Cambria" panose="02040503050406030204" pitchFamily="18" charset="0"/>
              </a:rPr>
              <a:t>Organization: FIS SOLUTIONS(INDIA)</a:t>
            </a:r>
          </a:p>
          <a:p>
            <a:pPr marL="342900" lvl="0" indent="-190500" algn="just">
              <a:lnSpc>
                <a:spcPct val="150000"/>
              </a:lnSpc>
              <a:spcBef>
                <a:spcPts val="0"/>
              </a:spcBef>
              <a:buNone/>
            </a:pPr>
            <a:r>
              <a:rPr lang="en-US" sz="1800" b="1" dirty="0">
                <a:latin typeface="Cambria" panose="02040503050406030204" pitchFamily="18" charset="0"/>
                <a:ea typeface="Cambria" panose="02040503050406030204" pitchFamily="18" charset="0"/>
              </a:rPr>
              <a:t>Category</a:t>
            </a:r>
            <a:r>
              <a:rPr lang="en-US" sz="1800" dirty="0">
                <a:latin typeface="Cambria" panose="02040503050406030204" pitchFamily="18" charset="0"/>
                <a:ea typeface="Cambria" panose="02040503050406030204" pitchFamily="18" charset="0"/>
              </a:rPr>
              <a:t> : Software</a:t>
            </a:r>
          </a:p>
          <a:p>
            <a:pPr marL="342900" lvl="0" indent="-190500" algn="just">
              <a:lnSpc>
                <a:spcPct val="150000"/>
              </a:lnSpc>
              <a:spcBef>
                <a:spcPts val="0"/>
              </a:spcBef>
              <a:buNone/>
            </a:pPr>
            <a:r>
              <a:rPr lang="en-US" sz="1800" b="1" dirty="0">
                <a:latin typeface="Cambria" panose="02040503050406030204" pitchFamily="18" charset="0"/>
                <a:ea typeface="Cambria" panose="02040503050406030204" pitchFamily="18" charset="0"/>
              </a:rPr>
              <a:t>Problem Description: </a:t>
            </a:r>
            <a:r>
              <a:rPr lang="en-US" sz="1800" dirty="0"/>
              <a:t>To harness India's IT talent for national projects, we propose two</a:t>
            </a:r>
          </a:p>
          <a:p>
            <a:pPr marL="342900" lvl="0" indent="-190500" algn="just">
              <a:lnSpc>
                <a:spcPct val="150000"/>
              </a:lnSpc>
              <a:spcBef>
                <a:spcPts val="0"/>
              </a:spcBef>
              <a:buNone/>
            </a:pPr>
            <a:r>
              <a:rPr lang="en-US" sz="1800" dirty="0"/>
              <a:t>interconnected platforms: the </a:t>
            </a:r>
            <a:r>
              <a:rPr lang="en-US" sz="1800" b="1" dirty="0"/>
              <a:t>National Importance Project Portal</a:t>
            </a:r>
            <a:r>
              <a:rPr lang="en-US" sz="1800" dirty="0"/>
              <a:t>, which lists crucial</a:t>
            </a:r>
          </a:p>
          <a:p>
            <a:pPr marL="342900" lvl="0" indent="-190500" algn="just">
              <a:lnSpc>
                <a:spcPct val="150000"/>
              </a:lnSpc>
              <a:spcBef>
                <a:spcPts val="0"/>
              </a:spcBef>
              <a:buNone/>
            </a:pPr>
            <a:r>
              <a:rPr lang="en-US" sz="1800" dirty="0"/>
              <a:t>projects with details for both financial and technical contributions, and the </a:t>
            </a:r>
            <a:r>
              <a:rPr lang="en-US" sz="1800" b="1" dirty="0"/>
              <a:t>Skill-Based</a:t>
            </a:r>
          </a:p>
          <a:p>
            <a:pPr marL="342900" lvl="0" indent="-190500" algn="just">
              <a:lnSpc>
                <a:spcPct val="150000"/>
              </a:lnSpc>
              <a:spcBef>
                <a:spcPts val="0"/>
              </a:spcBef>
              <a:buNone/>
            </a:pPr>
            <a:r>
              <a:rPr lang="en-US" sz="1800" b="1" dirty="0"/>
              <a:t>Volunteer Network</a:t>
            </a:r>
            <a:r>
              <a:rPr lang="en-US" sz="1800" dirty="0"/>
              <a:t>, which matches IT professionals with these projects based on their </a:t>
            </a:r>
          </a:p>
          <a:p>
            <a:pPr marL="342900" lvl="0" indent="-190500" algn="just">
              <a:lnSpc>
                <a:spcPct val="150000"/>
              </a:lnSpc>
              <a:spcBef>
                <a:spcPts val="0"/>
              </a:spcBef>
              <a:buNone/>
            </a:pPr>
            <a:r>
              <a:rPr lang="en-US" sz="1800" dirty="0"/>
              <a:t>skills and interests. The portal will facilitate project tracking, collaboration, and feedback,</a:t>
            </a:r>
          </a:p>
          <a:p>
            <a:pPr marL="342900" lvl="0" indent="-190500" algn="just">
              <a:lnSpc>
                <a:spcPct val="150000"/>
              </a:lnSpc>
              <a:spcBef>
                <a:spcPts val="0"/>
              </a:spcBef>
              <a:buNone/>
            </a:pPr>
            <a:r>
              <a:rPr lang="en-US" sz="1800" dirty="0"/>
              <a:t>while the network will enable resource sharing, training, and recognition for volunteers.</a:t>
            </a:r>
          </a:p>
          <a:p>
            <a:pPr marL="342900" lvl="0" indent="-190500" algn="just">
              <a:lnSpc>
                <a:spcPct val="150000"/>
              </a:lnSpc>
              <a:spcBef>
                <a:spcPts val="0"/>
              </a:spcBef>
              <a:buNone/>
            </a:pPr>
            <a:r>
              <a:rPr lang="en-US" sz="1800" dirty="0"/>
              <a:t>These platforms aim to provide rapid support for projects like the Ima Market recovery in</a:t>
            </a:r>
          </a:p>
          <a:p>
            <a:pPr marL="342900" lvl="0" indent="-190500" algn="just">
              <a:lnSpc>
                <a:spcPct val="150000"/>
              </a:lnSpc>
              <a:spcBef>
                <a:spcPts val="0"/>
              </a:spcBef>
              <a:buNone/>
            </a:pPr>
            <a:r>
              <a:rPr lang="en-US" sz="1800" dirty="0"/>
              <a:t>Manipur, leveraging IT skills to address national challenges efficiently.</a:t>
            </a:r>
            <a:endParaRPr lang="en-US" sz="1800" dirty="0">
              <a:latin typeface="Cambria" panose="02040503050406030204" pitchFamily="18" charset="0"/>
              <a:ea typeface="Cambria" panose="02040503050406030204" pitchFamily="18" charset="0"/>
            </a:endParaRPr>
          </a:p>
          <a:p>
            <a:pPr marL="342900" lvl="0" indent="-190500" algn="just">
              <a:lnSpc>
                <a:spcPct val="150000"/>
              </a:lnSpc>
              <a:spcBef>
                <a:spcPts val="0"/>
              </a:spcBef>
              <a:buNone/>
            </a:pPr>
            <a:r>
              <a:rPr lang="en-US" sz="1800" b="1" dirty="0">
                <a:latin typeface="Cambria" panose="02040503050406030204" pitchFamily="18" charset="0"/>
                <a:ea typeface="Cambria" panose="02040503050406030204" pitchFamily="18" charset="0"/>
              </a:rPr>
              <a:t>Difficulty Level</a:t>
            </a:r>
            <a:r>
              <a:rPr lang="en-US" sz="1800" dirty="0">
                <a:latin typeface="Cambria" panose="02040503050406030204" pitchFamily="18" charset="0"/>
                <a:ea typeface="Cambria" panose="02040503050406030204" pitchFamily="18" charset="0"/>
              </a:rPr>
              <a:t>: Complex</a:t>
            </a: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Proposal for Leveraging Indian IT Talent for National Importance Systems.</a:t>
            </a:r>
          </a:p>
          <a:p>
            <a:pPr marL="76200" indent="0">
              <a:buNone/>
            </a:pPr>
            <a:r>
              <a:rPr lang="en-US" b="1" dirty="0"/>
              <a:t>Proposal:</a:t>
            </a:r>
          </a:p>
          <a:p>
            <a:r>
              <a:rPr lang="en-US" dirty="0"/>
              <a:t>We propose developing two key platforms to mobilize India's IT talent:</a:t>
            </a:r>
          </a:p>
          <a:p>
            <a:pPr marL="76200" indent="0">
              <a:buNone/>
            </a:pPr>
            <a:r>
              <a:rPr lang="en-US" b="1" dirty="0"/>
              <a:t>1. National Importance Systems Platform (NISP):</a:t>
            </a:r>
          </a:p>
          <a:p>
            <a:r>
              <a:rPr lang="en-US" b="1" dirty="0"/>
              <a:t>Objective:</a:t>
            </a:r>
            <a:r>
              <a:rPr lang="en-US" dirty="0"/>
              <a:t> Create an open web portal where critical national projects are listed. This platform will connect IT professionals, financial contributors, and project managers, enabling collaborative development and enhancement of systems that have national significance.</a:t>
            </a:r>
          </a:p>
          <a:p>
            <a:pPr marL="76200" indent="0">
              <a:buNone/>
            </a:pPr>
            <a:r>
              <a:rPr lang="en-US" b="1" dirty="0"/>
              <a:t>Benefits:</a:t>
            </a:r>
            <a:endParaRPr lang="en-US" dirty="0"/>
          </a:p>
          <a:p>
            <a:pPr>
              <a:buFont typeface="Arial" panose="020B0604020202020204" pitchFamily="34" charset="0"/>
              <a:buChar char="•"/>
            </a:pPr>
            <a:r>
              <a:rPr lang="en-US" b="1" dirty="0"/>
              <a:t>Rapid Response:</a:t>
            </a:r>
            <a:r>
              <a:rPr lang="en-US" dirty="0"/>
              <a:t> By leveraging a pool of skilled professionals, projects can be developed and deployed quickly.</a:t>
            </a:r>
          </a:p>
          <a:p>
            <a:pPr>
              <a:buFont typeface="Arial" panose="020B0604020202020204" pitchFamily="34" charset="0"/>
              <a:buChar char="•"/>
            </a:pPr>
            <a:r>
              <a:rPr lang="en-US" b="1" dirty="0"/>
              <a:t>Community Engagement:</a:t>
            </a:r>
            <a:r>
              <a:rPr lang="en-US" dirty="0"/>
              <a:t> Encourages a sense of ownership and involvement among IT professionals and financial contributors.</a:t>
            </a:r>
          </a:p>
          <a:p>
            <a:pPr>
              <a:buFont typeface="Arial" panose="020B0604020202020204" pitchFamily="34" charset="0"/>
              <a:buChar char="•"/>
            </a:pPr>
            <a:endParaRPr lang="en-US" dirty="0"/>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t>2. ECommerce for Disaster-affected Markets (EDAM):</a:t>
            </a:r>
          </a:p>
          <a:p>
            <a:r>
              <a:rPr lang="en-US" b="1" dirty="0"/>
              <a:t>Objective:</a:t>
            </a:r>
            <a:r>
              <a:rPr lang="en-US" dirty="0"/>
              <a:t> Develop a specialized eCommerce platform for markets like Ima Market to continue operations during disruptions. This platform will facilitate online sales and integrate with existing delivery systems like India Post.</a:t>
            </a:r>
          </a:p>
          <a:p>
            <a:pPr marL="76200" indent="0">
              <a:buNone/>
            </a:pPr>
            <a:r>
              <a:rPr lang="en-US" b="1" dirty="0"/>
              <a:t>Benefits:</a:t>
            </a:r>
            <a:endParaRPr lang="en-US" dirty="0"/>
          </a:p>
          <a:p>
            <a:pPr>
              <a:buFont typeface="Arial" panose="020B0604020202020204" pitchFamily="34" charset="0"/>
              <a:buChar char="•"/>
            </a:pPr>
            <a:r>
              <a:rPr lang="en-US" b="1" dirty="0"/>
              <a:t>Continuity of Commerce:</a:t>
            </a:r>
            <a:r>
              <a:rPr lang="en-US" dirty="0"/>
              <a:t> Allows vendors to keep their business running even during physical disruptions.</a:t>
            </a:r>
          </a:p>
          <a:p>
            <a:pPr>
              <a:buFont typeface="Arial" panose="020B0604020202020204" pitchFamily="34" charset="0"/>
              <a:buChar char="•"/>
            </a:pPr>
            <a:r>
              <a:rPr lang="en-US" b="1" dirty="0"/>
              <a:t>Economic Stability:</a:t>
            </a:r>
            <a:r>
              <a:rPr lang="en-US" dirty="0"/>
              <a:t> Supports local economies and ensures that vendors can continue to provide for their families.</a:t>
            </a:r>
          </a:p>
          <a:p>
            <a:pPr>
              <a:buFont typeface="Arial" panose="020B0604020202020204" pitchFamily="34" charset="0"/>
              <a:buChar char="•"/>
            </a:pPr>
            <a:r>
              <a:rPr lang="en-US" b="1" dirty="0"/>
              <a:t>Accessibility:</a:t>
            </a:r>
            <a:r>
              <a:rPr lang="en-US" dirty="0"/>
              <a:t> Provides a platform for vendors with limited technical resources to manage their online presence.</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5259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spcBef>
                <a:spcPts val="0"/>
              </a:spcBef>
              <a:spcAft>
                <a:spcPts val="0"/>
              </a:spcAft>
              <a:buClr>
                <a:schemeClr val="dk1"/>
              </a:buClr>
              <a:buSzPct val="100000"/>
              <a:buNone/>
            </a:pPr>
            <a:r>
              <a:rPr lang="en-US" sz="3500" b="1" dirty="0">
                <a:latin typeface="Cambria" panose="02040503050406030204" pitchFamily="18" charset="0"/>
                <a:ea typeface="Cambria" panose="02040503050406030204" pitchFamily="18" charset="0"/>
              </a:rPr>
              <a:t>Technology Stack Components:</a:t>
            </a:r>
          </a:p>
          <a:p>
            <a:pPr marL="76200" indent="0">
              <a:buNone/>
            </a:pPr>
            <a:endParaRPr lang="en-IN" b="1" dirty="0"/>
          </a:p>
          <a:p>
            <a:pPr marL="76200" indent="0">
              <a:buNone/>
            </a:pPr>
            <a:r>
              <a:rPr lang="en-IN" b="1" dirty="0"/>
              <a:t>Web Technology:</a:t>
            </a:r>
            <a:endParaRPr lang="en-IN" dirty="0"/>
          </a:p>
          <a:p>
            <a:pPr marL="76200" indent="0">
              <a:buNone/>
            </a:pPr>
            <a:r>
              <a:rPr lang="en-IN" b="1" dirty="0"/>
              <a:t>Frontend:</a:t>
            </a:r>
            <a:endParaRPr lang="en-IN" dirty="0"/>
          </a:p>
          <a:p>
            <a:pPr marL="800100" lvl="1" indent="-342900">
              <a:buFont typeface="Arial" panose="020B0604020202020204" pitchFamily="34" charset="0"/>
              <a:buChar char="•"/>
            </a:pPr>
            <a:r>
              <a:rPr lang="en-IN" b="1" dirty="0"/>
              <a:t>HTML/CSS/JavaScript</a:t>
            </a:r>
            <a:r>
              <a:rPr lang="en-IN" dirty="0"/>
              <a:t>: For building the user interface and ensuring responsiveness.</a:t>
            </a:r>
          </a:p>
          <a:p>
            <a:pPr marL="800100" lvl="1" indent="-342900">
              <a:buFont typeface="Arial" panose="020B0604020202020204" pitchFamily="34" charset="0"/>
              <a:buChar char="•"/>
            </a:pPr>
            <a:r>
              <a:rPr lang="en-IN" b="1" dirty="0"/>
              <a:t>React/Vue.js/Angular</a:t>
            </a:r>
            <a:r>
              <a:rPr lang="en-IN" dirty="0"/>
              <a:t>: For dynamic and interactive UI components.</a:t>
            </a:r>
          </a:p>
          <a:p>
            <a:pPr marL="76200" indent="0">
              <a:buNone/>
            </a:pPr>
            <a:r>
              <a:rPr lang="en-IN" b="1" dirty="0"/>
              <a:t>Backend:</a:t>
            </a:r>
            <a:endParaRPr lang="en-IN" dirty="0"/>
          </a:p>
          <a:p>
            <a:pPr marL="800100" lvl="1" indent="-342900">
              <a:buFont typeface="Arial" panose="020B0604020202020204" pitchFamily="34" charset="0"/>
              <a:buChar char="•"/>
            </a:pPr>
            <a:r>
              <a:rPr lang="en-IN" b="1" dirty="0"/>
              <a:t>Node.js/Express</a:t>
            </a:r>
            <a:r>
              <a:rPr lang="en-IN" dirty="0"/>
              <a:t>: For server-side logic and handling API requests.</a:t>
            </a:r>
          </a:p>
          <a:p>
            <a:pPr marL="76200" indent="0">
              <a:buNone/>
            </a:pPr>
            <a:r>
              <a:rPr lang="en-IN" b="1" dirty="0"/>
              <a:t>Database:</a:t>
            </a:r>
            <a:endParaRPr lang="en-IN" dirty="0"/>
          </a:p>
          <a:p>
            <a:pPr marL="800100" lvl="1" indent="-342900">
              <a:buFont typeface="Arial" panose="020B0604020202020204" pitchFamily="34" charset="0"/>
              <a:buChar char="•"/>
            </a:pPr>
            <a:r>
              <a:rPr lang="en-IN" b="1" dirty="0"/>
              <a:t>MongoDB</a:t>
            </a:r>
            <a:r>
              <a:rPr lang="en-IN" dirty="0"/>
              <a:t>: For storing project details, user data, and contributions.</a:t>
            </a:r>
          </a:p>
          <a:p>
            <a:pPr marL="76200" indent="0">
              <a:buNone/>
            </a:pPr>
            <a:r>
              <a:rPr lang="en-IN" b="1" dirty="0"/>
              <a:t>Hosting &amp; Deployment:</a:t>
            </a:r>
            <a:endParaRPr lang="en-IN" dirty="0"/>
          </a:p>
          <a:p>
            <a:pPr marL="800100" lvl="1" indent="-342900">
              <a:buFont typeface="Arial" panose="020B0604020202020204" pitchFamily="34" charset="0"/>
              <a:buChar char="•"/>
            </a:pPr>
            <a:r>
              <a:rPr lang="en-IN" b="1" dirty="0"/>
              <a:t>AWS/Azure/Google Cloud</a:t>
            </a:r>
            <a:r>
              <a:rPr lang="en-IN" dirty="0"/>
              <a:t>: For scalable cloud hosting and deployment.</a:t>
            </a:r>
          </a:p>
          <a:p>
            <a:pPr marL="76200" indent="0">
              <a:buNone/>
            </a:pPr>
            <a:r>
              <a:rPr lang="en-IN" b="1" dirty="0"/>
              <a:t>Documentation:</a:t>
            </a:r>
            <a:endParaRPr lang="en-IN" dirty="0"/>
          </a:p>
          <a:p>
            <a:pPr marL="800100" lvl="1" indent="-342900">
              <a:buFont typeface="Arial" panose="020B0604020202020204" pitchFamily="34" charset="0"/>
              <a:buChar char="•"/>
            </a:pPr>
            <a:r>
              <a:rPr lang="en-IN" b="1" dirty="0" err="1"/>
              <a:t>Github:https</a:t>
            </a:r>
            <a:r>
              <a:rPr lang="en-IN" b="1" dirty="0"/>
              <a:t>://github.com/Azmath-77/Ima-Market</a:t>
            </a:r>
            <a:endParaRPr lang="en-IN" dirty="0"/>
          </a:p>
          <a:p>
            <a:pPr marL="152400" lvl="0" indent="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endParaRPr lang="en-IN" dirty="0"/>
          </a:p>
          <a:p>
            <a:pPr marL="152400" lvl="0" indent="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152400" lvl="0" indent="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152400" lvl="0" indent="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72E2-074A-7337-7298-3FD1983AD0FC}"/>
              </a:ext>
            </a:extLst>
          </p:cNvPr>
          <p:cNvSpPr>
            <a:spLocks noGrp="1"/>
          </p:cNvSpPr>
          <p:nvPr>
            <p:ph type="title"/>
          </p:nvPr>
        </p:nvSpPr>
        <p:spPr/>
        <p:txBody>
          <a:bodyPr/>
          <a:lstStyle/>
          <a:p>
            <a:r>
              <a:rPr kumimoji="0" lang="en-GB" sz="28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sym typeface="Verdana"/>
              </a:rPr>
              <a:t>Timeline of the Project </a:t>
            </a:r>
            <a:endParaRPr lang="en-IN" dirty="0"/>
          </a:p>
        </p:txBody>
      </p:sp>
      <p:graphicFrame>
        <p:nvGraphicFramePr>
          <p:cNvPr id="6" name="Table 5">
            <a:extLst>
              <a:ext uri="{FF2B5EF4-FFF2-40B4-BE49-F238E27FC236}">
                <a16:creationId xmlns:a16="http://schemas.microsoft.com/office/drawing/2014/main" id="{D54F882A-A5CB-38D6-C070-2B6FD662955C}"/>
              </a:ext>
            </a:extLst>
          </p:cNvPr>
          <p:cNvGraphicFramePr>
            <a:graphicFrameLocks noGrp="1"/>
          </p:cNvGraphicFramePr>
          <p:nvPr>
            <p:extLst>
              <p:ext uri="{D42A27DB-BD31-4B8C-83A1-F6EECF244321}">
                <p14:modId xmlns:p14="http://schemas.microsoft.com/office/powerpoint/2010/main" val="3588992321"/>
              </p:ext>
            </p:extLst>
          </p:nvPr>
        </p:nvGraphicFramePr>
        <p:xfrm>
          <a:off x="816077" y="1133168"/>
          <a:ext cx="10664723" cy="4953000"/>
        </p:xfrm>
        <a:graphic>
          <a:graphicData uri="http://schemas.openxmlformats.org/drawingml/2006/table">
            <a:tbl>
              <a:tblPr firstRow="1" bandRow="1"/>
              <a:tblGrid>
                <a:gridCol w="5330723">
                  <a:extLst>
                    <a:ext uri="{9D8B030D-6E8A-4147-A177-3AD203B41FA5}">
                      <a16:colId xmlns:a16="http://schemas.microsoft.com/office/drawing/2014/main" val="922795838"/>
                    </a:ext>
                  </a:extLst>
                </a:gridCol>
                <a:gridCol w="5334000">
                  <a:extLst>
                    <a:ext uri="{9D8B030D-6E8A-4147-A177-3AD203B41FA5}">
                      <a16:colId xmlns:a16="http://schemas.microsoft.com/office/drawing/2014/main" val="1334213684"/>
                    </a:ext>
                  </a:extLst>
                </a:gridCol>
              </a:tblGrid>
              <a:tr h="412750">
                <a:tc>
                  <a:txBody>
                    <a:bodyPr/>
                    <a:lstStyle/>
                    <a:p>
                      <a:r>
                        <a:rPr lang="en-IN" dirty="0"/>
                        <a:t>Project Planning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(Weeks 1-2)</a:t>
                      </a:r>
                    </a:p>
                  </a:txBody>
                  <a:tcPr/>
                </a:tc>
                <a:extLst>
                  <a:ext uri="{0D108BD9-81ED-4DB2-BD59-A6C34878D82A}">
                    <a16:rowId xmlns:a16="http://schemas.microsoft.com/office/drawing/2014/main" val="4178965118"/>
                  </a:ext>
                </a:extLst>
              </a:tr>
              <a:tr h="412750">
                <a:tc>
                  <a:txBody>
                    <a:bodyPr/>
                    <a:lstStyle/>
                    <a:p>
                      <a:r>
                        <a:rPr lang="en-GB" dirty="0"/>
                        <a:t>Review 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17</a:t>
                      </a:r>
                      <a:r>
                        <a:rPr lang="en-GB" baseline="30000" dirty="0"/>
                        <a:t>th</a:t>
                      </a:r>
                      <a:r>
                        <a:rPr lang="en-GB" dirty="0"/>
                        <a:t>  September,2024</a:t>
                      </a:r>
                      <a:endParaRPr lang="en-IN" dirty="0"/>
                    </a:p>
                  </a:txBody>
                  <a:tcPr/>
                </a:tc>
                <a:extLst>
                  <a:ext uri="{0D108BD9-81ED-4DB2-BD59-A6C34878D82A}">
                    <a16:rowId xmlns:a16="http://schemas.microsoft.com/office/drawing/2014/main" val="2588937439"/>
                  </a:ext>
                </a:extLst>
              </a:tr>
              <a:tr h="412750">
                <a:tc>
                  <a:txBody>
                    <a:bodyPr/>
                    <a:lstStyle/>
                    <a:p>
                      <a:r>
                        <a:rPr lang="en-IN" dirty="0"/>
                        <a:t>Design Phase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18</a:t>
                      </a:r>
                      <a:r>
                        <a:rPr lang="en-IN" baseline="30000" dirty="0"/>
                        <a:t>th</a:t>
                      </a:r>
                      <a:r>
                        <a:rPr lang="en-IN" dirty="0"/>
                        <a:t>-30</a:t>
                      </a:r>
                      <a:r>
                        <a:rPr lang="en-IN" baseline="30000" dirty="0"/>
                        <a:t>TH</a:t>
                      </a:r>
                      <a:r>
                        <a:rPr lang="en-IN" dirty="0"/>
                        <a:t> September, 2024</a:t>
                      </a:r>
                    </a:p>
                  </a:txBody>
                  <a:tcPr/>
                </a:tc>
                <a:extLst>
                  <a:ext uri="{0D108BD9-81ED-4DB2-BD59-A6C34878D82A}">
                    <a16:rowId xmlns:a16="http://schemas.microsoft.com/office/drawing/2014/main" val="3853594993"/>
                  </a:ext>
                </a:extLst>
              </a:tr>
              <a:tr h="412750">
                <a:tc>
                  <a:txBody>
                    <a:bodyPr/>
                    <a:lstStyle/>
                    <a:p>
                      <a:r>
                        <a:rPr lang="en-IN" dirty="0"/>
                        <a:t>Development Phase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1</a:t>
                      </a:r>
                      <a:r>
                        <a:rPr lang="en-IN" baseline="30000" dirty="0"/>
                        <a:t>st</a:t>
                      </a:r>
                      <a:r>
                        <a:rPr lang="en-IN" dirty="0"/>
                        <a:t>-10</a:t>
                      </a:r>
                      <a:r>
                        <a:rPr lang="en-IN" baseline="30000" dirty="0"/>
                        <a:t>th</a:t>
                      </a:r>
                      <a:r>
                        <a:rPr lang="en-IN" dirty="0"/>
                        <a:t> October, 2024</a:t>
                      </a:r>
                    </a:p>
                  </a:txBody>
                  <a:tcPr/>
                </a:tc>
                <a:extLst>
                  <a:ext uri="{0D108BD9-81ED-4DB2-BD59-A6C34878D82A}">
                    <a16:rowId xmlns:a16="http://schemas.microsoft.com/office/drawing/2014/main" val="1619066872"/>
                  </a:ext>
                </a:extLst>
              </a:tr>
              <a:tr h="412750">
                <a:tc>
                  <a:txBody>
                    <a:bodyPr/>
                    <a:lstStyle/>
                    <a:p>
                      <a:r>
                        <a:rPr lang="en-GB" dirty="0"/>
                        <a:t>Review 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12</a:t>
                      </a:r>
                      <a:r>
                        <a:rPr lang="en-GB" baseline="30000" dirty="0"/>
                        <a:t>th</a:t>
                      </a:r>
                      <a:r>
                        <a:rPr lang="en-GB" dirty="0"/>
                        <a:t>-15</a:t>
                      </a:r>
                      <a:r>
                        <a:rPr lang="en-GB" baseline="30000" dirty="0"/>
                        <a:t>th</a:t>
                      </a:r>
                      <a:r>
                        <a:rPr lang="en-GB" dirty="0"/>
                        <a:t> October,2024</a:t>
                      </a:r>
                      <a:endParaRPr lang="en-IN" dirty="0"/>
                    </a:p>
                  </a:txBody>
                  <a:tcPr/>
                </a:tc>
                <a:extLst>
                  <a:ext uri="{0D108BD9-81ED-4DB2-BD59-A6C34878D82A}">
                    <a16:rowId xmlns:a16="http://schemas.microsoft.com/office/drawing/2014/main" val="1554519582"/>
                  </a:ext>
                </a:extLst>
              </a:tr>
              <a:tr h="412750">
                <a:tc>
                  <a:txBody>
                    <a:bodyPr/>
                    <a:lstStyle/>
                    <a:p>
                      <a:r>
                        <a:rPr lang="en-IN" dirty="0"/>
                        <a:t>Deployment Phase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(Weeks 16-17)</a:t>
                      </a:r>
                    </a:p>
                  </a:txBody>
                  <a:tcPr/>
                </a:tc>
                <a:extLst>
                  <a:ext uri="{0D108BD9-81ED-4DB2-BD59-A6C34878D82A}">
                    <a16:rowId xmlns:a16="http://schemas.microsoft.com/office/drawing/2014/main" val="4260265963"/>
                  </a:ext>
                </a:extLst>
              </a:tr>
              <a:tr h="412750">
                <a:tc>
                  <a:txBody>
                    <a:bodyPr/>
                    <a:lstStyle/>
                    <a:p>
                      <a:r>
                        <a:rPr lang="en-GB" dirty="0"/>
                        <a:t>Review 2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25</a:t>
                      </a:r>
                      <a:r>
                        <a:rPr lang="en-GB" baseline="30000" dirty="0"/>
                        <a:t>th</a:t>
                      </a:r>
                      <a:r>
                        <a:rPr lang="en-GB" dirty="0"/>
                        <a:t>-30</a:t>
                      </a:r>
                      <a:r>
                        <a:rPr lang="en-GB" baseline="30000" dirty="0"/>
                        <a:t>th</a:t>
                      </a:r>
                      <a:r>
                        <a:rPr lang="en-GB" dirty="0"/>
                        <a:t> October,2024</a:t>
                      </a:r>
                    </a:p>
                  </a:txBody>
                  <a:tcPr/>
                </a:tc>
                <a:extLst>
                  <a:ext uri="{0D108BD9-81ED-4DB2-BD59-A6C34878D82A}">
                    <a16:rowId xmlns:a16="http://schemas.microsoft.com/office/drawing/2014/main" val="4269465347"/>
                  </a:ext>
                </a:extLst>
              </a:tr>
              <a:tr h="412750">
                <a:tc>
                  <a:txBody>
                    <a:bodyPr/>
                    <a:lstStyle/>
                    <a:p>
                      <a:r>
                        <a:rPr lang="en-GB" dirty="0"/>
                        <a:t>E-Commerce website completion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5</a:t>
                      </a:r>
                      <a:r>
                        <a:rPr lang="en-GB" baseline="30000" dirty="0"/>
                        <a:t>th</a:t>
                      </a:r>
                      <a:r>
                        <a:rPr lang="en-GB" dirty="0"/>
                        <a:t>-10</a:t>
                      </a:r>
                      <a:r>
                        <a:rPr lang="en-GB" baseline="30000" dirty="0"/>
                        <a:t>th</a:t>
                      </a:r>
                      <a:r>
                        <a:rPr lang="en-GB" dirty="0"/>
                        <a:t> November, 2024</a:t>
                      </a:r>
                    </a:p>
                  </a:txBody>
                  <a:tcPr/>
                </a:tc>
                <a:extLst>
                  <a:ext uri="{0D108BD9-81ED-4DB2-BD59-A6C34878D82A}">
                    <a16:rowId xmlns:a16="http://schemas.microsoft.com/office/drawing/2014/main" val="397437184"/>
                  </a:ext>
                </a:extLst>
              </a:tr>
              <a:tr h="412750">
                <a:tc>
                  <a:txBody>
                    <a:bodyPr/>
                    <a:lstStyle/>
                    <a:p>
                      <a:r>
                        <a:rPr lang="en-GB" dirty="0"/>
                        <a:t>Review 3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15</a:t>
                      </a:r>
                      <a:r>
                        <a:rPr lang="en-GB" baseline="30000" dirty="0"/>
                        <a:t>th</a:t>
                      </a:r>
                      <a:r>
                        <a:rPr lang="en-GB" dirty="0"/>
                        <a:t>-20</a:t>
                      </a:r>
                      <a:r>
                        <a:rPr lang="en-GB" baseline="30000" dirty="0"/>
                        <a:t>th</a:t>
                      </a:r>
                      <a:r>
                        <a:rPr lang="en-GB" dirty="0"/>
                        <a:t> November,2024</a:t>
                      </a:r>
                      <a:endParaRPr lang="en-IN" dirty="0"/>
                    </a:p>
                  </a:txBody>
                  <a:tcPr/>
                </a:tc>
                <a:extLst>
                  <a:ext uri="{0D108BD9-81ED-4DB2-BD59-A6C34878D82A}">
                    <a16:rowId xmlns:a16="http://schemas.microsoft.com/office/drawing/2014/main" val="2284606513"/>
                  </a:ext>
                </a:extLst>
              </a:tr>
              <a:tr h="412750">
                <a:tc>
                  <a:txBody>
                    <a:bodyPr/>
                    <a:lstStyle/>
                    <a:p>
                      <a:r>
                        <a:rPr lang="en-IN" dirty="0"/>
                        <a:t>Post-Deployment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22</a:t>
                      </a:r>
                      <a:r>
                        <a:rPr lang="en-IN" baseline="30000" dirty="0"/>
                        <a:t>nd</a:t>
                      </a:r>
                      <a:r>
                        <a:rPr lang="en-IN" dirty="0"/>
                        <a:t>-25</a:t>
                      </a:r>
                      <a:r>
                        <a:rPr lang="en-IN" baseline="30000" dirty="0"/>
                        <a:t>th</a:t>
                      </a:r>
                      <a:r>
                        <a:rPr lang="en-IN" dirty="0"/>
                        <a:t> November, 2024</a:t>
                      </a:r>
                    </a:p>
                  </a:txBody>
                  <a:tcPr/>
                </a:tc>
                <a:extLst>
                  <a:ext uri="{0D108BD9-81ED-4DB2-BD59-A6C34878D82A}">
                    <a16:rowId xmlns:a16="http://schemas.microsoft.com/office/drawing/2014/main" val="2268021499"/>
                  </a:ext>
                </a:extLst>
              </a:tr>
              <a:tr h="412750">
                <a:tc>
                  <a:txBody>
                    <a:bodyPr/>
                    <a:lstStyle/>
                    <a:p>
                      <a:r>
                        <a:rPr lang="en-IN" dirty="0"/>
                        <a:t>Testing Phase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1</a:t>
                      </a:r>
                      <a:r>
                        <a:rPr lang="en-IN" baseline="30000" dirty="0"/>
                        <a:t>st</a:t>
                      </a:r>
                      <a:r>
                        <a:rPr lang="en-IN" dirty="0"/>
                        <a:t>-10</a:t>
                      </a:r>
                      <a:r>
                        <a:rPr lang="en-IN" baseline="30000" dirty="0"/>
                        <a:t>th</a:t>
                      </a:r>
                      <a:r>
                        <a:rPr lang="en-IN" dirty="0"/>
                        <a:t> December, 2024</a:t>
                      </a:r>
                    </a:p>
                  </a:txBody>
                  <a:tcPr/>
                </a:tc>
                <a:extLst>
                  <a:ext uri="{0D108BD9-81ED-4DB2-BD59-A6C34878D82A}">
                    <a16:rowId xmlns:a16="http://schemas.microsoft.com/office/drawing/2014/main" val="1974373463"/>
                  </a:ext>
                </a:extLst>
              </a:tr>
              <a:tr h="412750">
                <a:tc>
                  <a:txBody>
                    <a:bodyPr/>
                    <a:lstStyle/>
                    <a:p>
                      <a:r>
                        <a:rPr lang="en-GB" dirty="0"/>
                        <a:t>Review Final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15</a:t>
                      </a:r>
                      <a:r>
                        <a:rPr lang="en-GB" baseline="30000" dirty="0"/>
                        <a:t>th</a:t>
                      </a:r>
                      <a:r>
                        <a:rPr lang="en-GB" dirty="0"/>
                        <a:t>-20</a:t>
                      </a:r>
                      <a:r>
                        <a:rPr lang="en-GB" baseline="30000" dirty="0"/>
                        <a:t>th</a:t>
                      </a:r>
                      <a:r>
                        <a:rPr lang="en-GB" dirty="0"/>
                        <a:t> </a:t>
                      </a:r>
                      <a:r>
                        <a:rPr lang="en-IN" dirty="0"/>
                        <a:t>December</a:t>
                      </a:r>
                      <a:r>
                        <a:rPr lang="en-GB" dirty="0"/>
                        <a:t>, 2024</a:t>
                      </a:r>
                      <a:endParaRPr lang="en-IN" dirty="0"/>
                    </a:p>
                  </a:txBody>
                  <a:tcPr/>
                </a:tc>
                <a:extLst>
                  <a:ext uri="{0D108BD9-81ED-4DB2-BD59-A6C34878D82A}">
                    <a16:rowId xmlns:a16="http://schemas.microsoft.com/office/drawing/2014/main" val="1290998700"/>
                  </a:ext>
                </a:extLst>
              </a:tr>
            </a:tbl>
          </a:graphicData>
        </a:graphic>
      </p:graphicFrame>
    </p:spTree>
    <p:extLst>
      <p:ext uri="{BB962C8B-B14F-4D97-AF65-F5344CB8AC3E}">
        <p14:creationId xmlns:p14="http://schemas.microsoft.com/office/powerpoint/2010/main" val="103775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DF6A-7766-668E-666D-6F258A91BF49}"/>
              </a:ext>
            </a:extLst>
          </p:cNvPr>
          <p:cNvSpPr>
            <a:spLocks noGrp="1"/>
          </p:cNvSpPr>
          <p:nvPr>
            <p:ph type="title"/>
          </p:nvPr>
        </p:nvSpPr>
        <p:spPr/>
        <p:txBody>
          <a:bodyPr/>
          <a:lstStyle/>
          <a:p>
            <a:r>
              <a:rPr kumimoji="0" lang="en-GB" sz="28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sym typeface="Verdana"/>
              </a:rPr>
              <a:t>Timeline of the Project (Gantt Chart)</a:t>
            </a:r>
            <a:endParaRPr lang="en-IN" dirty="0"/>
          </a:p>
        </p:txBody>
      </p:sp>
      <p:sp>
        <p:nvSpPr>
          <p:cNvPr id="3" name="Text Placeholder 2">
            <a:extLst>
              <a:ext uri="{FF2B5EF4-FFF2-40B4-BE49-F238E27FC236}">
                <a16:creationId xmlns:a16="http://schemas.microsoft.com/office/drawing/2014/main" id="{C5BE831E-F935-0A48-39D2-2C40F10A19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6A1B31F-7B26-F01F-F10E-77C86094F18E}"/>
              </a:ext>
            </a:extLst>
          </p:cNvPr>
          <p:cNvPicPr>
            <a:picLocks noChangeAspect="1"/>
          </p:cNvPicPr>
          <p:nvPr/>
        </p:nvPicPr>
        <p:blipFill>
          <a:blip r:embed="rId2"/>
          <a:stretch>
            <a:fillRect/>
          </a:stretch>
        </p:blipFill>
        <p:spPr>
          <a:xfrm>
            <a:off x="861282" y="1152207"/>
            <a:ext cx="10469436" cy="4553585"/>
          </a:xfrm>
          <a:prstGeom prst="rect">
            <a:avLst/>
          </a:prstGeom>
        </p:spPr>
      </p:pic>
    </p:spTree>
    <p:extLst>
      <p:ext uri="{BB962C8B-B14F-4D97-AF65-F5344CB8AC3E}">
        <p14:creationId xmlns:p14="http://schemas.microsoft.com/office/powerpoint/2010/main" val="206987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Kumar, G. S., &amp; Jose, J. T. (2017). Developing an electronic commerce platform.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2017 IEEE International Conference on Power, Control, Signals and Instrumentation Engineering (ICPCSI)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https://doi.org/10.1109/icpcsi.2017.8391922</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95300" indent="-342900">
              <a:spcBef>
                <a:spcPts val="0"/>
              </a:spcBef>
              <a:buFont typeface="Wingdings" panose="05000000000000000000" pitchFamily="2" charset="2"/>
              <a:buChar char="Ø"/>
            </a:pPr>
            <a:r>
              <a:rPr lang="en-US" sz="2000" b="0" i="0" dirty="0">
                <a:solidFill>
                  <a:srgbClr val="333333"/>
                </a:solidFill>
                <a:effectLst/>
                <a:latin typeface="HelveticaNeue Regular"/>
              </a:rPr>
              <a:t>X. Tian and W. Dai, "Study on Information Management and Security of E-commerce System," </a:t>
            </a:r>
            <a:r>
              <a:rPr lang="en-US" sz="2000" b="0" i="1" dirty="0">
                <a:solidFill>
                  <a:srgbClr val="333333"/>
                </a:solidFill>
                <a:effectLst/>
                <a:latin typeface="HelveticaNeue Regular"/>
              </a:rPr>
              <a:t>2010 International Symposium on Intelligence Information Processing and Trusted Computing</a:t>
            </a:r>
            <a:r>
              <a:rPr lang="en-US" sz="2000" b="0" i="0" dirty="0">
                <a:solidFill>
                  <a:srgbClr val="333333"/>
                </a:solidFill>
                <a:effectLst/>
                <a:latin typeface="HelveticaNeue Regular"/>
              </a:rPr>
              <a:t>, </a:t>
            </a:r>
            <a:r>
              <a:rPr lang="en-US" sz="2000" b="0" i="0" dirty="0" err="1">
                <a:solidFill>
                  <a:srgbClr val="333333"/>
                </a:solidFill>
                <a:effectLst/>
                <a:latin typeface="HelveticaNeue Regular"/>
              </a:rPr>
              <a:t>Huanggang</a:t>
            </a:r>
            <a:r>
              <a:rPr lang="en-US" sz="2000" b="0" i="0" dirty="0">
                <a:solidFill>
                  <a:srgbClr val="333333"/>
                </a:solidFill>
                <a:effectLst/>
                <a:latin typeface="HelveticaNeue Regular"/>
              </a:rPr>
              <a:t>, China, 2010, pp. 270-273, </a:t>
            </a:r>
            <a:r>
              <a:rPr lang="en-US" sz="2000" b="0" i="0" dirty="0" err="1">
                <a:solidFill>
                  <a:srgbClr val="333333"/>
                </a:solidFill>
                <a:effectLst/>
                <a:latin typeface="HelveticaNeue Regular"/>
              </a:rPr>
              <a:t>doi</a:t>
            </a:r>
            <a:r>
              <a:rPr lang="en-US" sz="2000" b="0" i="0" dirty="0">
                <a:solidFill>
                  <a:srgbClr val="333333"/>
                </a:solidFill>
                <a:effectLst/>
                <a:latin typeface="HelveticaNeue Regular"/>
              </a:rPr>
              <a:t>: 10.1109/IPTC.2010.183.</a:t>
            </a:r>
          </a:p>
          <a:p>
            <a:pPr marL="495300" indent="-342900">
              <a:spcBef>
                <a:spcPts val="0"/>
              </a:spcBef>
              <a:buFont typeface="Wingdings" panose="05000000000000000000" pitchFamily="2" charset="2"/>
              <a:buChar char="Ø"/>
            </a:pPr>
            <a:r>
              <a:rPr lang="en-IN" sz="2000" b="0" i="0" dirty="0">
                <a:solidFill>
                  <a:srgbClr val="333333"/>
                </a:solidFill>
                <a:effectLst/>
                <a:latin typeface="HelveticaNeue Regular"/>
              </a:rPr>
              <a:t>M. Khoury and S. </a:t>
            </a:r>
            <a:r>
              <a:rPr lang="en-IN" sz="2000" b="0" i="0" dirty="0" err="1">
                <a:solidFill>
                  <a:srgbClr val="333333"/>
                </a:solidFill>
                <a:effectLst/>
                <a:latin typeface="HelveticaNeue Regular"/>
              </a:rPr>
              <a:t>Shirmohammadi</a:t>
            </a:r>
            <a:r>
              <a:rPr lang="en-IN" sz="2000" b="0" i="0" dirty="0">
                <a:solidFill>
                  <a:srgbClr val="333333"/>
                </a:solidFill>
                <a:effectLst/>
                <a:latin typeface="HelveticaNeue Regular"/>
              </a:rPr>
              <a:t>, "Accessibility and scalability in collaborative eCommerce environments," </a:t>
            </a:r>
            <a:r>
              <a:rPr lang="en-IN" sz="2000" b="0" i="1" dirty="0">
                <a:solidFill>
                  <a:srgbClr val="333333"/>
                </a:solidFill>
                <a:effectLst/>
                <a:latin typeface="HelveticaNeue Regular"/>
              </a:rPr>
              <a:t>2007 2nd International Conference on Digital Information Management</a:t>
            </a:r>
            <a:r>
              <a:rPr lang="en-IN" sz="2000" b="0" i="0" dirty="0">
                <a:solidFill>
                  <a:srgbClr val="333333"/>
                </a:solidFill>
                <a:effectLst/>
                <a:latin typeface="HelveticaNeue Regular"/>
              </a:rPr>
              <a:t>, Lyon, France, 2007, pp. 738-743, </a:t>
            </a:r>
            <a:r>
              <a:rPr lang="en-IN" sz="2000" b="0" i="0" dirty="0" err="1">
                <a:solidFill>
                  <a:srgbClr val="333333"/>
                </a:solidFill>
                <a:effectLst/>
                <a:latin typeface="HelveticaNeue Regular"/>
              </a:rPr>
              <a:t>doi</a:t>
            </a:r>
            <a:r>
              <a:rPr lang="en-IN" sz="2000" b="0" i="0" dirty="0">
                <a:solidFill>
                  <a:srgbClr val="333333"/>
                </a:solidFill>
                <a:effectLst/>
                <a:latin typeface="HelveticaNeue Regular"/>
              </a:rPr>
              <a:t>: 10.1109/ICDIM.2007.4444312.</a:t>
            </a:r>
            <a:endParaRPr lang="en-US" sz="20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sz="2000" b="0" i="0" dirty="0">
                <a:solidFill>
                  <a:srgbClr val="333333"/>
                </a:solidFill>
                <a:effectLst/>
                <a:latin typeface="HelveticaNeue Regular"/>
              </a:rPr>
              <a:t>M. </a:t>
            </a:r>
            <a:r>
              <a:rPr lang="en-IN" sz="2000" b="0" i="0" dirty="0" err="1">
                <a:solidFill>
                  <a:srgbClr val="333333"/>
                </a:solidFill>
                <a:effectLst/>
                <a:latin typeface="HelveticaNeue Regular"/>
              </a:rPr>
              <a:t>Lingyu</a:t>
            </a:r>
            <a:r>
              <a:rPr lang="en-IN" sz="2000" b="0" i="0" dirty="0">
                <a:solidFill>
                  <a:srgbClr val="333333"/>
                </a:solidFill>
                <a:effectLst/>
                <a:latin typeface="HelveticaNeue Regular"/>
              </a:rPr>
              <a:t>, C. Lauren and D. </a:t>
            </a:r>
            <a:r>
              <a:rPr lang="en-IN" sz="2000" b="0" i="0" dirty="0" err="1">
                <a:solidFill>
                  <a:srgbClr val="333333"/>
                </a:solidFill>
                <a:effectLst/>
                <a:latin typeface="HelveticaNeue Regular"/>
              </a:rPr>
              <a:t>Zhijie</a:t>
            </a:r>
            <a:r>
              <a:rPr lang="en-IN" sz="2000" b="0" i="0" dirty="0">
                <a:solidFill>
                  <a:srgbClr val="333333"/>
                </a:solidFill>
                <a:effectLst/>
                <a:latin typeface="HelveticaNeue Regular"/>
              </a:rPr>
              <a:t>, "Strategic Development of Fresh E-Commerce With Respect to New Retail," </a:t>
            </a:r>
            <a:r>
              <a:rPr lang="en-IN" sz="2000" b="0" i="1" dirty="0">
                <a:solidFill>
                  <a:srgbClr val="333333"/>
                </a:solidFill>
                <a:effectLst/>
                <a:latin typeface="HelveticaNeue Regular"/>
              </a:rPr>
              <a:t>2019 IEEE 16th International Conference on Networking, Sensing and Control (ICNSC)</a:t>
            </a:r>
            <a:r>
              <a:rPr lang="en-IN" sz="2000" b="0" i="0" dirty="0">
                <a:solidFill>
                  <a:srgbClr val="333333"/>
                </a:solidFill>
                <a:effectLst/>
                <a:latin typeface="HelveticaNeue Regular"/>
              </a:rPr>
              <a:t>, Banff, AB, Canada, 2019, pp. 373-378, </a:t>
            </a:r>
            <a:r>
              <a:rPr lang="en-IN" sz="2000" b="0" i="0" dirty="0" err="1">
                <a:solidFill>
                  <a:srgbClr val="333333"/>
                </a:solidFill>
                <a:effectLst/>
                <a:latin typeface="HelveticaNeue Regular"/>
              </a:rPr>
              <a:t>doi</a:t>
            </a:r>
            <a:r>
              <a:rPr lang="en-IN" sz="2000" b="0" i="0" dirty="0">
                <a:solidFill>
                  <a:srgbClr val="333333"/>
                </a:solidFill>
                <a:effectLst/>
                <a:latin typeface="HelveticaNeue Regular"/>
              </a:rPr>
              <a:t>: 10.1109/ICNSC.2019.8743243.</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942DE83AC50A40AF3F5A8F433C6DEC" ma:contentTypeVersion="5" ma:contentTypeDescription="Create a new document." ma:contentTypeScope="" ma:versionID="fcd7e6b7b9272a62209151b397dc70a2">
  <xsd:schema xmlns:xsd="http://www.w3.org/2001/XMLSchema" xmlns:xs="http://www.w3.org/2001/XMLSchema" xmlns:p="http://schemas.microsoft.com/office/2006/metadata/properties" xmlns:ns3="c39b7ed7-5f06-4375-9535-32ccb6fd499a" targetNamespace="http://schemas.microsoft.com/office/2006/metadata/properties" ma:root="true" ma:fieldsID="962820ccc772ae20e1da50763eb0db17" ns3:_="">
    <xsd:import namespace="c39b7ed7-5f06-4375-9535-32ccb6fd499a"/>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b7ed7-5f06-4375-9535-32ccb6fd49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3C5F57-CEBE-44C4-9D4B-31ACBD3484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9b7ed7-5f06-4375-9535-32ccb6fd49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A37A55-20E9-4B8B-8EF2-DBDF4C1D7B43}">
  <ds:schemaRefs>
    <ds:schemaRef ds:uri="http://schemas.microsoft.com/sharepoint/v3/contenttype/forms"/>
  </ds:schemaRefs>
</ds:datastoreItem>
</file>

<file path=customXml/itemProps3.xml><?xml version="1.0" encoding="utf-8"?>
<ds:datastoreItem xmlns:ds="http://schemas.openxmlformats.org/officeDocument/2006/customXml" ds:itemID="{C771CD9E-7CE7-49A6-B63B-F5F6579CE811}">
  <ds:schemaRefs>
    <ds:schemaRef ds:uri="http://www.w3.org/XML/1998/namespace"/>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elements/1.1/"/>
    <ds:schemaRef ds:uri="c39b7ed7-5f06-4375-9535-32ccb6fd499a"/>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539</TotalTime>
  <Words>844</Words>
  <Application>Microsoft Office PowerPoint</Application>
  <PresentationFormat>Widescreen</PresentationFormat>
  <Paragraphs>109</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Cambria</vt:lpstr>
      <vt:lpstr>HelveticaNeue Regular</vt:lpstr>
      <vt:lpstr>Times New Roman</vt:lpstr>
      <vt:lpstr>Verdana</vt:lpstr>
      <vt:lpstr>Wingdings</vt:lpstr>
      <vt:lpstr>Bioinformatics</vt:lpstr>
      <vt:lpstr>IMA MARKET</vt:lpstr>
      <vt:lpstr>Content</vt:lpstr>
      <vt:lpstr>Problem Statement Number:PSCS169 </vt:lpstr>
      <vt:lpstr>Analysis of Problem Statement (contd...)</vt:lpstr>
      <vt:lpstr>Analysis of Problem Statement (contd...)</vt:lpstr>
      <vt:lpstr>Analysis of Problem Statement</vt:lpstr>
      <vt:lpstr>Timeline of the Project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ANEESH</cp:lastModifiedBy>
  <cp:revision>41</cp:revision>
  <dcterms:modified xsi:type="dcterms:W3CDTF">2024-09-17T05:39:49Z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0x01010095942DE83AC50A40AF3F5A8F433C6DEC</vt:lpwstr>
  </property>
</Properties>
</file>