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7" r:id="rId2"/>
    <p:sldId id="268" r:id="rId3"/>
    <p:sldId id="257" r:id="rId4"/>
    <p:sldId id="258" r:id="rId5"/>
    <p:sldId id="280" r:id="rId6"/>
    <p:sldId id="286" r:id="rId7"/>
    <p:sldId id="281" r:id="rId8"/>
    <p:sldId id="276" r:id="rId9"/>
    <p:sldId id="259" r:id="rId10"/>
    <p:sldId id="273" r:id="rId11"/>
    <p:sldId id="260" r:id="rId12"/>
    <p:sldId id="270" r:id="rId13"/>
    <p:sldId id="272" r:id="rId14"/>
    <p:sldId id="285" r:id="rId15"/>
    <p:sldId id="284" r:id="rId16"/>
    <p:sldId id="277" r:id="rId17"/>
    <p:sldId id="283" r:id="rId18"/>
    <p:sldId id="263" r:id="rId19"/>
    <p:sldId id="264" r:id="rId20"/>
    <p:sldId id="278" r:id="rId21"/>
    <p:sldId id="274" r:id="rId22"/>
    <p:sldId id="282"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58E4F-731B-4581-AB4A-F35747E0E102}"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88001-64B1-4941-810B-2AAD6BF16344}" type="slidenum">
              <a:rPr lang="en-IN" smtClean="0"/>
              <a:t>‹#›</a:t>
            </a:fld>
            <a:endParaRPr lang="en-IN"/>
          </a:p>
        </p:txBody>
      </p:sp>
    </p:spTree>
    <p:extLst>
      <p:ext uri="{BB962C8B-B14F-4D97-AF65-F5344CB8AC3E}">
        <p14:creationId xmlns:p14="http://schemas.microsoft.com/office/powerpoint/2010/main" val="202802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97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IMA MARKET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IST-03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735615" y="23076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Srinivas Mishra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90470" y="4474906"/>
            <a:ext cx="10762434"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in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Information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Dr.Pallavi R</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Prof. Srinivas Mishra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C3DD7ED0-7E03-6BA4-4698-42EE213552C6}"/>
              </a:ext>
            </a:extLst>
          </p:cNvPr>
          <p:cNvGraphicFramePr>
            <a:graphicFrameLocks noGrp="1"/>
          </p:cNvGraphicFramePr>
          <p:nvPr/>
        </p:nvGraphicFramePr>
        <p:xfrm>
          <a:off x="790469" y="2642831"/>
          <a:ext cx="4567594" cy="1828800"/>
        </p:xfrm>
        <a:graphic>
          <a:graphicData uri="http://schemas.openxmlformats.org/drawingml/2006/table">
            <a:tbl>
              <a:tblPr firstRow="1" bandRow="1"/>
              <a:tblGrid>
                <a:gridCol w="2283797">
                  <a:extLst>
                    <a:ext uri="{9D8B030D-6E8A-4147-A177-3AD203B41FA5}">
                      <a16:colId xmlns:a16="http://schemas.microsoft.com/office/drawing/2014/main" val="2897391054"/>
                    </a:ext>
                  </a:extLst>
                </a:gridCol>
                <a:gridCol w="2283797">
                  <a:extLst>
                    <a:ext uri="{9D8B030D-6E8A-4147-A177-3AD203B41FA5}">
                      <a16:colId xmlns:a16="http://schemas.microsoft.com/office/drawing/2014/main" val="497965504"/>
                    </a:ext>
                  </a:extLst>
                </a:gridCol>
              </a:tblGrid>
              <a:tr h="312420">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Student Name</a:t>
                      </a:r>
                    </a:p>
                  </a:txBody>
                  <a:tcPr/>
                </a:tc>
                <a:extLst>
                  <a:ext uri="{0D108BD9-81ED-4DB2-BD59-A6C34878D82A}">
                    <a16:rowId xmlns:a16="http://schemas.microsoft.com/office/drawing/2014/main" val="3038994473"/>
                  </a:ext>
                </a:extLst>
              </a:tr>
              <a:tr h="312420">
                <a:tc>
                  <a:txBody>
                    <a:bodyPr/>
                    <a:lstStyle/>
                    <a:p>
                      <a:r>
                        <a:rPr lang="en-US" dirty="0"/>
                        <a:t>20211IST0025</a:t>
                      </a:r>
                      <a:endParaRPr lang="en-IN" dirty="0"/>
                    </a:p>
                  </a:txBody>
                  <a:tcPr/>
                </a:tc>
                <a:tc>
                  <a:txBody>
                    <a:bodyPr/>
                    <a:lstStyle/>
                    <a:p>
                      <a:r>
                        <a:rPr lang="en-US" dirty="0"/>
                        <a:t>Gana N H</a:t>
                      </a:r>
                      <a:endParaRPr lang="en-IN" dirty="0"/>
                    </a:p>
                  </a:txBody>
                  <a:tcPr/>
                </a:tc>
                <a:extLst>
                  <a:ext uri="{0D108BD9-81ED-4DB2-BD59-A6C34878D82A}">
                    <a16:rowId xmlns:a16="http://schemas.microsoft.com/office/drawing/2014/main" val="4122586939"/>
                  </a:ext>
                </a:extLst>
              </a:tr>
              <a:tr h="312420">
                <a:tc>
                  <a:txBody>
                    <a:bodyPr/>
                    <a:lstStyle/>
                    <a:p>
                      <a:r>
                        <a:rPr lang="en-US" dirty="0"/>
                        <a:t>20211IST0004</a:t>
                      </a:r>
                      <a:endParaRPr lang="en-IN" dirty="0"/>
                    </a:p>
                  </a:txBody>
                  <a:tcPr/>
                </a:tc>
                <a:tc>
                  <a:txBody>
                    <a:bodyPr/>
                    <a:lstStyle/>
                    <a:p>
                      <a:r>
                        <a:rPr lang="en-US" dirty="0"/>
                        <a:t>Aneesh K</a:t>
                      </a:r>
                      <a:endParaRPr lang="en-IN" dirty="0"/>
                    </a:p>
                  </a:txBody>
                  <a:tcPr/>
                </a:tc>
                <a:extLst>
                  <a:ext uri="{0D108BD9-81ED-4DB2-BD59-A6C34878D82A}">
                    <a16:rowId xmlns:a16="http://schemas.microsoft.com/office/drawing/2014/main" val="1118330991"/>
                  </a:ext>
                </a:extLst>
              </a:tr>
              <a:tr h="312420">
                <a:tc>
                  <a:txBody>
                    <a:bodyPr/>
                    <a:lstStyle/>
                    <a:p>
                      <a:r>
                        <a:rPr lang="en-US" dirty="0"/>
                        <a:t>20211IST0015</a:t>
                      </a:r>
                      <a:endParaRPr lang="en-IN" dirty="0"/>
                    </a:p>
                  </a:txBody>
                  <a:tcPr/>
                </a:tc>
                <a:tc>
                  <a:txBody>
                    <a:bodyPr/>
                    <a:lstStyle/>
                    <a:p>
                      <a:r>
                        <a:rPr lang="en-US" dirty="0"/>
                        <a:t>Azmath Patel</a:t>
                      </a:r>
                      <a:endParaRPr lang="en-IN" dirty="0"/>
                    </a:p>
                  </a:txBody>
                  <a:tcPr/>
                </a:tc>
                <a:extLst>
                  <a:ext uri="{0D108BD9-81ED-4DB2-BD59-A6C34878D82A}">
                    <a16:rowId xmlns:a16="http://schemas.microsoft.com/office/drawing/2014/main" val="4151020062"/>
                  </a:ext>
                </a:extLst>
              </a:tr>
              <a:tr h="312420">
                <a:tc>
                  <a:txBody>
                    <a:bodyPr/>
                    <a:lstStyle/>
                    <a:p>
                      <a:r>
                        <a:rPr lang="en-US" dirty="0"/>
                        <a:t>20211IST0018</a:t>
                      </a:r>
                      <a:endParaRPr lang="en-IN" dirty="0"/>
                    </a:p>
                  </a:txBody>
                  <a:tcPr/>
                </a:tc>
                <a:tc>
                  <a:txBody>
                    <a:bodyPr/>
                    <a:lstStyle/>
                    <a:p>
                      <a:r>
                        <a:rPr lang="en-US" dirty="0"/>
                        <a:t>Rajavardhan R</a:t>
                      </a:r>
                      <a:endParaRPr lang="en-IN" dirty="0"/>
                    </a:p>
                  </a:txBody>
                  <a:tcPr/>
                </a:tc>
                <a:extLst>
                  <a:ext uri="{0D108BD9-81ED-4DB2-BD59-A6C34878D82A}">
                    <a16:rowId xmlns:a16="http://schemas.microsoft.com/office/drawing/2014/main" val="392221342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2. E-Commerce Website for Ima Market Vendors</a:t>
            </a:r>
          </a:p>
          <a:p>
            <a:pPr marL="0" indent="0">
              <a:buNone/>
            </a:pPr>
            <a:r>
              <a:rPr lang="en-IN" b="1" dirty="0">
                <a:latin typeface="Times New Roman" panose="02020603050405020304" pitchFamily="18" charset="0"/>
                <a:cs typeface="Times New Roman" panose="02020603050405020304" pitchFamily="18" charset="0"/>
              </a:rPr>
              <a:t>	2.1. Vendor Empowerment</a:t>
            </a:r>
          </a:p>
          <a:p>
            <a:pPr lvl="3"/>
            <a:r>
              <a:rPr lang="en-IN" dirty="0">
                <a:latin typeface="Times New Roman" panose="02020603050405020304" pitchFamily="18" charset="0"/>
                <a:cs typeface="Times New Roman" panose="02020603050405020304" pitchFamily="18" charset="0"/>
              </a:rPr>
              <a:t>Vendor Onboarding</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Training Workshops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Support Channels</a:t>
            </a: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2.2. User Experience</a:t>
            </a:r>
          </a:p>
          <a:p>
            <a:pPr lvl="3"/>
            <a:r>
              <a:rPr lang="en-IN" dirty="0">
                <a:latin typeface="Times New Roman" panose="02020603050405020304" pitchFamily="18" charset="0"/>
                <a:cs typeface="Times New Roman" panose="02020603050405020304" pitchFamily="18" charset="0"/>
              </a:rPr>
              <a:t>User-</a:t>
            </a:r>
            <a:r>
              <a:rPr lang="en-IN" dirty="0" err="1">
                <a:latin typeface="Times New Roman" panose="02020603050405020304" pitchFamily="18" charset="0"/>
                <a:cs typeface="Times New Roman" panose="02020603050405020304" pitchFamily="18" charset="0"/>
              </a:rPr>
              <a:t>centeric</a:t>
            </a:r>
            <a:r>
              <a:rPr lang="en-IN" dirty="0">
                <a:latin typeface="Times New Roman" panose="02020603050405020304" pitchFamily="18" charset="0"/>
                <a:cs typeface="Times New Roman" panose="02020603050405020304" pitchFamily="18" charset="0"/>
              </a:rPr>
              <a:t> Design</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Seamless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Responsive Design</a:t>
            </a: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2.3. Secure Transactions</a:t>
            </a:r>
          </a:p>
          <a:p>
            <a:pPr lvl="3"/>
            <a:r>
              <a:rPr lang="en-IN" dirty="0">
                <a:latin typeface="Times New Roman" panose="02020603050405020304" pitchFamily="18" charset="0"/>
                <a:cs typeface="Times New Roman" panose="02020603050405020304" pitchFamily="18" charset="0"/>
              </a:rPr>
              <a:t>Payment Gateway Integration</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SSL Encryption</a:t>
            </a:r>
          </a:p>
          <a:p>
            <a:pPr lvl="3"/>
            <a:r>
              <a:rPr lang="en-IN" dirty="0">
                <a:latin typeface="Times New Roman" panose="02020603050405020304" pitchFamily="18" charset="0"/>
                <a:cs typeface="Times New Roman" panose="02020603050405020304" pitchFamily="18" charset="0"/>
              </a:rPr>
              <a:t>Transaction Monitoring</a:t>
            </a:r>
          </a:p>
          <a:p>
            <a:pPr marL="0" indent="0">
              <a:buNone/>
            </a:pPr>
            <a:r>
              <a:rPr lang="en-IN" b="1" dirty="0">
                <a:latin typeface="Times New Roman" panose="02020603050405020304" pitchFamily="18" charset="0"/>
                <a:cs typeface="Times New Roman" panose="02020603050405020304" pitchFamily="18" charset="0"/>
              </a:rPr>
              <a:t>	2.4. Inventory Management</a:t>
            </a:r>
          </a:p>
          <a:p>
            <a:pPr lvl="3"/>
            <a:r>
              <a:rPr lang="en-IN" dirty="0">
                <a:latin typeface="Times New Roman" panose="02020603050405020304" pitchFamily="18" charset="0"/>
                <a:cs typeface="Times New Roman" panose="02020603050405020304" pitchFamily="18" charset="0"/>
              </a:rPr>
              <a:t>Product Listing Tools</a:t>
            </a:r>
          </a:p>
          <a:p>
            <a:pPr lvl="3"/>
            <a:r>
              <a:rPr lang="en-IN" dirty="0">
                <a:latin typeface="Times New Roman" panose="02020603050405020304" pitchFamily="18" charset="0"/>
                <a:cs typeface="Times New Roman" panose="02020603050405020304" pitchFamily="18" charset="0"/>
              </a:rPr>
              <a:t>Stock Alerts</a:t>
            </a:r>
          </a:p>
          <a:p>
            <a:pPr lvl="3"/>
            <a:r>
              <a:rPr lang="en-IN" dirty="0">
                <a:latin typeface="Times New Roman" panose="02020603050405020304" pitchFamily="18" charset="0"/>
                <a:cs typeface="Times New Roman" panose="02020603050405020304" pitchFamily="18" charset="0"/>
              </a:rPr>
              <a:t>Order Management Dashboard</a:t>
            </a:r>
          </a:p>
          <a:p>
            <a:pPr marL="0" indent="0">
              <a:buNone/>
            </a:pPr>
            <a:r>
              <a:rPr lang="en-IN" b="1" dirty="0">
                <a:latin typeface="Times New Roman" panose="02020603050405020304" pitchFamily="18" charset="0"/>
                <a:cs typeface="Times New Roman" panose="02020603050405020304" pitchFamily="18" charset="0"/>
              </a:rPr>
              <a:t>	2.5. Community Integration</a:t>
            </a:r>
          </a:p>
          <a:p>
            <a:pPr lvl="3"/>
            <a:r>
              <a:rPr lang="en-IN" dirty="0">
                <a:latin typeface="Times New Roman" panose="02020603050405020304" pitchFamily="18" charset="0"/>
                <a:cs typeface="Times New Roman" panose="02020603050405020304" pitchFamily="18" charset="0"/>
              </a:rPr>
              <a:t>Partnerships</a:t>
            </a:r>
          </a:p>
          <a:p>
            <a:pPr lvl="3"/>
            <a:r>
              <a:rPr lang="en-IN" dirty="0">
                <a:latin typeface="Times New Roman" panose="02020603050405020304" pitchFamily="18" charset="0"/>
                <a:cs typeface="Times New Roman" panose="02020603050405020304" pitchFamily="18" charset="0"/>
              </a:rPr>
              <a:t>Promotional Campaigns</a:t>
            </a:r>
          </a:p>
          <a:p>
            <a:pPr lvl="3"/>
            <a:r>
              <a:rPr lang="en-IN" dirty="0">
                <a:latin typeface="Times New Roman" panose="02020603050405020304" pitchFamily="18" charset="0"/>
                <a:cs typeface="Times New Roman" panose="02020603050405020304" pitchFamily="18" charset="0"/>
              </a:rPr>
              <a:t>Local Stories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20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1. AGRA Portal for Flood Victims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Needs Assessment</a:t>
            </a:r>
            <a:r>
              <a:rPr lang="en-US" dirty="0">
                <a:latin typeface="Times New Roman" panose="02020603050405020304" pitchFamily="18" charset="0"/>
                <a:cs typeface="Times New Roman" panose="02020603050405020304" pitchFamily="18" charset="0"/>
              </a:rPr>
              <a:t>: Gather and analyze requirements from flood victims in Ima Market to ensure that listed projects directly address their most pressing needs.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Project Listing</a:t>
            </a:r>
            <a:r>
              <a:rPr lang="en-US" dirty="0">
                <a:latin typeface="Times New Roman" panose="02020603050405020304" pitchFamily="18" charset="0"/>
                <a:cs typeface="Times New Roman" panose="02020603050405020304" pitchFamily="18" charset="0"/>
              </a:rPr>
              <a:t>: Develop a user-friendly interface for project administrators to create, manage, and update a diverse range of projects based on community feedback and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Transparency and Tracking</a:t>
            </a:r>
            <a:r>
              <a:rPr lang="en-US" dirty="0">
                <a:latin typeface="Times New Roman" panose="02020603050405020304" pitchFamily="18" charset="0"/>
                <a:cs typeface="Times New Roman" panose="02020603050405020304" pitchFamily="18" charset="0"/>
              </a:rPr>
              <a:t>: Implement features that allow flood victims to track project progress, provide feedback, and stay informed about ongoing initiatives.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Community Engagement</a:t>
            </a:r>
            <a:r>
              <a:rPr lang="en-US" dirty="0">
                <a:latin typeface="Times New Roman" panose="02020603050405020304" pitchFamily="18" charset="0"/>
                <a:cs typeface="Times New Roman" panose="02020603050405020304" pitchFamily="18" charset="0"/>
              </a:rPr>
              <a:t>: Foster a collaborative environment by encouraging active participation from flood victims, ensuring their voices are heard in project planning and execution.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Resource Allocation</a:t>
            </a:r>
            <a:r>
              <a:rPr lang="en-US" dirty="0">
                <a:latin typeface="Times New Roman" panose="02020603050405020304" pitchFamily="18" charset="0"/>
                <a:cs typeface="Times New Roman" panose="02020603050405020304" pitchFamily="18" charset="0"/>
              </a:rPr>
              <a:t>: Facilitate efficient allocation of resources and support to prioritize projects that will have the greatest impact on the community.</a:t>
            </a: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E-Commerce Website for Ima Market Vendors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Vendor Empowerment</a:t>
            </a:r>
            <a:r>
              <a:rPr lang="en-US" dirty="0">
                <a:latin typeface="Times New Roman" panose="02020603050405020304" pitchFamily="18" charset="0"/>
                <a:cs typeface="Times New Roman" panose="02020603050405020304" pitchFamily="18" charset="0"/>
              </a:rPr>
              <a:t>: Create a platform that enables local vendors to showcase and sell their products online, enhancing their visibility and market reach.</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Experience</a:t>
            </a:r>
            <a:r>
              <a:rPr lang="en-US" dirty="0">
                <a:latin typeface="Times New Roman" panose="02020603050405020304" pitchFamily="18" charset="0"/>
                <a:cs typeface="Times New Roman" panose="02020603050405020304" pitchFamily="18" charset="0"/>
              </a:rPr>
              <a:t>: Design an intuitive and user-friendly interface that allows customers to easily browse, search, and purchase products from various vendors.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Secure Transactions</a:t>
            </a:r>
            <a:r>
              <a:rPr lang="en-US" dirty="0">
                <a:latin typeface="Times New Roman" panose="02020603050405020304" pitchFamily="18" charset="0"/>
                <a:cs typeface="Times New Roman" panose="02020603050405020304" pitchFamily="18" charset="0"/>
              </a:rPr>
              <a:t>: Ensure that the platform supports secure payment options, including credit card transactions, to build trust and encourage online shopping.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Inventory Management</a:t>
            </a:r>
            <a:r>
              <a:rPr lang="en-US" dirty="0">
                <a:latin typeface="Times New Roman" panose="02020603050405020304" pitchFamily="18" charset="0"/>
                <a:cs typeface="Times New Roman" panose="02020603050405020304" pitchFamily="18" charset="0"/>
              </a:rPr>
              <a:t>: Implement features for vendors to manage their inventory, track sales, and update product listings efficiently.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Community Integration</a:t>
            </a:r>
            <a:r>
              <a:rPr lang="en-US" dirty="0">
                <a:latin typeface="Times New Roman" panose="02020603050405020304" pitchFamily="18" charset="0"/>
                <a:cs typeface="Times New Roman" panose="02020603050405020304" pitchFamily="18" charset="0"/>
              </a:rPr>
              <a:t>: Develop partnerships with local vendors to integrate their offerings, promoting the unique cultural and traditional products available in Ima Market, thereby supporting local entrepreneurship.</a:t>
            </a:r>
          </a:p>
        </p:txBody>
      </p:sp>
    </p:spTree>
    <p:extLst>
      <p:ext uri="{BB962C8B-B14F-4D97-AF65-F5344CB8AC3E}">
        <p14:creationId xmlns:p14="http://schemas.microsoft.com/office/powerpoint/2010/main" val="264076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AGRA Portal for Flood Victims: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Stakeholder Engagement</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How will you gather feedback and involve victims in decision-making?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Progress Tracking: Use of dashboards or regular reports.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Data-Driven Resource Allocation: Using data to decide how to distribute resources.</a:t>
            </a:r>
          </a:p>
          <a:p>
            <a:pPr marL="0" indent="0">
              <a:buNone/>
            </a:pPr>
            <a:r>
              <a:rPr lang="en-US" b="1" dirty="0">
                <a:latin typeface="Times New Roman" panose="02020603050405020304" pitchFamily="18" charset="0"/>
                <a:cs typeface="Times New Roman" panose="02020603050405020304" pitchFamily="18" charset="0"/>
              </a:rPr>
              <a:t>E-Commerce Website for Ima Market Vendors: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Vendor Onboarding and Training</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Outline the process for getting vendors onto the platform and training them.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Transactions: What technologies (like SSL encryption) will be used to secure transactions?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Responsive Design: It will help the platform adapt to different devices.</a:t>
            </a:r>
          </a:p>
        </p:txBody>
      </p:sp>
    </p:spTree>
    <p:extLst>
      <p:ext uri="{BB962C8B-B14F-4D97-AF65-F5344CB8AC3E}">
        <p14:creationId xmlns:p14="http://schemas.microsoft.com/office/powerpoint/2010/main" val="98310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4077D48C-AC56-75C1-2188-1F44639D8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927" y="1457050"/>
            <a:ext cx="7421011" cy="3943900"/>
          </a:xfrm>
        </p:spPr>
      </p:pic>
      <p:sp>
        <p:nvSpPr>
          <p:cNvPr id="3" name="Rectangle 2">
            <a:extLst>
              <a:ext uri="{FF2B5EF4-FFF2-40B4-BE49-F238E27FC236}">
                <a16:creationId xmlns:a16="http://schemas.microsoft.com/office/drawing/2014/main" id="{582F058B-20F1-5554-D525-3B0A5641196C}"/>
              </a:ext>
            </a:extLst>
          </p:cNvPr>
          <p:cNvSpPr/>
          <p:nvPr/>
        </p:nvSpPr>
        <p:spPr>
          <a:xfrm>
            <a:off x="4208106" y="1380931"/>
            <a:ext cx="2024743" cy="6718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1A5520B-EEED-E53C-7A12-C1533532F1B9}"/>
              </a:ext>
            </a:extLst>
          </p:cNvPr>
          <p:cNvSpPr txBox="1"/>
          <p:nvPr/>
        </p:nvSpPr>
        <p:spPr>
          <a:xfrm>
            <a:off x="4114800" y="1472067"/>
            <a:ext cx="3004457" cy="369332"/>
          </a:xfrm>
          <a:prstGeom prst="rect">
            <a:avLst/>
          </a:prstGeom>
          <a:noFill/>
        </p:spPr>
        <p:txBody>
          <a:bodyPr wrap="square" rtlCol="0">
            <a:spAutoFit/>
          </a:bodyPr>
          <a:lstStyle/>
          <a:p>
            <a:r>
              <a:rPr lang="en-US" dirty="0"/>
              <a:t>AGRA Portal</a:t>
            </a:r>
            <a:endParaRPr lang="en-IN" dirty="0"/>
          </a:p>
        </p:txBody>
      </p:sp>
    </p:spTree>
    <p:extLst>
      <p:ext uri="{BB962C8B-B14F-4D97-AF65-F5344CB8AC3E}">
        <p14:creationId xmlns:p14="http://schemas.microsoft.com/office/powerpoint/2010/main" val="335268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Picture 6">
            <a:extLst>
              <a:ext uri="{FF2B5EF4-FFF2-40B4-BE49-F238E27FC236}">
                <a16:creationId xmlns:a16="http://schemas.microsoft.com/office/drawing/2014/main" id="{05B0378A-BEDD-16F7-0127-842F2DB5B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146" y="1242764"/>
            <a:ext cx="8754697" cy="3982006"/>
          </a:xfrm>
          <a:prstGeom prst="rect">
            <a:avLst/>
          </a:prstGeom>
        </p:spPr>
      </p:pic>
      <p:sp>
        <p:nvSpPr>
          <p:cNvPr id="3" name="Rectangle 2">
            <a:extLst>
              <a:ext uri="{FF2B5EF4-FFF2-40B4-BE49-F238E27FC236}">
                <a16:creationId xmlns:a16="http://schemas.microsoft.com/office/drawing/2014/main" id="{17964C96-1E6F-4B4A-ACD1-E21F68280A8D}"/>
              </a:ext>
            </a:extLst>
          </p:cNvPr>
          <p:cNvSpPr/>
          <p:nvPr/>
        </p:nvSpPr>
        <p:spPr>
          <a:xfrm>
            <a:off x="4394718" y="1315616"/>
            <a:ext cx="2659225" cy="6531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01959D3-D2E3-21D6-A364-8FD9427CEC28}"/>
              </a:ext>
            </a:extLst>
          </p:cNvPr>
          <p:cNvSpPr txBox="1"/>
          <p:nvPr/>
        </p:nvSpPr>
        <p:spPr>
          <a:xfrm>
            <a:off x="4114800" y="1472067"/>
            <a:ext cx="3004457" cy="369332"/>
          </a:xfrm>
          <a:prstGeom prst="rect">
            <a:avLst/>
          </a:prstGeom>
          <a:noFill/>
        </p:spPr>
        <p:txBody>
          <a:bodyPr wrap="square" rtlCol="0">
            <a:spAutoFit/>
          </a:bodyPr>
          <a:lstStyle/>
          <a:p>
            <a:r>
              <a:rPr lang="en-US" dirty="0"/>
              <a:t>E-Commerce Website</a:t>
            </a:r>
            <a:endParaRPr lang="en-IN" dirty="0"/>
          </a:p>
        </p:txBody>
      </p:sp>
    </p:spTree>
    <p:extLst>
      <p:ext uri="{BB962C8B-B14F-4D97-AF65-F5344CB8AC3E}">
        <p14:creationId xmlns:p14="http://schemas.microsoft.com/office/powerpoint/2010/main" val="156281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1. AGRA Portal for Flood Victims</a:t>
            </a:r>
          </a:p>
          <a:p>
            <a:pPr marL="457200" indent="-457200">
              <a:buAutoNum type="alphaLcPeriod"/>
            </a:pPr>
            <a:r>
              <a:rPr lang="en-US" dirty="0">
                <a:latin typeface="Times New Roman" panose="02020603050405020304" pitchFamily="18" charset="0"/>
                <a:cs typeface="Times New Roman" panose="02020603050405020304" pitchFamily="18" charset="0"/>
              </a:rPr>
              <a:t>Frontend Components</a:t>
            </a:r>
          </a:p>
          <a:p>
            <a:pPr marL="85725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HTML/CSS/JavaScript Frameworks</a:t>
            </a:r>
          </a:p>
          <a:p>
            <a:pPr marL="0" indent="0">
              <a:buNone/>
            </a:pPr>
            <a:r>
              <a:rPr lang="en-US" dirty="0">
                <a:latin typeface="Times New Roman" panose="02020603050405020304" pitchFamily="18" charset="0"/>
                <a:cs typeface="Times New Roman" panose="02020603050405020304" pitchFamily="18" charset="0"/>
              </a:rPr>
              <a:t>b. Backend Components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Server</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Management System</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 APIs and Integration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PayPal, </a:t>
            </a:r>
            <a:r>
              <a:rPr lang="en-US" dirty="0" err="1">
                <a:latin typeface="Times New Roman" panose="02020603050405020304" pitchFamily="18" charset="0"/>
                <a:cs typeface="Times New Roman" panose="02020603050405020304" pitchFamily="18" charset="0"/>
              </a:rPr>
              <a:t>FireBase</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2. E-Commerce Website for Ima Market Vendors</a:t>
            </a:r>
            <a:endParaRPr lang="en-US"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 Frontend Components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HTML/CSS/JavaScript Frameworks</a:t>
            </a:r>
          </a:p>
          <a:p>
            <a:pPr marL="0" indent="0">
              <a:buNone/>
            </a:pPr>
            <a:r>
              <a:rPr lang="en-IN" dirty="0">
                <a:latin typeface="Times New Roman" panose="02020603050405020304" pitchFamily="18" charset="0"/>
                <a:cs typeface="Times New Roman" panose="02020603050405020304" pitchFamily="18" charset="0"/>
              </a:rPr>
              <a:t>b. Backend Components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Management System</a:t>
            </a:r>
          </a:p>
          <a:p>
            <a:pPr marL="0" indent="0">
              <a:buNone/>
            </a:pPr>
            <a:r>
              <a:rPr lang="en-IN" dirty="0">
                <a:latin typeface="Times New Roman" panose="02020603050405020304" pitchFamily="18" charset="0"/>
                <a:cs typeface="Times New Roman" panose="02020603050405020304" pitchFamily="18" charset="0"/>
              </a:rPr>
              <a:t>c. E-Commerce Frameworks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E-Commerce Platforms</a:t>
            </a: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 Payment Processing</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Payment Gateways</a:t>
            </a:r>
          </a:p>
        </p:txBody>
      </p:sp>
    </p:spTree>
    <p:extLst>
      <p:ext uri="{BB962C8B-B14F-4D97-AF65-F5344CB8AC3E}">
        <p14:creationId xmlns:p14="http://schemas.microsoft.com/office/powerpoint/2010/main" val="825552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a:extLst>
              <a:ext uri="{FF2B5EF4-FFF2-40B4-BE49-F238E27FC236}">
                <a16:creationId xmlns:a16="http://schemas.microsoft.com/office/drawing/2014/main" id="{964CB33C-2EB6-8BDA-47E6-AB1722D84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83792"/>
            <a:ext cx="10859018" cy="4494494"/>
          </a:xfrm>
        </p:spPr>
      </p:pic>
    </p:spTree>
    <p:extLst>
      <p:ext uri="{BB962C8B-B14F-4D97-AF65-F5344CB8AC3E}">
        <p14:creationId xmlns:p14="http://schemas.microsoft.com/office/powerpoint/2010/main" val="221361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AGRA Portal</a:t>
            </a:r>
            <a:r>
              <a:rPr lang="en-US" dirty="0">
                <a:latin typeface="Times New Roman" panose="02020603050405020304" pitchFamily="18" charset="0"/>
                <a:cs typeface="Times New Roman" panose="02020603050405020304" pitchFamily="18" charset="0"/>
              </a:rPr>
              <a:t> enhances transparency, community engagement, and efficient resource distribution for flood relief projects. It provides real-time updates, public dashboards, and feedback mechanisms, allowing flood victims to actively participate in project planning and decision-making. Resources are allocated based on community needs, ensuring that high-impact projects are prioritized.</a:t>
            </a: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E-Commerce Website</a:t>
            </a:r>
            <a:r>
              <a:rPr lang="en-US" dirty="0">
                <a:latin typeface="Times New Roman" panose="02020603050405020304" pitchFamily="18" charset="0"/>
                <a:cs typeface="Times New Roman" panose="02020603050405020304" pitchFamily="18" charset="0"/>
              </a:rPr>
              <a:t> empowers Ima Market vendors by expanding their reach and increasing sales through a global online platform. It offers tools for secure transactions, inventory management, and promotions, enabling vendors to manage their businesses more effectively. Additionally, it supports local entrepreneurship by providing training and digital business skills, while promoting traditional goods to a wider audience.</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 conclusion, both the </a:t>
            </a:r>
            <a:r>
              <a:rPr lang="en-US" b="1" dirty="0">
                <a:latin typeface="Times New Roman" panose="02020603050405020304" pitchFamily="18" charset="0"/>
                <a:cs typeface="Times New Roman" panose="02020603050405020304" pitchFamily="18" charset="0"/>
              </a:rPr>
              <a:t>AGRA Portal</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E-Commerce Website</a:t>
            </a:r>
            <a:r>
              <a:rPr lang="en-US" dirty="0">
                <a:latin typeface="Times New Roman" panose="02020603050405020304" pitchFamily="18" charset="0"/>
                <a:cs typeface="Times New Roman" panose="02020603050405020304" pitchFamily="18" charset="0"/>
              </a:rPr>
              <a:t> offer transformative solutions tailored to address the specific needs of flood victims and local vendors in Ima Market. The AGRA Portal promotes transparency, community participation, and efficient resource distribution, empowering flood-affected communities to take an active role in their recovery. On the other hand, the E-Commerce Website enhances the market reach and sales potential of local vendors by providing them with a digital platform to showcase their products globally. It not only supports local entrepreneurship but also helps preserve and promote traditional crafts. Together, these platforms create sustainable pathways for community resilience and economic empowerment, utilizing technology to make a lasting positive impact.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20915"/>
          </a:xfrm>
          <a:prstGeom prst="rect">
            <a:avLst/>
          </a:prstGeom>
          <a:noFill/>
          <a:ln>
            <a:noFill/>
          </a:ln>
        </p:spPr>
        <p:txBody>
          <a:bodyPr spcFirstLastPara="1" wrap="square" lIns="91425" tIns="45700" rIns="91425" bIns="45700" anchor="t" anchorCtr="0">
            <a:normAutofit fontScale="77500" lnSpcReduction="20000"/>
          </a:bodyPr>
          <a:lstStyle/>
          <a:p>
            <a:pPr marL="495300" lvl="0" indent="-342900" algn="just">
              <a:lnSpc>
                <a:spcPct val="200000"/>
              </a:lnSpc>
              <a:spcBef>
                <a:spcPts val="0"/>
              </a:spcBef>
              <a:buFont typeface="Wingdings" panose="05000000000000000000" pitchFamily="2" charset="2"/>
              <a:buChar char="Ø"/>
            </a:pPr>
            <a:r>
              <a:rPr lang="en-GB" dirty="0"/>
              <a:t>Introduction</a:t>
            </a:r>
          </a:p>
          <a:p>
            <a:pPr marL="495300" lvl="0" indent="-342900" algn="just">
              <a:lnSpc>
                <a:spcPct val="200000"/>
              </a:lnSpc>
              <a:spcBef>
                <a:spcPts val="0"/>
              </a:spcBef>
              <a:buFont typeface="Wingdings" panose="05000000000000000000" pitchFamily="2" charset="2"/>
              <a:buChar char="Ø"/>
            </a:pPr>
            <a:r>
              <a:rPr lang="en-GB" dirty="0"/>
              <a:t>Literature Review</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Methodology</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Timeline of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a:t>
            </a:r>
            <a:r>
              <a:rPr lang="en-IN" b="1" dirty="0"/>
              <a:t>https://github.com/Azmath-77/Ima-Market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G. S., &amp; Jose, J. T. (2017). Developing an electronic commerce platform.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2017 IEEE </a:t>
            </a: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Conference on Power, Control, Signals and Instrumentation Engineering (ICPCSI).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https://doi.org/10.1109/icpcsi.2017.8391922</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95300" indent="-342900">
              <a:spcBef>
                <a:spcPts val="0"/>
              </a:spcBef>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X. Tian and W. Dai, "Study on Information Management and Security of E-commerce System," </a:t>
            </a:r>
            <a:r>
              <a:rPr lang="en-US" sz="2000" b="0" i="1" dirty="0">
                <a:solidFill>
                  <a:srgbClr val="333333"/>
                </a:solidFill>
                <a:effectLst/>
                <a:latin typeface="Times New Roman" panose="02020603050405020304" pitchFamily="18" charset="0"/>
                <a:cs typeface="Times New Roman" panose="02020603050405020304" pitchFamily="18" charset="0"/>
              </a:rPr>
              <a:t>2010 International Symposium on Intelligence Information Processing and Trusted Computing</a:t>
            </a:r>
            <a:r>
              <a:rPr lang="en-US" sz="2000" b="0" i="0" dirty="0">
                <a:solidFill>
                  <a:srgbClr val="333333"/>
                </a:solidFill>
                <a:effectLst/>
                <a:latin typeface="Times New Roman" panose="02020603050405020304" pitchFamily="18" charset="0"/>
                <a:cs typeface="Times New Roman" panose="02020603050405020304" pitchFamily="18" charset="0"/>
              </a:rPr>
              <a:t>, Huanggang, China, 2010, pp. 270-273, doi: 10.1109/IPTC.2010.183.</a:t>
            </a:r>
          </a:p>
          <a:p>
            <a:pPr marL="495300" indent="-342900">
              <a:spcBef>
                <a:spcPts val="0"/>
              </a:spcBef>
              <a:buFont typeface="Wingdings" panose="05000000000000000000" pitchFamily="2" charset="2"/>
              <a:buChar char="Ø"/>
            </a:pPr>
            <a:r>
              <a:rPr lang="en-IN" sz="2000" b="0" i="0" dirty="0">
                <a:solidFill>
                  <a:srgbClr val="333333"/>
                </a:solidFill>
                <a:effectLst/>
                <a:latin typeface="Times New Roman" panose="02020603050405020304" pitchFamily="18" charset="0"/>
                <a:cs typeface="Times New Roman" panose="02020603050405020304" pitchFamily="18" charset="0"/>
              </a:rPr>
              <a:t>M. Khoury and S. Shirmohammadi, "Accessibility and scalability in collaborative eCommerce environments," </a:t>
            </a:r>
            <a:r>
              <a:rPr lang="en-IN" sz="2000" b="0" i="1" dirty="0">
                <a:solidFill>
                  <a:srgbClr val="333333"/>
                </a:solidFill>
                <a:effectLst/>
                <a:latin typeface="Times New Roman" panose="02020603050405020304" pitchFamily="18" charset="0"/>
                <a:cs typeface="Times New Roman" panose="02020603050405020304" pitchFamily="18" charset="0"/>
              </a:rPr>
              <a:t>2007 2nd International Conference on Digital Information Management</a:t>
            </a:r>
            <a:r>
              <a:rPr lang="en-IN" sz="2000" b="0" i="0" dirty="0">
                <a:solidFill>
                  <a:srgbClr val="333333"/>
                </a:solidFill>
                <a:effectLst/>
                <a:latin typeface="Times New Roman" panose="02020603050405020304" pitchFamily="18" charset="0"/>
                <a:cs typeface="Times New Roman" panose="02020603050405020304" pitchFamily="18" charset="0"/>
              </a:rPr>
              <a:t>, Lyon, France, 2007, pp. 738-743, doi: 10.1109/ICDIM.2007.4444312.</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spcBef>
                <a:spcPts val="0"/>
              </a:spcBef>
              <a:buFont typeface="Wingdings" panose="05000000000000000000" pitchFamily="2" charset="2"/>
              <a:buChar char="Ø"/>
            </a:pPr>
            <a:r>
              <a:rPr lang="en-IN" sz="2000" b="0" i="0" dirty="0">
                <a:solidFill>
                  <a:srgbClr val="333333"/>
                </a:solidFill>
                <a:effectLst/>
                <a:latin typeface="Times New Roman" panose="02020603050405020304" pitchFamily="18" charset="0"/>
                <a:cs typeface="Times New Roman" panose="02020603050405020304" pitchFamily="18" charset="0"/>
              </a:rPr>
              <a:t>M. Lingyu, C. Lauren and D. Zhijie, "Strategic Development of Fresh E-Commerce With Respect to New Retail," </a:t>
            </a:r>
            <a:r>
              <a:rPr lang="en-IN" sz="2000" b="0" i="1" dirty="0">
                <a:solidFill>
                  <a:srgbClr val="333333"/>
                </a:solidFill>
                <a:effectLst/>
                <a:latin typeface="Times New Roman" panose="02020603050405020304" pitchFamily="18" charset="0"/>
                <a:cs typeface="Times New Roman" panose="02020603050405020304" pitchFamily="18" charset="0"/>
              </a:rPr>
              <a:t>2019 IEEE 16th International Conference on Networking, Sensing and Control (ICNSC)</a:t>
            </a:r>
            <a:r>
              <a:rPr lang="en-IN" sz="2000" b="0" i="0" dirty="0">
                <a:solidFill>
                  <a:srgbClr val="333333"/>
                </a:solidFill>
                <a:effectLst/>
                <a:latin typeface="Times New Roman" panose="02020603050405020304" pitchFamily="18" charset="0"/>
                <a:cs typeface="Times New Roman" panose="02020603050405020304" pitchFamily="18" charset="0"/>
              </a:rPr>
              <a:t>, Banff, AB, Canada, 2019, pp. 373-378, doi: 10.1109/ICNSC.2019.8743243.</a:t>
            </a:r>
          </a:p>
          <a:p>
            <a:pPr marL="495300">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Coleman ER, &amp; </a:t>
            </a:r>
            <a:r>
              <a:rPr lang="en-US" sz="2000" dirty="0" err="1">
                <a:latin typeface="Times New Roman" panose="02020603050405020304" pitchFamily="18" charset="0"/>
                <a:ea typeface="Cambria" panose="02040503050406030204" pitchFamily="18" charset="0"/>
                <a:cs typeface="Times New Roman" panose="02020603050405020304" pitchFamily="18" charset="0"/>
              </a:rPr>
              <a:t>Moudgal</a:t>
            </a:r>
            <a:r>
              <a:rPr lang="en-US" sz="2000" dirty="0">
                <a:latin typeface="Times New Roman" panose="02020603050405020304" pitchFamily="18" charset="0"/>
                <a:ea typeface="Cambria" panose="02040503050406030204" pitchFamily="18" charset="0"/>
                <a:cs typeface="Times New Roman" panose="02020603050405020304" pitchFamily="18" charset="0"/>
              </a:rPr>
              <a:t> R. (2017). Share Early Rehabilitation After Stroke: a Narrative Review. Curr </a:t>
            </a:r>
            <a:r>
              <a:rPr lang="en-US" sz="2000" dirty="0" err="1">
                <a:latin typeface="Times New Roman" panose="02020603050405020304" pitchFamily="18" charset="0"/>
                <a:ea typeface="Cambria" panose="02040503050406030204" pitchFamily="18" charset="0"/>
                <a:cs typeface="Times New Roman" panose="02020603050405020304" pitchFamily="18" charset="0"/>
              </a:rPr>
              <a:t>Atheroscler</a:t>
            </a:r>
            <a:r>
              <a:rPr lang="en-US" sz="2000" dirty="0">
                <a:latin typeface="Times New Roman" panose="02020603050405020304" pitchFamily="18" charset="0"/>
                <a:ea typeface="Cambria" panose="02040503050406030204" pitchFamily="18" charset="0"/>
                <a:cs typeface="Times New Roman" panose="02020603050405020304" pitchFamily="18" charset="0"/>
              </a:rPr>
              <a:t> Rep, 7(19), 12-59.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doi</a:t>
            </a:r>
            <a:r>
              <a:rPr lang="en-US" sz="2000" dirty="0">
                <a:latin typeface="Times New Roman" panose="02020603050405020304" pitchFamily="18" charset="0"/>
                <a:ea typeface="Cambria" panose="02040503050406030204" pitchFamily="18" charset="0"/>
                <a:cs typeface="Times New Roman" panose="02020603050405020304" pitchFamily="18" charset="0"/>
              </a:rPr>
              <a:t>: 10.1007/s11883-017-0686-6.</a:t>
            </a:r>
          </a:p>
          <a:p>
            <a:pPr marL="495300" indent="-342900">
              <a:spcBef>
                <a:spcPts val="0"/>
              </a:spcBef>
              <a:buFont typeface="Wingdings" panose="05000000000000000000" pitchFamily="2" charset="2"/>
              <a:buChar char="Ø"/>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Ajzen, I. (1991). The theory of planned behavior. Organizational Behavior and Human Decision Processes, 50(2), 179-211.</a:t>
            </a:r>
          </a:p>
          <a:p>
            <a:pPr marL="495300" indent="-342900">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Deci, E. L., &amp; Ryan, R. M. (2000). The "what" and "why" of goal pursuit: Human needs and the self-determination of behavior. Psychological Inquiry, 11(4), 227-268.</a:t>
            </a:r>
          </a:p>
          <a:p>
            <a:pPr marL="495300" indent="-342900">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Kocaman, R. (2024). Exploring the benefits of volunteer engagement in nonprofits: A value co-creation perspective.</a:t>
            </a:r>
          </a:p>
          <a:p>
            <a:pPr marL="495300" indent="-342900">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Alexander H Nave. (2019). Physical Fitness Training in Patients with Subacute Stroke (PHYS-STROKE): multicentre, randomized controlled, Endpoint blinded trial. BMJ, 366,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doi</a:t>
            </a:r>
            <a:r>
              <a:rPr lang="en-US" sz="2000" dirty="0">
                <a:latin typeface="Times New Roman" panose="02020603050405020304" pitchFamily="18" charset="0"/>
                <a:ea typeface="Cambria" panose="02040503050406030204" pitchFamily="18" charset="0"/>
                <a:cs typeface="Times New Roman" panose="02020603050405020304" pitchFamily="18" charset="0"/>
              </a:rPr>
              <a:t>: https://doi.org/10.1136/bmj.l5101.</a:t>
            </a:r>
          </a:p>
          <a:p>
            <a:pPr marL="495300" indent="-342900">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Belagaje SR. (2017). Stroke Rehabilitation. Continuum, 10.1212/CON.0000000000000423.</a:t>
            </a:r>
          </a:p>
          <a:p>
            <a:pPr marL="495300" indent="-342900">
              <a:spcBef>
                <a:spcPts val="0"/>
              </a:spcBef>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5752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5714999"/>
          </a:xfrm>
        </p:spPr>
        <p:txBody>
          <a:bodyPr>
            <a:noAutofit/>
          </a:bodyPr>
          <a:lstStyle/>
          <a:p>
            <a:pPr marL="0" indent="0">
              <a:lnSpc>
                <a:spcPct val="120000"/>
              </a:lnSpc>
              <a:buNone/>
            </a:pPr>
            <a:r>
              <a:rPr lang="en-US" dirty="0">
                <a:latin typeface="Times New Roman" panose="02020603050405020304" pitchFamily="18" charset="0"/>
                <a:cs typeface="Times New Roman" panose="02020603050405020304" pitchFamily="18" charset="0"/>
              </a:rPr>
              <a:t>We propose two interconnected platforms to harness India’s IT talent for national projects: the </a:t>
            </a:r>
            <a:r>
              <a:rPr lang="en-US" b="1" dirty="0">
                <a:latin typeface="Times New Roman" panose="02020603050405020304" pitchFamily="18" charset="0"/>
                <a:cs typeface="Times New Roman" panose="02020603050405020304" pitchFamily="18" charset="0"/>
              </a:rPr>
              <a:t>National Importance Project Portal</a:t>
            </a:r>
            <a:r>
              <a:rPr lang="en-US" dirty="0">
                <a:latin typeface="Times New Roman" panose="02020603050405020304" pitchFamily="18" charset="0"/>
                <a:cs typeface="Times New Roman" panose="02020603050405020304" pitchFamily="18" charset="0"/>
              </a:rPr>
              <a:t> and an </a:t>
            </a:r>
            <a:r>
              <a:rPr lang="en-US" b="1" dirty="0">
                <a:latin typeface="Times New Roman" panose="02020603050405020304" pitchFamily="18" charset="0"/>
                <a:cs typeface="Times New Roman" panose="02020603050405020304" pitchFamily="18" charset="0"/>
              </a:rPr>
              <a:t>E-commerce Website</a:t>
            </a:r>
            <a:r>
              <a:rPr lang="en-US" dirty="0">
                <a:latin typeface="Times New Roman" panose="02020603050405020304" pitchFamily="18" charset="0"/>
                <a:cs typeface="Times New Roman" panose="02020603050405020304" pitchFamily="18" charset="0"/>
              </a:rPr>
              <a:t>. The portal will act as a centralized hub, listing critical projects with detailed information on financial and technical contributions, while facilitating project tracking, collaboration, and feedback. The e-commerce website will support these initiatives by providing a marketplace for products and services related to the projects, enabling resource sharing and engagement from the community. Together, these platforms aim to address national challenges efficiently, with an initial focus on projects like the Ima Market recovery in Manipur, leveraging IT skills and resources for impactful solutions.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development of electronic commerce applications has become increasingly significant as businesses seek to enhance their online presence and customer engagement. This paper focuses on creating a general-purpose e-commerce platform specifically for the </a:t>
            </a:r>
            <a:r>
              <a:rPr lang="en-US" b="1" dirty="0">
                <a:latin typeface="Times New Roman" panose="02020603050405020304" pitchFamily="18" charset="0"/>
                <a:cs typeface="Times New Roman" panose="02020603050405020304" pitchFamily="18" charset="0"/>
              </a:rPr>
              <a:t>Ima Market</a:t>
            </a:r>
            <a:r>
              <a:rPr lang="en-US" dirty="0">
                <a:latin typeface="Times New Roman" panose="02020603050405020304" pitchFamily="18" charset="0"/>
                <a:cs typeface="Times New Roman" panose="02020603050405020304" pitchFamily="18" charset="0"/>
              </a:rPr>
              <a:t>, which allows users to conveniently purchase traditional products from the market via the Internet. The application is designed to facilitate seamless transactions, enabling customers to search for products by name or category, add them to a shopping cart, and complete purchases using credit card transactions. Key features include a user-friendly interface for browsing products, a shopping cart for managing selections, and a wish list for future purchases. Additionally, the paper discusses potential improvements, such as developing a mobile app and integrating with local vendors to create a more interactive shopping experience. Overall, the research highlights the importance of e-commerce applications in modern retail, emphasizing their role in expanding market reach and enhancing customer satisfaction within the Ima Market community.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graphicFrame>
        <p:nvGraphicFramePr>
          <p:cNvPr id="4" name="Table 4">
            <a:extLst>
              <a:ext uri="{FF2B5EF4-FFF2-40B4-BE49-F238E27FC236}">
                <a16:creationId xmlns:a16="http://schemas.microsoft.com/office/drawing/2014/main" id="{4A7D1FB7-B386-46CC-9877-26DE11CEE59A}"/>
              </a:ext>
            </a:extLst>
          </p:cNvPr>
          <p:cNvGraphicFramePr>
            <a:graphicFrameLocks noGrp="1"/>
          </p:cNvGraphicFramePr>
          <p:nvPr>
            <p:ph idx="1"/>
            <p:extLst>
              <p:ext uri="{D42A27DB-BD31-4B8C-83A1-F6EECF244321}">
                <p14:modId xmlns:p14="http://schemas.microsoft.com/office/powerpoint/2010/main" val="1331550213"/>
              </p:ext>
            </p:extLst>
          </p:nvPr>
        </p:nvGraphicFramePr>
        <p:xfrm>
          <a:off x="0" y="83977"/>
          <a:ext cx="12083143" cy="6774024"/>
        </p:xfrm>
        <a:graphic>
          <a:graphicData uri="http://schemas.openxmlformats.org/drawingml/2006/table">
            <a:tbl>
              <a:tblPr firstRow="1" bandRow="1">
                <a:tableStyleId>{5C22544A-7EE6-4342-B048-85BDC9FD1C3A}</a:tableStyleId>
              </a:tblPr>
              <a:tblGrid>
                <a:gridCol w="678322">
                  <a:extLst>
                    <a:ext uri="{9D8B030D-6E8A-4147-A177-3AD203B41FA5}">
                      <a16:colId xmlns:a16="http://schemas.microsoft.com/office/drawing/2014/main" val="1232289952"/>
                    </a:ext>
                  </a:extLst>
                </a:gridCol>
                <a:gridCol w="2314162">
                  <a:extLst>
                    <a:ext uri="{9D8B030D-6E8A-4147-A177-3AD203B41FA5}">
                      <a16:colId xmlns:a16="http://schemas.microsoft.com/office/drawing/2014/main" val="4163692337"/>
                    </a:ext>
                  </a:extLst>
                </a:gridCol>
                <a:gridCol w="1445133">
                  <a:extLst>
                    <a:ext uri="{9D8B030D-6E8A-4147-A177-3AD203B41FA5}">
                      <a16:colId xmlns:a16="http://schemas.microsoft.com/office/drawing/2014/main" val="1594582275"/>
                    </a:ext>
                  </a:extLst>
                </a:gridCol>
                <a:gridCol w="1855236">
                  <a:extLst>
                    <a:ext uri="{9D8B030D-6E8A-4147-A177-3AD203B41FA5}">
                      <a16:colId xmlns:a16="http://schemas.microsoft.com/office/drawing/2014/main" val="2183752864"/>
                    </a:ext>
                  </a:extLst>
                </a:gridCol>
                <a:gridCol w="3066022">
                  <a:extLst>
                    <a:ext uri="{9D8B030D-6E8A-4147-A177-3AD203B41FA5}">
                      <a16:colId xmlns:a16="http://schemas.microsoft.com/office/drawing/2014/main" val="3563214025"/>
                    </a:ext>
                  </a:extLst>
                </a:gridCol>
                <a:gridCol w="2724268">
                  <a:extLst>
                    <a:ext uri="{9D8B030D-6E8A-4147-A177-3AD203B41FA5}">
                      <a16:colId xmlns:a16="http://schemas.microsoft.com/office/drawing/2014/main" val="219152828"/>
                    </a:ext>
                  </a:extLst>
                </a:gridCol>
              </a:tblGrid>
              <a:tr h="487730">
                <a:tc>
                  <a:txBody>
                    <a:bodyPr/>
                    <a:lstStyle/>
                    <a:p>
                      <a:r>
                        <a:rPr lang="en-GB" sz="1300" dirty="0">
                          <a:latin typeface="Times New Roman" panose="02020603050405020304" pitchFamily="18" charset="0"/>
                          <a:cs typeface="Times New Roman" panose="02020603050405020304" pitchFamily="18" charset="0"/>
                        </a:rPr>
                        <a:t>Sl.no</a:t>
                      </a:r>
                    </a:p>
                  </a:txBody>
                  <a:tcPr/>
                </a:tc>
                <a:tc>
                  <a:txBody>
                    <a:bodyPr/>
                    <a:lstStyle/>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Title of the Paper</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GB" sz="1300" dirty="0">
                          <a:latin typeface="Times New Roman" panose="02020603050405020304" pitchFamily="18" charset="0"/>
                          <a:cs typeface="Times New Roman" panose="02020603050405020304" pitchFamily="18" charset="0"/>
                        </a:rPr>
                        <a:t>Authors</a:t>
                      </a:r>
                    </a:p>
                  </a:txBody>
                  <a:tcPr/>
                </a:tc>
                <a:tc>
                  <a:txBody>
                    <a:bodyPr/>
                    <a:lstStyle/>
                    <a:p>
                      <a:r>
                        <a:rPr lang="en-GB" sz="1300" dirty="0">
                          <a:latin typeface="Times New Roman" panose="02020603050405020304" pitchFamily="18" charset="0"/>
                          <a:cs typeface="Times New Roman" panose="02020603050405020304" pitchFamily="18" charset="0"/>
                        </a:rPr>
                        <a:t>Technology/Concept Used</a:t>
                      </a:r>
                    </a:p>
                  </a:txBody>
                  <a:tcPr/>
                </a:tc>
                <a:tc>
                  <a:txBody>
                    <a:bodyPr/>
                    <a:lstStyle/>
                    <a:p>
                      <a:r>
                        <a:rPr lang="en-GB" sz="1300" dirty="0">
                          <a:latin typeface="Times New Roman" panose="02020603050405020304" pitchFamily="18" charset="0"/>
                          <a:cs typeface="Times New Roman" panose="02020603050405020304" pitchFamily="18" charset="0"/>
                        </a:rPr>
                        <a:t>Results/Findings</a:t>
                      </a:r>
                    </a:p>
                  </a:txBody>
                  <a:tcPr/>
                </a:tc>
                <a:tc>
                  <a:txBody>
                    <a:bodyPr/>
                    <a:lstStyle/>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Limitations/</a:t>
                      </a:r>
                    </a:p>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Challenges</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5030074"/>
                  </a:ext>
                </a:extLst>
              </a:tr>
              <a:tr h="1445125">
                <a:tc>
                  <a:txBody>
                    <a:bodyPr/>
                    <a:lstStyle/>
                    <a:p>
                      <a:r>
                        <a:rPr lang="en-GB" sz="1300" dirty="0">
                          <a:latin typeface="Times New Roman" panose="02020603050405020304" pitchFamily="18" charset="0"/>
                          <a:cs typeface="Times New Roman" panose="02020603050405020304" pitchFamily="18" charset="0"/>
                        </a:rPr>
                        <a:t>1</a:t>
                      </a: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Dynamic Contributions to a Public Project: The Impact of Rising Marginal Benefit and Completion Benefits</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Ronald Baker and Matthew Halloran</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Laboratory experiments using z-Tree software</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Completion benefits significantly increase contributions and project completion rates, especially when combined with rising marginal benefits.</a:t>
                      </a:r>
                    </a:p>
                    <a:p>
                      <a:br>
                        <a:rPr lang="en-US"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dirty="0">
                          <a:effectLst/>
                          <a:latin typeface="Times New Roman" panose="02020603050405020304" pitchFamily="18" charset="0"/>
                          <a:cs typeface="Times New Roman" panose="02020603050405020304" pitchFamily="18" charset="0"/>
                        </a:rPr>
                        <a:t>Potential subject confusion and the arbitrary nature of some design choices, such as the 20-token threshold used in analysis.</a:t>
                      </a:r>
                    </a:p>
                    <a:p>
                      <a:br>
                        <a:rPr lang="en-US" sz="1300" kern="1200" dirty="0">
                          <a:solidFill>
                            <a:schemeClr val="dk1"/>
                          </a:solidFill>
                          <a:effectLst/>
                          <a:latin typeface="Times New Roman" panose="02020603050405020304" pitchFamily="18" charset="0"/>
                          <a:ea typeface="+mn-ea"/>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246912"/>
                  </a:ext>
                </a:extLst>
              </a:tr>
              <a:tr h="1445125">
                <a:tc>
                  <a:txBody>
                    <a:bodyPr/>
                    <a:lstStyle/>
                    <a:p>
                      <a:r>
                        <a:rPr lang="en-GB" sz="1300" dirty="0">
                          <a:latin typeface="Times New Roman" panose="02020603050405020304" pitchFamily="18" charset="0"/>
                          <a:cs typeface="Times New Roman" panose="02020603050405020304" pitchFamily="18" charset="0"/>
                        </a:rPr>
                        <a:t>2</a:t>
                      </a: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Bridging the Digital Divide: Assessing the Impact of a Community-Focused Service-Learning Project</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Rouxan</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Colin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Fouché</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and Liezel Nel</a:t>
                      </a:r>
                    </a:p>
                    <a:p>
                      <a:br>
                        <a:rPr lang="en-IN"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Online questionnaire using Google Forms, with analysis in SPSS and </a:t>
                      </a:r>
                      <a:r>
                        <a:rPr lang="en-US" sz="1300" b="0" i="0" kern="1200" dirty="0" err="1">
                          <a:solidFill>
                            <a:schemeClr val="dk1"/>
                          </a:solidFill>
                          <a:effectLst/>
                          <a:latin typeface="Times New Roman" panose="02020603050405020304" pitchFamily="18" charset="0"/>
                          <a:ea typeface="+mn-ea"/>
                          <a:cs typeface="Times New Roman" panose="02020603050405020304" pitchFamily="18" charset="0"/>
                        </a:rPr>
                        <a:t>Nvivo</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High participant satisfaction, improved computer literacy and employment prospects, but limited community input in project planning</a:t>
                      </a:r>
                    </a:p>
                    <a:p>
                      <a:br>
                        <a:rPr lang="en-US"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Study specific to one service-learning project in South Africa, may not be generalizable to other contexts or communities</a:t>
                      </a:r>
                      <a:r>
                        <a:rPr lang="en-US" sz="1300" kern="1200" dirty="0">
                          <a:solidFill>
                            <a:schemeClr val="dk1"/>
                          </a:solidFill>
                          <a:effectLst/>
                          <a:latin typeface="Times New Roman" panose="02020603050405020304" pitchFamily="18" charset="0"/>
                          <a:ea typeface="+mn-ea"/>
                          <a:cs typeface="Times New Roman" panose="02020603050405020304" pitchFamily="18" charset="0"/>
                        </a:rPr>
                        <a:t>.</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356736"/>
                  </a:ext>
                </a:extLst>
              </a:tr>
              <a:tr h="1698022">
                <a:tc>
                  <a:txBody>
                    <a:bodyPr/>
                    <a:lstStyle/>
                    <a:p>
                      <a:r>
                        <a:rPr lang="en-GB" sz="1300" dirty="0">
                          <a:latin typeface="Times New Roman" panose="02020603050405020304" pitchFamily="18" charset="0"/>
                          <a:cs typeface="Times New Roman" panose="02020603050405020304" pitchFamily="18" charset="0"/>
                        </a:rPr>
                        <a:t>3</a:t>
                      </a: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E-government Platform of Personalized Information Service Based on Gridding Management</a:t>
                      </a:r>
                      <a:endParaRPr lang="en-GB" sz="1300" dirty="0">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CAI Yun-Juan, TANG Zhi-Wei, GAO Tian-Peng</a:t>
                      </a:r>
                      <a:endParaRPr lang="en-GB"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Gridding management applied to e-government personalized information service platform</a:t>
                      </a:r>
                    </a:p>
                    <a:p>
                      <a:br>
                        <a:rPr lang="en-US"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Proposed platform can subdivide and integrate government information resources, match user needs efficiently, and anticipate potential information needs</a:t>
                      </a:r>
                    </a:p>
                    <a:p>
                      <a:br>
                        <a:rPr lang="en-US"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dirty="0">
                          <a:effectLst/>
                          <a:latin typeface="Times New Roman" panose="02020603050405020304" pitchFamily="18" charset="0"/>
                          <a:cs typeface="Times New Roman" panose="02020603050405020304" pitchFamily="18" charset="0"/>
                        </a:rPr>
                        <a:t>The paper presents a theoretical framework without empirical implementation or testing of the proposed system</a:t>
                      </a:r>
                    </a:p>
                    <a:p>
                      <a:br>
                        <a:rPr lang="en-US" sz="1300" kern="1200" dirty="0">
                          <a:solidFill>
                            <a:schemeClr val="dk1"/>
                          </a:solidFill>
                          <a:effectLst/>
                          <a:latin typeface="Times New Roman" panose="02020603050405020304" pitchFamily="18" charset="0"/>
                          <a:ea typeface="+mn-ea"/>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2593115"/>
                  </a:ext>
                </a:extLst>
              </a:tr>
              <a:tr h="1698022">
                <a:tc>
                  <a:txBody>
                    <a:bodyPr/>
                    <a:lstStyle/>
                    <a:p>
                      <a:r>
                        <a:rPr lang="en-GB" sz="1300" dirty="0">
                          <a:latin typeface="Times New Roman" panose="02020603050405020304" pitchFamily="18" charset="0"/>
                          <a:cs typeface="Times New Roman" panose="02020603050405020304" pitchFamily="18" charset="0"/>
                        </a:rPr>
                        <a:t>4</a:t>
                      </a: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Engagement Program of Public Health Volunteers and Caregivers in Home Care Service for Stroke Patients</a:t>
                      </a:r>
                      <a:endParaRPr lang="en-GB" sz="1300" dirty="0">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Uten</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Sutin,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Srimuang</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Paluangrit</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Supika</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Dangkrajang</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Wandee</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Sutthinarakorn</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Vanida</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Prasert</a:t>
                      </a:r>
                      <a:endParaRPr lang="en-GB"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Quasi-experimental design with intervention and control groups, using questionnaires for data collection</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The engagement program significantly improved stroke knowledge, care practices, and patients' Barthel ADL index scores</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Study was limited to one geographic area and may not be generalizable to other contexts or populations</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Share</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New</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Continue</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G</a:t>
                      </a:r>
                    </a:p>
                    <a:p>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6757425"/>
                  </a:ext>
                </a:extLst>
              </a:tr>
            </a:tbl>
          </a:graphicData>
        </a:graphic>
      </p:graphicFrame>
    </p:spTree>
    <p:extLst>
      <p:ext uri="{BB962C8B-B14F-4D97-AF65-F5344CB8AC3E}">
        <p14:creationId xmlns:p14="http://schemas.microsoft.com/office/powerpoint/2010/main" val="21916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1686-9AA8-4E9A-B10F-C302023F9D7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GB" dirty="0"/>
          </a:p>
        </p:txBody>
      </p:sp>
      <p:graphicFrame>
        <p:nvGraphicFramePr>
          <p:cNvPr id="10" name="Content Placeholder 9">
            <a:extLst>
              <a:ext uri="{FF2B5EF4-FFF2-40B4-BE49-F238E27FC236}">
                <a16:creationId xmlns:a16="http://schemas.microsoft.com/office/drawing/2014/main" id="{67C620A8-4A7E-456D-8C25-C3DB0BB699B6}"/>
              </a:ext>
            </a:extLst>
          </p:cNvPr>
          <p:cNvGraphicFramePr>
            <a:graphicFrameLocks noGrp="1"/>
          </p:cNvGraphicFramePr>
          <p:nvPr>
            <p:ph idx="1"/>
            <p:extLst>
              <p:ext uri="{D42A27DB-BD31-4B8C-83A1-F6EECF244321}">
                <p14:modId xmlns:p14="http://schemas.microsoft.com/office/powerpoint/2010/main" val="2755924108"/>
              </p:ext>
            </p:extLst>
          </p:nvPr>
        </p:nvGraphicFramePr>
        <p:xfrm>
          <a:off x="0" y="0"/>
          <a:ext cx="11916078" cy="6762420"/>
        </p:xfrm>
        <a:graphic>
          <a:graphicData uri="http://schemas.openxmlformats.org/drawingml/2006/table">
            <a:tbl>
              <a:tblPr firstRow="1" bandRow="1">
                <a:tableStyleId>{5C22544A-7EE6-4342-B048-85BDC9FD1C3A}</a:tableStyleId>
              </a:tblPr>
              <a:tblGrid>
                <a:gridCol w="673769">
                  <a:extLst>
                    <a:ext uri="{9D8B030D-6E8A-4147-A177-3AD203B41FA5}">
                      <a16:colId xmlns:a16="http://schemas.microsoft.com/office/drawing/2014/main" val="2615490646"/>
                    </a:ext>
                  </a:extLst>
                </a:gridCol>
                <a:gridCol w="2281187">
                  <a:extLst>
                    <a:ext uri="{9D8B030D-6E8A-4147-A177-3AD203B41FA5}">
                      <a16:colId xmlns:a16="http://schemas.microsoft.com/office/drawing/2014/main" val="2789018634"/>
                    </a:ext>
                  </a:extLst>
                </a:gridCol>
                <a:gridCol w="1424539">
                  <a:extLst>
                    <a:ext uri="{9D8B030D-6E8A-4147-A177-3AD203B41FA5}">
                      <a16:colId xmlns:a16="http://schemas.microsoft.com/office/drawing/2014/main" val="2355903643"/>
                    </a:ext>
                  </a:extLst>
                </a:gridCol>
                <a:gridCol w="1828800">
                  <a:extLst>
                    <a:ext uri="{9D8B030D-6E8A-4147-A177-3AD203B41FA5}">
                      <a16:colId xmlns:a16="http://schemas.microsoft.com/office/drawing/2014/main" val="1432065641"/>
                    </a:ext>
                  </a:extLst>
                </a:gridCol>
                <a:gridCol w="3022333">
                  <a:extLst>
                    <a:ext uri="{9D8B030D-6E8A-4147-A177-3AD203B41FA5}">
                      <a16:colId xmlns:a16="http://schemas.microsoft.com/office/drawing/2014/main" val="1574051156"/>
                    </a:ext>
                  </a:extLst>
                </a:gridCol>
                <a:gridCol w="2685450">
                  <a:extLst>
                    <a:ext uri="{9D8B030D-6E8A-4147-A177-3AD203B41FA5}">
                      <a16:colId xmlns:a16="http://schemas.microsoft.com/office/drawing/2014/main" val="1162129429"/>
                    </a:ext>
                  </a:extLst>
                </a:gridCol>
              </a:tblGrid>
              <a:tr h="849300">
                <a:tc>
                  <a:txBody>
                    <a:bodyPr/>
                    <a:lstStyle/>
                    <a:p>
                      <a:r>
                        <a:rPr lang="en-GB" sz="1300" dirty="0">
                          <a:latin typeface="Times New Roman" panose="02020603050405020304" pitchFamily="18" charset="0"/>
                          <a:cs typeface="Times New Roman" panose="02020603050405020304" pitchFamily="18" charset="0"/>
                        </a:rPr>
                        <a:t>Sl.no</a:t>
                      </a:r>
                    </a:p>
                  </a:txBody>
                  <a:tcPr/>
                </a:tc>
                <a:tc>
                  <a:txBody>
                    <a:bodyPr/>
                    <a:lstStyle/>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Title of the Paper</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GB" sz="1300" dirty="0">
                          <a:latin typeface="Times New Roman" panose="02020603050405020304" pitchFamily="18" charset="0"/>
                          <a:cs typeface="Times New Roman" panose="02020603050405020304" pitchFamily="18" charset="0"/>
                        </a:rPr>
                        <a:t>Authors</a:t>
                      </a:r>
                    </a:p>
                  </a:txBody>
                  <a:tcPr/>
                </a:tc>
                <a:tc>
                  <a:txBody>
                    <a:bodyPr/>
                    <a:lstStyle/>
                    <a:p>
                      <a:r>
                        <a:rPr lang="en-GB" sz="1300" dirty="0">
                          <a:latin typeface="Times New Roman" panose="02020603050405020304" pitchFamily="18" charset="0"/>
                          <a:cs typeface="Times New Roman" panose="02020603050405020304" pitchFamily="18" charset="0"/>
                        </a:rPr>
                        <a:t>Technology/Concept Used</a:t>
                      </a:r>
                    </a:p>
                  </a:txBody>
                  <a:tcPr/>
                </a:tc>
                <a:tc>
                  <a:txBody>
                    <a:bodyPr/>
                    <a:lstStyle/>
                    <a:p>
                      <a:r>
                        <a:rPr lang="en-GB" sz="1300" dirty="0">
                          <a:latin typeface="Times New Roman" panose="02020603050405020304" pitchFamily="18" charset="0"/>
                          <a:cs typeface="Times New Roman" panose="02020603050405020304" pitchFamily="18" charset="0"/>
                        </a:rPr>
                        <a:t>Results/Findings</a:t>
                      </a:r>
                    </a:p>
                  </a:txBody>
                  <a:tcPr/>
                </a:tc>
                <a:tc>
                  <a:txBody>
                    <a:bodyPr/>
                    <a:lstStyle/>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Limitations/</a:t>
                      </a:r>
                    </a:p>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Challenges</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8262436"/>
                  </a:ext>
                </a:extLst>
              </a:tr>
              <a:tr h="1089790">
                <a:tc>
                  <a:txBody>
                    <a:bodyPr/>
                    <a:lstStyle/>
                    <a:p>
                      <a:r>
                        <a:rPr lang="en-GB" sz="1300" dirty="0">
                          <a:latin typeface="Times New Roman" panose="02020603050405020304" pitchFamily="18" charset="0"/>
                          <a:cs typeface="Times New Roman" panose="02020603050405020304" pitchFamily="18" charset="0"/>
                        </a:rPr>
                        <a:t>5</a:t>
                      </a:r>
                    </a:p>
                  </a:txBody>
                  <a:tcPr/>
                </a:tc>
                <a:tc>
                  <a:txBody>
                    <a:bodyPr/>
                    <a:lstStyle/>
                    <a:p>
                      <a:pPr algn="l">
                        <a:lnSpc>
                          <a:spcPct val="107000"/>
                        </a:lnSpc>
                        <a:spcAft>
                          <a:spcPts val="800"/>
                        </a:spcAft>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 Application of management information systems and new technologies in crisis management</a:t>
                      </a:r>
                      <a:endParaRPr lang="en-GB"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Seyyed Kamran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Yeganegi</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Management information systems, GIS, remote sensing, global positioning systems, and decision support systems</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Advanced information systems and technologies can significantly improve crisis prevention, response, and management capabilities</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Implementation challenges in developing countries and need for updated information systems and staff training</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Share</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New</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Continue</a:t>
                      </a:r>
                    </a:p>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GPT-</a:t>
                      </a:r>
                    </a:p>
                    <a:p>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0889029"/>
                  </a:ext>
                </a:extLst>
              </a:tr>
              <a:tr h="1089790">
                <a:tc>
                  <a:txBody>
                    <a:bodyPr/>
                    <a:lstStyle/>
                    <a:p>
                      <a:r>
                        <a:rPr lang="en-GB" sz="1300" dirty="0">
                          <a:latin typeface="Times New Roman" panose="02020603050405020304" pitchFamily="18" charset="0"/>
                          <a:cs typeface="Times New Roman" panose="02020603050405020304" pitchFamily="18" charset="0"/>
                        </a:rPr>
                        <a:t>6</a:t>
                      </a: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Volunteer selection based on crowdsourcing approach</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Nurulhasanah</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Mazlan, Sharifah Sakinah Syed Ahmad,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Massila</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Kamalrudin</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Crowdsourcing approach and fuzzy system for volunteer selection and task matching</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Proposed framework integrates crowdsourcing into volunteering systems to automate and improve volunteer selection and matching</a:t>
                      </a:r>
                    </a:p>
                    <a:p>
                      <a:br>
                        <a:rPr lang="en-US"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Framework is theoretical and needs to be implemented and evaluated in real-world environments</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4499789"/>
                  </a:ext>
                </a:extLst>
              </a:tr>
              <a:tr h="786481">
                <a:tc>
                  <a:txBody>
                    <a:bodyPr/>
                    <a:lstStyle/>
                    <a:p>
                      <a:r>
                        <a:rPr lang="en-GB" sz="1300" dirty="0">
                          <a:latin typeface="Times New Roman" panose="02020603050405020304" pitchFamily="18" charset="0"/>
                          <a:cs typeface="Times New Roman" panose="02020603050405020304" pitchFamily="18" charset="0"/>
                        </a:rPr>
                        <a:t>7</a:t>
                      </a: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Exploring The Benefits of Volunteer Engagement in Nonprofits: A Value Co-Creation Perspective</a:t>
                      </a:r>
                      <a:endParaRPr lang="en-GB" sz="1300" dirty="0">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Ridvan</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Kocaman</a:t>
                      </a:r>
                      <a:endParaRPr lang="en-GB"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Qualitative research approach with in-depth interviews and qualitative content analysis</a:t>
                      </a:r>
                    </a:p>
                    <a:p>
                      <a:br>
                        <a:rPr lang="en-US"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Volunteer engagement increases volunteer loyalty, encourages recommendations, and generates new ideas for social service development</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Study is exploratory in nature and focused on a specific context, which may limit generalizability</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2082270"/>
                  </a:ext>
                </a:extLst>
              </a:tr>
              <a:tr h="736344">
                <a:tc>
                  <a:txBody>
                    <a:bodyPr/>
                    <a:lstStyle/>
                    <a:p>
                      <a:r>
                        <a:rPr lang="en-GB" sz="1300" dirty="0">
                          <a:latin typeface="Times New Roman" panose="02020603050405020304" pitchFamily="18" charset="0"/>
                          <a:cs typeface="Times New Roman" panose="02020603050405020304" pitchFamily="18" charset="0"/>
                        </a:rPr>
                        <a:t>8</a:t>
                      </a: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Expert-Citizen Engineering: "Crowdsourcing" Skilled Citizens</a:t>
                      </a:r>
                      <a:endParaRPr lang="en-GB" sz="1300" dirty="0">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Zhi Zhai, Peter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Sempolinski</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Douglas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Thain</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Greg Madey, Daniel Wei, Ahsan Kareem</a:t>
                      </a:r>
                      <a:endParaRPr lang="en-GB"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Web-based platform with </a:t>
                      </a:r>
                      <a:r>
                        <a:rPr lang="en-US" sz="1300" b="0" i="0" kern="1200" dirty="0" err="1">
                          <a:solidFill>
                            <a:schemeClr val="dk1"/>
                          </a:solidFill>
                          <a:effectLst/>
                          <a:latin typeface="Times New Roman" panose="02020603050405020304" pitchFamily="18" charset="0"/>
                          <a:ea typeface="+mn-ea"/>
                          <a:cs typeface="Times New Roman" panose="02020603050405020304" pitchFamily="18" charset="0"/>
                        </a:rPr>
                        <a:t>OpenFOAM</a:t>
                      </a: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 CFD software and cloud computing resources</a:t>
                      </a:r>
                    </a:p>
                    <a:p>
                      <a:br>
                        <a:rPr lang="en-US" sz="1300" dirty="0">
                          <a:latin typeface="Times New Roman" panose="02020603050405020304" pitchFamily="18" charset="0"/>
                          <a:cs typeface="Times New Roman" panose="02020603050405020304" pitchFamily="18" charset="0"/>
                        </a:rPr>
                      </a:b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Expert citizens have higher expectations for system stability and computational capacity compared to average citizen engineers</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Small sample size, lecture quiz design issues, and challenges in automating evaluation of complex submissions</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5465978"/>
                  </a:ext>
                </a:extLst>
              </a:tr>
            </a:tbl>
          </a:graphicData>
        </a:graphic>
      </p:graphicFrame>
    </p:spTree>
    <p:extLst>
      <p:ext uri="{BB962C8B-B14F-4D97-AF65-F5344CB8AC3E}">
        <p14:creationId xmlns:p14="http://schemas.microsoft.com/office/powerpoint/2010/main" val="5687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176B-5F65-47DD-A450-1867F8D4614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GB" dirty="0"/>
          </a:p>
        </p:txBody>
      </p:sp>
      <p:graphicFrame>
        <p:nvGraphicFramePr>
          <p:cNvPr id="4" name="Table 4">
            <a:extLst>
              <a:ext uri="{FF2B5EF4-FFF2-40B4-BE49-F238E27FC236}">
                <a16:creationId xmlns:a16="http://schemas.microsoft.com/office/drawing/2014/main" id="{A99DD326-2CED-46A1-89BD-C74C299D3D42}"/>
              </a:ext>
            </a:extLst>
          </p:cNvPr>
          <p:cNvGraphicFramePr>
            <a:graphicFrameLocks/>
          </p:cNvGraphicFramePr>
          <p:nvPr>
            <p:extLst>
              <p:ext uri="{D42A27DB-BD31-4B8C-83A1-F6EECF244321}">
                <p14:modId xmlns:p14="http://schemas.microsoft.com/office/powerpoint/2010/main" val="7020799"/>
              </p:ext>
            </p:extLst>
          </p:nvPr>
        </p:nvGraphicFramePr>
        <p:xfrm>
          <a:off x="0" y="0"/>
          <a:ext cx="11916078" cy="3246725"/>
        </p:xfrm>
        <a:graphic>
          <a:graphicData uri="http://schemas.openxmlformats.org/drawingml/2006/table">
            <a:tbl>
              <a:tblPr firstRow="1" bandRow="1">
                <a:tableStyleId>{5C22544A-7EE6-4342-B048-85BDC9FD1C3A}</a:tableStyleId>
              </a:tblPr>
              <a:tblGrid>
                <a:gridCol w="673769">
                  <a:extLst>
                    <a:ext uri="{9D8B030D-6E8A-4147-A177-3AD203B41FA5}">
                      <a16:colId xmlns:a16="http://schemas.microsoft.com/office/drawing/2014/main" val="1232289952"/>
                    </a:ext>
                  </a:extLst>
                </a:gridCol>
                <a:gridCol w="2281187">
                  <a:extLst>
                    <a:ext uri="{9D8B030D-6E8A-4147-A177-3AD203B41FA5}">
                      <a16:colId xmlns:a16="http://schemas.microsoft.com/office/drawing/2014/main" val="4163692337"/>
                    </a:ext>
                  </a:extLst>
                </a:gridCol>
                <a:gridCol w="1424539">
                  <a:extLst>
                    <a:ext uri="{9D8B030D-6E8A-4147-A177-3AD203B41FA5}">
                      <a16:colId xmlns:a16="http://schemas.microsoft.com/office/drawing/2014/main" val="1594582275"/>
                    </a:ext>
                  </a:extLst>
                </a:gridCol>
                <a:gridCol w="1828800">
                  <a:extLst>
                    <a:ext uri="{9D8B030D-6E8A-4147-A177-3AD203B41FA5}">
                      <a16:colId xmlns:a16="http://schemas.microsoft.com/office/drawing/2014/main" val="2183752864"/>
                    </a:ext>
                  </a:extLst>
                </a:gridCol>
                <a:gridCol w="3022333">
                  <a:extLst>
                    <a:ext uri="{9D8B030D-6E8A-4147-A177-3AD203B41FA5}">
                      <a16:colId xmlns:a16="http://schemas.microsoft.com/office/drawing/2014/main" val="3563214025"/>
                    </a:ext>
                  </a:extLst>
                </a:gridCol>
                <a:gridCol w="2685450">
                  <a:extLst>
                    <a:ext uri="{9D8B030D-6E8A-4147-A177-3AD203B41FA5}">
                      <a16:colId xmlns:a16="http://schemas.microsoft.com/office/drawing/2014/main" val="219152828"/>
                    </a:ext>
                  </a:extLst>
                </a:gridCol>
              </a:tblGrid>
              <a:tr h="1067145">
                <a:tc>
                  <a:txBody>
                    <a:bodyPr/>
                    <a:lstStyle/>
                    <a:p>
                      <a:r>
                        <a:rPr lang="en-GB" sz="1300">
                          <a:latin typeface="Times New Roman" panose="02020603050405020304" pitchFamily="18" charset="0"/>
                          <a:cs typeface="Times New Roman" panose="02020603050405020304" pitchFamily="18" charset="0"/>
                        </a:rPr>
                        <a:t>Sl.no</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Title of the Paper</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GB" sz="1300" dirty="0">
                          <a:latin typeface="Times New Roman" panose="02020603050405020304" pitchFamily="18" charset="0"/>
                          <a:cs typeface="Times New Roman" panose="02020603050405020304" pitchFamily="18" charset="0"/>
                        </a:rPr>
                        <a:t>Authors</a:t>
                      </a:r>
                    </a:p>
                  </a:txBody>
                  <a:tcPr/>
                </a:tc>
                <a:tc>
                  <a:txBody>
                    <a:bodyPr/>
                    <a:lstStyle/>
                    <a:p>
                      <a:r>
                        <a:rPr lang="en-GB" sz="1300" dirty="0">
                          <a:latin typeface="Times New Roman" panose="02020603050405020304" pitchFamily="18" charset="0"/>
                          <a:cs typeface="Times New Roman" panose="02020603050405020304" pitchFamily="18" charset="0"/>
                        </a:rPr>
                        <a:t>Technology/Concept Used</a:t>
                      </a:r>
                    </a:p>
                  </a:txBody>
                  <a:tcPr/>
                </a:tc>
                <a:tc>
                  <a:txBody>
                    <a:bodyPr/>
                    <a:lstStyle/>
                    <a:p>
                      <a:r>
                        <a:rPr lang="en-GB" sz="1300" dirty="0">
                          <a:latin typeface="Times New Roman" panose="02020603050405020304" pitchFamily="18" charset="0"/>
                          <a:cs typeface="Times New Roman" panose="02020603050405020304" pitchFamily="18" charset="0"/>
                        </a:rPr>
                        <a:t>Results/Findings</a:t>
                      </a:r>
                    </a:p>
                  </a:txBody>
                  <a:tcPr/>
                </a:tc>
                <a:tc>
                  <a:txBody>
                    <a:bodyPr/>
                    <a:lstStyle/>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Limitations/</a:t>
                      </a:r>
                    </a:p>
                    <a:p>
                      <a:r>
                        <a:rPr lang="en-US" sz="1300" b="1" kern="1200" dirty="0">
                          <a:solidFill>
                            <a:schemeClr val="lt1"/>
                          </a:solidFill>
                          <a:effectLst/>
                          <a:latin typeface="Times New Roman" panose="02020603050405020304" pitchFamily="18" charset="0"/>
                          <a:ea typeface="+mn-ea"/>
                          <a:cs typeface="Times New Roman" panose="02020603050405020304" pitchFamily="18" charset="0"/>
                        </a:rPr>
                        <a:t>Challenges</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5030074"/>
                  </a:ext>
                </a:extLst>
              </a:tr>
              <a:tr h="1089790">
                <a:tc>
                  <a:txBody>
                    <a:bodyPr/>
                    <a:lstStyle/>
                    <a:p>
                      <a:r>
                        <a:rPr lang="en-GB" sz="1300" dirty="0">
                          <a:latin typeface="Times New Roman" panose="02020603050405020304" pitchFamily="18" charset="0"/>
                          <a:cs typeface="Times New Roman" panose="02020603050405020304" pitchFamily="18" charset="0"/>
                        </a:rPr>
                        <a:t>9</a:t>
                      </a:r>
                    </a:p>
                  </a:txBody>
                  <a:tcPr/>
                </a:tc>
                <a:tc>
                  <a:txBody>
                    <a:bodyPr/>
                    <a:lstStyle/>
                    <a:p>
                      <a:pPr algn="ctr">
                        <a:lnSpc>
                          <a:spcPct val="107000"/>
                        </a:lnSpc>
                        <a:spcAft>
                          <a:spcPts val="800"/>
                        </a:spcAft>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Development of E-government Platform Based on B/S Architecture and Performance Evaluation Program</a:t>
                      </a:r>
                      <a:endParaRPr lang="en-GB"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de-DE" sz="1300" b="0" i="0" kern="1200" dirty="0">
                          <a:solidFill>
                            <a:schemeClr val="dk1"/>
                          </a:solidFill>
                          <a:effectLst/>
                          <a:latin typeface="Times New Roman" panose="02020603050405020304" pitchFamily="18" charset="0"/>
                          <a:ea typeface="+mn-ea"/>
                          <a:cs typeface="Times New Roman" panose="02020603050405020304" pitchFamily="18" charset="0"/>
                        </a:rPr>
                        <a:t>HE Wei, TAN Junshan, WU Yiqiang</a:t>
                      </a:r>
                      <a:endParaRPr lang="en-GB"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B/S (Browser/Server) architecture, database management systems, and information security systems</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Proposed a novel e-government platform model integrating B/S architecture with performance evaluation</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The paper is largely theoretical and does not provide detailed implementation or testing results</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246912"/>
                  </a:ext>
                </a:extLst>
              </a:tr>
              <a:tr h="1089790">
                <a:tc>
                  <a:txBody>
                    <a:bodyPr/>
                    <a:lstStyle/>
                    <a:p>
                      <a:r>
                        <a:rPr lang="en-GB" sz="1300" dirty="0">
                          <a:latin typeface="Times New Roman" panose="02020603050405020304" pitchFamily="18" charset="0"/>
                          <a:cs typeface="Times New Roman" panose="02020603050405020304" pitchFamily="18" charset="0"/>
                        </a:rPr>
                        <a:t>10</a:t>
                      </a:r>
                    </a:p>
                  </a:txBody>
                  <a:tcPr/>
                </a:tc>
                <a:tc>
                  <a:txBody>
                    <a:bodyPr/>
                    <a:lstStyle/>
                    <a:p>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Accessibility and Scalability in Collaborative eCommerce Environments</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Michel Khoury, Shervin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Shirmohammadi</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Adobe Shockwave, .NET v3.0, peer-to-peer networking, and application-layer multicasting</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The system supports up to 241 nodes in a 3-level ALM tree while maintaining &lt;200ms delay for real-time collaboration</a:t>
                      </a:r>
                      <a:endParaRPr lang="en-GB" sz="1300" dirty="0">
                        <a:latin typeface="Times New Roman" panose="02020603050405020304" pitchFamily="18" charset="0"/>
                        <a:cs typeface="Times New Roman" panose="02020603050405020304" pitchFamily="18" charset="0"/>
                      </a:endParaRPr>
                    </a:p>
                  </a:txBody>
                  <a:tcPr/>
                </a:tc>
                <a:tc>
                  <a:txBody>
                    <a:bodyPr/>
                    <a:lstStyle/>
                    <a:p>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Limited to 16 connections per peer due to Director constraints, and potential issues with nodes leaving the system</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356736"/>
                  </a:ext>
                </a:extLst>
              </a:tr>
            </a:tbl>
          </a:graphicData>
        </a:graphic>
      </p:graphicFrame>
    </p:spTree>
    <p:extLst>
      <p:ext uri="{BB962C8B-B14F-4D97-AF65-F5344CB8AC3E}">
        <p14:creationId xmlns:p14="http://schemas.microsoft.com/office/powerpoint/2010/main" val="146290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Drawbacks of the AGRA Portal Methodology</a:t>
            </a:r>
          </a:p>
          <a:p>
            <a:r>
              <a:rPr lang="en-IN" dirty="0">
                <a:latin typeface="Times New Roman" panose="02020603050405020304" pitchFamily="18" charset="0"/>
                <a:cs typeface="Times New Roman" panose="02020603050405020304" pitchFamily="18" charset="0"/>
              </a:rPr>
              <a:t>Limited Community Participation</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Resource Constraints</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Reliability</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Resistance to Change</a:t>
            </a:r>
          </a:p>
          <a:p>
            <a:r>
              <a:rPr lang="en-IN" dirty="0">
                <a:latin typeface="Times New Roman" panose="02020603050405020304" pitchFamily="18" charset="0"/>
                <a:cs typeface="Times New Roman" panose="02020603050405020304" pitchFamily="18" charset="0"/>
              </a:rPr>
              <a:t>Maintenance and Updates</a:t>
            </a:r>
          </a:p>
          <a:p>
            <a:pPr marL="0" indent="0">
              <a:buNone/>
            </a:pPr>
            <a:r>
              <a:rPr lang="en-US" b="1" dirty="0">
                <a:latin typeface="Times New Roman" panose="02020603050405020304" pitchFamily="18" charset="0"/>
                <a:cs typeface="Times New Roman" panose="02020603050405020304" pitchFamily="18" charset="0"/>
              </a:rPr>
              <a:t>Drawbacks of the E-Commerce Website Methodology</a:t>
            </a:r>
          </a:p>
          <a:p>
            <a:r>
              <a:rPr lang="en-IN" dirty="0">
                <a:latin typeface="Times New Roman" panose="02020603050405020304" pitchFamily="18" charset="0"/>
                <a:cs typeface="Times New Roman" panose="02020603050405020304" pitchFamily="18" charset="0"/>
              </a:rPr>
              <a:t>Digital Divide</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Vendor Readiness</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Security Concerns</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Market Saturation</a:t>
            </a:r>
          </a:p>
          <a:p>
            <a:r>
              <a:rPr lang="en-IN" dirty="0">
                <a:latin typeface="Times New Roman" panose="02020603050405020304" pitchFamily="18" charset="0"/>
                <a:cs typeface="Times New Roman" panose="02020603050405020304" pitchFamily="18" charset="0"/>
              </a:rPr>
              <a:t>Dependence on Technology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1. AGRA Portal for Flood Victims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1.1. Needs Assessment</a:t>
            </a:r>
          </a:p>
          <a:p>
            <a:pPr lvl="3"/>
            <a:r>
              <a:rPr lang="en-IN" dirty="0">
                <a:latin typeface="Times New Roman" panose="02020603050405020304" pitchFamily="18" charset="0"/>
                <a:cs typeface="Times New Roman" panose="02020603050405020304" pitchFamily="18" charset="0"/>
              </a:rPr>
              <a:t>Stakeholder Engagement</a:t>
            </a:r>
          </a:p>
          <a:p>
            <a:pPr lvl="3"/>
            <a:r>
              <a:rPr lang="en-IN" dirty="0">
                <a:latin typeface="Times New Roman" panose="02020603050405020304" pitchFamily="18" charset="0"/>
                <a:cs typeface="Times New Roman" panose="02020603050405020304" pitchFamily="18" charset="0"/>
              </a:rPr>
              <a:t>Data Collection</a:t>
            </a:r>
          </a:p>
          <a:p>
            <a:pPr lvl="3"/>
            <a:r>
              <a:rPr lang="en-IN" dirty="0">
                <a:latin typeface="Times New Roman" panose="02020603050405020304" pitchFamily="18" charset="0"/>
                <a:cs typeface="Times New Roman" panose="02020603050405020304" pitchFamily="18" charset="0"/>
              </a:rPr>
              <a:t>Requirement Prioritization</a:t>
            </a:r>
          </a:p>
          <a:p>
            <a:pPr lvl="3"/>
            <a:r>
              <a:rPr lang="en-IN" dirty="0">
                <a:latin typeface="Times New Roman" panose="02020603050405020304" pitchFamily="18" charset="0"/>
                <a:cs typeface="Times New Roman" panose="02020603050405020304" pitchFamily="18" charset="0"/>
              </a:rPr>
              <a:t>Feedback Loop</a:t>
            </a:r>
          </a:p>
          <a:p>
            <a:pPr marL="0" indent="0">
              <a:buNone/>
            </a:pPr>
            <a:r>
              <a:rPr lang="en-IN" b="1" dirty="0">
                <a:latin typeface="Times New Roman" panose="02020603050405020304" pitchFamily="18" charset="0"/>
                <a:cs typeface="Times New Roman" panose="02020603050405020304" pitchFamily="18" charset="0"/>
              </a:rPr>
              <a:t>	1.2. Project Listing</a:t>
            </a:r>
          </a:p>
          <a:p>
            <a:pPr lvl="3"/>
            <a:r>
              <a:rPr lang="en-IN" dirty="0">
                <a:latin typeface="Times New Roman" panose="02020603050405020304" pitchFamily="18" charset="0"/>
                <a:cs typeface="Times New Roman" panose="02020603050405020304" pitchFamily="18" charset="0"/>
              </a:rPr>
              <a:t>Project Categorization</a:t>
            </a:r>
          </a:p>
          <a:p>
            <a:pPr lvl="3"/>
            <a:r>
              <a:rPr lang="en-IN" dirty="0">
                <a:latin typeface="Times New Roman" panose="02020603050405020304" pitchFamily="18" charset="0"/>
                <a:cs typeface="Times New Roman" panose="02020603050405020304" pitchFamily="18" charset="0"/>
              </a:rPr>
              <a:t>Integration of Feedback</a:t>
            </a:r>
          </a:p>
          <a:p>
            <a:pPr lvl="3"/>
            <a:r>
              <a:rPr lang="en-IN" dirty="0">
                <a:latin typeface="Times New Roman" panose="02020603050405020304" pitchFamily="18" charset="0"/>
                <a:cs typeface="Times New Roman" panose="02020603050405020304" pitchFamily="18" charset="0"/>
              </a:rPr>
              <a:t>Administrative Tools</a:t>
            </a:r>
          </a:p>
          <a:p>
            <a:pPr marL="0" indent="0">
              <a:buNone/>
            </a:pPr>
            <a:r>
              <a:rPr lang="en-IN" b="1" dirty="0">
                <a:latin typeface="Times New Roman" panose="02020603050405020304" pitchFamily="18" charset="0"/>
                <a:cs typeface="Times New Roman" panose="02020603050405020304" pitchFamily="18" charset="0"/>
              </a:rPr>
              <a:t>	1.3. Transparency and Tracking</a:t>
            </a:r>
          </a:p>
          <a:p>
            <a:pPr lvl="3"/>
            <a:r>
              <a:rPr lang="en-IN" dirty="0">
                <a:latin typeface="Times New Roman" panose="02020603050405020304" pitchFamily="18" charset="0"/>
                <a:cs typeface="Times New Roman" panose="02020603050405020304" pitchFamily="18" charset="0"/>
              </a:rPr>
              <a:t>Progress Dashboard</a:t>
            </a:r>
          </a:p>
          <a:p>
            <a:pPr lvl="3"/>
            <a:r>
              <a:rPr lang="en-IN" dirty="0">
                <a:latin typeface="Times New Roman" panose="02020603050405020304" pitchFamily="18" charset="0"/>
                <a:cs typeface="Times New Roman" panose="02020603050405020304" pitchFamily="18" charset="0"/>
              </a:rPr>
              <a:t>Transparency Reports</a:t>
            </a:r>
          </a:p>
          <a:p>
            <a:pPr lvl="3"/>
            <a:r>
              <a:rPr lang="en-IN" dirty="0">
                <a:latin typeface="Times New Roman" panose="02020603050405020304" pitchFamily="18" charset="0"/>
                <a:cs typeface="Times New Roman" panose="02020603050405020304" pitchFamily="18" charset="0"/>
              </a:rPr>
              <a:t>Project Updates</a:t>
            </a:r>
          </a:p>
          <a:p>
            <a:pPr marL="0" indent="0">
              <a:buNone/>
            </a:pPr>
            <a:r>
              <a:rPr lang="en-IN" b="1" dirty="0">
                <a:latin typeface="Times New Roman" panose="02020603050405020304" pitchFamily="18" charset="0"/>
                <a:cs typeface="Times New Roman" panose="02020603050405020304" pitchFamily="18" charset="0"/>
              </a:rPr>
              <a:t>	1.4. Community Engagement</a:t>
            </a:r>
          </a:p>
          <a:p>
            <a:pPr lvl="3"/>
            <a:r>
              <a:rPr lang="en-IN" dirty="0">
                <a:latin typeface="Times New Roman" panose="02020603050405020304" pitchFamily="18" charset="0"/>
                <a:cs typeface="Times New Roman" panose="02020603050405020304" pitchFamily="18" charset="0"/>
              </a:rPr>
              <a:t>Collaborative Forums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Community Representatives</a:t>
            </a:r>
          </a:p>
          <a:p>
            <a:pPr lvl="3"/>
            <a:r>
              <a:rPr lang="en-IN" dirty="0">
                <a:latin typeface="Times New Roman" panose="02020603050405020304" pitchFamily="18" charset="0"/>
                <a:cs typeface="Times New Roman" panose="02020603050405020304" pitchFamily="18" charset="0"/>
              </a:rPr>
              <a:t>Regular Meetings</a:t>
            </a:r>
          </a:p>
          <a:p>
            <a:pPr marL="0" indent="0">
              <a:buNone/>
            </a:pPr>
            <a:r>
              <a:rPr lang="en-IN" b="1" dirty="0">
                <a:latin typeface="Times New Roman" panose="02020603050405020304" pitchFamily="18" charset="0"/>
                <a:cs typeface="Times New Roman" panose="02020603050405020304" pitchFamily="18" charset="0"/>
              </a:rPr>
              <a:t>	1.5. Resource Allocation</a:t>
            </a:r>
          </a:p>
          <a:p>
            <a:pPr lvl="3"/>
            <a:r>
              <a:rPr lang="en-IN" dirty="0">
                <a:latin typeface="Times New Roman" panose="02020603050405020304" pitchFamily="18" charset="0"/>
                <a:cs typeface="Times New Roman" panose="02020603050405020304" pitchFamily="18" charset="0"/>
              </a:rPr>
              <a:t>Data-Driven Decisions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Funding Mechanism</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Impact Monitoring</a:t>
            </a:r>
            <a:endParaRPr lang="en-IN" b="1"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1719</TotalTime>
  <Words>2418</Words>
  <Application>Microsoft Office PowerPoint</Application>
  <PresentationFormat>Widescreen</PresentationFormat>
  <Paragraphs>276</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Cambria</vt:lpstr>
      <vt:lpstr>Times New Roman</vt:lpstr>
      <vt:lpstr>Verdana</vt:lpstr>
      <vt:lpstr>Wingdings</vt:lpstr>
      <vt:lpstr>Bioinformatics</vt:lpstr>
      <vt:lpstr>IMA MARKET</vt:lpstr>
      <vt:lpstr>Content</vt:lpstr>
      <vt:lpstr>Introduction</vt:lpstr>
      <vt:lpstr>Literature Review</vt:lpstr>
      <vt:lpstr>Literature Review</vt:lpstr>
      <vt:lpstr>Literature Review</vt:lpstr>
      <vt:lpstr>Literature Review</vt:lpstr>
      <vt:lpstr>Existing method Drawback</vt:lpstr>
      <vt:lpstr>Proposed Method</vt:lpstr>
      <vt:lpstr>Proposed Method</vt:lpstr>
      <vt:lpstr>Objectives</vt:lpstr>
      <vt:lpstr>Objectives</vt:lpstr>
      <vt:lpstr>Methodology</vt:lpstr>
      <vt:lpstr>Architecture</vt:lpstr>
      <vt:lpstr>Architecture</vt:lpstr>
      <vt:lpstr>Software components</vt:lpstr>
      <vt:lpstr>Timeline of Project</vt:lpstr>
      <vt:lpstr>Expected Outcomes</vt:lpstr>
      <vt:lpstr>Conclusion</vt:lpstr>
      <vt:lpstr>Github Link</vt:lpstr>
      <vt:lpstr>References (IEEE Paper format)</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RUKUM PATEL</cp:lastModifiedBy>
  <cp:revision>25</cp:revision>
  <dcterms:created xsi:type="dcterms:W3CDTF">2023-03-16T03:26:27Z</dcterms:created>
  <dcterms:modified xsi:type="dcterms:W3CDTF">2024-10-19T01:39:18Z</dcterms:modified>
</cp:coreProperties>
</file>