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da960f8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da960f8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da960f8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da960f8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da960f85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da960f85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da960f85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da960f85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da960f85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da960f85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da960f85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da960f8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da960f85e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da960f85e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da960f85e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da960f85e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da960f85e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da960f85e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da960f85e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da960f85e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da960f8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da960f8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da960f85e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da960f85e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da960f85e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da960f85e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f002576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f002576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da960f8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da960f8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da960f8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da960f8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da960f85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da960f85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da960f8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da960f8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da960f85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da960f85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da960f85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da960f85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da960f85e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da960f85e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Specification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- Timed Automata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175" y="1744900"/>
            <a:ext cx="50196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- Statechart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28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because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Concurrency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Type: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Memory (Broadcast)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[compare this with SDL in next slides]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225" y="1656475"/>
            <a:ext cx="3810950" cy="15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4701375" y="3478125"/>
            <a:ext cx="322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Fig: State Diagram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- Statechart Hierarchy</a:t>
            </a:r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3957100" y="3478125"/>
            <a:ext cx="39645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Fig: State Chart with Hierarchy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575" y="1687475"/>
            <a:ext cx="3349950" cy="16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- Statechart Concurrency</a:t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1716950" y="4156075"/>
            <a:ext cx="7015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Fig: State Chart of Answering Machine with Concurrency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650" y="1215513"/>
            <a:ext cx="4925075" cy="27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 - Specification and Description Language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express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Concurrency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Type: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 Passing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Asynchronous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284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whole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FSM</a:t>
            </a:r>
            <a:endParaRPr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 - Hierarchy</a:t>
            </a:r>
            <a:endParaRPr/>
          </a:p>
        </p:txBody>
      </p:sp>
      <p:grpSp>
        <p:nvGrpSpPr>
          <p:cNvPr id="146" name="Google Shape;146;p27"/>
          <p:cNvGrpSpPr/>
          <p:nvPr/>
        </p:nvGrpSpPr>
        <p:grpSpPr>
          <a:xfrm>
            <a:off x="5164800" y="850875"/>
            <a:ext cx="3221100" cy="3220500"/>
            <a:chOff x="2961500" y="961400"/>
            <a:chExt cx="3221100" cy="3220500"/>
          </a:xfrm>
        </p:grpSpPr>
        <p:sp>
          <p:nvSpPr>
            <p:cNvPr id="147" name="Google Shape;147;p27"/>
            <p:cNvSpPr/>
            <p:nvPr/>
          </p:nvSpPr>
          <p:spPr>
            <a:xfrm>
              <a:off x="2961500" y="961400"/>
              <a:ext cx="3221100" cy="32205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 txBox="1"/>
            <p:nvPr/>
          </p:nvSpPr>
          <p:spPr>
            <a:xfrm>
              <a:off x="3782900" y="1200950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System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" name="Google Shape;149;p27"/>
          <p:cNvGrpSpPr/>
          <p:nvPr/>
        </p:nvGrpSpPr>
        <p:grpSpPr>
          <a:xfrm>
            <a:off x="5604986" y="1730967"/>
            <a:ext cx="2340600" cy="2340600"/>
            <a:chOff x="3401686" y="1841492"/>
            <a:chExt cx="2340600" cy="2340600"/>
          </a:xfrm>
        </p:grpSpPr>
        <p:sp>
          <p:nvSpPr>
            <p:cNvPr id="150" name="Google Shape;150;p27"/>
            <p:cNvSpPr/>
            <p:nvPr/>
          </p:nvSpPr>
          <p:spPr>
            <a:xfrm>
              <a:off x="3401686" y="1841492"/>
              <a:ext cx="2340600" cy="23406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 txBox="1"/>
            <p:nvPr/>
          </p:nvSpPr>
          <p:spPr>
            <a:xfrm>
              <a:off x="3833274" y="2126800"/>
              <a:ext cx="14772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Blocks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27"/>
          <p:cNvGrpSpPr/>
          <p:nvPr/>
        </p:nvGrpSpPr>
        <p:grpSpPr>
          <a:xfrm>
            <a:off x="6036920" y="2594390"/>
            <a:ext cx="1476900" cy="1477200"/>
            <a:chOff x="3833620" y="2704915"/>
            <a:chExt cx="1476900" cy="1477200"/>
          </a:xfrm>
        </p:grpSpPr>
        <p:sp>
          <p:nvSpPr>
            <p:cNvPr id="153" name="Google Shape;153;p27"/>
            <p:cNvSpPr/>
            <p:nvPr/>
          </p:nvSpPr>
          <p:spPr>
            <a:xfrm>
              <a:off x="3833620" y="2704915"/>
              <a:ext cx="1476900" cy="14772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 txBox="1"/>
            <p:nvPr/>
          </p:nvSpPr>
          <p:spPr>
            <a:xfrm>
              <a:off x="4185550" y="2903349"/>
              <a:ext cx="8106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27"/>
          <p:cNvGrpSpPr/>
          <p:nvPr/>
        </p:nvGrpSpPr>
        <p:grpSpPr>
          <a:xfrm>
            <a:off x="6337025" y="3176942"/>
            <a:ext cx="876688" cy="894445"/>
            <a:chOff x="3833550" y="3061190"/>
            <a:chExt cx="1476900" cy="1477200"/>
          </a:xfrm>
        </p:grpSpPr>
        <p:sp>
          <p:nvSpPr>
            <p:cNvPr id="156" name="Google Shape;156;p27"/>
            <p:cNvSpPr/>
            <p:nvPr/>
          </p:nvSpPr>
          <p:spPr>
            <a:xfrm>
              <a:off x="3833550" y="3061190"/>
              <a:ext cx="1476900" cy="14772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 txBox="1"/>
            <p:nvPr/>
          </p:nvSpPr>
          <p:spPr>
            <a:xfrm>
              <a:off x="3957000" y="3499463"/>
              <a:ext cx="12300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FSM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 Symbols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650" y="2024925"/>
            <a:ext cx="4727575" cy="10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&amp; SDL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75" y="2046276"/>
            <a:ext cx="3521500" cy="10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25" y="1507575"/>
            <a:ext cx="4618850" cy="20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1075875" y="3352850"/>
            <a:ext cx="2232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FSM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4450825" y="3691850"/>
            <a:ext cx="31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SDL Representation of FSM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 - Declarations &amp; Assignment of Variables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550" y="1619625"/>
            <a:ext cx="4023775" cy="18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 - Process Interaction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675" y="1177475"/>
            <a:ext cx="47148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750" y="3057750"/>
            <a:ext cx="30670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2682275" y="2313850"/>
            <a:ext cx="3677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Fig: Block View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2510425" y="4315850"/>
            <a:ext cx="3677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Fig: Alternative View with corresponding Queues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&amp; System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system is an organized group of related objects or components and interaction among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Models are </a:t>
            </a:r>
            <a:r>
              <a:rPr lang="en"/>
              <a:t>representation</a:t>
            </a:r>
            <a:r>
              <a:rPr lang="en"/>
              <a:t> of systems for understanding, studying and predicting the behavior of systems.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 - Hierarchy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050" y="271125"/>
            <a:ext cx="1822475" cy="16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3197625" y="1915900"/>
            <a:ext cx="3043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 1 : </a:t>
            </a:r>
            <a:r>
              <a:rPr lang="en" sz="1800">
                <a:solidFill>
                  <a:schemeClr val="dk2"/>
                </a:solidFill>
              </a:rPr>
              <a:t>Hierarchy</a:t>
            </a:r>
            <a:r>
              <a:rPr lang="en" sz="1800">
                <a:solidFill>
                  <a:schemeClr val="dk2"/>
                </a:solidFill>
              </a:rPr>
              <a:t> Tree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50" y="2768450"/>
            <a:ext cx="3043500" cy="1090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4964825" y="4028425"/>
            <a:ext cx="39696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 3: View of Block B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(with corresponding Components inside)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6400" y="2937925"/>
            <a:ext cx="32480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/>
        </p:nvSpPr>
        <p:spPr>
          <a:xfrm>
            <a:off x="253750" y="3981875"/>
            <a:ext cx="39696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 2: System View showing  interaction among the Blocks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 - Timer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250" y="1258550"/>
            <a:ext cx="6334451" cy="33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Embedded System Design by </a:t>
            </a:r>
            <a:r>
              <a:rPr lang="en"/>
              <a:t>Marwedel Book, Chapter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Model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Can be broken into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 can be broken into Components /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among Components / Processes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Graph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495425"/>
            <a:ext cx="72390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Graph with I/O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24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Graph with </a:t>
            </a:r>
            <a:r>
              <a:rPr lang="en"/>
              <a:t>Hierarchy</a:t>
            </a:r>
            <a:r>
              <a:rPr lang="en"/>
              <a:t> 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50" y="1420675"/>
            <a:ext cx="84582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Communication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Synchronization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Synchronous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Asynchronous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 Passing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 (FSM)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(of our concern)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Timed Automata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express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Concurrency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 (FSM)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925" y="1744150"/>
            <a:ext cx="4379500" cy="12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6550950" y="1215850"/>
            <a:ext cx="2188500" cy="110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Note 1: x/y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x/ ⇒ on event of x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/y ⇒ output 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6585450" y="2768350"/>
            <a:ext cx="2188500" cy="110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Note 2: event or output - can be empty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