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1" roundtripDataSignature="AMtx7mjZuODXkfdqOs0xr6ZhgmMXUVKvz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9EF5D66-9069-4888-AE17-F96D662DFCD8}">
  <a:tblStyle styleId="{B9EF5D66-9069-4888-AE17-F96D662DFCD8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AEF92F75-7910-4FF1-BE10-670DEBC5D986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fill>
          <a:solidFill>
            <a:srgbClr val="D0DEEF"/>
          </a:solidFill>
        </a:fill>
      </a:tcStyle>
    </a:band1H>
    <a:band2H>
      <a:tcTxStyle/>
    </a:band2H>
    <a:band1V>
      <a:tcTxStyle/>
      <a:tcStyle>
        <a:fill>
          <a:solidFill>
            <a:srgbClr val="D0DEEF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1" Type="http://customschemas.google.com/relationships/presentationmetadata" Target="meta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https://www.programmersought.com/article/64214267742/</a:t>
            </a:r>
            <a:endParaRPr/>
          </a:p>
        </p:txBody>
      </p:sp>
      <p:sp>
        <p:nvSpPr>
          <p:cNvPr id="187" name="Google Shape;187;p2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https://www.programmersought.com/article/64214267742/</a:t>
            </a:r>
            <a:endParaRPr/>
          </a:p>
        </p:txBody>
      </p:sp>
      <p:sp>
        <p:nvSpPr>
          <p:cNvPr id="219" name="Google Shape;219;p2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2" name="Google Shape;272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https://www.ndepend.com/docs/code-metrics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https://blog.ndepend.com/lack-of-cohesion-methods/</a:t>
            </a:r>
            <a:endParaRPr/>
          </a:p>
        </p:txBody>
      </p:sp>
      <p:sp>
        <p:nvSpPr>
          <p:cNvPr id="273" name="Google Shape;273;p3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4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5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5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5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5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5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5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5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4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4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4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4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4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4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4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4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4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4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4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5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5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5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5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5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4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4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4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4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7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Object Oriented Metrics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5"/>
          <p:cNvSpPr txBox="1"/>
          <p:nvPr>
            <p:ph type="title"/>
          </p:nvPr>
        </p:nvSpPr>
        <p:spPr>
          <a:xfrm>
            <a:off x="838200" y="365125"/>
            <a:ext cx="10515600" cy="8235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Inheritance</a:t>
            </a:r>
            <a:endParaRPr/>
          </a:p>
        </p:txBody>
      </p:sp>
      <p:sp>
        <p:nvSpPr>
          <p:cNvPr id="145" name="Google Shape;145;p15"/>
          <p:cNvSpPr txBox="1"/>
          <p:nvPr>
            <p:ph idx="1" type="body"/>
          </p:nvPr>
        </p:nvSpPr>
        <p:spPr>
          <a:xfrm>
            <a:off x="838200" y="1371600"/>
            <a:ext cx="10515600" cy="4805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Inheritance is a mechanism whereby one object acquires characteristics from one, or more, other objects.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Some OO languages support single inheritance (e.g.,  Java), some support multiple inheritance (e.g., C++).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Many OO software engineering metrics are based on inheritance, e.g.: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Number of children (number of immediate specializations)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Number of parents (number of immediate  generalizations)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Class hierarchy nesting level (depth of a class in an inheritance hierarchy)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"/>
          <p:cNvSpPr txBox="1"/>
          <p:nvPr>
            <p:ph type="title"/>
          </p:nvPr>
        </p:nvSpPr>
        <p:spPr>
          <a:xfrm>
            <a:off x="838200" y="365125"/>
            <a:ext cx="10515600" cy="8235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Reuse</a:t>
            </a:r>
            <a:endParaRPr/>
          </a:p>
        </p:txBody>
      </p:sp>
      <p:sp>
        <p:nvSpPr>
          <p:cNvPr id="151" name="Google Shape;151;p16"/>
          <p:cNvSpPr txBox="1"/>
          <p:nvPr>
            <p:ph idx="1" type="body"/>
          </p:nvPr>
        </p:nvSpPr>
        <p:spPr>
          <a:xfrm>
            <a:off x="838200" y="1371600"/>
            <a:ext cx="10515600" cy="4805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 OO development, reuse is a central issue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Reuse of libraries or frameworks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Reuse through inheritance, composition, pattern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Reuse changes development process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Build reusable components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Find and reuse components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 txBox="1"/>
          <p:nvPr>
            <p:ph type="title"/>
          </p:nvPr>
        </p:nvSpPr>
        <p:spPr>
          <a:xfrm>
            <a:off x="838200" y="365125"/>
            <a:ext cx="10515600" cy="8235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OO Project Metrics</a:t>
            </a:r>
            <a:endParaRPr/>
          </a:p>
        </p:txBody>
      </p:sp>
      <p:sp>
        <p:nvSpPr>
          <p:cNvPr id="157" name="Google Shape;157;p17"/>
          <p:cNvSpPr txBox="1"/>
          <p:nvPr>
            <p:ph idx="1" type="body"/>
          </p:nvPr>
        </p:nvSpPr>
        <p:spPr>
          <a:xfrm>
            <a:off x="838200" y="1371600"/>
            <a:ext cx="10515600" cy="4805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What we want to measure in an OO </a:t>
            </a:r>
            <a:r>
              <a:rPr lang="en-US">
                <a:solidFill>
                  <a:srgbClr val="FF0000"/>
                </a:solidFill>
              </a:rPr>
              <a:t>project</a:t>
            </a:r>
            <a:r>
              <a:rPr lang="en-US"/>
              <a:t>?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Number of Classes,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Operations (Methods), 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Attributes (Variables) 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Lines Of Code (LOC) and Statement Count 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Total and/or Averaged by class and/or method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Structural measurement: 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Coupling, 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Cohesion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 txBox="1"/>
          <p:nvPr>
            <p:ph type="title"/>
          </p:nvPr>
        </p:nvSpPr>
        <p:spPr>
          <a:xfrm>
            <a:off x="838200" y="365125"/>
            <a:ext cx="10515600" cy="8235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OO Package Metrics</a:t>
            </a:r>
            <a:endParaRPr/>
          </a:p>
        </p:txBody>
      </p:sp>
      <p:sp>
        <p:nvSpPr>
          <p:cNvPr id="163" name="Google Shape;163;p18"/>
          <p:cNvSpPr txBox="1"/>
          <p:nvPr>
            <p:ph idx="1" type="body"/>
          </p:nvPr>
        </p:nvSpPr>
        <p:spPr>
          <a:xfrm>
            <a:off x="838200" y="1371600"/>
            <a:ext cx="10515600" cy="4805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What we want to measure for a </a:t>
            </a:r>
            <a:r>
              <a:rPr lang="en-US">
                <a:solidFill>
                  <a:srgbClr val="FF0000"/>
                </a:solidFill>
              </a:rPr>
              <a:t>package</a:t>
            </a:r>
            <a:r>
              <a:rPr lang="en-US"/>
              <a:t>?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Number of Classes,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Operations (Methods), 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Attributes (Variables)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	Averaged by class and/or method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Structural measurement: 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Coupling, 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Cohesion 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Maximum Inheritance Depth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/>
          <p:nvPr>
            <p:ph type="title"/>
          </p:nvPr>
        </p:nvSpPr>
        <p:spPr>
          <a:xfrm>
            <a:off x="838200" y="365125"/>
            <a:ext cx="10515600" cy="8235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OO Class Metrics</a:t>
            </a:r>
            <a:endParaRPr/>
          </a:p>
        </p:txBody>
      </p:sp>
      <p:sp>
        <p:nvSpPr>
          <p:cNvPr id="169" name="Google Shape;169;p19"/>
          <p:cNvSpPr txBox="1"/>
          <p:nvPr>
            <p:ph idx="1" type="body"/>
          </p:nvPr>
        </p:nvSpPr>
        <p:spPr>
          <a:xfrm>
            <a:off x="838200" y="1371600"/>
            <a:ext cx="10515600" cy="4805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What we want to measure for a </a:t>
            </a:r>
            <a:r>
              <a:rPr lang="en-US">
                <a:solidFill>
                  <a:srgbClr val="FF0000"/>
                </a:solidFill>
              </a:rPr>
              <a:t>class</a:t>
            </a:r>
            <a:r>
              <a:rPr lang="en-US"/>
              <a:t>?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Number Attributes and Operations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Lines of code (LOC) and statement count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Inheritance related metrics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Collaborators (Cohesion and Coupling related metrics)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 txBox="1"/>
          <p:nvPr>
            <p:ph type="title"/>
          </p:nvPr>
        </p:nvSpPr>
        <p:spPr>
          <a:xfrm>
            <a:off x="838200" y="365125"/>
            <a:ext cx="10515600" cy="8235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OO Attribute Metrics</a:t>
            </a:r>
            <a:endParaRPr/>
          </a:p>
        </p:txBody>
      </p:sp>
      <p:sp>
        <p:nvSpPr>
          <p:cNvPr id="175" name="Google Shape;175;p20"/>
          <p:cNvSpPr txBox="1"/>
          <p:nvPr>
            <p:ph idx="1" type="body"/>
          </p:nvPr>
        </p:nvSpPr>
        <p:spPr>
          <a:xfrm>
            <a:off x="838200" y="1371600"/>
            <a:ext cx="10515600" cy="15675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What we want to measure for an </a:t>
            </a:r>
            <a:r>
              <a:rPr lang="en-US">
                <a:solidFill>
                  <a:srgbClr val="FF0000"/>
                </a:solidFill>
              </a:rPr>
              <a:t>attribute</a:t>
            </a:r>
            <a:r>
              <a:rPr lang="en-US"/>
              <a:t>?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Instance variables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How many times used</a:t>
            </a:r>
            <a:endParaRPr/>
          </a:p>
        </p:txBody>
      </p:sp>
      <p:sp>
        <p:nvSpPr>
          <p:cNvPr id="176" name="Google Shape;176;p20"/>
          <p:cNvSpPr txBox="1"/>
          <p:nvPr/>
        </p:nvSpPr>
        <p:spPr>
          <a:xfrm>
            <a:off x="1003663" y="3704862"/>
            <a:ext cx="10515600" cy="8235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OO Operation Metrics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0"/>
          <p:cNvSpPr txBox="1"/>
          <p:nvPr/>
        </p:nvSpPr>
        <p:spPr>
          <a:xfrm>
            <a:off x="964474" y="4685212"/>
            <a:ext cx="10515600" cy="15675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we want to measure for an </a:t>
            </a: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operation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 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 local variables 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Lines of code (LOC) and statement count 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Cyclomatic Complexity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838200" y="365125"/>
            <a:ext cx="10515600" cy="8235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OO Metrics Suite</a:t>
            </a:r>
            <a:endParaRPr/>
          </a:p>
        </p:txBody>
      </p:sp>
      <p:sp>
        <p:nvSpPr>
          <p:cNvPr id="183" name="Google Shape;183;p21"/>
          <p:cNvSpPr txBox="1"/>
          <p:nvPr>
            <p:ph idx="1" type="body"/>
          </p:nvPr>
        </p:nvSpPr>
        <p:spPr>
          <a:xfrm>
            <a:off x="838200" y="1371600"/>
            <a:ext cx="10515600" cy="4805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Object Oriented Metrics seek to measure the unique attributes of Object Oriented design as opposed to software developed using other methods.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lang="en-US">
                <a:solidFill>
                  <a:srgbClr val="FF0000"/>
                </a:solidFill>
              </a:rPr>
              <a:t>Chidamber and Kemerer </a:t>
            </a:r>
            <a:r>
              <a:rPr lang="en-US"/>
              <a:t>felt that software metrics developed with traditional methods in mind did not readily lend themselves to Object Oriented notions such as classes, inheritance, encapsulation and message passing (Chidamber  &amp; Kemerer, 1993).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They proposed </a:t>
            </a:r>
            <a:r>
              <a:rPr lang="en-US">
                <a:solidFill>
                  <a:srgbClr val="FF0000"/>
                </a:solidFill>
              </a:rPr>
              <a:t>6 metrics unique to Object Oriented systems</a:t>
            </a:r>
            <a:r>
              <a:rPr lang="en-US"/>
              <a:t>. These metrics measure various attributes including size and complexity and are constructed with a strong degree of theoretical and mathematical rigor.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type="title"/>
          </p:nvPr>
        </p:nvSpPr>
        <p:spPr>
          <a:xfrm>
            <a:off x="838200" y="365125"/>
            <a:ext cx="10515600" cy="8235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Basic Metrics for OO Systems</a:t>
            </a:r>
            <a:endParaRPr/>
          </a:p>
        </p:txBody>
      </p:sp>
      <p:sp>
        <p:nvSpPr>
          <p:cNvPr id="190" name="Google Shape;190;p22"/>
          <p:cNvSpPr txBox="1"/>
          <p:nvPr>
            <p:ph idx="1" type="body"/>
          </p:nvPr>
        </p:nvSpPr>
        <p:spPr>
          <a:xfrm>
            <a:off x="838200" y="1371600"/>
            <a:ext cx="10515600" cy="8752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Proposed originally by Chidamber &amp; Kemerer 1993, expanded by Soft  Assurance Technology Center (SATC) at NASA. [Rosenberg, et al.]</a:t>
            </a:r>
            <a:endParaRPr/>
          </a:p>
        </p:txBody>
      </p:sp>
      <p:graphicFrame>
        <p:nvGraphicFramePr>
          <p:cNvPr id="191" name="Google Shape;191;p22"/>
          <p:cNvGraphicFramePr/>
          <p:nvPr/>
        </p:nvGraphicFramePr>
        <p:xfrm>
          <a:off x="1767342" y="247515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{B9EF5D66-9069-4888-AE17-F96D662DFCD8}</a:tableStyleId>
              </a:tblPr>
              <a:tblGrid>
                <a:gridCol w="1412675"/>
                <a:gridCol w="4172675"/>
                <a:gridCol w="2339950"/>
              </a:tblGrid>
              <a:tr h="403025">
                <a:tc>
                  <a:txBody>
                    <a:bodyPr/>
                    <a:lstStyle/>
                    <a:p>
                      <a:pPr indent="0" lvl="0" marL="571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SOURCE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795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571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METRIC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795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571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O-O CONSTRUCT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795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8000"/>
                    </a:solidFill>
                  </a:tcPr>
                </a:tc>
              </a:tr>
              <a:tr h="403000">
                <a:tc>
                  <a:txBody>
                    <a:bodyPr/>
                    <a:lstStyle/>
                    <a:p>
                      <a:pPr indent="0" lvl="0" marL="571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Traditional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795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571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Cyclomatic Complexity (CC)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795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5651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Operation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795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3025">
                <a:tc>
                  <a:txBody>
                    <a:bodyPr/>
                    <a:lstStyle/>
                    <a:p>
                      <a:pPr indent="0" lvl="0" marL="571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Traditional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795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571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Lines of Code (LOC)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795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5651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Class/Operation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795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3000">
                <a:tc>
                  <a:txBody>
                    <a:bodyPr/>
                    <a:lstStyle/>
                    <a:p>
                      <a:pPr indent="0" lvl="0" marL="571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Traditional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795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571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Comment Percentage (CP)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795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571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Class/Operation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795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3000">
                <a:tc>
                  <a:txBody>
                    <a:bodyPr/>
                    <a:lstStyle/>
                    <a:p>
                      <a:pPr indent="0" lvl="0" marL="571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NEW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795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571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Weighted Methods per Class (WMC)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795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5651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Class/Operation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795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3000">
                <a:tc>
                  <a:txBody>
                    <a:bodyPr/>
                    <a:lstStyle/>
                    <a:p>
                      <a:pPr indent="0" lvl="0" marL="571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NEW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795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571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Response For a Class (RFC)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795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5651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Class/Operation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795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3000">
                <a:tc>
                  <a:txBody>
                    <a:bodyPr/>
                    <a:lstStyle/>
                    <a:p>
                      <a:pPr indent="0" lvl="0" marL="571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NEW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795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571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Lack of COhesion (LCOM)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795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571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Class/Operation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795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3000">
                <a:tc>
                  <a:txBody>
                    <a:bodyPr/>
                    <a:lstStyle/>
                    <a:p>
                      <a:pPr indent="0" lvl="0" marL="571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NEW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795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571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Coupling Between Objects (CBO)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795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571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Coupling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795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3025">
                <a:tc>
                  <a:txBody>
                    <a:bodyPr/>
                    <a:lstStyle/>
                    <a:p>
                      <a:pPr indent="0" lvl="0" marL="571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NEW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795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571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Depth of Inheritance Tree (DIT)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795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5651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Inheritance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795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3000">
                <a:tc>
                  <a:txBody>
                    <a:bodyPr/>
                    <a:lstStyle/>
                    <a:p>
                      <a:pPr indent="0" lvl="0" marL="571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NEW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795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571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Number of Children (NoC)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795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5651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Inheritance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795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"/>
          <p:cNvSpPr txBox="1"/>
          <p:nvPr>
            <p:ph type="title"/>
          </p:nvPr>
        </p:nvSpPr>
        <p:spPr>
          <a:xfrm>
            <a:off x="838200" y="365125"/>
            <a:ext cx="10515600" cy="8235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Working Example: Shopping Cart</a:t>
            </a:r>
            <a:endParaRPr/>
          </a:p>
        </p:txBody>
      </p:sp>
      <p:pic>
        <p:nvPicPr>
          <p:cNvPr descr="Re-presenting visual content to blind people" id="197" name="Google Shape;197;p2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04011" y="1523661"/>
            <a:ext cx="6792685" cy="46306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"/>
          <p:cNvSpPr txBox="1"/>
          <p:nvPr>
            <p:ph type="title"/>
          </p:nvPr>
        </p:nvSpPr>
        <p:spPr>
          <a:xfrm>
            <a:off x="838200" y="365125"/>
            <a:ext cx="10515600" cy="8235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Weighted Methods per Class  (WMC)</a:t>
            </a:r>
            <a:endParaRPr/>
          </a:p>
        </p:txBody>
      </p:sp>
      <p:sp>
        <p:nvSpPr>
          <p:cNvPr id="203" name="Google Shape;203;p24"/>
          <p:cNvSpPr txBox="1"/>
          <p:nvPr>
            <p:ph idx="1" type="body"/>
          </p:nvPr>
        </p:nvSpPr>
        <p:spPr>
          <a:xfrm>
            <a:off x="838200" y="1371600"/>
            <a:ext cx="10515600" cy="4805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WMC is a metric of size and complexity. It is  defined as: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	WMC = ∑C</a:t>
            </a:r>
            <a:r>
              <a:rPr baseline="-25000" lang="en-US"/>
              <a:t>i</a:t>
            </a:r>
            <a:r>
              <a:rPr lang="en-US"/>
              <a:t>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where c</a:t>
            </a:r>
            <a:r>
              <a:rPr baseline="-25000" lang="en-US"/>
              <a:t>i</a:t>
            </a:r>
            <a:r>
              <a:rPr lang="en-US"/>
              <a:t> is the complexity of each different method  c</a:t>
            </a:r>
            <a:r>
              <a:rPr baseline="-25000" lang="en-US"/>
              <a:t>1</a:t>
            </a:r>
            <a:r>
              <a:rPr lang="en-US"/>
              <a:t>, c</a:t>
            </a:r>
            <a:r>
              <a:rPr baseline="-25000" lang="en-US"/>
              <a:t>2</a:t>
            </a:r>
            <a:r>
              <a:rPr lang="en-US"/>
              <a:t>, … c</a:t>
            </a:r>
            <a:r>
              <a:rPr baseline="-25000" lang="en-US"/>
              <a:t>n</a:t>
            </a:r>
            <a:r>
              <a:rPr lang="en-US"/>
              <a:t> in class C.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If each method were assigned a complexity of 1  then the WMC for class C would equal the number of methods in the class.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Chidamber and Kemerer deliberately did not define “complexity” more specifically in order to permit the most general application of the metric possible.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You can think of </a:t>
            </a:r>
            <a:r>
              <a:rPr lang="en-US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aseline="-25000" lang="en-US" sz="4800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(</a:t>
            </a:r>
            <a:r>
              <a:rPr lang="en-US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r>
              <a:rPr baseline="-25000" lang="en-US" sz="4800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)</a:t>
            </a:r>
            <a:r>
              <a:rPr baseline="-25000" lang="en-US" sz="4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 </a:t>
            </a:r>
            <a:r>
              <a:rPr lang="en-US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r>
              <a:rPr lang="en-US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 </a:t>
            </a:r>
            <a:r>
              <a:rPr lang="en-US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7"/>
          <p:cNvSpPr txBox="1"/>
          <p:nvPr>
            <p:ph type="title"/>
          </p:nvPr>
        </p:nvSpPr>
        <p:spPr>
          <a:xfrm>
            <a:off x="838200" y="365125"/>
            <a:ext cx="10515600" cy="8235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Object-Oriented Programming</a:t>
            </a:r>
            <a:endParaRPr/>
          </a:p>
        </p:txBody>
      </p:sp>
      <p:sp>
        <p:nvSpPr>
          <p:cNvPr id="94" name="Google Shape;94;p7"/>
          <p:cNvSpPr txBox="1"/>
          <p:nvPr>
            <p:ph idx="1" type="body"/>
          </p:nvPr>
        </p:nvSpPr>
        <p:spPr>
          <a:xfrm>
            <a:off x="1004340" y="1371601"/>
            <a:ext cx="8994099" cy="12148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OOP is a methodology for system analysis, design and implementation that  supports integration of functional and data-oriented programming and system development.</a:t>
            </a:r>
            <a:endParaRPr/>
          </a:p>
        </p:txBody>
      </p:sp>
      <p:graphicFrame>
        <p:nvGraphicFramePr>
          <p:cNvPr id="95" name="Google Shape;95;p7"/>
          <p:cNvGraphicFramePr/>
          <p:nvPr/>
        </p:nvGraphicFramePr>
        <p:xfrm>
          <a:off x="2133103" y="262912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{B9EF5D66-9069-4888-AE17-F96D662DFCD8}</a:tableStyleId>
              </a:tblPr>
              <a:tblGrid>
                <a:gridCol w="2049225"/>
                <a:gridCol w="5993650"/>
              </a:tblGrid>
              <a:tr h="1004925">
                <a:tc>
                  <a:txBody>
                    <a:bodyPr/>
                    <a:lstStyle/>
                    <a:p>
                      <a:pPr indent="0" lvl="0" marL="571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Class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4125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635" lvl="0" marL="57150" marR="231775" rtl="0" algn="l">
                        <a:lnSpc>
                          <a:spcPct val="100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 class is a description of a set of objects that share  the same attributes, operations, relationships, and semantics.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285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31225">
                <a:tc>
                  <a:txBody>
                    <a:bodyPr/>
                    <a:lstStyle/>
                    <a:p>
                      <a:pPr indent="0" lvl="0" marL="571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Object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4125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57150" marR="112395" rtl="0" algn="l">
                        <a:lnSpc>
                          <a:spcPct val="100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 instantiation of some class which is able to save a state (information) and which offers a number of operations to examine or affect this state.</a:t>
                      </a:r>
                      <a:endParaRPr/>
                    </a:p>
                  </a:txBody>
                  <a:tcPr marT="2285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4925">
                <a:tc>
                  <a:txBody>
                    <a:bodyPr/>
                    <a:lstStyle/>
                    <a:p>
                      <a:pPr indent="0" lvl="0" marL="57150" marR="520700" rtl="0" algn="l">
                        <a:lnSpc>
                          <a:spcPct val="100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Attribute  Variable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2225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57150" marR="180975" rtl="0" algn="l">
                        <a:lnSpc>
                          <a:spcPct val="100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 attribute is a named property of a class that describes a range of values instances of the property may hold.</a:t>
                      </a:r>
                      <a:endParaRPr/>
                    </a:p>
                  </a:txBody>
                  <a:tcPr marT="2222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4925">
                <a:tc>
                  <a:txBody>
                    <a:bodyPr/>
                    <a:lstStyle/>
                    <a:p>
                      <a:pPr indent="0" lvl="0" marL="57150" marR="191770" rtl="0" algn="l">
                        <a:lnSpc>
                          <a:spcPct val="100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Operation  Responsibility  Method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2225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57150" marR="80010" rtl="0" algn="l">
                        <a:lnSpc>
                          <a:spcPct val="100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 operation is the implementation of a service that can be requested from any object of the class to affect behaviour.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222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 txBox="1"/>
          <p:nvPr>
            <p:ph type="title"/>
          </p:nvPr>
        </p:nvSpPr>
        <p:spPr>
          <a:xfrm>
            <a:off x="838200" y="365125"/>
            <a:ext cx="10515600" cy="8235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Weighted Methods per Class  (WMC)</a:t>
            </a:r>
            <a:endParaRPr/>
          </a:p>
        </p:txBody>
      </p:sp>
      <p:sp>
        <p:nvSpPr>
          <p:cNvPr id="209" name="Google Shape;209;p25"/>
          <p:cNvSpPr txBox="1"/>
          <p:nvPr>
            <p:ph idx="1" type="body"/>
          </p:nvPr>
        </p:nvSpPr>
        <p:spPr>
          <a:xfrm>
            <a:off x="838200" y="1371600"/>
            <a:ext cx="10515600" cy="4805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number of methods and the complexity of the methods involved is a predictor of how much time and effort is required to develop and maintain the class.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larger the number of methods in a class, the greater the  potential impact on children; children inherit all of the methods defined in the parent class.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Classes with large numbers of methods are likely to be more  application specific, limiting the possibility of reuse.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Example: WMC is calculated by counting the number of  methods in each class, therefore: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WMC for Shopping_Cart = 2 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WMC for Credit_Card = 1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6"/>
          <p:cNvSpPr txBox="1"/>
          <p:nvPr>
            <p:ph type="title"/>
          </p:nvPr>
        </p:nvSpPr>
        <p:spPr>
          <a:xfrm>
            <a:off x="838200" y="365125"/>
            <a:ext cx="10515600" cy="8235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Depth of Inheritance Tree (DIT)</a:t>
            </a:r>
            <a:endParaRPr/>
          </a:p>
        </p:txBody>
      </p:sp>
      <p:sp>
        <p:nvSpPr>
          <p:cNvPr id="215" name="Google Shape;215;p26"/>
          <p:cNvSpPr txBox="1"/>
          <p:nvPr>
            <p:ph idx="1" type="body"/>
          </p:nvPr>
        </p:nvSpPr>
        <p:spPr>
          <a:xfrm>
            <a:off x="838200" y="1371600"/>
            <a:ext cx="10515600" cy="4805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depth of a class within the inheritance hierarchy is the maximum number of steps from the class node to the root of the tree and is measured by the number of ancestor classes.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deeper a class is within the hierarchy, the greater the number of methods it is likely to inherit making it more complex to predict its behavior.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Deeper trees constitute greater design complexity, since more methods and classes are involved, but the greater the potential for reuse of inherited methods.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Example: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Customer is the root and has a DIT of 0.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 DIT for Preferred_Customer is 1.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7"/>
          <p:cNvSpPr txBox="1"/>
          <p:nvPr>
            <p:ph type="title"/>
          </p:nvPr>
        </p:nvSpPr>
        <p:spPr>
          <a:xfrm>
            <a:off x="838200" y="365125"/>
            <a:ext cx="10515600" cy="8235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Depth of Inheritance Tree (DIT)</a:t>
            </a:r>
            <a:endParaRPr/>
          </a:p>
        </p:txBody>
      </p:sp>
      <p:sp>
        <p:nvSpPr>
          <p:cNvPr id="222" name="Google Shape;222;p27"/>
          <p:cNvSpPr txBox="1"/>
          <p:nvPr>
            <p:ph idx="1" type="body"/>
          </p:nvPr>
        </p:nvSpPr>
        <p:spPr>
          <a:xfrm>
            <a:off x="838200" y="1371600"/>
            <a:ext cx="3642360" cy="4805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Another Example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DIT(A)=0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DIT(B,C)=1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DIT(D,E,F)=2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DIT(G)=3</a:t>
            </a:r>
            <a:endParaRPr/>
          </a:p>
        </p:txBody>
      </p:sp>
      <p:pic>
        <p:nvPicPr>
          <p:cNvPr descr="example" id="223" name="Google Shape;223;p27"/>
          <p:cNvPicPr preferRelativeResize="0"/>
          <p:nvPr/>
        </p:nvPicPr>
        <p:blipFill rotWithShape="1">
          <a:blip r:embed="rId3">
            <a:alphaModFix/>
          </a:blip>
          <a:srcRect b="0" l="3878" r="51776" t="0"/>
          <a:stretch/>
        </p:blipFill>
        <p:spPr>
          <a:xfrm>
            <a:off x="5747657" y="1515155"/>
            <a:ext cx="5212079" cy="4266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8"/>
          <p:cNvSpPr txBox="1"/>
          <p:nvPr>
            <p:ph type="title"/>
          </p:nvPr>
        </p:nvSpPr>
        <p:spPr>
          <a:xfrm>
            <a:off x="838200" y="365125"/>
            <a:ext cx="10515600" cy="8235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Number of Children (NoC)</a:t>
            </a:r>
            <a:endParaRPr/>
          </a:p>
        </p:txBody>
      </p:sp>
      <p:sp>
        <p:nvSpPr>
          <p:cNvPr id="229" name="Google Shape;229;p28"/>
          <p:cNvSpPr txBox="1"/>
          <p:nvPr>
            <p:ph idx="1" type="body"/>
          </p:nvPr>
        </p:nvSpPr>
        <p:spPr>
          <a:xfrm>
            <a:off x="838200" y="1371600"/>
            <a:ext cx="10515600" cy="4805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241934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number of children is the number of immediate subclasses subordinate to a class in the hierarchy. </a:t>
            </a:r>
            <a:endParaRPr/>
          </a:p>
          <a:p>
            <a:pPr indent="-24193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It is an indicator of the potential influence a class can have on the design and on the system. </a:t>
            </a:r>
            <a:endParaRPr/>
          </a:p>
          <a:p>
            <a:pPr indent="-24193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greater the NoC, gives an idea of the potential influence a parent class has on design. If a class has a large number of sub-classes, it could require more testing of its methods. </a:t>
            </a:r>
            <a:endParaRPr/>
          </a:p>
          <a:p>
            <a:pPr indent="-24193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greater the NoC, the greater the reuse since inheritance is a form of reuse. </a:t>
            </a:r>
            <a:endParaRPr/>
          </a:p>
          <a:p>
            <a:pPr indent="-24193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Example: </a:t>
            </a:r>
            <a:endParaRPr/>
          </a:p>
          <a:p>
            <a:pPr indent="-2400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Customer has an NOC of 1. </a:t>
            </a:r>
            <a:endParaRPr/>
          </a:p>
          <a:p>
            <a:pPr indent="-2400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NOC for Preferred_Customer is 0 since it is a terminating or leaf node in the tree structure.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9"/>
          <p:cNvSpPr txBox="1"/>
          <p:nvPr>
            <p:ph type="title"/>
          </p:nvPr>
        </p:nvSpPr>
        <p:spPr>
          <a:xfrm>
            <a:off x="838200" y="365125"/>
            <a:ext cx="10515600" cy="8235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Number of Children (NoC)</a:t>
            </a:r>
            <a:endParaRPr/>
          </a:p>
        </p:txBody>
      </p:sp>
      <p:sp>
        <p:nvSpPr>
          <p:cNvPr id="235" name="Google Shape;235;p29"/>
          <p:cNvSpPr txBox="1"/>
          <p:nvPr>
            <p:ph idx="1" type="body"/>
          </p:nvPr>
        </p:nvSpPr>
        <p:spPr>
          <a:xfrm>
            <a:off x="838200" y="1371600"/>
            <a:ext cx="3645310" cy="4805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Another Example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NoC(A)=2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NoC(C)=3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NoC(D)=1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NoC(B,E,F,G)=0</a:t>
            </a:r>
            <a:endParaRPr/>
          </a:p>
        </p:txBody>
      </p:sp>
      <p:pic>
        <p:nvPicPr>
          <p:cNvPr descr="example" id="236" name="Google Shape;236;p29"/>
          <p:cNvPicPr preferRelativeResize="0"/>
          <p:nvPr/>
        </p:nvPicPr>
        <p:blipFill rotWithShape="1">
          <a:blip r:embed="rId3">
            <a:alphaModFix/>
          </a:blip>
          <a:srcRect b="0" l="3878" r="51776" t="0"/>
          <a:stretch/>
        </p:blipFill>
        <p:spPr>
          <a:xfrm>
            <a:off x="5747657" y="1515155"/>
            <a:ext cx="5212079" cy="4266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0"/>
          <p:cNvSpPr txBox="1"/>
          <p:nvPr>
            <p:ph type="title"/>
          </p:nvPr>
        </p:nvSpPr>
        <p:spPr>
          <a:xfrm>
            <a:off x="838200" y="365125"/>
            <a:ext cx="10515600" cy="8235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Coupling Between Objects (CBO)</a:t>
            </a:r>
            <a:endParaRPr/>
          </a:p>
        </p:txBody>
      </p:sp>
      <p:sp>
        <p:nvSpPr>
          <p:cNvPr id="242" name="Google Shape;242;p30"/>
          <p:cNvSpPr txBox="1"/>
          <p:nvPr>
            <p:ph idx="1" type="body"/>
          </p:nvPr>
        </p:nvSpPr>
        <p:spPr>
          <a:xfrm>
            <a:off x="838200" y="1371600"/>
            <a:ext cx="10515600" cy="4805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CBO metric therefore is a measure of non inherited interactions between classes.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CBO is a count of the number of other classes to which a class is coupled.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It is measured by counting the number of distinct non-inheritance related class hierarchies on which a class depends.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Excessive coupling is detrimental to modular design and prevents reuse.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more independent a class is, the easier it is reuse in another application.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1"/>
          <p:cNvSpPr txBox="1"/>
          <p:nvPr>
            <p:ph type="title"/>
          </p:nvPr>
        </p:nvSpPr>
        <p:spPr>
          <a:xfrm>
            <a:off x="838200" y="365125"/>
            <a:ext cx="10515600" cy="8235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Coupling Between Objects (CBO)</a:t>
            </a:r>
            <a:endParaRPr/>
          </a:p>
        </p:txBody>
      </p:sp>
      <p:sp>
        <p:nvSpPr>
          <p:cNvPr id="248" name="Google Shape;248;p31"/>
          <p:cNvSpPr txBox="1"/>
          <p:nvPr>
            <p:ph idx="1" type="body"/>
          </p:nvPr>
        </p:nvSpPr>
        <p:spPr>
          <a:xfrm>
            <a:off x="838199" y="1371600"/>
            <a:ext cx="4515465" cy="4805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Two classes may have  excessive coupling (too  many messages passing  between them).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This implies that those classes should be combined into one class.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Example: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CBO(Student) = 2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CBO(PersonServiceImp) = 1</a:t>
            </a:r>
            <a:endParaRPr/>
          </a:p>
        </p:txBody>
      </p:sp>
      <p:pic>
        <p:nvPicPr>
          <p:cNvPr descr="example" id="249" name="Google Shape;249;p31"/>
          <p:cNvPicPr preferRelativeResize="0"/>
          <p:nvPr/>
        </p:nvPicPr>
        <p:blipFill rotWithShape="1">
          <a:blip r:embed="rId3">
            <a:alphaModFix/>
          </a:blip>
          <a:srcRect b="0" l="0" r="50175" t="0"/>
          <a:stretch/>
        </p:blipFill>
        <p:spPr>
          <a:xfrm>
            <a:off x="6099175" y="1273942"/>
            <a:ext cx="5021109" cy="5334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2"/>
          <p:cNvSpPr txBox="1"/>
          <p:nvPr>
            <p:ph type="title"/>
          </p:nvPr>
        </p:nvSpPr>
        <p:spPr>
          <a:xfrm>
            <a:off x="838200" y="365125"/>
            <a:ext cx="10515600" cy="8235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Response for a Class (RFC)</a:t>
            </a:r>
            <a:endParaRPr/>
          </a:p>
        </p:txBody>
      </p:sp>
      <p:sp>
        <p:nvSpPr>
          <p:cNvPr id="255" name="Google Shape;255;p32"/>
          <p:cNvSpPr txBox="1"/>
          <p:nvPr>
            <p:ph idx="1" type="body"/>
          </p:nvPr>
        </p:nvSpPr>
        <p:spPr>
          <a:xfrm>
            <a:off x="693174" y="1371600"/>
            <a:ext cx="6725265" cy="4805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RFC is the count of the set of all methods that can be invoked in response to a message to an object of the class or by some method in the class.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This metric looks at combination of the complexity of a class through </a:t>
            </a:r>
            <a:r>
              <a:rPr lang="en-US">
                <a:solidFill>
                  <a:srgbClr val="0070C0"/>
                </a:solidFill>
              </a:rPr>
              <a:t>the number of methods and the amount of communication with other classes</a:t>
            </a:r>
            <a:r>
              <a:rPr lang="en-US"/>
              <a:t>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 larger the number of methods that can be invoked from a class through messages, the greater the complexity of the class.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Example: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RFC for Preferred_Customer = 0 (self) + 0 (Customer) + 1 (Credit_Card)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				    = 1</a:t>
            </a:r>
            <a:endParaRPr/>
          </a:p>
        </p:txBody>
      </p:sp>
      <p:pic>
        <p:nvPicPr>
          <p:cNvPr descr="Re-presenting visual content to blind people" id="256" name="Google Shape;256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04617" y="1828800"/>
            <a:ext cx="4787383" cy="326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3"/>
          <p:cNvSpPr txBox="1"/>
          <p:nvPr>
            <p:ph type="title"/>
          </p:nvPr>
        </p:nvSpPr>
        <p:spPr>
          <a:xfrm>
            <a:off x="838200" y="365125"/>
            <a:ext cx="10515600" cy="8235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Response for a Class (RFC)</a:t>
            </a:r>
            <a:endParaRPr/>
          </a:p>
        </p:txBody>
      </p:sp>
      <p:sp>
        <p:nvSpPr>
          <p:cNvPr id="262" name="Google Shape;262;p33"/>
          <p:cNvSpPr txBox="1"/>
          <p:nvPr>
            <p:ph idx="1" type="body"/>
          </p:nvPr>
        </p:nvSpPr>
        <p:spPr>
          <a:xfrm>
            <a:off x="838200" y="1371600"/>
            <a:ext cx="4795684" cy="4805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Another Example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RS(A) = { methodA1, methodA2, methodB1, methodC1 }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RFC(A) = 4</a:t>
            </a:r>
            <a:endParaRPr/>
          </a:p>
        </p:txBody>
      </p:sp>
      <p:pic>
        <p:nvPicPr>
          <p:cNvPr descr="example" id="263" name="Google Shape;263;p33"/>
          <p:cNvPicPr preferRelativeResize="0"/>
          <p:nvPr/>
        </p:nvPicPr>
        <p:blipFill rotWithShape="1">
          <a:blip r:embed="rId3">
            <a:alphaModFix/>
          </a:blip>
          <a:srcRect b="13655" l="4421" r="51461" t="10813"/>
          <a:stretch/>
        </p:blipFill>
        <p:spPr>
          <a:xfrm>
            <a:off x="7167716" y="1976284"/>
            <a:ext cx="4630993" cy="3244645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4"/>
          <p:cNvSpPr txBox="1"/>
          <p:nvPr>
            <p:ph type="title"/>
          </p:nvPr>
        </p:nvSpPr>
        <p:spPr>
          <a:xfrm>
            <a:off x="838200" y="365125"/>
            <a:ext cx="10515600" cy="8235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Lack of Cohesion (LCOM)</a:t>
            </a:r>
            <a:endParaRPr/>
          </a:p>
        </p:txBody>
      </p:sp>
      <p:sp>
        <p:nvSpPr>
          <p:cNvPr id="269" name="Google Shape;269;p34"/>
          <p:cNvSpPr txBox="1"/>
          <p:nvPr>
            <p:ph idx="1" type="body"/>
          </p:nvPr>
        </p:nvSpPr>
        <p:spPr>
          <a:xfrm>
            <a:off x="838200" y="1371600"/>
            <a:ext cx="10515600" cy="4805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Lack of Cohesion (LCOM) measures the dissimilarity of methods in a class by instance variable or attributes.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If a class has different methods performing different operations on the same set of instance variables, the class has cohesion.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highly cohesive module should stand alone; high cohesion indicates good class subdivision.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Lack of cohesion or low cohesion increases complexity, thereby increasing the likelihood of errors during the development process.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High cohesion implies simplicity and high reusability.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8"/>
          <p:cNvSpPr txBox="1"/>
          <p:nvPr>
            <p:ph type="title"/>
          </p:nvPr>
        </p:nvSpPr>
        <p:spPr>
          <a:xfrm>
            <a:off x="838200" y="365125"/>
            <a:ext cx="10515600" cy="8235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Object-Oriented Programming</a:t>
            </a:r>
            <a:endParaRPr/>
          </a:p>
        </p:txBody>
      </p:sp>
      <p:graphicFrame>
        <p:nvGraphicFramePr>
          <p:cNvPr id="101" name="Google Shape;101;p8"/>
          <p:cNvGraphicFramePr/>
          <p:nvPr/>
        </p:nvGraphicFramePr>
        <p:xfrm>
          <a:off x="1610587" y="155646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{B9EF5D66-9069-4888-AE17-F96D662DFCD8}</a:tableStyleId>
              </a:tblPr>
              <a:tblGrid>
                <a:gridCol w="1885450"/>
                <a:gridCol w="6692975"/>
              </a:tblGrid>
              <a:tr h="1174600">
                <a:tc>
                  <a:txBody>
                    <a:bodyPr/>
                    <a:lstStyle/>
                    <a:p>
                      <a:pPr indent="0" lvl="0" marL="571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Package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4125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57150" marR="440690" rtl="0" algn="l">
                        <a:lnSpc>
                          <a:spcPct val="100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 package is a general purpose mechanism for organizing elements into groups. Packages group functionally related classes.</a:t>
                      </a:r>
                      <a:endParaRPr/>
                    </a:p>
                  </a:txBody>
                  <a:tcPr marT="2285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18675">
                <a:tc>
                  <a:txBody>
                    <a:bodyPr/>
                    <a:lstStyle/>
                    <a:p>
                      <a:pPr indent="0" lvl="0" marL="571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Cohesion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4125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57150" marR="371475" rtl="0" algn="l">
                        <a:lnSpc>
                          <a:spcPct val="100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 degree to which the methods within a class or classes in a package are related to one another.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285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18650">
                <a:tc>
                  <a:txBody>
                    <a:bodyPr/>
                    <a:lstStyle/>
                    <a:p>
                      <a:pPr indent="0" lvl="0" marL="571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Coupling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4125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57150" marR="146685" rtl="0" algn="l">
                        <a:lnSpc>
                          <a:spcPct val="100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Object X is coupled to object Y if and only if X sends a message to Y.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285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18675">
                <a:tc>
                  <a:txBody>
                    <a:bodyPr/>
                    <a:lstStyle/>
                    <a:p>
                      <a:pPr indent="0" lvl="0" marL="571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Association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4125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57150" marR="194310" rtl="0" algn="l">
                        <a:lnSpc>
                          <a:spcPct val="100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 semantic relationship between two or more classes that specifies connections among their instances.</a:t>
                      </a:r>
                      <a:endParaRPr/>
                    </a:p>
                  </a:txBody>
                  <a:tcPr marT="2285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74575">
                <a:tc>
                  <a:txBody>
                    <a:bodyPr/>
                    <a:lstStyle/>
                    <a:p>
                      <a:pPr indent="0" lvl="0" marL="571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Inheritance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4125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57150" marR="215900" rtl="0" algn="just">
                        <a:lnSpc>
                          <a:spcPct val="100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 relationship among classes, wherein an object in a class acquires characteristics from one or more other  classes.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285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5"/>
          <p:cNvSpPr txBox="1"/>
          <p:nvPr>
            <p:ph type="title"/>
          </p:nvPr>
        </p:nvSpPr>
        <p:spPr>
          <a:xfrm>
            <a:off x="838200" y="365125"/>
            <a:ext cx="10515600" cy="8235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Lack of Cohesion (LCOM)</a:t>
            </a:r>
            <a:endParaRPr/>
          </a:p>
        </p:txBody>
      </p:sp>
      <p:sp>
        <p:nvSpPr>
          <p:cNvPr id="276" name="Google Shape;276;p35"/>
          <p:cNvSpPr txBox="1"/>
          <p:nvPr>
            <p:ph idx="1" type="body"/>
          </p:nvPr>
        </p:nvSpPr>
        <p:spPr>
          <a:xfrm>
            <a:off x="838200" y="1371600"/>
            <a:ext cx="5712502" cy="4805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LCOM formula: 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	LCOM = 1 – (sum(MF)/M*F)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M</a:t>
            </a:r>
            <a:r>
              <a:rPr lang="en-US"/>
              <a:t> is the number of methods in class (constructor, getter, setter, other methods)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F</a:t>
            </a:r>
            <a:r>
              <a:rPr lang="en-US"/>
              <a:t> is the number of instance fields in the class.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MF</a:t>
            </a:r>
            <a:r>
              <a:rPr lang="en-US"/>
              <a:t> is the number of methods of the class accessing a particular instance field.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Sum(MF)</a:t>
            </a:r>
            <a:r>
              <a:rPr lang="en-US"/>
              <a:t> is the sum of MF over all instance fields of the class.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 LCOM takes its values in the range [0-1]</a:t>
            </a:r>
            <a:endParaRPr/>
          </a:p>
        </p:txBody>
      </p:sp>
      <p:pic>
        <p:nvPicPr>
          <p:cNvPr id="277" name="Google Shape;277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95459" y="889884"/>
            <a:ext cx="4239408" cy="2063178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78" name="Google Shape;278;p35"/>
          <p:cNvSpPr txBox="1"/>
          <p:nvPr/>
        </p:nvSpPr>
        <p:spPr>
          <a:xfrm>
            <a:off x="7330189" y="3327816"/>
            <a:ext cx="4424597" cy="31964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35"/>
          <p:cNvSpPr/>
          <p:nvPr/>
        </p:nvSpPr>
        <p:spPr>
          <a:xfrm>
            <a:off x="7979135" y="3589108"/>
            <a:ext cx="3338439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LCOM = 1 – (sum(MF)/M*F)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= 1 – ¾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= 0.25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6"/>
          <p:cNvSpPr txBox="1"/>
          <p:nvPr>
            <p:ph type="title"/>
          </p:nvPr>
        </p:nvSpPr>
        <p:spPr>
          <a:xfrm>
            <a:off x="838200" y="365125"/>
            <a:ext cx="10515600" cy="8235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Interpretation</a:t>
            </a:r>
            <a:endParaRPr/>
          </a:p>
        </p:txBody>
      </p:sp>
      <p:graphicFrame>
        <p:nvGraphicFramePr>
          <p:cNvPr id="285" name="Google Shape;285;p36"/>
          <p:cNvGraphicFramePr/>
          <p:nvPr/>
        </p:nvGraphicFramePr>
        <p:xfrm>
          <a:off x="838200" y="135685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{AEF92F75-7910-4FF1-BE10-670DEBC5D986}</a:tableStyleId>
              </a:tblPr>
              <a:tblGrid>
                <a:gridCol w="5257800"/>
                <a:gridCol w="52578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Metric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Objective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Cyclomatic Complexity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Low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LOC /</a:t>
                      </a:r>
                      <a:r>
                        <a:rPr lang="en-US" sz="1800"/>
                        <a:t> Executable Statements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Low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Comment percentage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~</a:t>
                      </a:r>
                      <a:r>
                        <a:rPr lang="en-US" sz="1800"/>
                        <a:t> 20  -  30 %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Weighted Method per</a:t>
                      </a:r>
                      <a:r>
                        <a:rPr lang="en-US" sz="1800"/>
                        <a:t> Class (WMC)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Low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Response</a:t>
                      </a:r>
                      <a:r>
                        <a:rPr lang="en-US" sz="1800"/>
                        <a:t> for a Class (RFC)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Low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Lack of Cohesion of Methods (LCOM)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Cohesion of Methods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Low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High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Coupling Between Objects</a:t>
                      </a:r>
                      <a:r>
                        <a:rPr lang="en-US" sz="1800"/>
                        <a:t> (CBO)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Low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Depth of Inheritance Tree</a:t>
                      </a:r>
                      <a:r>
                        <a:rPr lang="en-US" sz="1800"/>
                        <a:t> (DIT)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Low (Trade off)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Number of Children (NoC)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Low (Trade</a:t>
                      </a:r>
                      <a:r>
                        <a:rPr lang="en-US" sz="1800"/>
                        <a:t> off)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7"/>
          <p:cNvSpPr txBox="1"/>
          <p:nvPr>
            <p:ph type="title"/>
          </p:nvPr>
        </p:nvSpPr>
        <p:spPr>
          <a:xfrm>
            <a:off x="838200" y="365125"/>
            <a:ext cx="10515600" cy="8235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Other Metrics</a:t>
            </a:r>
            <a:endParaRPr/>
          </a:p>
        </p:txBody>
      </p:sp>
      <p:sp>
        <p:nvSpPr>
          <p:cNvPr id="291" name="Google Shape;291;p37"/>
          <p:cNvSpPr txBox="1"/>
          <p:nvPr>
            <p:ph idx="1" type="body"/>
          </p:nvPr>
        </p:nvSpPr>
        <p:spPr>
          <a:xfrm>
            <a:off x="838200" y="1371600"/>
            <a:ext cx="10515600" cy="4805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Lines of Code (LOC)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/>
              <a:t>Project LOC</a:t>
            </a:r>
            <a:r>
              <a:rPr lang="en-US"/>
              <a:t>= Import’s + Classes LOC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/>
              <a:t>Class LOC</a:t>
            </a:r>
            <a:r>
              <a:rPr lang="en-US"/>
              <a:t>= Class Declaration + Variable Declarations + Methods LOC + Inner (sub) Classes LOC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/>
              <a:t>Method LOC</a:t>
            </a:r>
            <a:r>
              <a:rPr lang="en-US"/>
              <a:t>= Method Declaration + Local Variable Declarations + Statements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Average Methods Per Class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= (Total no. of methods) / (Total no. of classes)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 number of methods and the complexity of methods  involved is an indicator of how much time and effort is required to develop and maintain a class.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Classes with large numbers of methods are likely to be more  application specific, limiting the possibility of reuse.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8"/>
          <p:cNvSpPr txBox="1"/>
          <p:nvPr>
            <p:ph type="title"/>
          </p:nvPr>
        </p:nvSpPr>
        <p:spPr>
          <a:xfrm>
            <a:off x="838200" y="365125"/>
            <a:ext cx="10515600" cy="8235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Depth of Inheritance Tree</a:t>
            </a:r>
            <a:endParaRPr/>
          </a:p>
        </p:txBody>
      </p:sp>
      <p:sp>
        <p:nvSpPr>
          <p:cNvPr id="297" name="Google Shape;297;p38"/>
          <p:cNvSpPr txBox="1"/>
          <p:nvPr>
            <p:ph idx="1" type="body"/>
          </p:nvPr>
        </p:nvSpPr>
        <p:spPr>
          <a:xfrm>
            <a:off x="838200" y="1371600"/>
            <a:ext cx="10515600" cy="4805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deeper a class in the hierarchy, the greater the number of methods it is likely to inherit, hence, more complex behaviour.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Deeper trees constitute greater design complexity,  since more methods and classes are involved. The deeper a particular class is in the hierarchy, the  greater the potential reuse of inherited methods.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</a:t>
            </a:r>
            <a:r>
              <a:rPr lang="en-US">
                <a:solidFill>
                  <a:srgbClr val="FF0000"/>
                </a:solidFill>
              </a:rPr>
              <a:t>Inheritance Tree Depth = </a:t>
            </a:r>
            <a:r>
              <a:rPr i="1" lang="en-US">
                <a:solidFill>
                  <a:srgbClr val="FF0000"/>
                </a:solidFill>
              </a:rPr>
              <a:t>Max</a:t>
            </a:r>
            <a:r>
              <a:rPr lang="en-US">
                <a:solidFill>
                  <a:srgbClr val="FF0000"/>
                </a:solidFill>
              </a:rPr>
              <a:t> Inheritance Tree Path Length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9"/>
          <p:cNvSpPr txBox="1"/>
          <p:nvPr>
            <p:ph type="title"/>
          </p:nvPr>
        </p:nvSpPr>
        <p:spPr>
          <a:xfrm>
            <a:off x="838200" y="365125"/>
            <a:ext cx="10515600" cy="8235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Degree of Reuse of Inheritance Methods</a:t>
            </a:r>
            <a:endParaRPr/>
          </a:p>
        </p:txBody>
      </p:sp>
      <p:sp>
        <p:nvSpPr>
          <p:cNvPr id="303" name="Google Shape;303;p39"/>
          <p:cNvSpPr txBox="1"/>
          <p:nvPr>
            <p:ph idx="1" type="body"/>
          </p:nvPr>
        </p:nvSpPr>
        <p:spPr>
          <a:xfrm>
            <a:off x="838200" y="1371600"/>
            <a:ext cx="10515600" cy="179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Simply defining methods in such a way that they can be reused via inheritance does not guarantee that those methods are actually reused.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Percent of Potential Method Uses Actually Reused (PP):</a:t>
            </a:r>
            <a:endParaRPr/>
          </a:p>
        </p:txBody>
      </p:sp>
      <p:grpSp>
        <p:nvGrpSpPr>
          <p:cNvPr id="304" name="Google Shape;304;p39"/>
          <p:cNvGrpSpPr/>
          <p:nvPr/>
        </p:nvGrpSpPr>
        <p:grpSpPr>
          <a:xfrm>
            <a:off x="4163829" y="3288622"/>
            <a:ext cx="3091410" cy="505240"/>
            <a:chOff x="2649823" y="3183690"/>
            <a:chExt cx="3091410" cy="505240"/>
          </a:xfrm>
        </p:grpSpPr>
        <p:sp>
          <p:nvSpPr>
            <p:cNvPr id="305" name="Google Shape;305;p39"/>
            <p:cNvSpPr txBox="1"/>
            <p:nvPr/>
          </p:nvSpPr>
          <p:spPr>
            <a:xfrm>
              <a:off x="2649823" y="3302245"/>
              <a:ext cx="385445" cy="2398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16500">
              <a:spAutoFit/>
            </a:bodyPr>
            <a:lstStyle/>
            <a:p>
              <a:pPr indent="0" lvl="0" marL="127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5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PP =</a:t>
              </a:r>
              <a:endParaRPr sz="14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39"/>
            <p:cNvSpPr txBox="1"/>
            <p:nvPr/>
          </p:nvSpPr>
          <p:spPr>
            <a:xfrm>
              <a:off x="3151892" y="3183690"/>
              <a:ext cx="2495550" cy="2398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16500">
              <a:spAutoFit/>
            </a:bodyPr>
            <a:lstStyle/>
            <a:p>
              <a:pPr indent="0" lvl="0" marL="127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5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Total no. of Actual Method Uses</a:t>
              </a:r>
              <a:endParaRPr sz="14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39"/>
            <p:cNvSpPr txBox="1"/>
            <p:nvPr/>
          </p:nvSpPr>
          <p:spPr>
            <a:xfrm>
              <a:off x="3065012" y="3449121"/>
              <a:ext cx="2668270" cy="2398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16500">
              <a:spAutoFit/>
            </a:bodyPr>
            <a:lstStyle/>
            <a:p>
              <a:pPr indent="0" lvl="0" marL="127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5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Total no. of Potential Method Uses</a:t>
              </a:r>
              <a:endParaRPr sz="14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08" name="Google Shape;308;p39"/>
            <p:cNvCxnSpPr/>
            <p:nvPr/>
          </p:nvCxnSpPr>
          <p:spPr>
            <a:xfrm flipH="1" rot="10800000">
              <a:off x="3117954" y="3432748"/>
              <a:ext cx="2623279" cy="14991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309" name="Google Shape;309;p39"/>
          <p:cNvGrpSpPr/>
          <p:nvPr/>
        </p:nvGrpSpPr>
        <p:grpSpPr>
          <a:xfrm>
            <a:off x="3393753" y="5280372"/>
            <a:ext cx="4324350" cy="682366"/>
            <a:chOff x="3078959" y="4695756"/>
            <a:chExt cx="4324350" cy="682366"/>
          </a:xfrm>
        </p:grpSpPr>
        <p:sp>
          <p:nvSpPr>
            <p:cNvPr id="310" name="Google Shape;310;p39"/>
            <p:cNvSpPr txBox="1"/>
            <p:nvPr/>
          </p:nvSpPr>
          <p:spPr>
            <a:xfrm>
              <a:off x="3078959" y="4695756"/>
              <a:ext cx="4324350" cy="6823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145400">
              <a:spAutoFit/>
            </a:bodyPr>
            <a:lstStyle/>
            <a:p>
              <a:pPr indent="-593725" lvl="0" marL="1381125" marR="184785" rtl="0" algn="l">
                <a:lnSpc>
                  <a:spcPct val="1201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aseline="-25000" lang="en-US" sz="2175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PM = </a:t>
              </a:r>
              <a:r>
                <a:rPr lang="en-US" sz="145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Total Number of Methods Overridden  Total no. of Potential Method Uses</a:t>
              </a:r>
              <a:endParaRPr sz="14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11" name="Google Shape;311;p39"/>
            <p:cNvCxnSpPr/>
            <p:nvPr/>
          </p:nvCxnSpPr>
          <p:spPr>
            <a:xfrm flipH="1" rot="10800000">
              <a:off x="4328401" y="5159555"/>
              <a:ext cx="2905500" cy="174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312" name="Google Shape;312;p39"/>
          <p:cNvSpPr txBox="1"/>
          <p:nvPr/>
        </p:nvSpPr>
        <p:spPr>
          <a:xfrm>
            <a:off x="930641" y="4611975"/>
            <a:ext cx="10515600" cy="7545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Percent of Potential Method Uses Overridden (PM):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0"/>
          <p:cNvSpPr txBox="1"/>
          <p:nvPr>
            <p:ph type="title"/>
          </p:nvPr>
        </p:nvSpPr>
        <p:spPr>
          <a:xfrm>
            <a:off x="838200" y="365125"/>
            <a:ext cx="10515600" cy="8235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Other Metrics</a:t>
            </a:r>
            <a:endParaRPr/>
          </a:p>
        </p:txBody>
      </p:sp>
      <p:sp>
        <p:nvSpPr>
          <p:cNvPr id="318" name="Google Shape;318;p40"/>
          <p:cNvSpPr txBox="1"/>
          <p:nvPr>
            <p:ph idx="1" type="body"/>
          </p:nvPr>
        </p:nvSpPr>
        <p:spPr>
          <a:xfrm>
            <a:off x="838200" y="1371601"/>
            <a:ext cx="10515600" cy="19412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An application constructed with more finely granular objects (i.e. a lower number of functions per object) is likely to be more easily maintained  because objects should be smaller and less complex.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More finely granular objects should also be more reusable.</a:t>
            </a:r>
            <a:endParaRPr/>
          </a:p>
        </p:txBody>
      </p:sp>
      <p:grpSp>
        <p:nvGrpSpPr>
          <p:cNvPr id="319" name="Google Shape;319;p40"/>
          <p:cNvGrpSpPr/>
          <p:nvPr/>
        </p:nvGrpSpPr>
        <p:grpSpPr>
          <a:xfrm>
            <a:off x="2886375" y="3707722"/>
            <a:ext cx="4360500" cy="524870"/>
            <a:chOff x="2886375" y="3707722"/>
            <a:chExt cx="4360500" cy="524870"/>
          </a:xfrm>
        </p:grpSpPr>
        <p:sp>
          <p:nvSpPr>
            <p:cNvPr id="320" name="Google Shape;320;p40"/>
            <p:cNvSpPr txBox="1"/>
            <p:nvPr/>
          </p:nvSpPr>
          <p:spPr>
            <a:xfrm>
              <a:off x="2886375" y="3707722"/>
              <a:ext cx="4360500" cy="38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12700">
              <a:spAutoFit/>
            </a:bodyPr>
            <a:lstStyle/>
            <a:p>
              <a:pPr indent="0" lvl="0" marL="381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Application Granularity = </a:t>
              </a:r>
              <a:r>
                <a:rPr baseline="30000" lang="en-US" sz="24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Total Number of Objects</a:t>
              </a:r>
              <a:endParaRPr baseline="30000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40"/>
            <p:cNvSpPr txBox="1"/>
            <p:nvPr/>
          </p:nvSpPr>
          <p:spPr>
            <a:xfrm>
              <a:off x="5084766" y="3973547"/>
              <a:ext cx="1793239" cy="2590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12700">
              <a:spAutoFit/>
            </a:bodyPr>
            <a:lstStyle/>
            <a:p>
              <a:pPr indent="0" lvl="0" marL="127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Total Function Points</a:t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22" name="Google Shape;322;p40"/>
            <p:cNvCxnSpPr/>
            <p:nvPr/>
          </p:nvCxnSpPr>
          <p:spPr>
            <a:xfrm flipH="1" rot="10800000">
              <a:off x="5051685" y="3957403"/>
              <a:ext cx="1888761" cy="4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9"/>
          <p:cNvSpPr txBox="1"/>
          <p:nvPr>
            <p:ph type="title"/>
          </p:nvPr>
        </p:nvSpPr>
        <p:spPr>
          <a:xfrm>
            <a:off x="838200" y="365125"/>
            <a:ext cx="10515600" cy="8235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Class Diagram</a:t>
            </a:r>
            <a:endParaRPr/>
          </a:p>
        </p:txBody>
      </p:sp>
      <p:pic>
        <p:nvPicPr>
          <p:cNvPr descr="Re-presenting visual content to blind people" id="107" name="Google Shape;10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75815" y="1710781"/>
            <a:ext cx="6793865" cy="4631407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9"/>
          <p:cNvSpPr/>
          <p:nvPr/>
        </p:nvSpPr>
        <p:spPr>
          <a:xfrm>
            <a:off x="9522823" y="2926081"/>
            <a:ext cx="1776549" cy="483325"/>
          </a:xfrm>
          <a:prstGeom prst="wedgeEllipseCallout">
            <a:avLst>
              <a:gd fmla="val -140686" name="adj1"/>
              <a:gd fmla="val 124662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Inheritance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9"/>
          <p:cNvSpPr/>
          <p:nvPr/>
        </p:nvSpPr>
        <p:spPr>
          <a:xfrm>
            <a:off x="465909" y="3600996"/>
            <a:ext cx="1776549" cy="483325"/>
          </a:xfrm>
          <a:prstGeom prst="wedgeEllipseCallout">
            <a:avLst>
              <a:gd fmla="val 166667" name="adj1"/>
              <a:gd fmla="val -94257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Association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0"/>
          <p:cNvSpPr txBox="1"/>
          <p:nvPr>
            <p:ph type="title"/>
          </p:nvPr>
        </p:nvSpPr>
        <p:spPr>
          <a:xfrm>
            <a:off x="838200" y="365125"/>
            <a:ext cx="10515600" cy="8235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Similarities &amp; Differences</a:t>
            </a:r>
            <a:endParaRPr/>
          </a:p>
        </p:txBody>
      </p:sp>
      <p:sp>
        <p:nvSpPr>
          <p:cNvPr id="115" name="Google Shape;115;p10"/>
          <p:cNvSpPr txBox="1"/>
          <p:nvPr>
            <p:ph idx="1" type="body"/>
          </p:nvPr>
        </p:nvSpPr>
        <p:spPr>
          <a:xfrm>
            <a:off x="838200" y="1371600"/>
            <a:ext cx="10515600" cy="4805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Why Object-Oriented Software Engineering (OOSE) metrics are different from the conventional software metrics?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OOSE metrics are different because of: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Localization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Encapsulation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Information hiding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Inheritance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Reuse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1"/>
          <p:cNvSpPr txBox="1"/>
          <p:nvPr>
            <p:ph type="title"/>
          </p:nvPr>
        </p:nvSpPr>
        <p:spPr>
          <a:xfrm>
            <a:off x="838200" y="365125"/>
            <a:ext cx="10515600" cy="8235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Localization</a:t>
            </a:r>
            <a:endParaRPr/>
          </a:p>
        </p:txBody>
      </p:sp>
      <p:sp>
        <p:nvSpPr>
          <p:cNvPr id="121" name="Google Shape;121;p11"/>
          <p:cNvSpPr txBox="1"/>
          <p:nvPr>
            <p:ph idx="1" type="body"/>
          </p:nvPr>
        </p:nvSpPr>
        <p:spPr>
          <a:xfrm>
            <a:off x="838200" y="1371600"/>
            <a:ext cx="10515600" cy="4805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Localization means placing items in close (physical) proximity to each other.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Functional decomposition (localize information around functions).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Object-oriented approaches (localize information around objects).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 conventional software engineering, localization is based on functionality. Therefore: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Metrics gathering has traditionally focused on functions and functionality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Units of software were set to be functional, thus metrics focusing on  component relationships emphasized functional interrelationships,  e.g., module coupling and cohesion.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2"/>
          <p:cNvSpPr txBox="1"/>
          <p:nvPr>
            <p:ph type="title"/>
          </p:nvPr>
        </p:nvSpPr>
        <p:spPr>
          <a:xfrm>
            <a:off x="838200" y="365125"/>
            <a:ext cx="10515600" cy="8235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Localization</a:t>
            </a:r>
            <a:endParaRPr/>
          </a:p>
        </p:txBody>
      </p:sp>
      <p:sp>
        <p:nvSpPr>
          <p:cNvPr id="127" name="Google Shape;127;p12"/>
          <p:cNvSpPr txBox="1"/>
          <p:nvPr>
            <p:ph idx="1" type="body"/>
          </p:nvPr>
        </p:nvSpPr>
        <p:spPr>
          <a:xfrm>
            <a:off x="838200" y="1371600"/>
            <a:ext cx="10515600" cy="4805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 object-oriented software, however, localization is based on </a:t>
            </a:r>
            <a:r>
              <a:rPr lang="en-US">
                <a:solidFill>
                  <a:srgbClr val="FF0000"/>
                </a:solidFill>
              </a:rPr>
              <a:t>objects</a:t>
            </a:r>
            <a:r>
              <a:rPr lang="en-US"/>
              <a:t>. This means: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Metrics identification and gathering effort must recognize  the “object” as the basic unit of software.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Within systems of objects, the localization between functionality and objects is not a one-to-one relationship.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For example, one function may involve several objects, and one object may provide many functions.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3"/>
          <p:cNvSpPr txBox="1"/>
          <p:nvPr>
            <p:ph type="title"/>
          </p:nvPr>
        </p:nvSpPr>
        <p:spPr>
          <a:xfrm>
            <a:off x="838200" y="365125"/>
            <a:ext cx="10515600" cy="8235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Encapsulation</a:t>
            </a:r>
            <a:endParaRPr/>
          </a:p>
        </p:txBody>
      </p:sp>
      <p:sp>
        <p:nvSpPr>
          <p:cNvPr id="133" name="Google Shape;133;p13"/>
          <p:cNvSpPr txBox="1"/>
          <p:nvPr>
            <p:ph idx="1" type="body"/>
          </p:nvPr>
        </p:nvSpPr>
        <p:spPr>
          <a:xfrm>
            <a:off x="838200" y="1371600"/>
            <a:ext cx="10515600" cy="4805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Encapsulation is the packaging (or binding together) of a collection of items: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Low-level examples of encapsulation include records and arrays, procedures.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OO programming languages allow higher-level encapsulating, e.g., classes in C++ and Java.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Encapsulation has two major impacts on metrics: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 basic unit will no longer be the program, but rather the object.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We have to modify our thinking on characterizing and estimating systems.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4"/>
          <p:cNvSpPr txBox="1"/>
          <p:nvPr>
            <p:ph type="title"/>
          </p:nvPr>
        </p:nvSpPr>
        <p:spPr>
          <a:xfrm>
            <a:off x="838200" y="365125"/>
            <a:ext cx="10515600" cy="8235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Information Hiding</a:t>
            </a:r>
            <a:endParaRPr/>
          </a:p>
        </p:txBody>
      </p:sp>
      <p:sp>
        <p:nvSpPr>
          <p:cNvPr id="139" name="Google Shape;139;p14"/>
          <p:cNvSpPr txBox="1"/>
          <p:nvPr>
            <p:ph idx="1" type="body"/>
          </p:nvPr>
        </p:nvSpPr>
        <p:spPr>
          <a:xfrm>
            <a:off x="838200" y="1371600"/>
            <a:ext cx="10515600" cy="4805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Information hiding is the suppression (or hiding) of details.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general idea is that we show only that information which is necessary to accomplish our immediate goals.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There are degrees of information hiding, ranging from partially restricted visibility (e.g., public or private operations) to total invisibility (e.g., subsystems).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Encapsulation and information hiding may not be the same thing, e.g., an item can be encapsulated but may still be totally visible (e.g., a package).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Information hiding plays a direct role in such metrics as object coupling and the degree of information hiding.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2021-08-23T02:06:09Z</dcterms:created>
  <dc:creator>jubair</dc:creator>
</cp:coreProperties>
</file>