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Nuni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EnJorYfLWns8gRmoz30u9jTZS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294CDD-BF55-411E-B5DA-D25325547A53}">
  <a:tblStyle styleId="{AE294CDD-BF55-411E-B5DA-D25325547A5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D65EDE75-2575-4287-84BD-DCFB20B11371}"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Sans-bold.fntdata"/><Relationship Id="rId30" Type="http://schemas.openxmlformats.org/officeDocument/2006/relationships/font" Target="fonts/NunitoSans-regular.fntdata"/><Relationship Id="rId11" Type="http://schemas.openxmlformats.org/officeDocument/2006/relationships/slide" Target="slides/slide6.xml"/><Relationship Id="rId33" Type="http://schemas.openxmlformats.org/officeDocument/2006/relationships/font" Target="fonts/NunitoSans-boldItalic.fntdata"/><Relationship Id="rId10" Type="http://schemas.openxmlformats.org/officeDocument/2006/relationships/slide" Target="slides/slide5.xml"/><Relationship Id="rId32" Type="http://schemas.openxmlformats.org/officeDocument/2006/relationships/font" Target="fonts/NunitoSans-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https://www.geeksforgeeks.org/software-engineering-application-composition-estimation-model-cocomo-ii-stage-1/</a:t>
            </a:r>
            <a:endParaRPr/>
          </a:p>
        </p:txBody>
      </p:sp>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a3b294be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17a3b294be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a:solidFill>
                  <a:schemeClr val="dk1"/>
                </a:solidFill>
                <a:latin typeface="Calibri"/>
                <a:ea typeface="Calibri"/>
                <a:cs typeface="Calibri"/>
                <a:sym typeface="Calibri"/>
              </a:rPr>
              <a:t>Classification of Cost Drivers and their attributes:</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(i) Product attributes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Required software reliability extent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Size of the application database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complexity of the product</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Hardware attributes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Run-time performance constraints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Memory constraints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volatility of the virtual machine environment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Required turnabout time</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Personnel attributes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Analyst capability</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Software engineering capability</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Applications experience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Virtual machine experience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Programming language experience</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Project attributes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Use of software tools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Application of software engineering methods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Required development schedule</a:t>
            </a:r>
            <a:endParaRPr b="0" i="0" sz="1200">
              <a:solidFill>
                <a:schemeClr val="dk1"/>
              </a:solidFill>
              <a:latin typeface="Calibri"/>
              <a:ea typeface="Calibri"/>
              <a:cs typeface="Calibri"/>
              <a:sym typeface="Calibri"/>
            </a:endParaRPr>
          </a:p>
        </p:txBody>
      </p:sp>
      <p:sp>
        <p:nvSpPr>
          <p:cNvPr id="107" name="Google Shape;10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https://www.educba.com/cocomo-model/</a:t>
            </a:r>
            <a:endParaRPr/>
          </a:p>
        </p:txBody>
      </p:sp>
      <p:sp>
        <p:nvSpPr>
          <p:cNvPr id="114" name="Google Shape;11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Assembler    320</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                  148</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Basic            107</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Pascal           90</a:t>
            </a:r>
            <a:endParaRPr/>
          </a:p>
          <a:p>
            <a:pPr indent="0" lvl="0" marL="0" rtl="0" algn="l">
              <a:spcBef>
                <a:spcPts val="0"/>
              </a:spcBef>
              <a:spcAft>
                <a:spcPts val="0"/>
              </a:spcAft>
              <a:buNone/>
            </a:pPr>
            <a:r>
              <a:t/>
            </a:r>
            <a:endParaRPr/>
          </a:p>
        </p:txBody>
      </p:sp>
      <p:sp>
        <p:nvSpPr>
          <p:cNvPr id="129" name="Google Shape;12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Measuring Internal Product Attributes: Software Size</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Continued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 Points</a:t>
            </a:r>
            <a:endParaRPr/>
          </a:p>
        </p:txBody>
      </p:sp>
      <p:sp>
        <p:nvSpPr>
          <p:cNvPr id="152" name="Google Shape;152;p10"/>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number in each cell is then weighted and summed to get the object point. </a:t>
            </a:r>
            <a:endParaRPr/>
          </a:p>
          <a:p>
            <a:pPr indent="-228600" lvl="0" marL="228600" rtl="0" algn="l">
              <a:lnSpc>
                <a:spcPct val="90000"/>
              </a:lnSpc>
              <a:spcBef>
                <a:spcPts val="1000"/>
              </a:spcBef>
              <a:spcAft>
                <a:spcPts val="0"/>
              </a:spcAft>
              <a:buClr>
                <a:schemeClr val="dk1"/>
              </a:buClr>
              <a:buSzPts val="2800"/>
              <a:buChar char="•"/>
            </a:pPr>
            <a:r>
              <a:rPr lang="en-US"/>
              <a:t>The weights represent the relative effort required to implement an instance of that complexity level. </a:t>
            </a:r>
            <a:endParaRPr/>
          </a:p>
          <a:p>
            <a:pPr indent="-228600" lvl="0" marL="228600" rtl="0" algn="l">
              <a:lnSpc>
                <a:spcPct val="90000"/>
              </a:lnSpc>
              <a:spcBef>
                <a:spcPts val="1000"/>
              </a:spcBef>
              <a:spcAft>
                <a:spcPts val="0"/>
              </a:spcAft>
              <a:buClr>
                <a:schemeClr val="dk1"/>
              </a:buClr>
              <a:buSzPts val="2800"/>
              <a:buChar char="•"/>
            </a:pPr>
            <a:r>
              <a:rPr lang="en-US"/>
              <a:t>Complexity level for object point:</a:t>
            </a:r>
            <a:endParaRPr/>
          </a:p>
        </p:txBody>
      </p:sp>
      <p:graphicFrame>
        <p:nvGraphicFramePr>
          <p:cNvPr id="153" name="Google Shape;153;p10"/>
          <p:cNvGraphicFramePr/>
          <p:nvPr/>
        </p:nvGraphicFramePr>
        <p:xfrm>
          <a:off x="5902035" y="3920835"/>
          <a:ext cx="3000000" cy="3000000"/>
        </p:xfrm>
        <a:graphic>
          <a:graphicData uri="http://schemas.openxmlformats.org/drawingml/2006/table">
            <a:tbl>
              <a:tblPr bandRow="1" firstRow="1">
                <a:noFill/>
                <a:tableStyleId>{D65EDE75-2575-4287-84BD-DCFB20B11371}</a:tableStyleId>
              </a:tblPr>
              <a:tblGrid>
                <a:gridCol w="1412075"/>
                <a:gridCol w="869950"/>
                <a:gridCol w="827975"/>
                <a:gridCol w="911200"/>
              </a:tblGrid>
              <a:tr h="356650">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Object Type</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Simple</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Medium</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Difficult</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6650">
                <a:tc>
                  <a:txBody>
                    <a:bodyPr/>
                    <a:lstStyle/>
                    <a:p>
                      <a:pPr indent="0" lvl="0" marL="635"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Screen</a:t>
                      </a:r>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1</a:t>
                      </a:r>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66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Report</a:t>
                      </a:r>
                      <a:endParaRPr sz="1800" u="none" cap="none" strike="noStrike">
                        <a:latin typeface="Times New Roman"/>
                        <a:ea typeface="Times New Roman"/>
                        <a:cs typeface="Times New Roman"/>
                        <a:sym typeface="Times New Roman"/>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2</a:t>
                      </a:r>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66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3GL component</a:t>
                      </a:r>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10</a:t>
                      </a:r>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 Points</a:t>
            </a:r>
            <a:endParaRPr/>
          </a:p>
        </p:txBody>
      </p:sp>
      <p:sp>
        <p:nvSpPr>
          <p:cNvPr id="159" name="Google Shape;159;p11"/>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New object points = (object points) × (100 – r) / 100  </a:t>
            </a:r>
            <a:endParaRPr/>
          </a:p>
          <a:p>
            <a:pPr indent="-228600" lvl="0" marL="228600" rtl="0" algn="l">
              <a:lnSpc>
                <a:spcPct val="90000"/>
              </a:lnSpc>
              <a:spcBef>
                <a:spcPts val="1000"/>
              </a:spcBef>
              <a:spcAft>
                <a:spcPts val="0"/>
              </a:spcAft>
              <a:buClr>
                <a:schemeClr val="dk1"/>
              </a:buClr>
              <a:buSzPts val="2800"/>
              <a:buChar char="•"/>
            </a:pPr>
            <a:r>
              <a:rPr lang="en-US"/>
              <a:t>Assuming that	% r	of the objects will be reused from previous projects</a:t>
            </a:r>
            <a:endParaRPr/>
          </a:p>
          <a:p>
            <a:pPr indent="-228600" lvl="0" marL="228600" rtl="0" algn="l">
              <a:lnSpc>
                <a:spcPct val="90000"/>
              </a:lnSpc>
              <a:spcBef>
                <a:spcPts val="1000"/>
              </a:spcBef>
              <a:spcAft>
                <a:spcPts val="0"/>
              </a:spcAft>
              <a:buClr>
                <a:schemeClr val="dk1"/>
              </a:buClr>
              <a:buSzPts val="2800"/>
              <a:buChar char="•"/>
            </a:pPr>
            <a:r>
              <a:rPr lang="en-US"/>
              <a:t>Formula: </a:t>
            </a:r>
            <a:endParaRPr/>
          </a:p>
          <a:p>
            <a:pPr indent="0" lvl="0" marL="0" rtl="0" algn="l">
              <a:lnSpc>
                <a:spcPct val="90000"/>
              </a:lnSpc>
              <a:spcBef>
                <a:spcPts val="1000"/>
              </a:spcBef>
              <a:spcAft>
                <a:spcPts val="0"/>
              </a:spcAft>
              <a:buClr>
                <a:schemeClr val="dk1"/>
              </a:buClr>
              <a:buSzPts val="2800"/>
              <a:buNone/>
            </a:pPr>
            <a:r>
              <a:rPr lang="en-US"/>
              <a:t>		Effort [Person-Month] = OP / PROD </a:t>
            </a:r>
            <a:endParaRPr/>
          </a:p>
          <a:p>
            <a:pPr indent="0" lvl="0" marL="0" rtl="0" algn="l">
              <a:lnSpc>
                <a:spcPct val="90000"/>
              </a:lnSpc>
              <a:spcBef>
                <a:spcPts val="1000"/>
              </a:spcBef>
              <a:spcAft>
                <a:spcPts val="0"/>
              </a:spcAft>
              <a:buClr>
                <a:schemeClr val="dk1"/>
              </a:buClr>
              <a:buSzPts val="2800"/>
              <a:buNone/>
            </a:pPr>
            <a:r>
              <a:rPr lang="en-US"/>
              <a:t>How to measure PROD?</a:t>
            </a:r>
            <a:endParaRPr/>
          </a:p>
        </p:txBody>
      </p:sp>
      <p:graphicFrame>
        <p:nvGraphicFramePr>
          <p:cNvPr id="160" name="Google Shape;160;p11"/>
          <p:cNvGraphicFramePr/>
          <p:nvPr/>
        </p:nvGraphicFramePr>
        <p:xfrm>
          <a:off x="3796146" y="4558144"/>
          <a:ext cx="3000000" cy="3000000"/>
        </p:xfrm>
        <a:graphic>
          <a:graphicData uri="http://schemas.openxmlformats.org/drawingml/2006/table">
            <a:tbl>
              <a:tblPr bandRow="1" firstRow="1">
                <a:noFill/>
                <a:tableStyleId>{D65EDE75-2575-4287-84BD-DCFB20B11371}</a:tableStyleId>
              </a:tblPr>
              <a:tblGrid>
                <a:gridCol w="1935850"/>
                <a:gridCol w="1037200"/>
                <a:gridCol w="887900"/>
                <a:gridCol w="1246750"/>
                <a:gridCol w="935200"/>
                <a:gridCol w="1079000"/>
              </a:tblGrid>
              <a:tr h="388800">
                <a:tc>
                  <a:txBody>
                    <a:bodyPr/>
                    <a:lstStyle/>
                    <a:p>
                      <a:pPr indent="345440" lvl="0" marL="93980" marR="86995" rtl="0" algn="l">
                        <a:lnSpc>
                          <a:spcPct val="120000"/>
                        </a:lnSpc>
                        <a:spcBef>
                          <a:spcPts val="0"/>
                        </a:spcBef>
                        <a:spcAft>
                          <a:spcPts val="0"/>
                        </a:spcAft>
                        <a:buNone/>
                      </a:pPr>
                      <a:r>
                        <a:rPr b="1" lang="en-US" sz="1600" u="none" cap="none" strike="noStrike">
                          <a:latin typeface="Arial"/>
                          <a:ea typeface="Arial"/>
                          <a:cs typeface="Arial"/>
                          <a:sym typeface="Arial"/>
                        </a:rPr>
                        <a:t>Developer  Experience/Skills</a:t>
                      </a:r>
                      <a:endParaRPr sz="1600" u="none" cap="none" strike="noStrike">
                        <a:latin typeface="Arial"/>
                        <a:ea typeface="Arial"/>
                        <a:cs typeface="Arial"/>
                        <a:sym typeface="Arial"/>
                      </a:endParaRPr>
                    </a:p>
                  </a:txBody>
                  <a:tcPr marT="31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Very Low</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Low</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51459" marR="0" rtl="0" algn="l">
                        <a:lnSpc>
                          <a:spcPct val="117499"/>
                        </a:lnSpc>
                        <a:spcBef>
                          <a:spcPts val="0"/>
                        </a:spcBef>
                        <a:spcAft>
                          <a:spcPts val="0"/>
                        </a:spcAft>
                        <a:buNone/>
                      </a:pPr>
                      <a:r>
                        <a:rPr b="1" lang="en-US" sz="1600" u="none" cap="none" strike="noStrike">
                          <a:latin typeface="Arial"/>
                          <a:ea typeface="Arial"/>
                          <a:cs typeface="Arial"/>
                          <a:sym typeface="Arial"/>
                        </a:rPr>
                        <a:t>Average</a:t>
                      </a:r>
                      <a:endParaRPr sz="1600" u="none" cap="none" strike="noStrike">
                        <a:latin typeface="Arial"/>
                        <a:ea typeface="Arial"/>
                        <a:cs typeface="Arial"/>
                        <a:sym typeface="Arial"/>
                      </a:endParaRPr>
                    </a:p>
                    <a:p>
                      <a:pPr indent="0" lvl="0" marL="176530" marR="0" rtl="0" algn="l">
                        <a:lnSpc>
                          <a:spcPct val="116250"/>
                        </a:lnSpc>
                        <a:spcBef>
                          <a:spcPts val="960"/>
                        </a:spcBef>
                        <a:spcAft>
                          <a:spcPts val="0"/>
                        </a:spcAft>
                        <a:buNone/>
                      </a:pPr>
                      <a:r>
                        <a:rPr b="1" lang="en-US" sz="1600" u="none" cap="none" strike="noStrike">
                          <a:latin typeface="Arial"/>
                          <a:ea typeface="Arial"/>
                          <a:cs typeface="Arial"/>
                          <a:sym typeface="Arial"/>
                        </a:rPr>
                        <a:t>(Nominal)</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High</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Very High</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7850">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PROD</a:t>
                      </a:r>
                      <a:endParaRPr sz="1600" u="none" cap="none" strike="noStrike">
                        <a:latin typeface="Arial"/>
                        <a:ea typeface="Arial"/>
                        <a:cs typeface="Arial"/>
                        <a:sym typeface="Arial"/>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4</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7</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b="1" lang="en-US" sz="1600" u="none" cap="none" strike="noStrike">
                          <a:solidFill>
                            <a:schemeClr val="dk1"/>
                          </a:solidFill>
                          <a:latin typeface="Arial"/>
                          <a:ea typeface="Arial"/>
                          <a:cs typeface="Arial"/>
                          <a:sym typeface="Arial"/>
                        </a:rPr>
                        <a:t>13</a:t>
                      </a:r>
                      <a:endParaRPr sz="1600" u="none" cap="none" strike="noStrike">
                        <a:solidFill>
                          <a:schemeClr val="dk1"/>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25</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50</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 Points</a:t>
            </a:r>
            <a:endParaRPr/>
          </a:p>
        </p:txBody>
      </p:sp>
      <p:sp>
        <p:nvSpPr>
          <p:cNvPr id="166" name="Google Shape;166;p12"/>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en-US"/>
              <a:t>Example: </a:t>
            </a:r>
            <a:r>
              <a:rPr lang="en-US"/>
              <a:t>Consider a database application project with </a:t>
            </a:r>
            <a:endParaRPr/>
          </a:p>
          <a:p>
            <a:pPr indent="-342900" lvl="0" marL="457200" rtl="0" algn="l">
              <a:lnSpc>
                <a:spcPct val="90000"/>
              </a:lnSpc>
              <a:spcBef>
                <a:spcPts val="1000"/>
              </a:spcBef>
              <a:spcAft>
                <a:spcPts val="0"/>
              </a:spcAft>
              <a:buSzPts val="1800"/>
              <a:buChar char="•"/>
            </a:pPr>
            <a:r>
              <a:rPr lang="en-US"/>
              <a:t>The application has four screens with four views each and seven data tables for three servers and four clients. </a:t>
            </a:r>
            <a:endParaRPr/>
          </a:p>
          <a:p>
            <a:pPr indent="-342900" lvl="0" marL="457200" rtl="0" algn="l">
              <a:lnSpc>
                <a:spcPct val="90000"/>
              </a:lnSpc>
              <a:spcBef>
                <a:spcPts val="0"/>
              </a:spcBef>
              <a:spcAft>
                <a:spcPts val="0"/>
              </a:spcAft>
              <a:buSzPts val="1800"/>
              <a:buChar char="•"/>
            </a:pPr>
            <a:r>
              <a:rPr lang="en-US"/>
              <a:t>Application may generate two reports of six section each from seven data tables for two servers and three clients. </a:t>
            </a:r>
            <a:endParaRPr/>
          </a:p>
          <a:p>
            <a:pPr indent="-342900" lvl="0" marL="457200" rtl="0" algn="l">
              <a:lnSpc>
                <a:spcPct val="90000"/>
              </a:lnSpc>
              <a:spcBef>
                <a:spcPts val="0"/>
              </a:spcBef>
              <a:spcAft>
                <a:spcPts val="0"/>
              </a:spcAft>
              <a:buSzPts val="1800"/>
              <a:buChar char="•"/>
            </a:pPr>
            <a:r>
              <a:rPr lang="en-US"/>
              <a:t>10% reuse of object points. </a:t>
            </a:r>
            <a:endParaRPr/>
          </a:p>
          <a:p>
            <a:pPr indent="-342900" lvl="0" marL="457200" rtl="0" algn="l">
              <a:lnSpc>
                <a:spcPct val="90000"/>
              </a:lnSpc>
              <a:spcBef>
                <a:spcPts val="0"/>
              </a:spcBef>
              <a:spcAft>
                <a:spcPts val="0"/>
              </a:spcAft>
              <a:buSzPts val="1800"/>
              <a:buChar char="•"/>
            </a:pPr>
            <a:r>
              <a:rPr lang="en-US"/>
              <a:t>Developer’s experience and capability in similar environment is low. </a:t>
            </a:r>
            <a:endParaRPr/>
          </a:p>
          <a:p>
            <a:pPr indent="0" lvl="0" marL="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US"/>
              <a:t>Calculate the object point count, New object point and effort to develop such project.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7a3b294be0_0_0"/>
          <p:cNvSpPr txBox="1"/>
          <p:nvPr>
            <p:ph type="title"/>
          </p:nvPr>
        </p:nvSpPr>
        <p:spPr>
          <a:xfrm>
            <a:off x="838200" y="365125"/>
            <a:ext cx="10515600" cy="73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 Points</a:t>
            </a:r>
            <a:endParaRPr/>
          </a:p>
        </p:txBody>
      </p:sp>
      <p:sp>
        <p:nvSpPr>
          <p:cNvPr id="172" name="Google Shape;172;g17a3b294be0_0_0"/>
          <p:cNvSpPr txBox="1"/>
          <p:nvPr>
            <p:ph idx="1" type="body"/>
          </p:nvPr>
        </p:nvSpPr>
        <p:spPr>
          <a:xfrm>
            <a:off x="838200" y="1345474"/>
            <a:ext cx="10515600" cy="48315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Suppose that you have</a:t>
            </a:r>
            <a:endParaRPr/>
          </a:p>
          <a:p>
            <a:pPr indent="-228600" lvl="1" marL="685800" rtl="0" algn="l">
              <a:lnSpc>
                <a:spcPct val="90000"/>
              </a:lnSpc>
              <a:spcBef>
                <a:spcPts val="500"/>
              </a:spcBef>
              <a:spcAft>
                <a:spcPts val="0"/>
              </a:spcAft>
              <a:buClr>
                <a:schemeClr val="dk1"/>
              </a:buClr>
              <a:buSzPts val="2400"/>
              <a:buChar char="•"/>
            </a:pPr>
            <a:r>
              <a:rPr lang="en-US"/>
              <a:t> 4 screens, 2 of them simple (weight 1) and 2 of them medium  (weight 2) </a:t>
            </a:r>
            <a:endParaRPr/>
          </a:p>
          <a:p>
            <a:pPr indent="-228600" lvl="1" marL="685800" rtl="0" algn="l">
              <a:lnSpc>
                <a:spcPct val="90000"/>
              </a:lnSpc>
              <a:spcBef>
                <a:spcPts val="500"/>
              </a:spcBef>
              <a:spcAft>
                <a:spcPts val="0"/>
              </a:spcAft>
              <a:buClr>
                <a:schemeClr val="dk1"/>
              </a:buClr>
              <a:buSzPts val="2400"/>
              <a:buChar char="•"/>
            </a:pPr>
            <a:r>
              <a:rPr lang="en-US"/>
              <a:t>3 reports, 2 of them simple (weight 2) and 1 medium (weight 5), </a:t>
            </a:r>
            <a:endParaRPr/>
          </a:p>
          <a:p>
            <a:pPr indent="-228600" lvl="0" marL="228600" rtl="0" algn="l">
              <a:lnSpc>
                <a:spcPct val="90000"/>
              </a:lnSpc>
              <a:spcBef>
                <a:spcPts val="1000"/>
              </a:spcBef>
              <a:spcAft>
                <a:spcPts val="0"/>
              </a:spcAft>
              <a:buClr>
                <a:schemeClr val="dk1"/>
              </a:buClr>
              <a:buSzPts val="2800"/>
              <a:buChar char="•"/>
            </a:pPr>
            <a:r>
              <a:rPr lang="en-US"/>
              <a:t>then the total number of OP is: </a:t>
            </a:r>
            <a:endParaRPr/>
          </a:p>
          <a:p>
            <a:pPr indent="0" lvl="0" marL="0" rtl="0" algn="l">
              <a:lnSpc>
                <a:spcPct val="90000"/>
              </a:lnSpc>
              <a:spcBef>
                <a:spcPts val="1000"/>
              </a:spcBef>
              <a:spcAft>
                <a:spcPts val="0"/>
              </a:spcAft>
              <a:buClr>
                <a:schemeClr val="dk1"/>
              </a:buClr>
              <a:buSzPts val="2800"/>
              <a:buNone/>
            </a:pPr>
            <a:r>
              <a:rPr lang="en-US"/>
              <a:t>		OP = {(2 * 1) + (2 * 2)} + {(2 *2)+ (1 * 5)} = 15 </a:t>
            </a:r>
            <a:endParaRPr/>
          </a:p>
          <a:p>
            <a:pPr indent="-228600" lvl="0" marL="228600" rtl="0" algn="l">
              <a:lnSpc>
                <a:spcPct val="90000"/>
              </a:lnSpc>
              <a:spcBef>
                <a:spcPts val="1000"/>
              </a:spcBef>
              <a:spcAft>
                <a:spcPts val="0"/>
              </a:spcAft>
              <a:buClr>
                <a:schemeClr val="dk1"/>
              </a:buClr>
              <a:buSzPts val="2800"/>
              <a:buChar char="•"/>
            </a:pPr>
            <a:r>
              <a:rPr lang="en-US"/>
              <a:t>If you have any acquired component, give it the weight 10 and add it to the OP. </a:t>
            </a:r>
            <a:endParaRPr/>
          </a:p>
          <a:p>
            <a:pPr indent="-228600" lvl="0" marL="228600" rtl="0" algn="l">
              <a:lnSpc>
                <a:spcPct val="90000"/>
              </a:lnSpc>
              <a:spcBef>
                <a:spcPts val="1000"/>
              </a:spcBef>
              <a:spcAft>
                <a:spcPts val="0"/>
              </a:spcAft>
              <a:buClr>
                <a:schemeClr val="dk1"/>
              </a:buClr>
              <a:buSzPts val="2800"/>
              <a:buChar char="•"/>
            </a:pPr>
            <a:r>
              <a:rPr lang="en-US"/>
              <a:t>If you have any part of your system reused from a previous generation, define a percentage of reuse (say 10%) and then adjust the value of OP accordingly. </a:t>
            </a:r>
            <a:endParaRPr/>
          </a:p>
          <a:p>
            <a:pPr indent="0" lvl="0" marL="0" rtl="0" algn="l">
              <a:lnSpc>
                <a:spcPct val="90000"/>
              </a:lnSpc>
              <a:spcBef>
                <a:spcPts val="1000"/>
              </a:spcBef>
              <a:spcAft>
                <a:spcPts val="0"/>
              </a:spcAft>
              <a:buClr>
                <a:schemeClr val="dk1"/>
              </a:buClr>
              <a:buSzPts val="2800"/>
              <a:buNone/>
            </a:pPr>
            <a:r>
              <a:rPr lang="en-US"/>
              <a:t>		NOP = 15 * (100-10)/100 = 13.5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178" name="Google Shape;178;p13"/>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Use the COCOMO II model to estimate the effort required to build software for a simple ATM that produces 12 screens, 10 reports, and will require approximately 80% as new software components.</a:t>
            </a:r>
            <a:endParaRPr/>
          </a:p>
          <a:p>
            <a:pPr indent="-228600" lvl="0" marL="228600" rtl="0" algn="l">
              <a:lnSpc>
                <a:spcPct val="90000"/>
              </a:lnSpc>
              <a:spcBef>
                <a:spcPts val="1000"/>
              </a:spcBef>
              <a:spcAft>
                <a:spcPts val="0"/>
              </a:spcAft>
              <a:buClr>
                <a:schemeClr val="dk1"/>
              </a:buClr>
              <a:buSzPts val="2800"/>
              <a:buChar char="•"/>
            </a:pPr>
            <a:r>
              <a:rPr lang="en-US"/>
              <a:t>Assume Simple complexity and average developer maturity. </a:t>
            </a:r>
            <a:endParaRPr/>
          </a:p>
          <a:p>
            <a:pPr indent="-228600" lvl="0" marL="228600" rtl="0" algn="l">
              <a:lnSpc>
                <a:spcPct val="90000"/>
              </a:lnSpc>
              <a:spcBef>
                <a:spcPts val="1000"/>
              </a:spcBef>
              <a:spcAft>
                <a:spcPts val="0"/>
              </a:spcAft>
              <a:buClr>
                <a:schemeClr val="dk1"/>
              </a:buClr>
              <a:buSzPts val="2800"/>
              <a:buChar char="•"/>
            </a:pPr>
            <a:r>
              <a:rPr lang="en-US"/>
              <a:t>Given,</a:t>
            </a:r>
            <a:endParaRPr/>
          </a:p>
        </p:txBody>
      </p:sp>
      <p:graphicFrame>
        <p:nvGraphicFramePr>
          <p:cNvPr id="179" name="Google Shape;179;p13"/>
          <p:cNvGraphicFramePr/>
          <p:nvPr/>
        </p:nvGraphicFramePr>
        <p:xfrm>
          <a:off x="2837271" y="3610111"/>
          <a:ext cx="3000000" cy="3000000"/>
        </p:xfrm>
        <a:graphic>
          <a:graphicData uri="http://schemas.openxmlformats.org/drawingml/2006/table">
            <a:tbl>
              <a:tblPr bandRow="1" firstRow="1">
                <a:noFill/>
                <a:tableStyleId>{D65EDE75-2575-4287-84BD-DCFB20B11371}</a:tableStyleId>
              </a:tblPr>
              <a:tblGrid>
                <a:gridCol w="2456175"/>
                <a:gridCol w="1513200"/>
                <a:gridCol w="1440175"/>
                <a:gridCol w="1584950"/>
              </a:tblGrid>
              <a:tr h="365750">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Object Type</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Simple</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Medium</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Difficult</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750">
                <a:tc>
                  <a:txBody>
                    <a:bodyPr/>
                    <a:lstStyle/>
                    <a:p>
                      <a:pPr indent="0" lvl="0" marL="635"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Screen</a:t>
                      </a:r>
                      <a:endParaRPr sz="1800" u="none" cap="none" strike="noStrike">
                        <a:latin typeface="Times New Roman"/>
                        <a:ea typeface="Times New Roman"/>
                        <a:cs typeface="Times New Roman"/>
                        <a:sym typeface="Times New Roman"/>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solidFill>
                            <a:schemeClr val="accent1"/>
                          </a:solidFill>
                          <a:latin typeface="Times New Roman"/>
                          <a:ea typeface="Times New Roman"/>
                          <a:cs typeface="Times New Roman"/>
                          <a:sym typeface="Times New Roman"/>
                        </a:rPr>
                        <a:t>1</a:t>
                      </a:r>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Report</a:t>
                      </a:r>
                      <a:endParaRPr sz="1800" u="none" cap="none" strike="noStrike">
                        <a:latin typeface="Times New Roman"/>
                        <a:ea typeface="Times New Roman"/>
                        <a:cs typeface="Times New Roman"/>
                        <a:sym typeface="Times New Roman"/>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solidFill>
                            <a:schemeClr val="accent1"/>
                          </a:solidFill>
                          <a:latin typeface="Times New Roman"/>
                          <a:ea typeface="Times New Roman"/>
                          <a:cs typeface="Times New Roman"/>
                          <a:sym typeface="Times New Roman"/>
                        </a:rPr>
                        <a:t>2</a:t>
                      </a:r>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3GL component</a:t>
                      </a:r>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10</a:t>
                      </a:r>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80" name="Google Shape;180;p13"/>
          <p:cNvGraphicFramePr/>
          <p:nvPr/>
        </p:nvGraphicFramePr>
        <p:xfrm>
          <a:off x="971117" y="5370104"/>
          <a:ext cx="3000000" cy="3000000"/>
        </p:xfrm>
        <a:graphic>
          <a:graphicData uri="http://schemas.openxmlformats.org/drawingml/2006/table">
            <a:tbl>
              <a:tblPr bandRow="1" firstRow="1">
                <a:noFill/>
                <a:tableStyleId>{D65EDE75-2575-4287-84BD-DCFB20B11371}</a:tableStyleId>
              </a:tblPr>
              <a:tblGrid>
                <a:gridCol w="1857375"/>
                <a:gridCol w="1071875"/>
                <a:gridCol w="917575"/>
                <a:gridCol w="1288425"/>
                <a:gridCol w="966475"/>
                <a:gridCol w="1115050"/>
              </a:tblGrid>
              <a:tr h="609600">
                <a:tc>
                  <a:txBody>
                    <a:bodyPr/>
                    <a:lstStyle/>
                    <a:p>
                      <a:pPr indent="345440" lvl="0" marL="93980" marR="86995" rtl="0" algn="l">
                        <a:lnSpc>
                          <a:spcPct val="120000"/>
                        </a:lnSpc>
                        <a:spcBef>
                          <a:spcPts val="0"/>
                        </a:spcBef>
                        <a:spcAft>
                          <a:spcPts val="0"/>
                        </a:spcAft>
                        <a:buNone/>
                      </a:pPr>
                      <a:r>
                        <a:rPr b="1" lang="en-US" sz="1600" u="none" cap="none" strike="noStrike">
                          <a:latin typeface="Arial"/>
                          <a:ea typeface="Arial"/>
                          <a:cs typeface="Arial"/>
                          <a:sym typeface="Arial"/>
                        </a:rPr>
                        <a:t>Developer  Experience/Skills</a:t>
                      </a:r>
                      <a:endParaRPr sz="1600" u="none" cap="none" strike="noStrike">
                        <a:latin typeface="Arial"/>
                        <a:ea typeface="Arial"/>
                        <a:cs typeface="Arial"/>
                        <a:sym typeface="Arial"/>
                      </a:endParaRPr>
                    </a:p>
                  </a:txBody>
                  <a:tcPr marT="31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4C8"/>
                    </a:solidFill>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Very Low</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4C8"/>
                    </a:solidFill>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Low</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4C8"/>
                    </a:solidFill>
                  </a:tcPr>
                </a:tc>
                <a:tc>
                  <a:txBody>
                    <a:bodyPr/>
                    <a:lstStyle/>
                    <a:p>
                      <a:pPr indent="0" lvl="0" marL="251459" marR="0" rtl="0" algn="l">
                        <a:lnSpc>
                          <a:spcPct val="117499"/>
                        </a:lnSpc>
                        <a:spcBef>
                          <a:spcPts val="0"/>
                        </a:spcBef>
                        <a:spcAft>
                          <a:spcPts val="0"/>
                        </a:spcAft>
                        <a:buNone/>
                      </a:pPr>
                      <a:r>
                        <a:rPr b="1" lang="en-US" sz="1600" u="none" cap="none" strike="noStrike">
                          <a:latin typeface="Arial"/>
                          <a:ea typeface="Arial"/>
                          <a:cs typeface="Arial"/>
                          <a:sym typeface="Arial"/>
                        </a:rPr>
                        <a:t>Average</a:t>
                      </a:r>
                      <a:endParaRPr sz="1600" u="none" cap="none" strike="noStrike">
                        <a:latin typeface="Arial"/>
                        <a:ea typeface="Arial"/>
                        <a:cs typeface="Arial"/>
                        <a:sym typeface="Arial"/>
                      </a:endParaRPr>
                    </a:p>
                    <a:p>
                      <a:pPr indent="0" lvl="0" marL="176530" marR="0" rtl="0" algn="l">
                        <a:lnSpc>
                          <a:spcPct val="116250"/>
                        </a:lnSpc>
                        <a:spcBef>
                          <a:spcPts val="960"/>
                        </a:spcBef>
                        <a:spcAft>
                          <a:spcPts val="0"/>
                        </a:spcAft>
                        <a:buNone/>
                      </a:pPr>
                      <a:r>
                        <a:rPr b="1" lang="en-US" sz="1600" u="none" cap="none" strike="noStrike">
                          <a:latin typeface="Arial"/>
                          <a:ea typeface="Arial"/>
                          <a:cs typeface="Arial"/>
                          <a:sym typeface="Arial"/>
                        </a:rPr>
                        <a:t>(Nominal)</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4C8"/>
                    </a:solidFill>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High</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4C8"/>
                    </a:solidFill>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Very High</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4C8"/>
                    </a:solidFill>
                  </a:tcPr>
                </a:tc>
              </a:tr>
              <a:tr h="577850">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PROD</a:t>
                      </a:r>
                      <a:endParaRPr sz="1600" u="none" cap="none" strike="noStrike">
                        <a:latin typeface="Arial"/>
                        <a:ea typeface="Arial"/>
                        <a:cs typeface="Arial"/>
                        <a:sym typeface="Arial"/>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4C8"/>
                    </a:solidFill>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4</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4C8"/>
                    </a:solidFill>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7</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4C8"/>
                    </a:solidFill>
                  </a:tcPr>
                </a:tc>
                <a:tc>
                  <a:txBody>
                    <a:bodyPr/>
                    <a:lstStyle/>
                    <a:p>
                      <a:pPr indent="0" lvl="0" marL="0" marR="0" rtl="0" algn="ctr">
                        <a:lnSpc>
                          <a:spcPct val="117499"/>
                        </a:lnSpc>
                        <a:spcBef>
                          <a:spcPts val="0"/>
                        </a:spcBef>
                        <a:spcAft>
                          <a:spcPts val="0"/>
                        </a:spcAft>
                        <a:buNone/>
                      </a:pPr>
                      <a:r>
                        <a:rPr b="1" lang="en-US" sz="1600" u="none" cap="none" strike="noStrike">
                          <a:solidFill>
                            <a:schemeClr val="accent1"/>
                          </a:solidFill>
                          <a:latin typeface="Arial"/>
                          <a:ea typeface="Arial"/>
                          <a:cs typeface="Arial"/>
                          <a:sym typeface="Arial"/>
                        </a:rPr>
                        <a:t>13</a:t>
                      </a:r>
                      <a:endParaRPr sz="1600" u="none" cap="none" strike="noStrike">
                        <a:solidFill>
                          <a:schemeClr val="accent1"/>
                        </a:solidFill>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4C8"/>
                    </a:solidFill>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25</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4C8"/>
                    </a:solidFill>
                  </a:tcPr>
                </a:tc>
                <a:tc>
                  <a:txBody>
                    <a:bodyPr/>
                    <a:lstStyle/>
                    <a:p>
                      <a:pPr indent="0" lvl="0" marL="0" marR="0" rtl="0" algn="ctr">
                        <a:lnSpc>
                          <a:spcPct val="117499"/>
                        </a:lnSpc>
                        <a:spcBef>
                          <a:spcPts val="0"/>
                        </a:spcBef>
                        <a:spcAft>
                          <a:spcPts val="0"/>
                        </a:spcAft>
                        <a:buNone/>
                      </a:pPr>
                      <a:r>
                        <a:rPr b="1" lang="en-US" sz="1600" u="none" cap="none" strike="noStrike">
                          <a:latin typeface="Arial"/>
                          <a:ea typeface="Arial"/>
                          <a:cs typeface="Arial"/>
                          <a:sym typeface="Arial"/>
                        </a:rPr>
                        <a:t>50</a:t>
                      </a:r>
                      <a:endParaRPr sz="1600" u="none" cap="none" strike="noStrike">
                        <a:latin typeface="Arial"/>
                        <a:ea typeface="Arial"/>
                        <a:cs typeface="Arial"/>
                        <a:sym typeface="Arial"/>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4C8"/>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186" name="Google Shape;186;p14"/>
          <p:cNvSpPr txBox="1"/>
          <p:nvPr>
            <p:ph idx="1" type="body"/>
          </p:nvPr>
        </p:nvSpPr>
        <p:spPr>
          <a:xfrm>
            <a:off x="838200" y="2207624"/>
            <a:ext cx="10515600" cy="39693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 80% of components have to be newly developed. So, remaining 20% can be reused.</a:t>
            </a:r>
            <a:endParaRPr/>
          </a:p>
          <a:p>
            <a:pPr indent="-228600" lvl="0" marL="228600" rtl="0" algn="l">
              <a:lnSpc>
                <a:spcPct val="90000"/>
              </a:lnSpc>
              <a:spcBef>
                <a:spcPts val="1000"/>
              </a:spcBef>
              <a:spcAft>
                <a:spcPts val="0"/>
              </a:spcAft>
              <a:buClr>
                <a:schemeClr val="dk1"/>
              </a:buClr>
              <a:buSzPts val="2800"/>
              <a:buChar char="•"/>
            </a:pPr>
            <a:r>
              <a:rPr lang="en-US"/>
              <a:t>New Object Points will be</a:t>
            </a:r>
            <a:endParaRPr/>
          </a:p>
          <a:p>
            <a:pPr indent="0" lvl="0" marL="0" rtl="0" algn="l">
              <a:lnSpc>
                <a:spcPct val="90000"/>
              </a:lnSpc>
              <a:spcBef>
                <a:spcPts val="1000"/>
              </a:spcBef>
              <a:spcAft>
                <a:spcPts val="0"/>
              </a:spcAft>
              <a:buClr>
                <a:schemeClr val="dk1"/>
              </a:buClr>
              <a:buSzPts val="2800"/>
              <a:buNone/>
            </a:pPr>
            <a:r>
              <a:rPr lang="en-US"/>
              <a:t>		NOP = (object points) * [(100 - %reuse)/100]</a:t>
            </a:r>
            <a:endParaRPr/>
          </a:p>
          <a:p>
            <a:pPr indent="0" lvl="0" marL="0" rtl="0" algn="l">
              <a:lnSpc>
                <a:spcPct val="90000"/>
              </a:lnSpc>
              <a:spcBef>
                <a:spcPts val="1000"/>
              </a:spcBef>
              <a:spcAft>
                <a:spcPts val="0"/>
              </a:spcAft>
              <a:buClr>
                <a:schemeClr val="dk1"/>
              </a:buClr>
              <a:buSzPts val="2800"/>
              <a:buNone/>
            </a:pPr>
            <a:r>
              <a:rPr lang="en-US"/>
              <a:t>		         = 32 * (100 – 20)/100  = 32 * 80/100</a:t>
            </a:r>
            <a:endParaRPr/>
          </a:p>
          <a:p>
            <a:pPr indent="0" lvl="0" marL="0" rtl="0" algn="l">
              <a:lnSpc>
                <a:spcPct val="90000"/>
              </a:lnSpc>
              <a:spcBef>
                <a:spcPts val="1000"/>
              </a:spcBef>
              <a:spcAft>
                <a:spcPts val="0"/>
              </a:spcAft>
              <a:buClr>
                <a:schemeClr val="dk1"/>
              </a:buClr>
              <a:buSzPts val="2800"/>
              <a:buNone/>
            </a:pPr>
            <a:r>
              <a:rPr lang="en-US"/>
              <a:t>		NOP = 25.6 object points</a:t>
            </a:r>
            <a:endParaRPr/>
          </a:p>
          <a:p>
            <a:pPr indent="-228600" lvl="0" marL="228600" rtl="0" algn="l">
              <a:lnSpc>
                <a:spcPct val="90000"/>
              </a:lnSpc>
              <a:spcBef>
                <a:spcPts val="1000"/>
              </a:spcBef>
              <a:spcAft>
                <a:spcPts val="0"/>
              </a:spcAft>
              <a:buClr>
                <a:schemeClr val="dk1"/>
              </a:buClr>
              <a:buSzPts val="2800"/>
              <a:buChar char="•"/>
            </a:pPr>
            <a:r>
              <a:rPr lang="en-US"/>
              <a:t>Productivity is given as average, PROD = 13</a:t>
            </a:r>
            <a:endParaRPr/>
          </a:p>
          <a:p>
            <a:pPr indent="-228600" lvl="0" marL="228600" rtl="0" algn="l">
              <a:lnSpc>
                <a:spcPct val="90000"/>
              </a:lnSpc>
              <a:spcBef>
                <a:spcPts val="1000"/>
              </a:spcBef>
              <a:spcAft>
                <a:spcPts val="0"/>
              </a:spcAft>
              <a:buClr>
                <a:schemeClr val="dk1"/>
              </a:buClr>
              <a:buSzPts val="2800"/>
              <a:buChar char="•"/>
            </a:pPr>
            <a:r>
              <a:rPr lang="en-US"/>
              <a:t>So, Effort = NOP/PROD = 25.6/13 = 1.96 person-months</a:t>
            </a:r>
            <a:endParaRPr/>
          </a:p>
        </p:txBody>
      </p:sp>
      <p:graphicFrame>
        <p:nvGraphicFramePr>
          <p:cNvPr id="187" name="Google Shape;187;p14"/>
          <p:cNvGraphicFramePr/>
          <p:nvPr/>
        </p:nvGraphicFramePr>
        <p:xfrm>
          <a:off x="4809763" y="292144"/>
          <a:ext cx="3000000" cy="3000000"/>
        </p:xfrm>
        <a:graphic>
          <a:graphicData uri="http://schemas.openxmlformats.org/drawingml/2006/table">
            <a:tbl>
              <a:tblPr bandRow="1" firstRow="1">
                <a:noFill/>
                <a:tableStyleId>{D65EDE75-2575-4287-84BD-DCFB20B11371}</a:tableStyleId>
              </a:tblPr>
              <a:tblGrid>
                <a:gridCol w="2456175"/>
                <a:gridCol w="1513200"/>
                <a:gridCol w="1440175"/>
                <a:gridCol w="1584950"/>
              </a:tblGrid>
              <a:tr h="365750">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Object Type</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Count</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Weight factor</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1800" u="none" cap="none" strike="noStrike">
                          <a:solidFill>
                            <a:schemeClr val="dk1"/>
                          </a:solidFill>
                          <a:latin typeface="Times New Roman"/>
                          <a:ea typeface="Times New Roman"/>
                          <a:cs typeface="Times New Roman"/>
                          <a:sym typeface="Times New Roman"/>
                        </a:rPr>
                        <a:t>Total</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750">
                <a:tc>
                  <a:txBody>
                    <a:bodyPr/>
                    <a:lstStyle/>
                    <a:p>
                      <a:pPr indent="0" lvl="0" marL="635"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Screen</a:t>
                      </a:r>
                      <a:endParaRPr sz="1800" u="none" cap="none" strike="noStrike">
                        <a:latin typeface="Times New Roman"/>
                        <a:ea typeface="Times New Roman"/>
                        <a:cs typeface="Times New Roman"/>
                        <a:sym typeface="Times New Roman"/>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12</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12</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Report</a:t>
                      </a:r>
                      <a:endParaRPr sz="1800" u="none" cap="none" strike="noStrike">
                        <a:latin typeface="Times New Roman"/>
                        <a:ea typeface="Times New Roman"/>
                        <a:cs typeface="Times New Roman"/>
                        <a:sym typeface="Times New Roman"/>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10</a:t>
                      </a:r>
                      <a:endParaRPr sz="1800" u="none" cap="none" strike="noStrike">
                        <a:solidFill>
                          <a:schemeClr val="dk1"/>
                        </a:solidFill>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20</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3GL component</a:t>
                      </a:r>
                      <a:endParaRPr sz="1800" u="none" cap="none" strike="noStrike">
                        <a:latin typeface="Times New Roman"/>
                        <a:ea typeface="Times New Roman"/>
                        <a:cs typeface="Times New Roman"/>
                        <a:sym typeface="Times New Roman"/>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a:t>
                      </a:r>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750">
                <a:tc gridSpan="3">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Total Object points</a:t>
                      </a:r>
                      <a:endParaRPr sz="1800" u="none" cap="none" strike="noStrike">
                        <a:latin typeface="Times New Roman"/>
                        <a:ea typeface="Times New Roman"/>
                        <a:cs typeface="Times New Roman"/>
                        <a:sym typeface="Times New Roman"/>
                      </a:endParaRPr>
                    </a:p>
                  </a:txBody>
                  <a:tcPr marT="381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32</a:t>
                      </a:r>
                      <a:endParaRPr sz="1800" u="none" cap="none" strike="noStrike">
                        <a:latin typeface="Times New Roman"/>
                        <a:ea typeface="Times New Roman"/>
                        <a:cs typeface="Times New Roman"/>
                        <a:sym typeface="Times New Roman"/>
                      </a:endParaRPr>
                    </a:p>
                  </a:txBody>
                  <a:tcPr marT="381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2</a:t>
            </a:r>
            <a:endParaRPr/>
          </a:p>
        </p:txBody>
      </p:sp>
      <p:sp>
        <p:nvSpPr>
          <p:cNvPr id="193" name="Google Shape;193;p15"/>
          <p:cNvSpPr txBox="1"/>
          <p:nvPr>
            <p:ph idx="1" type="body"/>
          </p:nvPr>
        </p:nvSpPr>
        <p:spPr>
          <a:xfrm>
            <a:off x="838200" y="1080655"/>
            <a:ext cx="10515600" cy="50963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Determine object points for a smart vending machine assuming that the system is average size (total number of clients-servers is less than 8) using the following data:</a:t>
            </a:r>
            <a:endParaRPr/>
          </a:p>
        </p:txBody>
      </p:sp>
      <p:graphicFrame>
        <p:nvGraphicFramePr>
          <p:cNvPr id="194" name="Google Shape;194;p15"/>
          <p:cNvGraphicFramePr/>
          <p:nvPr/>
        </p:nvGraphicFramePr>
        <p:xfrm>
          <a:off x="2469573" y="2563380"/>
          <a:ext cx="3000000" cy="3000000"/>
        </p:xfrm>
        <a:graphic>
          <a:graphicData uri="http://schemas.openxmlformats.org/drawingml/2006/table">
            <a:tbl>
              <a:tblPr bandRow="1" firstRow="1">
                <a:noFill/>
                <a:tableStyleId>{D65EDE75-2575-4287-84BD-DCFB20B11371}</a:tableStyleId>
              </a:tblPr>
              <a:tblGrid>
                <a:gridCol w="3659500"/>
                <a:gridCol w="3686800"/>
              </a:tblGrid>
              <a:tr h="396250">
                <a:tc>
                  <a:txBody>
                    <a:bodyPr/>
                    <a:lstStyle/>
                    <a:p>
                      <a:pPr indent="0" lvl="0" marL="91440" marR="0" rtl="0" algn="l">
                        <a:lnSpc>
                          <a:spcPct val="100000"/>
                        </a:lnSpc>
                        <a:spcBef>
                          <a:spcPts val="0"/>
                        </a:spcBef>
                        <a:spcAft>
                          <a:spcPts val="0"/>
                        </a:spcAft>
                        <a:buNone/>
                      </a:pPr>
                      <a:r>
                        <a:rPr b="1" i="1" lang="en-US" sz="2000" u="none" cap="none" strike="noStrike">
                          <a:latin typeface="Times New Roman"/>
                          <a:ea typeface="Times New Roman"/>
                          <a:cs typeface="Times New Roman"/>
                          <a:sym typeface="Times New Roman"/>
                        </a:rPr>
                        <a:t>Screens</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b="1" i="1" lang="en-US" sz="2000" u="none" cap="none" strike="noStrike">
                          <a:latin typeface="Times New Roman"/>
                          <a:ea typeface="Times New Roman"/>
                          <a:cs typeface="Times New Roman"/>
                          <a:sym typeface="Times New Roman"/>
                        </a:rPr>
                        <a:t>Views (Data Items)</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gridSpan="2">
                  <a:txBody>
                    <a:bodyPr/>
                    <a:lstStyle/>
                    <a:p>
                      <a:pPr indent="0" lvl="0" marL="90805" marR="0" rtl="0" algn="l">
                        <a:lnSpc>
                          <a:spcPct val="100000"/>
                        </a:lnSpc>
                        <a:spcBef>
                          <a:spcPts val="0"/>
                        </a:spcBef>
                        <a:spcAft>
                          <a:spcPts val="0"/>
                        </a:spcAft>
                        <a:buNone/>
                      </a:pPr>
                      <a:r>
                        <a:rPr i="1" lang="en-US" sz="2000" u="none" cap="none" strike="noStrike">
                          <a:latin typeface="Times New Roman"/>
                          <a:ea typeface="Times New Roman"/>
                          <a:cs typeface="Times New Roman"/>
                          <a:sym typeface="Times New Roman"/>
                        </a:rPr>
                        <a:t>User Screens</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701050">
                <a:tc>
                  <a:txBody>
                    <a:bodyPr/>
                    <a:lstStyle/>
                    <a:p>
                      <a:pPr indent="0" lvl="0" marL="72517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S1. Buying Screen</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932814"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Amount of coins to insert,  selection</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gridSpan="2">
                  <a:txBody>
                    <a:bodyPr/>
                    <a:lstStyle/>
                    <a:p>
                      <a:pPr indent="0" lvl="0" marL="90805" marR="0" rtl="0" algn="l">
                        <a:lnSpc>
                          <a:spcPct val="100000"/>
                        </a:lnSpc>
                        <a:spcBef>
                          <a:spcPts val="0"/>
                        </a:spcBef>
                        <a:spcAft>
                          <a:spcPts val="0"/>
                        </a:spcAft>
                        <a:buNone/>
                      </a:pPr>
                      <a:r>
                        <a:rPr i="1" lang="en-US" sz="2000" u="none" cap="none" strike="noStrike">
                          <a:latin typeface="Times New Roman"/>
                          <a:ea typeface="Times New Roman"/>
                          <a:cs typeface="Times New Roman"/>
                          <a:sym typeface="Times New Roman"/>
                        </a:rPr>
                        <a:t>Administrator Screens</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701050">
                <a:tc>
                  <a:txBody>
                    <a:bodyPr/>
                    <a:lstStyle/>
                    <a:p>
                      <a:pPr indent="0" lvl="0" marL="72517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S2. Inventory Update</a:t>
                      </a:r>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39116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Inventory input update (20 data  items)</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1050">
                <a:tc>
                  <a:txBody>
                    <a:bodyPr/>
                    <a:lstStyle/>
                    <a:p>
                      <a:pPr indent="0" lvl="0" marL="72517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S3. Change Update</a:t>
                      </a:r>
                      <a:endParaRPr sz="2000" u="none" cap="none" strike="noStrike">
                        <a:latin typeface="Times New Roman"/>
                        <a:ea typeface="Times New Roman"/>
                        <a:cs typeface="Times New Roman"/>
                        <a:sym typeface="Times New Roman"/>
                      </a:endParaRPr>
                    </a:p>
                  </a:txBody>
                  <a:tcPr marT="37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347345"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Change infrared input update (4  data items)</a:t>
                      </a:r>
                      <a:endParaRPr sz="2000" u="none" cap="none" strike="noStrike">
                        <a:latin typeface="Times New Roman"/>
                        <a:ea typeface="Times New Roman"/>
                        <a:cs typeface="Times New Roman"/>
                        <a:sym typeface="Times New Roman"/>
                      </a:endParaRPr>
                    </a:p>
                  </a:txBody>
                  <a:tcPr marT="37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2</a:t>
            </a:r>
            <a:endParaRPr/>
          </a:p>
        </p:txBody>
      </p:sp>
      <p:graphicFrame>
        <p:nvGraphicFramePr>
          <p:cNvPr id="200" name="Google Shape;200;p16"/>
          <p:cNvGraphicFramePr/>
          <p:nvPr/>
        </p:nvGraphicFramePr>
        <p:xfrm>
          <a:off x="2311256" y="1384732"/>
          <a:ext cx="3000000" cy="3000000"/>
        </p:xfrm>
        <a:graphic>
          <a:graphicData uri="http://schemas.openxmlformats.org/drawingml/2006/table">
            <a:tbl>
              <a:tblPr bandRow="1" firstRow="1">
                <a:noFill/>
                <a:tableStyleId>{D65EDE75-2575-4287-84BD-DCFB20B11371}</a:tableStyleId>
              </a:tblPr>
              <a:tblGrid>
                <a:gridCol w="4177025"/>
                <a:gridCol w="3456300"/>
              </a:tblGrid>
              <a:tr h="396250">
                <a:tc>
                  <a:txBody>
                    <a:bodyPr/>
                    <a:lstStyle/>
                    <a:p>
                      <a:pPr indent="0" lvl="0" marL="91440" marR="0" rtl="0" algn="l">
                        <a:lnSpc>
                          <a:spcPct val="100000"/>
                        </a:lnSpc>
                        <a:spcBef>
                          <a:spcPts val="0"/>
                        </a:spcBef>
                        <a:spcAft>
                          <a:spcPts val="0"/>
                        </a:spcAft>
                        <a:buNone/>
                      </a:pPr>
                      <a:r>
                        <a:rPr b="1" i="1" lang="en-US" sz="2000" u="none" cap="none" strike="noStrike">
                          <a:latin typeface="Times New Roman"/>
                          <a:ea typeface="Times New Roman"/>
                          <a:cs typeface="Times New Roman"/>
                          <a:sym typeface="Times New Roman"/>
                        </a:rPr>
                        <a:t>Reports</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i="1" lang="en-US" sz="2000" u="none" cap="none" strike="noStrike">
                          <a:latin typeface="Times New Roman"/>
                          <a:ea typeface="Times New Roman"/>
                          <a:cs typeface="Times New Roman"/>
                          <a:sym typeface="Times New Roman"/>
                        </a:rPr>
                        <a:t>Views (Data Items)</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gridSpan="2">
                  <a:txBody>
                    <a:bodyPr/>
                    <a:lstStyle/>
                    <a:p>
                      <a:pPr indent="0" lvl="0" marL="90805" marR="0" rtl="0" algn="l">
                        <a:lnSpc>
                          <a:spcPct val="100000"/>
                        </a:lnSpc>
                        <a:spcBef>
                          <a:spcPts val="0"/>
                        </a:spcBef>
                        <a:spcAft>
                          <a:spcPts val="0"/>
                        </a:spcAft>
                        <a:buNone/>
                      </a:pPr>
                      <a:r>
                        <a:rPr i="1" lang="en-US" sz="2000" u="none" cap="none" strike="noStrike">
                          <a:latin typeface="Times New Roman"/>
                          <a:ea typeface="Times New Roman"/>
                          <a:cs typeface="Times New Roman"/>
                          <a:sym typeface="Times New Roman"/>
                        </a:rPr>
                        <a:t>User Reports</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96250">
                <a:tc>
                  <a:txBody>
                    <a:bodyPr/>
                    <a:lstStyle/>
                    <a:p>
                      <a:pPr indent="0" lvl="0" marL="11557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R1. Display money entered</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Amount of money entered</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a:txBody>
                    <a:bodyPr/>
                    <a:lstStyle/>
                    <a:p>
                      <a:pPr indent="0" lvl="0" marL="518159"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R2. Not enough money entered</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Insufficient funds</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a:txBody>
                    <a:bodyPr/>
                    <a:lstStyle/>
                    <a:p>
                      <a:pPr indent="0" lvl="0" marL="72517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R3. Returning change</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Amount of change</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a:txBody>
                    <a:bodyPr/>
                    <a:lstStyle/>
                    <a:p>
                      <a:pPr indent="0" lvl="0" marL="0" marR="67945"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R4. Out of stack message</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Out of stock</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a:txBody>
                    <a:bodyPr/>
                    <a:lstStyle/>
                    <a:p>
                      <a:pPr indent="0" lvl="0" marL="72517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R5. No change message</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No change</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a:txBody>
                    <a:bodyPr/>
                    <a:lstStyle/>
                    <a:p>
                      <a:pPr indent="0" lvl="0" marL="72517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R6. Selection Approved</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Release selection signal</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gridSpan="2">
                  <a:txBody>
                    <a:bodyPr/>
                    <a:lstStyle/>
                    <a:p>
                      <a:pPr indent="0" lvl="0" marL="90805" marR="0" rtl="0" algn="l">
                        <a:lnSpc>
                          <a:spcPct val="100000"/>
                        </a:lnSpc>
                        <a:spcBef>
                          <a:spcPts val="0"/>
                        </a:spcBef>
                        <a:spcAft>
                          <a:spcPts val="0"/>
                        </a:spcAft>
                        <a:buNone/>
                      </a:pPr>
                      <a:r>
                        <a:rPr i="1" lang="en-US" sz="2000" u="none" cap="none" strike="noStrike">
                          <a:latin typeface="Times New Roman"/>
                          <a:ea typeface="Times New Roman"/>
                          <a:cs typeface="Times New Roman"/>
                          <a:sym typeface="Times New Roman"/>
                        </a:rPr>
                        <a:t>Administrator Reports</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1005850">
                <a:tc>
                  <a:txBody>
                    <a:bodyPr/>
                    <a:lstStyle/>
                    <a:p>
                      <a:pPr indent="0" lvl="0" marL="72517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R7. Machine Report</a:t>
                      </a:r>
                      <a:endParaRPr/>
                    </a:p>
                  </a:txBody>
                  <a:tcPr marT="37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619125"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Inventory (20 data items),  change information (4 data  items)</a:t>
                      </a:r>
                      <a:endParaRPr sz="2000" u="none" cap="none" strike="noStrike">
                        <a:latin typeface="Times New Roman"/>
                        <a:ea typeface="Times New Roman"/>
                        <a:cs typeface="Times New Roman"/>
                        <a:sym typeface="Times New Roman"/>
                      </a:endParaRPr>
                    </a:p>
                  </a:txBody>
                  <a:tcPr marT="37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sp>
        <p:nvSpPr>
          <p:cNvPr id="206" name="Google Shape;206;p17"/>
          <p:cNvSpPr txBox="1"/>
          <p:nvPr>
            <p:ph idx="1" type="body"/>
          </p:nvPr>
        </p:nvSpPr>
        <p:spPr>
          <a:xfrm>
            <a:off x="838200" y="3435926"/>
            <a:ext cx="10515600" cy="2741037"/>
          </a:xfrm>
          <a:prstGeom prst="rect">
            <a:avLst/>
          </a:prstGeom>
          <a:noFill/>
          <a:ln>
            <a:noFill/>
          </a:ln>
        </p:spPr>
        <p:txBody>
          <a:bodyPr anchorCtr="0" anchor="t" bIns="45700" lIns="91425" spcFirstLastPara="1" rIns="91425" wrap="square" tIns="45700">
            <a:normAutofit/>
          </a:bodyPr>
          <a:lstStyle/>
          <a:p>
            <a:pPr indent="-12700" lvl="0" marL="12700" rtl="0" algn="l">
              <a:lnSpc>
                <a:spcPct val="102142"/>
              </a:lnSpc>
              <a:spcBef>
                <a:spcPts val="0"/>
              </a:spcBef>
              <a:spcAft>
                <a:spcPts val="0"/>
              </a:spcAft>
              <a:buClr>
                <a:schemeClr val="dk1"/>
              </a:buClr>
              <a:buSzPts val="2800"/>
              <a:buChar char="•"/>
            </a:pPr>
            <a:r>
              <a:rPr b="1" i="1" lang="en-US"/>
              <a:t>OP = (1</a:t>
            </a:r>
            <a:r>
              <a:rPr lang="en-US"/>
              <a:t>×</a:t>
            </a:r>
            <a:r>
              <a:rPr b="1" i="1" lang="en-US"/>
              <a:t>1) + (1</a:t>
            </a:r>
            <a:r>
              <a:rPr lang="en-US"/>
              <a:t>×</a:t>
            </a:r>
            <a:r>
              <a:rPr b="1" i="1" lang="en-US"/>
              <a:t>2) + (1</a:t>
            </a:r>
            <a:r>
              <a:rPr lang="en-US"/>
              <a:t>×</a:t>
            </a:r>
            <a:r>
              <a:rPr b="1" i="1" lang="en-US"/>
              <a:t>3) + (2</a:t>
            </a:r>
            <a:r>
              <a:rPr lang="en-US"/>
              <a:t>×</a:t>
            </a:r>
            <a:r>
              <a:rPr b="1" i="1" lang="en-US"/>
              <a:t>6) + (5</a:t>
            </a:r>
            <a:r>
              <a:rPr lang="en-US"/>
              <a:t>×</a:t>
            </a:r>
            <a:r>
              <a:rPr b="1" i="1" lang="en-US"/>
              <a:t>0) + (8</a:t>
            </a:r>
            <a:r>
              <a:rPr lang="en-US"/>
              <a:t>×</a:t>
            </a:r>
            <a:r>
              <a:rPr b="1" i="1" lang="en-US"/>
              <a:t>1)</a:t>
            </a:r>
            <a:endParaRPr/>
          </a:p>
          <a:p>
            <a:pPr indent="-12700" lvl="0" marL="12700" rtl="0" algn="l">
              <a:lnSpc>
                <a:spcPct val="102142"/>
              </a:lnSpc>
              <a:spcBef>
                <a:spcPts val="1000"/>
              </a:spcBef>
              <a:spcAft>
                <a:spcPts val="0"/>
              </a:spcAft>
              <a:buClr>
                <a:schemeClr val="dk1"/>
              </a:buClr>
              <a:buSzPts val="2800"/>
              <a:buChar char="•"/>
            </a:pPr>
            <a:r>
              <a:rPr b="1" i="1" lang="en-US"/>
              <a:t>OP = 26</a:t>
            </a:r>
            <a:endParaRPr/>
          </a:p>
          <a:p>
            <a:pPr indent="-25400" lvl="0" marL="228600" rtl="0" algn="l">
              <a:lnSpc>
                <a:spcPct val="100000"/>
              </a:lnSpc>
              <a:spcBef>
                <a:spcPts val="5"/>
              </a:spcBef>
              <a:spcAft>
                <a:spcPts val="0"/>
              </a:spcAft>
              <a:buClr>
                <a:schemeClr val="dk1"/>
              </a:buClr>
              <a:buSzPts val="3200"/>
              <a:buNone/>
            </a:pPr>
            <a:r>
              <a:t/>
            </a:r>
            <a:endParaRPr sz="3200"/>
          </a:p>
          <a:p>
            <a:pPr indent="-12700" lvl="0" marL="12700" rtl="0" algn="l">
              <a:lnSpc>
                <a:spcPct val="100000"/>
              </a:lnSpc>
              <a:spcBef>
                <a:spcPts val="1000"/>
              </a:spcBef>
              <a:spcAft>
                <a:spcPts val="0"/>
              </a:spcAft>
              <a:buClr>
                <a:schemeClr val="dk1"/>
              </a:buClr>
              <a:buSzPts val="2800"/>
              <a:buChar char="•"/>
            </a:pPr>
            <a:r>
              <a:rPr b="1" i="1" lang="en-US"/>
              <a:t>Effort = 26/13 = 2 person month</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07" name="Google Shape;207;p17"/>
          <p:cNvGraphicFramePr/>
          <p:nvPr/>
        </p:nvGraphicFramePr>
        <p:xfrm>
          <a:off x="2279217" y="1442460"/>
          <a:ext cx="3000000" cy="3000000"/>
        </p:xfrm>
        <a:graphic>
          <a:graphicData uri="http://schemas.openxmlformats.org/drawingml/2006/table">
            <a:tbl>
              <a:tblPr bandRow="1" firstRow="1">
                <a:noFill/>
                <a:tableStyleId>{D65EDE75-2575-4287-84BD-DCFB20B11371}</a:tableStyleId>
              </a:tblPr>
              <a:tblGrid>
                <a:gridCol w="3527425"/>
                <a:gridCol w="1800225"/>
                <a:gridCol w="2160900"/>
              </a:tblGrid>
              <a:tr h="396250">
                <a:tc>
                  <a:txBody>
                    <a:bodyPr/>
                    <a:lstStyle/>
                    <a:p>
                      <a:pPr indent="0" lvl="0" marL="0" marR="0" rtl="0" algn="ctr">
                        <a:lnSpc>
                          <a:spcPct val="100000"/>
                        </a:lnSpc>
                        <a:spcBef>
                          <a:spcPts val="0"/>
                        </a:spcBef>
                        <a:spcAft>
                          <a:spcPts val="0"/>
                        </a:spcAft>
                        <a:buNone/>
                      </a:pPr>
                      <a:r>
                        <a:rPr b="1" i="1" lang="en-US" sz="2000" u="none" cap="none" strike="noStrike">
                          <a:solidFill>
                            <a:schemeClr val="dk1"/>
                          </a:solidFill>
                          <a:latin typeface="Calibri"/>
                          <a:ea typeface="Calibri"/>
                          <a:cs typeface="Calibri"/>
                          <a:sym typeface="Calibri"/>
                        </a:rPr>
                        <a:t>Simple</a:t>
                      </a:r>
                      <a:endParaRPr sz="2000" u="none" cap="none" strike="noStrike">
                        <a:solidFill>
                          <a:schemeClr val="dk1"/>
                        </a:solidFill>
                        <a:latin typeface="Calibri"/>
                        <a:ea typeface="Calibri"/>
                        <a:cs typeface="Calibri"/>
                        <a:sym typeface="Calibri"/>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1" lang="en-US" sz="2000" u="none" cap="none" strike="noStrike">
                          <a:solidFill>
                            <a:schemeClr val="dk1"/>
                          </a:solidFill>
                          <a:latin typeface="Calibri"/>
                          <a:ea typeface="Calibri"/>
                          <a:cs typeface="Calibri"/>
                          <a:sym typeface="Calibri"/>
                        </a:rPr>
                        <a:t>Medium</a:t>
                      </a:r>
                      <a:endParaRPr sz="2000" u="none" cap="none" strike="noStrike">
                        <a:solidFill>
                          <a:schemeClr val="dk1"/>
                        </a:solidFill>
                        <a:latin typeface="Calibri"/>
                        <a:ea typeface="Calibri"/>
                        <a:cs typeface="Calibri"/>
                        <a:sym typeface="Calibri"/>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1" lang="en-US" sz="2000" u="none" cap="none" strike="noStrike">
                          <a:solidFill>
                            <a:schemeClr val="dk1"/>
                          </a:solidFill>
                          <a:latin typeface="Calibri"/>
                          <a:ea typeface="Calibri"/>
                          <a:cs typeface="Calibri"/>
                          <a:sym typeface="Calibri"/>
                        </a:rPr>
                        <a:t>Difficult</a:t>
                      </a:r>
                      <a:endParaRPr sz="2000" u="none" cap="none" strike="noStrike">
                        <a:solidFill>
                          <a:schemeClr val="dk1"/>
                        </a:solidFill>
                        <a:latin typeface="Calibri"/>
                        <a:ea typeface="Calibri"/>
                        <a:cs typeface="Calibri"/>
                        <a:sym typeface="Calibri"/>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a:txBody>
                    <a:bodyPr/>
                    <a:lstStyle/>
                    <a:p>
                      <a:pPr indent="0" lvl="0" marL="0" marR="0" rtl="0" algn="ctr">
                        <a:lnSpc>
                          <a:spcPct val="100000"/>
                        </a:lnSpc>
                        <a:spcBef>
                          <a:spcPts val="0"/>
                        </a:spcBef>
                        <a:spcAft>
                          <a:spcPts val="0"/>
                        </a:spcAft>
                        <a:buNone/>
                      </a:pPr>
                      <a:r>
                        <a:rPr b="1" i="1" lang="en-US" sz="2000" u="none" cap="none" strike="noStrike">
                          <a:solidFill>
                            <a:schemeClr val="dk1"/>
                          </a:solidFill>
                          <a:latin typeface="Calibri"/>
                          <a:ea typeface="Calibri"/>
                          <a:cs typeface="Calibri"/>
                          <a:sym typeface="Calibri"/>
                        </a:rPr>
                        <a:t>S1</a:t>
                      </a:r>
                      <a:endParaRPr sz="2000" u="none" cap="none" strike="noStrike">
                        <a:solidFill>
                          <a:schemeClr val="dk1"/>
                        </a:solidFill>
                        <a:latin typeface="Calibri"/>
                        <a:ea typeface="Calibri"/>
                        <a:cs typeface="Calibri"/>
                        <a:sym typeface="Calibri"/>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1" lang="en-US" sz="2000" u="none" cap="none" strike="noStrike">
                          <a:solidFill>
                            <a:schemeClr val="dk1"/>
                          </a:solidFill>
                          <a:latin typeface="Calibri"/>
                          <a:ea typeface="Calibri"/>
                          <a:cs typeface="Calibri"/>
                          <a:sym typeface="Calibri"/>
                        </a:rPr>
                        <a:t>S3</a:t>
                      </a:r>
                      <a:endParaRPr sz="2000" u="none" cap="none" strike="noStrike">
                        <a:solidFill>
                          <a:schemeClr val="dk1"/>
                        </a:solidFill>
                        <a:latin typeface="Calibri"/>
                        <a:ea typeface="Calibri"/>
                        <a:cs typeface="Calibri"/>
                        <a:sym typeface="Calibri"/>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1" lang="en-US" sz="2000" u="none" cap="none" strike="noStrike">
                          <a:solidFill>
                            <a:schemeClr val="dk1"/>
                          </a:solidFill>
                          <a:latin typeface="Calibri"/>
                          <a:ea typeface="Calibri"/>
                          <a:cs typeface="Calibri"/>
                          <a:sym typeface="Calibri"/>
                        </a:rPr>
                        <a:t>S2</a:t>
                      </a:r>
                      <a:endParaRPr sz="2000" u="none" cap="none" strike="noStrike">
                        <a:solidFill>
                          <a:schemeClr val="dk1"/>
                        </a:solidFill>
                        <a:latin typeface="Calibri"/>
                        <a:ea typeface="Calibri"/>
                        <a:cs typeface="Calibri"/>
                        <a:sym typeface="Calibri"/>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a:txBody>
                    <a:bodyPr/>
                    <a:lstStyle/>
                    <a:p>
                      <a:pPr indent="0" lvl="0" marL="0" marR="0" rtl="0" algn="ctr">
                        <a:lnSpc>
                          <a:spcPct val="100000"/>
                        </a:lnSpc>
                        <a:spcBef>
                          <a:spcPts val="0"/>
                        </a:spcBef>
                        <a:spcAft>
                          <a:spcPts val="0"/>
                        </a:spcAft>
                        <a:buNone/>
                      </a:pPr>
                      <a:r>
                        <a:rPr b="1" i="1" lang="en-US" sz="2000" u="none" cap="none" strike="noStrike">
                          <a:solidFill>
                            <a:schemeClr val="dk1"/>
                          </a:solidFill>
                          <a:latin typeface="Calibri"/>
                          <a:ea typeface="Calibri"/>
                          <a:cs typeface="Calibri"/>
                          <a:sym typeface="Calibri"/>
                        </a:rPr>
                        <a:t>R1  R2  R3  R4	R5	R6</a:t>
                      </a:r>
                      <a:endParaRPr sz="2000" u="none" cap="none" strike="noStrike">
                        <a:solidFill>
                          <a:schemeClr val="dk1"/>
                        </a:solidFill>
                        <a:latin typeface="Calibri"/>
                        <a:ea typeface="Calibri"/>
                        <a:cs typeface="Calibri"/>
                        <a:sym typeface="Calibri"/>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1" lang="en-US" sz="2000" u="none" cap="none" strike="noStrike">
                          <a:solidFill>
                            <a:schemeClr val="dk1"/>
                          </a:solidFill>
                          <a:latin typeface="Calibri"/>
                          <a:ea typeface="Calibri"/>
                          <a:cs typeface="Calibri"/>
                          <a:sym typeface="Calibri"/>
                        </a:rPr>
                        <a:t>None</a:t>
                      </a:r>
                      <a:endParaRPr sz="2000" u="none" cap="none" strike="noStrike">
                        <a:solidFill>
                          <a:schemeClr val="dk1"/>
                        </a:solidFill>
                        <a:latin typeface="Calibri"/>
                        <a:ea typeface="Calibri"/>
                        <a:cs typeface="Calibri"/>
                        <a:sym typeface="Calibri"/>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1" lang="en-US" sz="2000" u="none" cap="none" strike="noStrike">
                          <a:solidFill>
                            <a:schemeClr val="dk1"/>
                          </a:solidFill>
                          <a:latin typeface="Calibri"/>
                          <a:ea typeface="Calibri"/>
                          <a:cs typeface="Calibri"/>
                          <a:sym typeface="Calibri"/>
                        </a:rPr>
                        <a:t>R7</a:t>
                      </a:r>
                      <a:endParaRPr sz="2000" u="none" cap="none" strike="noStrike">
                        <a:solidFill>
                          <a:schemeClr val="dk1"/>
                        </a:solidFill>
                        <a:latin typeface="Calibri"/>
                        <a:ea typeface="Calibri"/>
                        <a:cs typeface="Calibri"/>
                        <a:sym typeface="Calibri"/>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APPLICATIONS OF SIZE MEASURES </a:t>
            </a:r>
            <a:endParaRPr/>
          </a:p>
        </p:txBody>
      </p:sp>
      <p:sp>
        <p:nvSpPr>
          <p:cNvPr id="213" name="Google Shape;213;p18"/>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three areas where size is useful: </a:t>
            </a:r>
            <a:endParaRPr/>
          </a:p>
          <a:p>
            <a:pPr indent="-228600" lvl="1" marL="685800" rtl="0" algn="l">
              <a:lnSpc>
                <a:spcPct val="90000"/>
              </a:lnSpc>
              <a:spcBef>
                <a:spcPts val="500"/>
              </a:spcBef>
              <a:spcAft>
                <a:spcPts val="0"/>
              </a:spcAft>
              <a:buClr>
                <a:schemeClr val="dk1"/>
              </a:buClr>
              <a:buSzPts val="2400"/>
              <a:buChar char="•"/>
            </a:pPr>
            <a:r>
              <a:rPr lang="en-US"/>
              <a:t>to normalize measures of other attributes, </a:t>
            </a:r>
            <a:endParaRPr/>
          </a:p>
          <a:p>
            <a:pPr indent="-228600" lvl="1" marL="685800" rtl="0" algn="l">
              <a:lnSpc>
                <a:spcPct val="90000"/>
              </a:lnSpc>
              <a:spcBef>
                <a:spcPts val="500"/>
              </a:spcBef>
              <a:spcAft>
                <a:spcPts val="0"/>
              </a:spcAft>
              <a:buClr>
                <a:schemeClr val="dk1"/>
              </a:buClr>
              <a:buSzPts val="2400"/>
              <a:buChar char="•"/>
            </a:pPr>
            <a:r>
              <a:rPr lang="en-US"/>
              <a:t>to quantify the amount of reuse, and </a:t>
            </a:r>
            <a:endParaRPr/>
          </a:p>
          <a:p>
            <a:pPr indent="-228600" lvl="1" marL="685800" rtl="0" algn="l">
              <a:lnSpc>
                <a:spcPct val="90000"/>
              </a:lnSpc>
              <a:spcBef>
                <a:spcPts val="500"/>
              </a:spcBef>
              <a:spcAft>
                <a:spcPts val="0"/>
              </a:spcAft>
              <a:buClr>
                <a:schemeClr val="dk1"/>
              </a:buClr>
              <a:buSzPts val="2400"/>
              <a:buChar char="•"/>
            </a:pPr>
            <a:r>
              <a:rPr lang="en-US"/>
              <a:t>to measure attributes related to software testing. </a:t>
            </a:r>
            <a:endParaRPr/>
          </a:p>
          <a:p>
            <a:pPr indent="-228600" lvl="0" marL="228600" rtl="0" algn="l">
              <a:lnSpc>
                <a:spcPct val="90000"/>
              </a:lnSpc>
              <a:spcBef>
                <a:spcPts val="1000"/>
              </a:spcBef>
              <a:spcAft>
                <a:spcPts val="0"/>
              </a:spcAft>
              <a:buClr>
                <a:schemeClr val="dk1"/>
              </a:buClr>
              <a:buSzPts val="2800"/>
              <a:buChar char="•"/>
            </a:pPr>
            <a:r>
              <a:rPr lang="en-US"/>
              <a:t>Using Size to Normalize Other Measurements</a:t>
            </a:r>
            <a:endParaRPr/>
          </a:p>
          <a:p>
            <a:pPr indent="-228600" lvl="1" marL="685800" rtl="0" algn="l">
              <a:lnSpc>
                <a:spcPct val="90000"/>
              </a:lnSpc>
              <a:spcBef>
                <a:spcPts val="500"/>
              </a:spcBef>
              <a:spcAft>
                <a:spcPts val="0"/>
              </a:spcAft>
              <a:buClr>
                <a:schemeClr val="dk1"/>
              </a:buClr>
              <a:buSzPts val="2400"/>
              <a:buChar char="•"/>
            </a:pPr>
            <a:r>
              <a:rPr lang="en-US"/>
              <a:t>Defect density = # errors/ KLOC</a:t>
            </a:r>
            <a:endParaRPr/>
          </a:p>
          <a:p>
            <a:pPr indent="-228600" lvl="1" marL="685800" rtl="0" algn="l">
              <a:lnSpc>
                <a:spcPct val="90000"/>
              </a:lnSpc>
              <a:spcBef>
                <a:spcPts val="500"/>
              </a:spcBef>
              <a:spcAft>
                <a:spcPts val="0"/>
              </a:spcAft>
              <a:buClr>
                <a:schemeClr val="dk1"/>
              </a:buClr>
              <a:buSzPts val="2400"/>
              <a:buChar char="•"/>
            </a:pPr>
            <a:r>
              <a:rPr lang="en-US"/>
              <a:t>Size = KLOC/module </a:t>
            </a:r>
            <a:endParaRPr/>
          </a:p>
          <a:p>
            <a:pPr indent="-228600" lvl="1" marL="685800" rtl="0" algn="l">
              <a:lnSpc>
                <a:spcPct val="90000"/>
              </a:lnSpc>
              <a:spcBef>
                <a:spcPts val="500"/>
              </a:spcBef>
              <a:spcAft>
                <a:spcPts val="0"/>
              </a:spcAft>
              <a:buClr>
                <a:schemeClr val="dk1"/>
              </a:buClr>
              <a:buSzPts val="2400"/>
              <a:buChar char="•"/>
            </a:pPr>
            <a:r>
              <a:rPr lang="en-US"/>
              <a:t>Size = LOC/method</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COCOMO</a:t>
            </a:r>
            <a:endParaRPr/>
          </a:p>
        </p:txBody>
      </p:sp>
      <p:sp>
        <p:nvSpPr>
          <p:cNvPr id="96" name="Google Shape;96;p2"/>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COCOMO (Constructive Cost Model) is one of the most popularly used software </a:t>
            </a:r>
            <a:r>
              <a:rPr lang="en-US">
                <a:solidFill>
                  <a:schemeClr val="accent1"/>
                </a:solidFill>
              </a:rPr>
              <a:t>cost estimation models </a:t>
            </a:r>
            <a:r>
              <a:rPr lang="en-US"/>
              <a:t>i.e. it estimates or predicts the</a:t>
            </a:r>
            <a:endParaRPr/>
          </a:p>
          <a:p>
            <a:pPr indent="-228600" lvl="1" marL="685800" rtl="0" algn="l">
              <a:lnSpc>
                <a:spcPct val="90000"/>
              </a:lnSpc>
              <a:spcBef>
                <a:spcPts val="500"/>
              </a:spcBef>
              <a:spcAft>
                <a:spcPts val="0"/>
              </a:spcAft>
              <a:buClr>
                <a:schemeClr val="dk1"/>
              </a:buClr>
              <a:buSzPts val="2400"/>
              <a:buChar char="•"/>
            </a:pPr>
            <a:r>
              <a:rPr lang="en-US"/>
              <a:t>effort required for the project, </a:t>
            </a:r>
            <a:endParaRPr/>
          </a:p>
          <a:p>
            <a:pPr indent="-228600" lvl="1" marL="685800" rtl="0" algn="l">
              <a:lnSpc>
                <a:spcPct val="90000"/>
              </a:lnSpc>
              <a:spcBef>
                <a:spcPts val="500"/>
              </a:spcBef>
              <a:spcAft>
                <a:spcPts val="0"/>
              </a:spcAft>
              <a:buClr>
                <a:schemeClr val="dk1"/>
              </a:buClr>
              <a:buSzPts val="2400"/>
              <a:buChar char="•"/>
            </a:pPr>
            <a:r>
              <a:rPr lang="en-US"/>
              <a:t>total project cost and </a:t>
            </a:r>
            <a:endParaRPr/>
          </a:p>
          <a:p>
            <a:pPr indent="-228600" lvl="1" marL="685800" rtl="0" algn="l">
              <a:lnSpc>
                <a:spcPct val="90000"/>
              </a:lnSpc>
              <a:spcBef>
                <a:spcPts val="500"/>
              </a:spcBef>
              <a:spcAft>
                <a:spcPts val="0"/>
              </a:spcAft>
              <a:buClr>
                <a:schemeClr val="dk1"/>
              </a:buClr>
              <a:buSzPts val="2400"/>
              <a:buChar char="•"/>
            </a:pPr>
            <a:r>
              <a:rPr lang="en-US"/>
              <a:t>scheduled time for the project.</a:t>
            </a:r>
            <a:endParaRPr/>
          </a:p>
          <a:p>
            <a:pPr indent="-228600" lvl="0" marL="228600" rtl="0" algn="l">
              <a:lnSpc>
                <a:spcPct val="90000"/>
              </a:lnSpc>
              <a:spcBef>
                <a:spcPts val="1000"/>
              </a:spcBef>
              <a:spcAft>
                <a:spcPts val="0"/>
              </a:spcAft>
              <a:buClr>
                <a:schemeClr val="dk1"/>
              </a:buClr>
              <a:buSzPts val="2800"/>
              <a:buChar char="•"/>
            </a:pPr>
            <a:r>
              <a:rPr lang="en-US"/>
              <a:t>The model is proposed by Barry Boehm in 1981</a:t>
            </a:r>
            <a:endParaRPr/>
          </a:p>
          <a:p>
            <a:pPr indent="-228600" lvl="0" marL="228600" rtl="0" algn="l">
              <a:lnSpc>
                <a:spcPct val="90000"/>
              </a:lnSpc>
              <a:spcBef>
                <a:spcPts val="1000"/>
              </a:spcBef>
              <a:spcAft>
                <a:spcPts val="0"/>
              </a:spcAft>
              <a:buClr>
                <a:schemeClr val="dk1"/>
              </a:buClr>
              <a:buSzPts val="2800"/>
              <a:buChar char="•"/>
            </a:pPr>
            <a:r>
              <a:rPr lang="en-US"/>
              <a:t>The model depends on the </a:t>
            </a:r>
            <a:r>
              <a:rPr lang="en-US">
                <a:solidFill>
                  <a:schemeClr val="accent1"/>
                </a:solidFill>
              </a:rPr>
              <a:t>number of lines of code </a:t>
            </a:r>
            <a:r>
              <a:rPr lang="en-US"/>
              <a:t>for software product development.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Reuse</a:t>
            </a:r>
            <a:endParaRPr/>
          </a:p>
        </p:txBody>
      </p:sp>
      <p:sp>
        <p:nvSpPr>
          <p:cNvPr id="219" name="Google Shape;219;p19"/>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Reuse measures how much of a product was copied or modified.</a:t>
            </a:r>
            <a:endParaRPr/>
          </a:p>
          <a:p>
            <a:pPr indent="-228600" lvl="0" marL="228600" rtl="0" algn="l">
              <a:lnSpc>
                <a:spcPct val="90000"/>
              </a:lnSpc>
              <a:spcBef>
                <a:spcPts val="1000"/>
              </a:spcBef>
              <a:spcAft>
                <a:spcPts val="0"/>
              </a:spcAft>
              <a:buClr>
                <a:schemeClr val="dk1"/>
              </a:buClr>
              <a:buSzPts val="2800"/>
              <a:buChar char="•"/>
            </a:pPr>
            <a:r>
              <a:rPr lang="en-US"/>
              <a:t>A review of empirical studies of software reuse reports that reuse led to lower problem density, decreased eﬀort expended on fixing problems, and increased productivity (Mohagheghi and Conradi 2007)</a:t>
            </a:r>
            <a:endParaRPr/>
          </a:p>
          <a:p>
            <a:pPr indent="-228600" lvl="0" marL="228600" rtl="0" algn="l">
              <a:lnSpc>
                <a:spcPct val="90000"/>
              </a:lnSpc>
              <a:spcBef>
                <a:spcPts val="1000"/>
              </a:spcBef>
              <a:spcAft>
                <a:spcPts val="0"/>
              </a:spcAft>
              <a:buClr>
                <a:schemeClr val="dk1"/>
              </a:buClr>
              <a:buSzPts val="2800"/>
              <a:buChar char="•"/>
            </a:pPr>
            <a:r>
              <a:rPr lang="en-US"/>
              <a:t>Measurement of size must also include some method of counting reused products. </a:t>
            </a:r>
            <a:endParaRPr/>
          </a:p>
          <a:p>
            <a:pPr indent="-228600" lvl="0" marL="228600" rtl="0" algn="l">
              <a:lnSpc>
                <a:spcPct val="90000"/>
              </a:lnSpc>
              <a:spcBef>
                <a:spcPts val="1000"/>
              </a:spcBef>
              <a:spcAft>
                <a:spcPts val="0"/>
              </a:spcAft>
              <a:buClr>
                <a:schemeClr val="dk1"/>
              </a:buClr>
              <a:buSzPts val="2800"/>
              <a:buChar char="•"/>
            </a:pPr>
            <a:r>
              <a:rPr lang="en-US"/>
              <a:t>It is difficult to define formally what is meant by reused code. Whole programs can be reused without modification, but it is more common to reuse some part of code (a module,  function, or procedure). </a:t>
            </a:r>
            <a:br>
              <a:rPr lang="en-US"/>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Reuse</a:t>
            </a:r>
            <a:endParaRPr/>
          </a:p>
        </p:txBody>
      </p:sp>
      <p:sp>
        <p:nvSpPr>
          <p:cNvPr id="225" name="Google Shape;225;p20"/>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 </a:t>
            </a:r>
            <a:r>
              <a:rPr i="1" lang="en-US">
                <a:solidFill>
                  <a:srgbClr val="FF0000"/>
                </a:solidFill>
              </a:rPr>
              <a:t>extent of reuse</a:t>
            </a:r>
            <a:r>
              <a:rPr lang="en-US"/>
              <a:t> is defined as follows (Software  Productivity Consortium, 1995): </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rPr>
              <a:t>Reused verbatim</a:t>
            </a:r>
            <a:r>
              <a:rPr lang="en-US"/>
              <a:t>: code in the unit was used without any changes </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rPr>
              <a:t>Slightly modified</a:t>
            </a:r>
            <a:r>
              <a:rPr lang="en-US"/>
              <a:t>: fewer than 25% of lines of code in the unit were modified</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rPr>
              <a:t>Extensively modified</a:t>
            </a:r>
            <a:r>
              <a:rPr lang="en-US"/>
              <a:t>: 25% or more of lines of code were modified </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rPr>
              <a:t>New</a:t>
            </a:r>
            <a:r>
              <a:rPr lang="en-US"/>
              <a:t>: none of the code comes from a previously constructed unit</a:t>
            </a:r>
            <a:endParaRPr/>
          </a:p>
          <a:p>
            <a:pPr indent="-228600" lvl="0" marL="228600" rtl="0" algn="l">
              <a:lnSpc>
                <a:spcPct val="90000"/>
              </a:lnSpc>
              <a:spcBef>
                <a:spcPts val="1000"/>
              </a:spcBef>
              <a:spcAft>
                <a:spcPts val="0"/>
              </a:spcAft>
              <a:buClr>
                <a:schemeClr val="dk1"/>
              </a:buClr>
              <a:buSzPts val="2800"/>
              <a:buChar char="•"/>
            </a:pPr>
            <a:r>
              <a:rPr lang="en-US"/>
              <a:t>EXAMPLE:</a:t>
            </a:r>
            <a:endParaRPr/>
          </a:p>
          <a:p>
            <a:pPr indent="-228600" lvl="1" marL="685800" rtl="0" algn="l">
              <a:lnSpc>
                <a:spcPct val="90000"/>
              </a:lnSpc>
              <a:spcBef>
                <a:spcPts val="500"/>
              </a:spcBef>
              <a:spcAft>
                <a:spcPts val="0"/>
              </a:spcAft>
              <a:buClr>
                <a:schemeClr val="dk1"/>
              </a:buClr>
              <a:buSzPts val="2400"/>
              <a:buChar char="•"/>
            </a:pPr>
            <a:r>
              <a:rPr lang="en-US"/>
              <a:t>Selby studied reuse in 25 large-scale NASA systems using the above ordinal</a:t>
            </a:r>
            <a:br>
              <a:rPr lang="en-US"/>
            </a:br>
            <a:r>
              <a:rPr lang="en-US"/>
              <a:t>scale for the extent of reuse. </a:t>
            </a:r>
            <a:endParaRPr/>
          </a:p>
          <a:p>
            <a:pPr indent="-228600" lvl="1" marL="685800" rtl="0" algn="l">
              <a:lnSpc>
                <a:spcPct val="90000"/>
              </a:lnSpc>
              <a:spcBef>
                <a:spcPts val="500"/>
              </a:spcBef>
              <a:spcAft>
                <a:spcPts val="0"/>
              </a:spcAft>
              <a:buClr>
                <a:schemeClr val="dk1"/>
              </a:buClr>
              <a:buSzPts val="2400"/>
              <a:buChar char="•"/>
            </a:pPr>
            <a:r>
              <a:rPr lang="en-US"/>
              <a:t>He found that the modules that were reused verbatim (level 1) exhibited fewer faults and required less effort for fault removal.</a:t>
            </a:r>
            <a:endParaRPr/>
          </a:p>
          <a:p>
            <a:pPr indent="-228600" lvl="1" marL="685800" rtl="0" algn="l">
              <a:lnSpc>
                <a:spcPct val="90000"/>
              </a:lnSpc>
              <a:spcBef>
                <a:spcPts val="500"/>
              </a:spcBef>
              <a:spcAft>
                <a:spcPts val="0"/>
              </a:spcAft>
              <a:buClr>
                <a:schemeClr val="dk1"/>
              </a:buClr>
              <a:buSzPts val="2400"/>
              <a:buChar char="•"/>
            </a:pPr>
            <a:r>
              <a:rPr lang="en-US"/>
              <a:t>The modules reused after extensive modifications (level 3) were the most</a:t>
            </a:r>
            <a:br>
              <a:rPr lang="en-US"/>
            </a:br>
            <a:r>
              <a:rPr lang="en-US"/>
              <a:t>fault prone (Selby 2005)</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Reuse</a:t>
            </a:r>
            <a:endParaRPr/>
          </a:p>
        </p:txBody>
      </p:sp>
      <p:sp>
        <p:nvSpPr>
          <p:cNvPr id="231" name="Google Shape;231;p21"/>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Hewlett-Packard considers three levels of code: </a:t>
            </a:r>
            <a:endParaRPr/>
          </a:p>
          <a:p>
            <a:pPr indent="-228600" lvl="1" marL="685800" rtl="0" algn="l">
              <a:lnSpc>
                <a:spcPct val="90000"/>
              </a:lnSpc>
              <a:spcBef>
                <a:spcPts val="500"/>
              </a:spcBef>
              <a:spcAft>
                <a:spcPts val="0"/>
              </a:spcAft>
              <a:buClr>
                <a:schemeClr val="dk1"/>
              </a:buClr>
              <a:buSzPts val="2400"/>
              <a:buChar char="•"/>
            </a:pPr>
            <a:r>
              <a:rPr lang="en-US"/>
              <a:t>new code: completely new code</a:t>
            </a:r>
            <a:endParaRPr/>
          </a:p>
          <a:p>
            <a:pPr indent="-228600" lvl="1" marL="685800" rtl="0" algn="l">
              <a:lnSpc>
                <a:spcPct val="90000"/>
              </a:lnSpc>
              <a:spcBef>
                <a:spcPts val="500"/>
              </a:spcBef>
              <a:spcAft>
                <a:spcPts val="0"/>
              </a:spcAft>
              <a:buClr>
                <a:schemeClr val="dk1"/>
              </a:buClr>
              <a:buSzPts val="2400"/>
              <a:buChar char="•"/>
            </a:pPr>
            <a:r>
              <a:rPr lang="en-US"/>
              <a:t>reused code: reused code is used as is, without modification </a:t>
            </a:r>
            <a:endParaRPr/>
          </a:p>
          <a:p>
            <a:pPr indent="-228600" lvl="1" marL="685800" rtl="0" algn="l">
              <a:lnSpc>
                <a:spcPct val="90000"/>
              </a:lnSpc>
              <a:spcBef>
                <a:spcPts val="500"/>
              </a:spcBef>
              <a:spcAft>
                <a:spcPts val="0"/>
              </a:spcAft>
              <a:buClr>
                <a:schemeClr val="dk1"/>
              </a:buClr>
              <a:buSzPts val="2400"/>
              <a:buChar char="•"/>
            </a:pPr>
            <a:r>
              <a:rPr lang="en-US"/>
              <a:t>leveraged code: leveraged code is existing code that is modified in some way. </a:t>
            </a:r>
            <a:endParaRPr/>
          </a:p>
        </p:txBody>
      </p:sp>
      <p:pic>
        <p:nvPicPr>
          <p:cNvPr id="232" name="Google Shape;232;p21"/>
          <p:cNvPicPr preferRelativeResize="0"/>
          <p:nvPr/>
        </p:nvPicPr>
        <p:blipFill rotWithShape="1">
          <a:blip r:embed="rId3">
            <a:alphaModFix/>
          </a:blip>
          <a:srcRect b="0" l="0" r="0" t="0"/>
          <a:stretch/>
        </p:blipFill>
        <p:spPr>
          <a:xfrm>
            <a:off x="2858452" y="3187201"/>
            <a:ext cx="5743575" cy="239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Size-Based Software Testing Measurement </a:t>
            </a:r>
            <a:endParaRPr/>
          </a:p>
        </p:txBody>
      </p:sp>
      <p:sp>
        <p:nvSpPr>
          <p:cNvPr id="238" name="Google Shape;238;p22"/>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Simple way measurement could be:</a:t>
            </a:r>
            <a:endParaRPr/>
          </a:p>
          <a:p>
            <a:pPr indent="-228600" lvl="1" marL="685800" rtl="0" algn="l">
              <a:lnSpc>
                <a:spcPct val="90000"/>
              </a:lnSpc>
              <a:spcBef>
                <a:spcPts val="500"/>
              </a:spcBef>
              <a:spcAft>
                <a:spcPts val="0"/>
              </a:spcAft>
              <a:buClr>
                <a:schemeClr val="dk1"/>
              </a:buClr>
              <a:buSzPts val="2400"/>
              <a:buChar char="•"/>
            </a:pPr>
            <a:r>
              <a:rPr lang="en-US"/>
              <a:t>size of the test suite in terms of SLOC of testing code</a:t>
            </a:r>
            <a:endParaRPr/>
          </a:p>
          <a:p>
            <a:pPr indent="-228600" lvl="1" marL="685800" rtl="0" algn="l">
              <a:lnSpc>
                <a:spcPct val="90000"/>
              </a:lnSpc>
              <a:spcBef>
                <a:spcPts val="500"/>
              </a:spcBef>
              <a:spcAft>
                <a:spcPts val="0"/>
              </a:spcAft>
              <a:buClr>
                <a:schemeClr val="dk1"/>
              </a:buClr>
              <a:buSzPts val="2400"/>
              <a:buChar char="•"/>
            </a:pPr>
            <a:r>
              <a:rPr lang="en-US"/>
              <a:t>the number of test cases in a test suite</a:t>
            </a:r>
            <a:endParaRPr/>
          </a:p>
          <a:p>
            <a:pPr indent="-228600" lvl="0" marL="228600" rtl="0" algn="l">
              <a:lnSpc>
                <a:spcPct val="90000"/>
              </a:lnSpc>
              <a:spcBef>
                <a:spcPts val="1000"/>
              </a:spcBef>
              <a:spcAft>
                <a:spcPts val="0"/>
              </a:spcAft>
              <a:buClr>
                <a:schemeClr val="dk1"/>
              </a:buClr>
              <a:buSzPts val="2800"/>
              <a:buChar char="•"/>
            </a:pPr>
            <a:r>
              <a:rPr lang="en-US"/>
              <a:t>A </a:t>
            </a:r>
            <a:r>
              <a:rPr i="1" lang="en-US">
                <a:solidFill>
                  <a:schemeClr val="accent1"/>
                </a:solidFill>
              </a:rPr>
              <a:t>test requirement </a:t>
            </a:r>
            <a:r>
              <a:rPr lang="en-US"/>
              <a:t>is a specific software element that must be executed or covered during testing to satisfy a particular testing criterion.</a:t>
            </a:r>
            <a:endParaRPr/>
          </a:p>
          <a:p>
            <a:pPr indent="-228600" lvl="1" marL="685800" rtl="0" algn="l">
              <a:lnSpc>
                <a:spcPct val="90000"/>
              </a:lnSpc>
              <a:spcBef>
                <a:spcPts val="500"/>
              </a:spcBef>
              <a:spcAft>
                <a:spcPts val="0"/>
              </a:spcAft>
              <a:buClr>
                <a:schemeClr val="dk1"/>
              </a:buClr>
              <a:buSzPts val="2400"/>
              <a:buChar char="•"/>
            </a:pPr>
            <a:r>
              <a:rPr i="1" lang="en-US"/>
              <a:t>Statement/node coverage</a:t>
            </a:r>
            <a:r>
              <a:rPr lang="en-US"/>
              <a:t>: The number of statements or nodes coverage</a:t>
            </a:r>
            <a:endParaRPr/>
          </a:p>
          <a:p>
            <a:pPr indent="-228600" lvl="1" marL="685800" rtl="0" algn="l">
              <a:lnSpc>
                <a:spcPct val="90000"/>
              </a:lnSpc>
              <a:spcBef>
                <a:spcPts val="500"/>
              </a:spcBef>
              <a:spcAft>
                <a:spcPts val="0"/>
              </a:spcAft>
              <a:buClr>
                <a:schemeClr val="dk1"/>
              </a:buClr>
              <a:buSzPts val="2400"/>
              <a:buChar char="•"/>
            </a:pPr>
            <a:r>
              <a:rPr i="1" lang="en-US"/>
              <a:t>Statement/node coverage</a:t>
            </a:r>
            <a:r>
              <a:rPr lang="en-US"/>
              <a:t>: The sum of the number of destinations for the program branches, the number of edges in a control ﬂow graph</a:t>
            </a:r>
            <a:endParaRPr/>
          </a:p>
          <a:p>
            <a:pPr indent="-228600" lvl="1" marL="685800" rtl="0" algn="l">
              <a:lnSpc>
                <a:spcPct val="90000"/>
              </a:lnSpc>
              <a:spcBef>
                <a:spcPts val="500"/>
              </a:spcBef>
              <a:spcAft>
                <a:spcPts val="0"/>
              </a:spcAft>
              <a:buClr>
                <a:schemeClr val="dk1"/>
              </a:buClr>
              <a:buSzPts val="2400"/>
              <a:buChar char="•"/>
            </a:pPr>
            <a:r>
              <a:rPr i="1" lang="en-US"/>
              <a:t>All use cases</a:t>
            </a:r>
            <a:r>
              <a:rPr lang="en-US"/>
              <a:t>: The number of use cases generated by requirements </a:t>
            </a:r>
            <a:endParaRPr/>
          </a:p>
          <a:p>
            <a:pPr indent="-228600" lvl="1" marL="685800" rtl="0" algn="l">
              <a:lnSpc>
                <a:spcPct val="90000"/>
              </a:lnSpc>
              <a:spcBef>
                <a:spcPts val="500"/>
              </a:spcBef>
              <a:spcAft>
                <a:spcPts val="0"/>
              </a:spcAft>
              <a:buClr>
                <a:schemeClr val="dk1"/>
              </a:buClr>
              <a:buSzPts val="2400"/>
              <a:buChar char="•"/>
            </a:pPr>
            <a:r>
              <a:rPr i="1" lang="en-US"/>
              <a:t>Object-oriented requirements</a:t>
            </a:r>
            <a:r>
              <a:rPr lang="en-US"/>
              <a:t>: The number of object-oriented relationships (associations, realizations, dependencies, etc.) in a design or code.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PROBLEM, SOLUTION SIZE</a:t>
            </a:r>
            <a:endParaRPr/>
          </a:p>
        </p:txBody>
      </p:sp>
      <p:sp>
        <p:nvSpPr>
          <p:cNvPr id="244" name="Google Shape;244;p23"/>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complexity of a problem </a:t>
            </a:r>
            <a:r>
              <a:rPr lang="en-US"/>
              <a:t>as the amount of resources required</a:t>
            </a:r>
            <a:br>
              <a:rPr lang="en-US"/>
            </a:br>
            <a:r>
              <a:rPr lang="en-US"/>
              <a:t>for an optimal solution to the problem. </a:t>
            </a:r>
            <a:endParaRPr/>
          </a:p>
          <a:p>
            <a:pPr indent="-228600" lvl="0" marL="228600" rtl="0" algn="l">
              <a:lnSpc>
                <a:spcPct val="90000"/>
              </a:lnSpc>
              <a:spcBef>
                <a:spcPts val="1000"/>
              </a:spcBef>
              <a:spcAft>
                <a:spcPts val="0"/>
              </a:spcAft>
              <a:buClr>
                <a:schemeClr val="dk1"/>
              </a:buClr>
              <a:buSzPts val="2800"/>
              <a:buChar char="•"/>
            </a:pPr>
            <a:r>
              <a:rPr lang="en-US"/>
              <a:t>c</a:t>
            </a:r>
            <a:r>
              <a:rPr i="1" lang="en-US"/>
              <a:t>omplexity of a solution </a:t>
            </a:r>
            <a:r>
              <a:rPr lang="en-US"/>
              <a:t>can be regarded in terms of the resources needed to implement a particular solution.</a:t>
            </a:r>
            <a:endParaRPr/>
          </a:p>
          <a:p>
            <a:pPr indent="-228600" lvl="0" marL="228600" rtl="0" algn="l">
              <a:lnSpc>
                <a:spcPct val="90000"/>
              </a:lnSpc>
              <a:spcBef>
                <a:spcPts val="1000"/>
              </a:spcBef>
              <a:spcAft>
                <a:spcPts val="0"/>
              </a:spcAft>
              <a:buClr>
                <a:schemeClr val="dk1"/>
              </a:buClr>
              <a:buSzPts val="2800"/>
              <a:buChar char="•"/>
            </a:pPr>
            <a:r>
              <a:rPr lang="en-US"/>
              <a:t>We can view solution complexity as having at least two aspects:</a:t>
            </a:r>
            <a:endParaRPr/>
          </a:p>
          <a:p>
            <a:pPr indent="-228600" lvl="1" marL="685800" rtl="0" algn="l">
              <a:lnSpc>
                <a:spcPct val="90000"/>
              </a:lnSpc>
              <a:spcBef>
                <a:spcPts val="500"/>
              </a:spcBef>
              <a:spcAft>
                <a:spcPts val="0"/>
              </a:spcAft>
              <a:buClr>
                <a:schemeClr val="dk1"/>
              </a:buClr>
              <a:buSzPts val="2400"/>
              <a:buChar char="•"/>
            </a:pPr>
            <a:r>
              <a:rPr i="1" lang="en-US"/>
              <a:t>Time complexity</a:t>
            </a:r>
            <a:r>
              <a:rPr lang="en-US"/>
              <a:t>, where the resource is computer time.</a:t>
            </a:r>
            <a:endParaRPr/>
          </a:p>
          <a:p>
            <a:pPr indent="-228600" lvl="1" marL="685800" rtl="0" algn="l">
              <a:lnSpc>
                <a:spcPct val="90000"/>
              </a:lnSpc>
              <a:spcBef>
                <a:spcPts val="500"/>
              </a:spcBef>
              <a:spcAft>
                <a:spcPts val="0"/>
              </a:spcAft>
              <a:buClr>
                <a:schemeClr val="dk1"/>
              </a:buClr>
              <a:buSzPts val="2400"/>
              <a:buChar char="•"/>
            </a:pPr>
            <a:r>
              <a:rPr i="1" lang="en-US"/>
              <a:t>Space complexity</a:t>
            </a:r>
            <a:r>
              <a:rPr lang="en-US"/>
              <a:t>, where the resource is computer memory.</a:t>
            </a:r>
            <a:endParaRPr/>
          </a:p>
          <a:p>
            <a:pPr indent="0" lvl="0" marL="0" rtl="0" algn="l">
              <a:lnSpc>
                <a:spcPct val="90000"/>
              </a:lnSpc>
              <a:spcBef>
                <a:spcPts val="1000"/>
              </a:spcBef>
              <a:spcAft>
                <a:spcPts val="0"/>
              </a:spcAft>
              <a:buClr>
                <a:schemeClr val="dk1"/>
              </a:buClr>
              <a:buSzPts val="2800"/>
              <a:buNone/>
            </a:pPr>
            <a:r>
              <a:rPr lang="en-US"/>
              <a:t>Both time and space are really size attributes </a:t>
            </a: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COCOMO</a:t>
            </a:r>
            <a:endParaRPr/>
          </a:p>
        </p:txBody>
      </p:sp>
      <p:sp>
        <p:nvSpPr>
          <p:cNvPr id="103" name="Google Shape;103;p3"/>
          <p:cNvSpPr txBox="1"/>
          <p:nvPr>
            <p:ph idx="1" type="body"/>
          </p:nvPr>
        </p:nvSpPr>
        <p:spPr>
          <a:xfrm>
            <a:off x="838200" y="1345474"/>
            <a:ext cx="10515600" cy="506918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According to COCOMO, there are three modes of software  development projects that depend on complexity. </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rPr>
              <a:t>Organic Project</a:t>
            </a:r>
            <a:r>
              <a:rPr lang="en-US"/>
              <a:t>:	It belongs to small &amp; simple software projects which are handled by a small team with good domain knowledge and few rigid requirements.</a:t>
            </a:r>
            <a:endParaRPr/>
          </a:p>
          <a:p>
            <a:pPr indent="-228600" lvl="1" marL="685800" rtl="0" algn="l">
              <a:lnSpc>
                <a:spcPct val="90000"/>
              </a:lnSpc>
              <a:spcBef>
                <a:spcPts val="500"/>
              </a:spcBef>
              <a:spcAft>
                <a:spcPts val="0"/>
              </a:spcAft>
              <a:buClr>
                <a:schemeClr val="dk1"/>
              </a:buClr>
              <a:buSzPts val="2400"/>
              <a:buChar char="•"/>
            </a:pPr>
            <a:r>
              <a:rPr lang="en-US"/>
              <a:t>Example: simple business systems, simple inventory management systems, and data processing systems.</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rPr>
              <a:t>Semidetached Project</a:t>
            </a:r>
            <a:r>
              <a:rPr lang="en-US"/>
              <a:t>: It is an intermediate (in terms of size and complexity) project, where the team having mixed experience (both experience &amp; inexperience resources) to deals with rigid/nonrigid requirements.</a:t>
            </a:r>
            <a:endParaRPr/>
          </a:p>
          <a:p>
            <a:pPr indent="-228600" lvl="1" marL="685800" rtl="0" algn="l">
              <a:lnSpc>
                <a:spcPct val="90000"/>
              </a:lnSpc>
              <a:spcBef>
                <a:spcPts val="500"/>
              </a:spcBef>
              <a:spcAft>
                <a:spcPts val="0"/>
              </a:spcAft>
              <a:buClr>
                <a:schemeClr val="dk1"/>
              </a:buClr>
              <a:buSzPts val="2400"/>
              <a:buChar char="•"/>
            </a:pPr>
            <a:r>
              <a:rPr lang="en-US"/>
              <a:t>Example: Database design or OS development</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rPr>
              <a:t>Embedded Project</a:t>
            </a:r>
            <a:r>
              <a:rPr lang="en-US"/>
              <a:t>: This project having a high level of complexity with a large team size by considering all sets of parameters (software, hardware and operational). </a:t>
            </a:r>
            <a:endParaRPr/>
          </a:p>
          <a:p>
            <a:pPr indent="-228600" lvl="1" marL="685800" rtl="0" algn="l">
              <a:lnSpc>
                <a:spcPct val="90000"/>
              </a:lnSpc>
              <a:spcBef>
                <a:spcPts val="500"/>
              </a:spcBef>
              <a:spcAft>
                <a:spcPts val="0"/>
              </a:spcAft>
              <a:buClr>
                <a:schemeClr val="dk1"/>
              </a:buClr>
              <a:buSzPts val="2400"/>
              <a:buChar char="•"/>
            </a:pPr>
            <a:r>
              <a:rPr lang="en-US"/>
              <a:t>Example: Air Traffic control or Traffic light control software.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COCOMO</a:t>
            </a:r>
            <a:endParaRPr/>
          </a:p>
        </p:txBody>
      </p:sp>
      <p:sp>
        <p:nvSpPr>
          <p:cNvPr id="110" name="Google Shape;110;p4"/>
          <p:cNvSpPr txBox="1"/>
          <p:nvPr>
            <p:ph idx="1" type="body"/>
          </p:nvPr>
        </p:nvSpPr>
        <p:spPr>
          <a:xfrm>
            <a:off x="838200" y="1345474"/>
            <a:ext cx="10515600" cy="50691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Depending upon the complexity of the project the COCOMO has three types. Such as:</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rPr>
              <a:t>Basic COCOMO</a:t>
            </a:r>
            <a:r>
              <a:rPr lang="en-US"/>
              <a:t>: It is the one type of static model to estimates software development effort quickly and roughly. The level of estimation accuracy is less as we don’t consider the all parameters belongs to the project.</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rPr>
              <a:t>Intermediate COCOMO</a:t>
            </a:r>
            <a:r>
              <a:rPr lang="en-US"/>
              <a:t>: The intermediate model estimates software development effort in terms of size of the program and other </a:t>
            </a:r>
            <a:r>
              <a:rPr lang="en-US">
                <a:solidFill>
                  <a:srgbClr val="C55A11"/>
                </a:solidFill>
              </a:rPr>
              <a:t>related cost drivers</a:t>
            </a:r>
            <a:r>
              <a:rPr lang="en-US"/>
              <a:t> parameters (product parameter, hardware parameter, resource parameter, and project parameter) of the project.</a:t>
            </a:r>
            <a:endParaRPr/>
          </a:p>
          <a:p>
            <a:pPr indent="-228600" lvl="1" marL="685800" rtl="0" algn="l">
              <a:lnSpc>
                <a:spcPct val="90000"/>
              </a:lnSpc>
              <a:spcBef>
                <a:spcPts val="500"/>
              </a:spcBef>
              <a:spcAft>
                <a:spcPts val="0"/>
              </a:spcAft>
              <a:buClr>
                <a:schemeClr val="accent1"/>
              </a:buClr>
              <a:buSzPts val="2400"/>
              <a:buChar char="•"/>
            </a:pPr>
            <a:r>
              <a:rPr lang="en-US">
                <a:solidFill>
                  <a:schemeClr val="accent1"/>
                </a:solidFill>
              </a:rPr>
              <a:t>Detailed COCOMO</a:t>
            </a:r>
            <a:r>
              <a:rPr lang="en-US"/>
              <a:t>: It is the advanced model that estimates the software development effort. The whole software is differentiated into multiple modules, and then we apply COCOMO in various modules to estimate effort and then sum the effort.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COCOMO</a:t>
            </a:r>
            <a:endParaRPr/>
          </a:p>
        </p:txBody>
      </p:sp>
      <p:sp>
        <p:nvSpPr>
          <p:cNvPr id="117" name="Google Shape;117;p5"/>
          <p:cNvSpPr txBox="1"/>
          <p:nvPr>
            <p:ph idx="1" type="body"/>
          </p:nvPr>
        </p:nvSpPr>
        <p:spPr>
          <a:xfrm>
            <a:off x="838200" y="1345475"/>
            <a:ext cx="10515600" cy="3572889"/>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C55A11"/>
              </a:buClr>
              <a:buSzPct val="100000"/>
              <a:buChar char="•"/>
            </a:pPr>
            <a:r>
              <a:rPr lang="en-US">
                <a:solidFill>
                  <a:srgbClr val="C55A11"/>
                </a:solidFill>
              </a:rPr>
              <a:t>Effort (E) = a*(KLOC)</a:t>
            </a:r>
            <a:r>
              <a:rPr baseline="30000" lang="en-US">
                <a:solidFill>
                  <a:srgbClr val="C55A11"/>
                </a:solidFill>
              </a:rPr>
              <a:t>b</a:t>
            </a:r>
            <a:r>
              <a:rPr baseline="30000" lang="en-US"/>
              <a:t> </a:t>
            </a:r>
            <a:r>
              <a:rPr lang="en-US"/>
              <a:t> Person-Months</a:t>
            </a:r>
            <a:endParaRPr/>
          </a:p>
          <a:p>
            <a:pPr indent="-228600" lvl="0" marL="228600" rtl="0" algn="l">
              <a:lnSpc>
                <a:spcPct val="90000"/>
              </a:lnSpc>
              <a:spcBef>
                <a:spcPts val="1000"/>
              </a:spcBef>
              <a:spcAft>
                <a:spcPts val="0"/>
              </a:spcAft>
              <a:buClr>
                <a:schemeClr val="dk1"/>
              </a:buClr>
              <a:buSzPct val="100000"/>
              <a:buChar char="•"/>
            </a:pPr>
            <a:r>
              <a:rPr lang="en-US"/>
              <a:t>Development </a:t>
            </a:r>
            <a:r>
              <a:rPr lang="en-US">
                <a:solidFill>
                  <a:srgbClr val="C55A11"/>
                </a:solidFill>
              </a:rPr>
              <a:t>Time (D) = c*(Effort)</a:t>
            </a:r>
            <a:r>
              <a:rPr baseline="30000" lang="en-US">
                <a:solidFill>
                  <a:srgbClr val="C55A11"/>
                </a:solidFill>
              </a:rPr>
              <a:t>d</a:t>
            </a:r>
            <a:r>
              <a:rPr baseline="30000" lang="en-US"/>
              <a:t> </a:t>
            </a:r>
            <a:r>
              <a:rPr lang="en-US"/>
              <a:t> Months</a:t>
            </a:r>
            <a:endParaRPr/>
          </a:p>
          <a:p>
            <a:pPr indent="-228600" lvl="0" marL="228600" rtl="0" algn="l">
              <a:lnSpc>
                <a:spcPct val="90000"/>
              </a:lnSpc>
              <a:spcBef>
                <a:spcPts val="1000"/>
              </a:spcBef>
              <a:spcAft>
                <a:spcPts val="0"/>
              </a:spcAft>
              <a:buClr>
                <a:schemeClr val="dk1"/>
              </a:buClr>
              <a:buSzPct val="100000"/>
              <a:buChar char="•"/>
            </a:pPr>
            <a:r>
              <a:rPr lang="en-US"/>
              <a:t>Average </a:t>
            </a:r>
            <a:r>
              <a:rPr lang="en-US">
                <a:solidFill>
                  <a:srgbClr val="C55A11"/>
                </a:solidFill>
              </a:rPr>
              <a:t>Staff Size = Effort/Development Time</a:t>
            </a:r>
            <a:r>
              <a:rPr lang="en-US"/>
              <a:t>	Persons</a:t>
            </a:r>
            <a:endParaRPr/>
          </a:p>
          <a:p>
            <a:pPr indent="-228600" lvl="0" marL="228600" rtl="0" algn="l">
              <a:lnSpc>
                <a:spcPct val="90000"/>
              </a:lnSpc>
              <a:spcBef>
                <a:spcPts val="1000"/>
              </a:spcBef>
              <a:spcAft>
                <a:spcPts val="0"/>
              </a:spcAft>
              <a:buClr>
                <a:srgbClr val="C55A11"/>
              </a:buClr>
              <a:buSzPct val="100000"/>
              <a:buChar char="•"/>
            </a:pPr>
            <a:r>
              <a:rPr lang="en-US">
                <a:solidFill>
                  <a:srgbClr val="C55A11"/>
                </a:solidFill>
              </a:rPr>
              <a:t>Productivity = KLOC/Effort</a:t>
            </a:r>
            <a:r>
              <a:rPr lang="en-US"/>
              <a:t>	KLOC/Person-Month</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Where,</a:t>
            </a:r>
            <a:endParaRPr/>
          </a:p>
          <a:p>
            <a:pPr indent="-228600" lvl="0" marL="228600" rtl="0" algn="l">
              <a:lnSpc>
                <a:spcPct val="90000"/>
              </a:lnSpc>
              <a:spcBef>
                <a:spcPts val="1000"/>
              </a:spcBef>
              <a:spcAft>
                <a:spcPts val="0"/>
              </a:spcAft>
              <a:buClr>
                <a:schemeClr val="dk1"/>
              </a:buClr>
              <a:buSzPct val="100000"/>
              <a:buChar char="•"/>
            </a:pPr>
            <a:r>
              <a:rPr b="1" lang="en-US"/>
              <a:t>E =</a:t>
            </a:r>
            <a:r>
              <a:rPr lang="en-US"/>
              <a:t> Total effort required for the project in Person-Months (PM).</a:t>
            </a:r>
            <a:endParaRPr/>
          </a:p>
          <a:p>
            <a:pPr indent="-228600" lvl="0" marL="228600" rtl="0" algn="l">
              <a:lnSpc>
                <a:spcPct val="90000"/>
              </a:lnSpc>
              <a:spcBef>
                <a:spcPts val="1000"/>
              </a:spcBef>
              <a:spcAft>
                <a:spcPts val="0"/>
              </a:spcAft>
              <a:buClr>
                <a:schemeClr val="dk1"/>
              </a:buClr>
              <a:buSzPct val="100000"/>
              <a:buChar char="•"/>
            </a:pPr>
            <a:r>
              <a:rPr b="1" lang="en-US"/>
              <a:t>D =</a:t>
            </a:r>
            <a:r>
              <a:rPr lang="en-US"/>
              <a:t> Total time required for project development in Months (M).</a:t>
            </a:r>
            <a:endParaRPr/>
          </a:p>
          <a:p>
            <a:pPr indent="-228600" lvl="0" marL="228600" rtl="0" algn="l">
              <a:lnSpc>
                <a:spcPct val="90000"/>
              </a:lnSpc>
              <a:spcBef>
                <a:spcPts val="1000"/>
              </a:spcBef>
              <a:spcAft>
                <a:spcPts val="0"/>
              </a:spcAft>
              <a:buClr>
                <a:schemeClr val="dk1"/>
              </a:buClr>
              <a:buSzPct val="100000"/>
              <a:buChar char="•"/>
            </a:pPr>
            <a:r>
              <a:rPr b="1" lang="en-US"/>
              <a:t>KLOC =</a:t>
            </a:r>
            <a:r>
              <a:rPr lang="en-US"/>
              <a:t> the size of the code for the project in Kilo lines of code.</a:t>
            </a:r>
            <a:endParaRPr/>
          </a:p>
          <a:p>
            <a:pPr indent="-228600" lvl="0" marL="228600" rtl="0" algn="l">
              <a:lnSpc>
                <a:spcPct val="90000"/>
              </a:lnSpc>
              <a:spcBef>
                <a:spcPts val="1000"/>
              </a:spcBef>
              <a:spcAft>
                <a:spcPts val="0"/>
              </a:spcAft>
              <a:buClr>
                <a:schemeClr val="dk1"/>
              </a:buClr>
              <a:buSzPct val="100000"/>
              <a:buChar char="•"/>
            </a:pPr>
            <a:r>
              <a:rPr b="1" lang="en-US"/>
              <a:t>a, b, c, d</a:t>
            </a:r>
            <a:r>
              <a:rPr lang="en-US"/>
              <a:t> </a:t>
            </a:r>
            <a:r>
              <a:rPr b="1" lang="en-US"/>
              <a:t>=</a:t>
            </a:r>
            <a:r>
              <a:rPr lang="en-US"/>
              <a:t> The constant parameters for a software project.</a:t>
            </a:r>
            <a:endParaRPr/>
          </a:p>
        </p:txBody>
      </p:sp>
      <p:graphicFrame>
        <p:nvGraphicFramePr>
          <p:cNvPr id="118" name="Google Shape;118;p5"/>
          <p:cNvGraphicFramePr/>
          <p:nvPr/>
        </p:nvGraphicFramePr>
        <p:xfrm>
          <a:off x="3699164" y="4710547"/>
          <a:ext cx="3000000" cy="3000000"/>
        </p:xfrm>
        <a:graphic>
          <a:graphicData uri="http://schemas.openxmlformats.org/drawingml/2006/table">
            <a:tbl>
              <a:tblPr bandRow="1" firstRow="1">
                <a:noFill/>
                <a:tableStyleId>{AE294CDD-BF55-411E-B5DA-D25325547A53}</a:tableStyleId>
              </a:tblPr>
              <a:tblGrid>
                <a:gridCol w="1856500"/>
                <a:gridCol w="803575"/>
                <a:gridCol w="1163775"/>
                <a:gridCol w="1191500"/>
                <a:gridCol w="1191500"/>
              </a:tblGrid>
              <a:tr h="667025">
                <a:tc>
                  <a:txBody>
                    <a:bodyPr/>
                    <a:lstStyle/>
                    <a:p>
                      <a:pPr indent="0" lvl="0" marL="0" marR="0" rtl="0" algn="ctr">
                        <a:spcBef>
                          <a:spcPts val="0"/>
                        </a:spcBef>
                        <a:spcAft>
                          <a:spcPts val="0"/>
                        </a:spcAft>
                        <a:buNone/>
                      </a:pPr>
                      <a:r>
                        <a:rPr b="1" lang="en-US" sz="1800" u="none" cap="none" strike="noStrike">
                          <a:latin typeface="Nunito Sans"/>
                          <a:ea typeface="Nunito Sans"/>
                          <a:cs typeface="Nunito Sans"/>
                          <a:sym typeface="Nunito Sans"/>
                        </a:rPr>
                        <a:t>PROJECT TYPE</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b="1" lang="en-US" sz="1800" u="none" cap="none" strike="noStrike">
                          <a:latin typeface="Nunito Sans"/>
                          <a:ea typeface="Nunito Sans"/>
                          <a:cs typeface="Nunito Sans"/>
                          <a:sym typeface="Nunito Sans"/>
                        </a:rPr>
                        <a:t>a</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b="1" lang="en-US" sz="1800" u="none" cap="none" strike="noStrike">
                          <a:latin typeface="Nunito Sans"/>
                          <a:ea typeface="Nunito Sans"/>
                          <a:cs typeface="Nunito Sans"/>
                          <a:sym typeface="Nunito Sans"/>
                        </a:rPr>
                        <a:t>b</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b="1" lang="en-US" sz="1800" u="none" cap="none" strike="noStrike">
                          <a:latin typeface="Nunito Sans"/>
                          <a:ea typeface="Nunito Sans"/>
                          <a:cs typeface="Nunito Sans"/>
                          <a:sym typeface="Nunito Sans"/>
                        </a:rPr>
                        <a:t>c</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b="1" lang="en-US" sz="1800" u="none" cap="none" strike="noStrike">
                          <a:latin typeface="Nunito Sans"/>
                          <a:ea typeface="Nunito Sans"/>
                          <a:cs typeface="Nunito Sans"/>
                          <a:sym typeface="Nunito Sans"/>
                        </a:rPr>
                        <a:t>d</a:t>
                      </a:r>
                      <a:endParaRPr sz="1800" u="none" cap="none" strike="noStrike"/>
                    </a:p>
                  </a:txBody>
                  <a:tcPr marT="45725" marB="45725" marR="91450" marL="91450" anchor="ctr"/>
                </a:tc>
              </a:tr>
              <a:tr h="370850">
                <a:tc>
                  <a:txBody>
                    <a:bodyPr/>
                    <a:lstStyle/>
                    <a:p>
                      <a:pPr indent="0" lvl="0" marL="0" marR="0" rtl="0" algn="ctr">
                        <a:spcBef>
                          <a:spcPts val="0"/>
                        </a:spcBef>
                        <a:spcAft>
                          <a:spcPts val="0"/>
                        </a:spcAft>
                        <a:buNone/>
                      </a:pPr>
                      <a:r>
                        <a:rPr b="1" lang="en-US" sz="1800" u="none" cap="none" strike="noStrike">
                          <a:latin typeface="Nunito Sans"/>
                          <a:ea typeface="Nunito Sans"/>
                          <a:cs typeface="Nunito Sans"/>
                          <a:sym typeface="Nunito Sans"/>
                        </a:rPr>
                        <a:t>Organic</a:t>
                      </a:r>
                      <a:endParaRPr sz="1800" u="none" cap="none" strike="noStrike"/>
                    </a:p>
                  </a:txBody>
                  <a:tcPr marT="45725" marB="45725" marR="91450" marL="91450" anchor="ctr"/>
                </a:tc>
                <a:tc>
                  <a:txBody>
                    <a:bodyPr/>
                    <a:lstStyle/>
                    <a:p>
                      <a:pPr indent="0" lvl="0" marL="0" marR="0" rtl="0" algn="l">
                        <a:spcBef>
                          <a:spcPts val="0"/>
                        </a:spcBef>
                        <a:spcAft>
                          <a:spcPts val="0"/>
                        </a:spcAft>
                        <a:buNone/>
                      </a:pPr>
                      <a:r>
                        <a:rPr lang="en-US" sz="1800" u="none" cap="none" strike="noStrike"/>
                        <a:t>2.4</a:t>
                      </a:r>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1.05</a:t>
                      </a:r>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2.5</a:t>
                      </a:r>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0.38</a:t>
                      </a:r>
                      <a:endParaRPr/>
                    </a:p>
                  </a:txBody>
                  <a:tcPr marT="45725" marB="45725" marR="91450" marL="91450" anchor="ctr"/>
                </a:tc>
              </a:tr>
              <a:tr h="370850">
                <a:tc>
                  <a:txBody>
                    <a:bodyPr/>
                    <a:lstStyle/>
                    <a:p>
                      <a:pPr indent="0" lvl="0" marL="0" marR="0" rtl="0" algn="ctr">
                        <a:spcBef>
                          <a:spcPts val="0"/>
                        </a:spcBef>
                        <a:spcAft>
                          <a:spcPts val="0"/>
                        </a:spcAft>
                        <a:buNone/>
                      </a:pPr>
                      <a:r>
                        <a:rPr b="1" lang="en-US" sz="1800" u="none" cap="none" strike="noStrike">
                          <a:latin typeface="Nunito Sans"/>
                          <a:ea typeface="Nunito Sans"/>
                          <a:cs typeface="Nunito Sans"/>
                          <a:sym typeface="Nunito Sans"/>
                        </a:rPr>
                        <a:t>Semidetached</a:t>
                      </a:r>
                      <a:endParaRPr sz="1800" u="none" cap="none" strike="noStrike"/>
                    </a:p>
                  </a:txBody>
                  <a:tcPr marT="45725" marB="45725" marR="91450" marL="91450" anchor="ctr"/>
                </a:tc>
                <a:tc>
                  <a:txBody>
                    <a:bodyPr/>
                    <a:lstStyle/>
                    <a:p>
                      <a:pPr indent="0" lvl="0" marL="0" marR="0" rtl="0" algn="l">
                        <a:spcBef>
                          <a:spcPts val="0"/>
                        </a:spcBef>
                        <a:spcAft>
                          <a:spcPts val="0"/>
                        </a:spcAft>
                        <a:buNone/>
                      </a:pPr>
                      <a:r>
                        <a:rPr lang="en-US" sz="1800" u="none" cap="none" strike="noStrike"/>
                        <a:t>3</a:t>
                      </a:r>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1.12</a:t>
                      </a:r>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2.5</a:t>
                      </a:r>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0.35</a:t>
                      </a:r>
                      <a:endParaRPr/>
                    </a:p>
                  </a:txBody>
                  <a:tcPr marT="45725" marB="45725" marR="91450" marL="91450" anchor="ctr"/>
                </a:tc>
              </a:tr>
              <a:tr h="370850">
                <a:tc>
                  <a:txBody>
                    <a:bodyPr/>
                    <a:lstStyle/>
                    <a:p>
                      <a:pPr indent="0" lvl="0" marL="0" marR="0" rtl="0" algn="ctr">
                        <a:spcBef>
                          <a:spcPts val="0"/>
                        </a:spcBef>
                        <a:spcAft>
                          <a:spcPts val="0"/>
                        </a:spcAft>
                        <a:buNone/>
                      </a:pPr>
                      <a:r>
                        <a:rPr b="1" lang="en-US" sz="1800" u="none" cap="none" strike="noStrike">
                          <a:latin typeface="Nunito Sans"/>
                          <a:ea typeface="Nunito Sans"/>
                          <a:cs typeface="Nunito Sans"/>
                          <a:sym typeface="Nunito Sans"/>
                        </a:rPr>
                        <a:t>Embedded</a:t>
                      </a:r>
                      <a:endParaRPr sz="1800" u="none" cap="none" strike="noStrike"/>
                    </a:p>
                  </a:txBody>
                  <a:tcPr marT="45725" marB="45725" marR="91450" marL="91450" anchor="ctr"/>
                </a:tc>
                <a:tc>
                  <a:txBody>
                    <a:bodyPr/>
                    <a:lstStyle/>
                    <a:p>
                      <a:pPr indent="0" lvl="0" marL="0" marR="0" rtl="0" algn="l">
                        <a:spcBef>
                          <a:spcPts val="0"/>
                        </a:spcBef>
                        <a:spcAft>
                          <a:spcPts val="0"/>
                        </a:spcAft>
                        <a:buNone/>
                      </a:pPr>
                      <a:r>
                        <a:rPr lang="en-US" sz="1800" u="none" cap="none" strike="noStrike"/>
                        <a:t>3.6</a:t>
                      </a:r>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1.2</a:t>
                      </a:r>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2.5</a:t>
                      </a:r>
                      <a:endParaRPr/>
                    </a:p>
                  </a:txBody>
                  <a:tcPr marT="45725" marB="45725" marR="91450" marL="91450" anchor="ctr"/>
                </a:tc>
                <a:tc>
                  <a:txBody>
                    <a:bodyPr/>
                    <a:lstStyle/>
                    <a:p>
                      <a:pPr indent="0" lvl="0" marL="0" marR="0" rtl="0" algn="l">
                        <a:spcBef>
                          <a:spcPts val="0"/>
                        </a:spcBef>
                        <a:spcAft>
                          <a:spcPts val="0"/>
                        </a:spcAft>
                        <a:buNone/>
                      </a:pPr>
                      <a:r>
                        <a:rPr lang="en-US" sz="1800" u="none" cap="none" strike="noStrike"/>
                        <a:t>0.32</a:t>
                      </a:r>
                      <a:endParaRPr/>
                    </a:p>
                  </a:txBody>
                  <a:tcPr marT="45725" marB="45725" marR="91450" marL="9145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COCOMO</a:t>
            </a:r>
            <a:endParaRPr/>
          </a:p>
        </p:txBody>
      </p:sp>
      <p:sp>
        <p:nvSpPr>
          <p:cNvPr id="125" name="Google Shape;125;p6"/>
          <p:cNvSpPr txBox="1"/>
          <p:nvPr>
            <p:ph idx="1" type="body"/>
          </p:nvPr>
        </p:nvSpPr>
        <p:spPr>
          <a:xfrm>
            <a:off x="838200" y="1345474"/>
            <a:ext cx="10515600" cy="506918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Example: </a:t>
            </a:r>
            <a:r>
              <a:rPr lang="en-US"/>
              <a:t>Calculate the Effort, Scheduled time for development for estimated size of 300 KLOC</a:t>
            </a:r>
            <a:endParaRPr/>
          </a:p>
          <a:p>
            <a:pPr indent="-228600" lvl="0" marL="228600" rtl="0" algn="l">
              <a:lnSpc>
                <a:spcPct val="90000"/>
              </a:lnSpc>
              <a:spcBef>
                <a:spcPts val="1000"/>
              </a:spcBef>
              <a:spcAft>
                <a:spcPts val="0"/>
              </a:spcAft>
              <a:buClr>
                <a:schemeClr val="dk1"/>
              </a:buClr>
              <a:buSzPct val="100000"/>
              <a:buChar char="•"/>
            </a:pPr>
            <a:r>
              <a:rPr b="1" lang="en-US"/>
              <a:t>Answer:</a:t>
            </a:r>
            <a:r>
              <a:rPr lang="en-US"/>
              <a:t> Given estimated size of project is: 300 KLOC</a:t>
            </a:r>
            <a:endParaRPr/>
          </a:p>
          <a:p>
            <a:pPr indent="-228600" lvl="0" marL="228600" rtl="0" algn="l">
              <a:lnSpc>
                <a:spcPct val="90000"/>
              </a:lnSpc>
              <a:spcBef>
                <a:spcPts val="1000"/>
              </a:spcBef>
              <a:spcAft>
                <a:spcPts val="0"/>
              </a:spcAft>
              <a:buClr>
                <a:schemeClr val="dk1"/>
              </a:buClr>
              <a:buSzPct val="100000"/>
              <a:buChar char="•"/>
            </a:pPr>
            <a:r>
              <a:rPr b="1" lang="en-US" sz="2600"/>
              <a:t>For Organic</a:t>
            </a:r>
            <a:endParaRPr/>
          </a:p>
          <a:p>
            <a:pPr indent="-228600" lvl="1" marL="685800" rtl="0" algn="l">
              <a:lnSpc>
                <a:spcPct val="90000"/>
              </a:lnSpc>
              <a:spcBef>
                <a:spcPts val="500"/>
              </a:spcBef>
              <a:spcAft>
                <a:spcPts val="0"/>
              </a:spcAft>
              <a:buClr>
                <a:schemeClr val="dk1"/>
              </a:buClr>
              <a:buSzPct val="100000"/>
              <a:buChar char="•"/>
            </a:pPr>
            <a:r>
              <a:rPr lang="en-US" sz="2200"/>
              <a:t>Effort (E) = </a:t>
            </a:r>
            <a:r>
              <a:rPr b="1" lang="en-US" sz="2200"/>
              <a:t>a*(KLOC)</a:t>
            </a:r>
            <a:r>
              <a:rPr b="1" baseline="30000" lang="en-US" sz="2200"/>
              <a:t>b</a:t>
            </a:r>
            <a:r>
              <a:rPr baseline="30000" lang="en-US" sz="2200"/>
              <a:t> </a:t>
            </a:r>
            <a:r>
              <a:rPr lang="en-US" sz="2200"/>
              <a:t>= 2.4*(300)</a:t>
            </a:r>
            <a:r>
              <a:rPr baseline="30000" lang="en-US" sz="2200"/>
              <a:t>1.05</a:t>
            </a:r>
            <a:r>
              <a:rPr lang="en-US" sz="2200"/>
              <a:t> = 957.61 MM</a:t>
            </a:r>
            <a:endParaRPr/>
          </a:p>
          <a:p>
            <a:pPr indent="-228600" lvl="1" marL="685800" rtl="0" algn="l">
              <a:lnSpc>
                <a:spcPct val="90000"/>
              </a:lnSpc>
              <a:spcBef>
                <a:spcPts val="500"/>
              </a:spcBef>
              <a:spcAft>
                <a:spcPts val="0"/>
              </a:spcAft>
              <a:buClr>
                <a:schemeClr val="dk1"/>
              </a:buClr>
              <a:buSzPct val="100000"/>
              <a:buChar char="•"/>
            </a:pPr>
            <a:r>
              <a:rPr lang="en-US" sz="2200"/>
              <a:t>Scheduled Time (D) = </a:t>
            </a:r>
            <a:r>
              <a:rPr b="1" lang="en-US" sz="2200"/>
              <a:t>c*(E)</a:t>
            </a:r>
            <a:r>
              <a:rPr b="1" baseline="30000" lang="en-US" sz="2200"/>
              <a:t>d  </a:t>
            </a:r>
            <a:r>
              <a:rPr lang="en-US" sz="2200"/>
              <a:t>= 2.5*(957.61)</a:t>
            </a:r>
            <a:r>
              <a:rPr baseline="30000" lang="en-US" sz="2200"/>
              <a:t>0.38</a:t>
            </a:r>
            <a:r>
              <a:rPr lang="en-US" sz="2200"/>
              <a:t> = 33.95 Months(M)</a:t>
            </a:r>
            <a:endParaRPr/>
          </a:p>
          <a:p>
            <a:pPr indent="-228600" lvl="1" marL="685800" rtl="0" algn="l">
              <a:lnSpc>
                <a:spcPct val="90000"/>
              </a:lnSpc>
              <a:spcBef>
                <a:spcPts val="500"/>
              </a:spcBef>
              <a:spcAft>
                <a:spcPts val="0"/>
              </a:spcAft>
              <a:buClr>
                <a:schemeClr val="dk1"/>
              </a:buClr>
              <a:buSzPct val="100000"/>
              <a:buChar char="•"/>
            </a:pPr>
            <a:r>
              <a:rPr lang="en-US" sz="2200"/>
              <a:t>Avg. Resource Size = </a:t>
            </a:r>
            <a:r>
              <a:rPr b="1" lang="en-US" sz="2200"/>
              <a:t>E/D</a:t>
            </a:r>
            <a:r>
              <a:rPr lang="en-US" sz="2200"/>
              <a:t> = 957.61/33.95 = 28.21 Mans = 29</a:t>
            </a:r>
            <a:endParaRPr/>
          </a:p>
          <a:p>
            <a:pPr indent="-228600" lvl="1" marL="685800" rtl="0" algn="l">
              <a:lnSpc>
                <a:spcPct val="90000"/>
              </a:lnSpc>
              <a:spcBef>
                <a:spcPts val="500"/>
              </a:spcBef>
              <a:spcAft>
                <a:spcPts val="0"/>
              </a:spcAft>
              <a:buClr>
                <a:schemeClr val="dk1"/>
              </a:buClr>
              <a:buSzPct val="100000"/>
              <a:buChar char="•"/>
            </a:pPr>
            <a:r>
              <a:rPr lang="en-US" sz="2200"/>
              <a:t>Productivity of Software = </a:t>
            </a:r>
            <a:r>
              <a:rPr b="1" lang="en-US" sz="2200"/>
              <a:t>KLOC/E</a:t>
            </a:r>
            <a:r>
              <a:rPr lang="en-US" sz="2200"/>
              <a:t> = 300/957.61 = 0.3132 KLOC/MM = 313 LOC/MM</a:t>
            </a:r>
            <a:endParaRPr/>
          </a:p>
          <a:p>
            <a:pPr indent="-228600" lvl="0" marL="228600" rtl="0" algn="l">
              <a:lnSpc>
                <a:spcPct val="90000"/>
              </a:lnSpc>
              <a:spcBef>
                <a:spcPts val="1000"/>
              </a:spcBef>
              <a:spcAft>
                <a:spcPts val="0"/>
              </a:spcAft>
              <a:buClr>
                <a:schemeClr val="dk1"/>
              </a:buClr>
              <a:buSzPct val="100000"/>
              <a:buChar char="•"/>
            </a:pPr>
            <a:r>
              <a:rPr b="1" lang="en-US" sz="2600"/>
              <a:t>For Semidetached</a:t>
            </a:r>
            <a:endParaRPr/>
          </a:p>
          <a:p>
            <a:pPr indent="-228600" lvl="1" marL="685800" rtl="0" algn="l">
              <a:lnSpc>
                <a:spcPct val="90000"/>
              </a:lnSpc>
              <a:spcBef>
                <a:spcPts val="500"/>
              </a:spcBef>
              <a:spcAft>
                <a:spcPts val="0"/>
              </a:spcAft>
              <a:buClr>
                <a:schemeClr val="dk1"/>
              </a:buClr>
              <a:buSzPct val="100000"/>
              <a:buChar char="•"/>
            </a:pPr>
            <a:r>
              <a:rPr lang="en-US" sz="2200"/>
              <a:t>Effort (E) = </a:t>
            </a:r>
            <a:r>
              <a:rPr b="1" lang="en-US" sz="2200"/>
              <a:t>a*(KLOC)</a:t>
            </a:r>
            <a:r>
              <a:rPr b="1" baseline="30000" lang="en-US" sz="2200"/>
              <a:t>b</a:t>
            </a:r>
            <a:r>
              <a:rPr baseline="30000" lang="en-US" sz="2200"/>
              <a:t> </a:t>
            </a:r>
            <a:r>
              <a:rPr lang="en-US" sz="2200"/>
              <a:t>= 3.0*(300)</a:t>
            </a:r>
            <a:r>
              <a:rPr baseline="30000" lang="en-US" sz="2200"/>
              <a:t>1.12</a:t>
            </a:r>
            <a:r>
              <a:rPr lang="en-US" sz="2200"/>
              <a:t> = 1784.42 MM</a:t>
            </a:r>
            <a:endParaRPr/>
          </a:p>
          <a:p>
            <a:pPr indent="-228600" lvl="1" marL="685800" rtl="0" algn="l">
              <a:lnSpc>
                <a:spcPct val="90000"/>
              </a:lnSpc>
              <a:spcBef>
                <a:spcPts val="500"/>
              </a:spcBef>
              <a:spcAft>
                <a:spcPts val="0"/>
              </a:spcAft>
              <a:buClr>
                <a:schemeClr val="dk1"/>
              </a:buClr>
              <a:buSzPct val="100000"/>
              <a:buChar char="•"/>
            </a:pPr>
            <a:r>
              <a:rPr lang="en-US" sz="2200"/>
              <a:t>Scheduled Time (D) = </a:t>
            </a:r>
            <a:r>
              <a:rPr b="1" lang="en-US" sz="2200"/>
              <a:t>c*(E)</a:t>
            </a:r>
            <a:r>
              <a:rPr b="1" baseline="30000" lang="en-US" sz="2200"/>
              <a:t>d  </a:t>
            </a:r>
            <a:r>
              <a:rPr lang="en-US" sz="2200"/>
              <a:t>= 2.5*(1784.42)</a:t>
            </a:r>
            <a:r>
              <a:rPr baseline="30000" lang="en-US" sz="2200"/>
              <a:t>0.35</a:t>
            </a:r>
            <a:r>
              <a:rPr lang="en-US" sz="2200"/>
              <a:t> = 34.35 Months(M)</a:t>
            </a:r>
            <a:endParaRPr/>
          </a:p>
          <a:p>
            <a:pPr indent="-228600" lvl="0" marL="228600" rtl="0" algn="l">
              <a:lnSpc>
                <a:spcPct val="90000"/>
              </a:lnSpc>
              <a:spcBef>
                <a:spcPts val="1000"/>
              </a:spcBef>
              <a:spcAft>
                <a:spcPts val="0"/>
              </a:spcAft>
              <a:buClr>
                <a:schemeClr val="dk1"/>
              </a:buClr>
              <a:buSzPct val="100000"/>
              <a:buChar char="•"/>
            </a:pPr>
            <a:r>
              <a:rPr b="1" lang="en-US" sz="2600"/>
              <a:t>For Embedded</a:t>
            </a:r>
            <a:endParaRPr/>
          </a:p>
          <a:p>
            <a:pPr indent="-228600" lvl="1" marL="685800" rtl="0" algn="l">
              <a:lnSpc>
                <a:spcPct val="90000"/>
              </a:lnSpc>
              <a:spcBef>
                <a:spcPts val="500"/>
              </a:spcBef>
              <a:spcAft>
                <a:spcPts val="0"/>
              </a:spcAft>
              <a:buClr>
                <a:schemeClr val="dk1"/>
              </a:buClr>
              <a:buSzPct val="100000"/>
              <a:buChar char="•"/>
            </a:pPr>
            <a:r>
              <a:rPr lang="en-US" sz="2200"/>
              <a:t>Effort (E) = </a:t>
            </a:r>
            <a:r>
              <a:rPr b="1" lang="en-US" sz="2200"/>
              <a:t>a*(KLOC)</a:t>
            </a:r>
            <a:r>
              <a:rPr b="1" baseline="30000" lang="en-US" sz="2200"/>
              <a:t>b</a:t>
            </a:r>
            <a:r>
              <a:rPr baseline="30000" lang="en-US" sz="2200"/>
              <a:t> </a:t>
            </a:r>
            <a:r>
              <a:rPr lang="en-US" sz="2200"/>
              <a:t>= 3.6*(300)</a:t>
            </a:r>
            <a:r>
              <a:rPr baseline="30000" lang="en-US" sz="2200"/>
              <a:t>1.2</a:t>
            </a:r>
            <a:r>
              <a:rPr lang="en-US" sz="2200"/>
              <a:t> = 3379.46 MM</a:t>
            </a:r>
            <a:endParaRPr/>
          </a:p>
          <a:p>
            <a:pPr indent="-228600" lvl="1" marL="685800" rtl="0" algn="l">
              <a:lnSpc>
                <a:spcPct val="90000"/>
              </a:lnSpc>
              <a:spcBef>
                <a:spcPts val="500"/>
              </a:spcBef>
              <a:spcAft>
                <a:spcPts val="0"/>
              </a:spcAft>
              <a:buClr>
                <a:schemeClr val="dk1"/>
              </a:buClr>
              <a:buSzPct val="100000"/>
              <a:buChar char="•"/>
            </a:pPr>
            <a:r>
              <a:rPr lang="en-US" sz="2200"/>
              <a:t>Scheduled Time (D) = </a:t>
            </a:r>
            <a:r>
              <a:rPr b="1" lang="en-US" sz="2200"/>
              <a:t>c*(E)</a:t>
            </a:r>
            <a:r>
              <a:rPr b="1" baseline="30000" lang="en-US" sz="2200"/>
              <a:t>d  </a:t>
            </a:r>
            <a:r>
              <a:rPr lang="en-US" sz="2200"/>
              <a:t>= 2.5*(3379.46)</a:t>
            </a:r>
            <a:r>
              <a:rPr baseline="30000" lang="en-US" sz="2200"/>
              <a:t>0.32</a:t>
            </a:r>
            <a:r>
              <a:rPr lang="en-US" sz="2200"/>
              <a:t> = 33.66 Months(M)</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COCOMO II Approach</a:t>
            </a:r>
            <a:endParaRPr/>
          </a:p>
        </p:txBody>
      </p:sp>
      <p:sp>
        <p:nvSpPr>
          <p:cNvPr id="132" name="Google Shape;132;p7"/>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COCOMO II is revised Model by University of Southern California</a:t>
            </a:r>
            <a:endParaRPr/>
          </a:p>
          <a:p>
            <a:pPr indent="0" lvl="0" marL="0" rtl="0" algn="l">
              <a:lnSpc>
                <a:spcPct val="90000"/>
              </a:lnSpc>
              <a:spcBef>
                <a:spcPts val="1000"/>
              </a:spcBef>
              <a:spcAft>
                <a:spcPts val="0"/>
              </a:spcAft>
              <a:buClr>
                <a:schemeClr val="dk1"/>
              </a:buClr>
              <a:buSzPts val="2800"/>
              <a:buNone/>
            </a:pPr>
            <a:r>
              <a:rPr lang="en-US"/>
              <a:t>Three-level model that allows increasingly detailed estimates to be prepared as development progresses.</a:t>
            </a:r>
            <a:endParaRPr/>
          </a:p>
          <a:p>
            <a:pPr indent="-228600" lvl="0" marL="228600" rtl="0" algn="l">
              <a:lnSpc>
                <a:spcPct val="90000"/>
              </a:lnSpc>
              <a:spcBef>
                <a:spcPts val="1000"/>
              </a:spcBef>
              <a:spcAft>
                <a:spcPts val="0"/>
              </a:spcAft>
              <a:buClr>
                <a:schemeClr val="dk1"/>
              </a:buClr>
              <a:buSzPts val="2800"/>
              <a:buChar char="•"/>
            </a:pPr>
            <a:r>
              <a:rPr lang="en-US"/>
              <a:t>Early prototyping level/ Application Composition Level </a:t>
            </a:r>
            <a:endParaRPr/>
          </a:p>
          <a:p>
            <a:pPr indent="-228600" lvl="1" marL="685800" rtl="0" algn="l">
              <a:lnSpc>
                <a:spcPct val="90000"/>
              </a:lnSpc>
              <a:spcBef>
                <a:spcPts val="500"/>
              </a:spcBef>
              <a:spcAft>
                <a:spcPts val="0"/>
              </a:spcAft>
              <a:buClr>
                <a:schemeClr val="dk1"/>
              </a:buClr>
              <a:buSzPts val="2400"/>
              <a:buChar char="•"/>
            </a:pPr>
            <a:r>
              <a:rPr lang="en-US"/>
              <a:t>Based on “</a:t>
            </a:r>
            <a:r>
              <a:rPr lang="en-US">
                <a:solidFill>
                  <a:srgbClr val="C55A11"/>
                </a:solidFill>
              </a:rPr>
              <a:t>object points</a:t>
            </a:r>
            <a:r>
              <a:rPr lang="en-US"/>
              <a:t>”</a:t>
            </a:r>
            <a:endParaRPr/>
          </a:p>
          <a:p>
            <a:pPr indent="-228600" lvl="0" marL="228600" rtl="0" algn="l">
              <a:lnSpc>
                <a:spcPct val="90000"/>
              </a:lnSpc>
              <a:spcBef>
                <a:spcPts val="1000"/>
              </a:spcBef>
              <a:spcAft>
                <a:spcPts val="0"/>
              </a:spcAft>
              <a:buClr>
                <a:schemeClr val="dk1"/>
              </a:buClr>
              <a:buSzPts val="2800"/>
              <a:buChar char="•"/>
            </a:pPr>
            <a:r>
              <a:rPr lang="en-US"/>
              <a:t>Early design level </a:t>
            </a:r>
            <a:endParaRPr/>
          </a:p>
          <a:p>
            <a:pPr indent="-228600" lvl="1" marL="685800" rtl="0" algn="l">
              <a:lnSpc>
                <a:spcPct val="90000"/>
              </a:lnSpc>
              <a:spcBef>
                <a:spcPts val="500"/>
              </a:spcBef>
              <a:spcAft>
                <a:spcPts val="0"/>
              </a:spcAft>
              <a:buClr>
                <a:schemeClr val="dk1"/>
              </a:buClr>
              <a:buSzPts val="2400"/>
              <a:buChar char="•"/>
            </a:pPr>
            <a:r>
              <a:rPr lang="en-US"/>
              <a:t>Based on “function points” that are then translated to lines of source code (LOC) </a:t>
            </a:r>
            <a:endParaRPr/>
          </a:p>
          <a:p>
            <a:pPr indent="-228600" lvl="0" marL="228600" rtl="0" algn="l">
              <a:lnSpc>
                <a:spcPct val="90000"/>
              </a:lnSpc>
              <a:spcBef>
                <a:spcPts val="1000"/>
              </a:spcBef>
              <a:spcAft>
                <a:spcPts val="0"/>
              </a:spcAft>
              <a:buClr>
                <a:schemeClr val="dk1"/>
              </a:buClr>
              <a:buSzPts val="2800"/>
              <a:buChar char="•"/>
            </a:pPr>
            <a:r>
              <a:rPr lang="en-US"/>
              <a:t>Post-architecture level</a:t>
            </a:r>
            <a:endParaRPr/>
          </a:p>
          <a:p>
            <a:pPr indent="-228600" lvl="1" marL="685800" rtl="0" algn="l">
              <a:lnSpc>
                <a:spcPct val="90000"/>
              </a:lnSpc>
              <a:spcBef>
                <a:spcPts val="500"/>
              </a:spcBef>
              <a:spcAft>
                <a:spcPts val="0"/>
              </a:spcAft>
              <a:buClr>
                <a:schemeClr val="dk1"/>
              </a:buClr>
              <a:buSzPts val="2400"/>
              <a:buChar char="•"/>
            </a:pPr>
            <a:r>
              <a:rPr lang="en-US"/>
              <a:t>Estimates based on LOC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 Points</a:t>
            </a:r>
            <a:endParaRPr/>
          </a:p>
        </p:txBody>
      </p:sp>
      <p:sp>
        <p:nvSpPr>
          <p:cNvPr id="138" name="Google Shape;138;p8"/>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Object points are used as an initial measure for size way early in the development cycle, during feasibility studies.</a:t>
            </a:r>
            <a:endParaRPr/>
          </a:p>
          <a:p>
            <a:pPr indent="-228600" lvl="0" marL="228600" rtl="0" algn="l">
              <a:lnSpc>
                <a:spcPct val="90000"/>
              </a:lnSpc>
              <a:spcBef>
                <a:spcPts val="1000"/>
              </a:spcBef>
              <a:spcAft>
                <a:spcPts val="0"/>
              </a:spcAft>
              <a:buClr>
                <a:schemeClr val="dk1"/>
              </a:buClr>
              <a:buSzPts val="2800"/>
              <a:buChar char="•"/>
            </a:pPr>
            <a:r>
              <a:rPr lang="en-US"/>
              <a:t>An initial size measure is determined by counting  the number of </a:t>
            </a:r>
            <a:r>
              <a:rPr lang="en-US">
                <a:solidFill>
                  <a:schemeClr val="accent1"/>
                </a:solidFill>
              </a:rPr>
              <a:t>screens</a:t>
            </a:r>
            <a:r>
              <a:rPr lang="en-US"/>
              <a:t>, </a:t>
            </a:r>
            <a:r>
              <a:rPr lang="en-US">
                <a:solidFill>
                  <a:schemeClr val="accent1"/>
                </a:solidFill>
              </a:rPr>
              <a:t>reports</a:t>
            </a:r>
            <a:r>
              <a:rPr lang="en-US"/>
              <a:t>, and </a:t>
            </a:r>
            <a:r>
              <a:rPr lang="en-US">
                <a:solidFill>
                  <a:schemeClr val="accent1"/>
                </a:solidFill>
              </a:rPr>
              <a:t>third-generation language components </a:t>
            </a:r>
            <a:r>
              <a:rPr lang="en-US"/>
              <a:t>that will be used in the application. </a:t>
            </a:r>
            <a:endParaRPr/>
          </a:p>
          <a:p>
            <a:pPr indent="-228600" lvl="1" marL="685800" rtl="0" algn="l">
              <a:lnSpc>
                <a:spcPct val="90000"/>
              </a:lnSpc>
              <a:spcBef>
                <a:spcPts val="500"/>
              </a:spcBef>
              <a:spcAft>
                <a:spcPts val="0"/>
              </a:spcAft>
              <a:buClr>
                <a:schemeClr val="dk1"/>
              </a:buClr>
              <a:buSzPts val="2400"/>
              <a:buChar char="•"/>
            </a:pPr>
            <a:r>
              <a:rPr lang="en-US"/>
              <a:t>Screens (at the user interface)</a:t>
            </a:r>
            <a:endParaRPr/>
          </a:p>
          <a:p>
            <a:pPr indent="-228600" lvl="1" marL="685800" rtl="0" algn="l">
              <a:lnSpc>
                <a:spcPct val="90000"/>
              </a:lnSpc>
              <a:spcBef>
                <a:spcPts val="500"/>
              </a:spcBef>
              <a:spcAft>
                <a:spcPts val="0"/>
              </a:spcAft>
              <a:buClr>
                <a:schemeClr val="dk1"/>
              </a:buClr>
              <a:buSzPts val="2400"/>
              <a:buChar char="•"/>
            </a:pPr>
            <a:r>
              <a:rPr lang="en-US"/>
              <a:t>Reports</a:t>
            </a:r>
            <a:endParaRPr/>
          </a:p>
          <a:p>
            <a:pPr indent="-228600" lvl="1" marL="685800" rtl="0" algn="l">
              <a:lnSpc>
                <a:spcPct val="90000"/>
              </a:lnSpc>
              <a:spcBef>
                <a:spcPts val="500"/>
              </a:spcBef>
              <a:spcAft>
                <a:spcPts val="0"/>
              </a:spcAft>
              <a:buClr>
                <a:schemeClr val="dk1"/>
              </a:buClr>
              <a:buSzPts val="2400"/>
              <a:buChar char="•"/>
            </a:pPr>
            <a:r>
              <a:rPr lang="en-US"/>
              <a:t>Components likely to be required to build the application</a:t>
            </a:r>
            <a:endParaRPr/>
          </a:p>
          <a:p>
            <a:pPr indent="-228600" lvl="0" marL="228600" rtl="0" algn="l">
              <a:lnSpc>
                <a:spcPct val="90000"/>
              </a:lnSpc>
              <a:spcBef>
                <a:spcPts val="1000"/>
              </a:spcBef>
              <a:spcAft>
                <a:spcPts val="0"/>
              </a:spcAft>
              <a:buClr>
                <a:schemeClr val="dk1"/>
              </a:buClr>
              <a:buSzPts val="2800"/>
              <a:buChar char="•"/>
            </a:pPr>
            <a:r>
              <a:rPr lang="en-US"/>
              <a:t>Each object(screen or report) is classified as simple, medium, or difficult.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 Points</a:t>
            </a:r>
            <a:endParaRPr/>
          </a:p>
        </p:txBody>
      </p:sp>
      <p:sp>
        <p:nvSpPr>
          <p:cNvPr id="144" name="Google Shape;144;p9"/>
          <p:cNvSpPr txBox="1"/>
          <p:nvPr>
            <p:ph idx="1" type="body"/>
          </p:nvPr>
        </p:nvSpPr>
        <p:spPr>
          <a:xfrm>
            <a:off x="838200" y="1162594"/>
            <a:ext cx="3877491" cy="48314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Object point complexity levels for </a:t>
            </a:r>
            <a:r>
              <a:rPr lang="en-US">
                <a:solidFill>
                  <a:schemeClr val="accent1"/>
                </a:solidFill>
              </a:rPr>
              <a:t>screens</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Object point complexity levels for </a:t>
            </a:r>
            <a:r>
              <a:rPr lang="en-US">
                <a:solidFill>
                  <a:schemeClr val="accent1"/>
                </a:solidFill>
              </a:rPr>
              <a:t>reports</a:t>
            </a:r>
            <a:r>
              <a:rPr lang="en-US"/>
              <a:t>.</a:t>
            </a:r>
            <a:endParaRPr/>
          </a:p>
        </p:txBody>
      </p:sp>
      <p:graphicFrame>
        <p:nvGraphicFramePr>
          <p:cNvPr id="145" name="Google Shape;145;p9"/>
          <p:cNvGraphicFramePr/>
          <p:nvPr/>
        </p:nvGraphicFramePr>
        <p:xfrm>
          <a:off x="6082144" y="1308534"/>
          <a:ext cx="3000000" cy="3000000"/>
        </p:xfrm>
        <a:graphic>
          <a:graphicData uri="http://schemas.openxmlformats.org/drawingml/2006/table">
            <a:tbl>
              <a:tblPr bandRow="1" firstRow="1">
                <a:noFill/>
                <a:tableStyleId>{D65EDE75-2575-4287-84BD-DCFB20B11371}</a:tableStyleId>
              </a:tblPr>
              <a:tblGrid>
                <a:gridCol w="65625"/>
                <a:gridCol w="1877175"/>
                <a:gridCol w="1215150"/>
                <a:gridCol w="1262775"/>
                <a:gridCol w="1218075"/>
              </a:tblGrid>
              <a:tr h="0">
                <a:tc gridSpan="5">
                  <a:txBody>
                    <a:bodyPr/>
                    <a:lstStyle/>
                    <a:p>
                      <a:pPr indent="0" lvl="0" marL="0" marR="0" rtl="0" algn="l">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tcPr>
                </a:tc>
                <a:tc hMerge="1"/>
                <a:tc hMerge="1"/>
                <a:tc hMerge="1"/>
                <a:tc hMerge="1"/>
              </a:tr>
              <a:tr h="227225">
                <a:tc rowSpan="5">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R cap="flat" cmpd="sng" w="28575">
                      <a:solidFill>
                        <a:srgbClr val="000000"/>
                      </a:solidFill>
                      <a:prstDash val="solid"/>
                      <a:round/>
                      <a:headEnd len="sm" w="sm" type="none"/>
                      <a:tailEnd len="sm" w="sm" type="none"/>
                    </a:lnR>
                  </a:tcPr>
                </a:tc>
                <a:tc rowSpan="2">
                  <a:txBody>
                    <a:bodyPr/>
                    <a:lstStyle/>
                    <a:p>
                      <a:pPr indent="0" lvl="0" marL="91440" marR="527685" rtl="0" algn="l">
                        <a:lnSpc>
                          <a:spcPct val="100000"/>
                        </a:lnSpc>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Number of views  contained</a:t>
                      </a:r>
                      <a:endParaRPr sz="2000" u="none" cap="none" strike="noStrike">
                        <a:solidFill>
                          <a:schemeClr val="dk1"/>
                        </a:solidFill>
                        <a:latin typeface="Times New Roman"/>
                        <a:ea typeface="Times New Roman"/>
                        <a:cs typeface="Times New Roman"/>
                        <a:sym typeface="Times New Roman"/>
                      </a:endParaRPr>
                    </a:p>
                  </a:txBody>
                  <a:tcPr marT="1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Number and source of data tables</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hMerge="1"/>
                <a:tc hMerge="1"/>
              </a:tr>
              <a:tr h="717125">
                <a:tc vMerge="1"/>
                <a:tc vMerge="1"/>
                <a:tc>
                  <a:txBody>
                    <a:bodyPr/>
                    <a:lstStyle/>
                    <a:p>
                      <a:pPr indent="0" lvl="0" marL="90805" marR="0" rtl="0" algn="l">
                        <a:lnSpc>
                          <a:spcPct val="100000"/>
                        </a:lnSpc>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Total &lt;4</a:t>
                      </a:r>
                      <a:endParaRPr sz="2000" u="none" cap="none" strike="noStrike">
                        <a:solidFill>
                          <a:schemeClr val="dk1"/>
                        </a:solidFill>
                        <a:latin typeface="Times New Roman"/>
                        <a:ea typeface="Times New Roman"/>
                        <a:cs typeface="Times New Roman"/>
                        <a:sym typeface="Times New Roman"/>
                      </a:endParaRPr>
                    </a:p>
                    <a:p>
                      <a:pPr indent="0" lvl="0" marL="90805"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&lt;2 servers</a:t>
                      </a:r>
                      <a:endParaRPr sz="2000" u="none" cap="none" strike="noStrike">
                        <a:solidFill>
                          <a:schemeClr val="dk1"/>
                        </a:solidFill>
                        <a:latin typeface="Times New Roman"/>
                        <a:ea typeface="Times New Roman"/>
                        <a:cs typeface="Times New Roman"/>
                        <a:sym typeface="Times New Roman"/>
                      </a:endParaRPr>
                    </a:p>
                    <a:p>
                      <a:pPr indent="0" lvl="0" marL="90805"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&lt;2 clients</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Total &lt;8</a:t>
                      </a:r>
                      <a:endParaRPr sz="2000" u="none" cap="none" strike="noStrike">
                        <a:solidFill>
                          <a:schemeClr val="dk1"/>
                        </a:solidFill>
                        <a:latin typeface="Times New Roman"/>
                        <a:ea typeface="Times New Roman"/>
                        <a:cs typeface="Times New Roman"/>
                        <a:sym typeface="Times New Roman"/>
                      </a:endParaRPr>
                    </a:p>
                    <a:p>
                      <a:pPr indent="0" lvl="0" marL="90805"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2-3 servers</a:t>
                      </a:r>
                      <a:endParaRPr sz="2000" u="none" cap="none" strike="noStrike">
                        <a:solidFill>
                          <a:schemeClr val="dk1"/>
                        </a:solidFill>
                        <a:latin typeface="Times New Roman"/>
                        <a:ea typeface="Times New Roman"/>
                        <a:cs typeface="Times New Roman"/>
                        <a:sym typeface="Times New Roman"/>
                      </a:endParaRPr>
                    </a:p>
                    <a:p>
                      <a:pPr indent="0" lvl="0" marL="90805"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3-5 clients</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Total 8+</a:t>
                      </a:r>
                      <a:endParaRPr sz="2000" u="none" cap="none" strike="noStrike">
                        <a:solidFill>
                          <a:schemeClr val="dk1"/>
                        </a:solidFill>
                        <a:latin typeface="Times New Roman"/>
                        <a:ea typeface="Times New Roman"/>
                        <a:cs typeface="Times New Roman"/>
                        <a:sym typeface="Times New Roman"/>
                      </a:endParaRPr>
                    </a:p>
                    <a:p>
                      <a:pPr indent="0" lvl="0" marL="91440"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&gt;3 servers</a:t>
                      </a:r>
                      <a:endParaRPr sz="2000" u="none" cap="none" strike="noStrike">
                        <a:solidFill>
                          <a:schemeClr val="dk1"/>
                        </a:solidFill>
                        <a:latin typeface="Times New Roman"/>
                        <a:ea typeface="Times New Roman"/>
                        <a:cs typeface="Times New Roman"/>
                        <a:sym typeface="Times New Roman"/>
                      </a:endParaRPr>
                    </a:p>
                    <a:p>
                      <a:pPr indent="0" lvl="0" marL="91440"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&gt;5 clients</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7225">
                <a:tc vMerge="1"/>
                <a:tc>
                  <a:txBody>
                    <a:bodyPr/>
                    <a:lstStyle/>
                    <a:p>
                      <a:pPr indent="0" lvl="0" marL="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&lt; 3</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Simple</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Simple</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Medium</a:t>
                      </a:r>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7225">
                <a:tc vMerge="1"/>
                <a:tc>
                  <a:txBody>
                    <a:bodyPr/>
                    <a:lstStyle/>
                    <a:p>
                      <a:pPr indent="0" lvl="0" marL="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3 - 7</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Simple</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Medium</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Difficult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7225">
                <a:tc vMerge="1"/>
                <a:tc>
                  <a:txBody>
                    <a:bodyPr/>
                    <a:lstStyle/>
                    <a:p>
                      <a:pPr indent="0" lvl="0" marL="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8+</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Medium</a:t>
                      </a:r>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Difficult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Difficult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aphicFrame>
        <p:nvGraphicFramePr>
          <p:cNvPr id="146" name="Google Shape;146;p9"/>
          <p:cNvGraphicFramePr/>
          <p:nvPr/>
        </p:nvGraphicFramePr>
        <p:xfrm>
          <a:off x="6040582" y="4157029"/>
          <a:ext cx="3000000" cy="3000000"/>
        </p:xfrm>
        <a:graphic>
          <a:graphicData uri="http://schemas.openxmlformats.org/drawingml/2006/table">
            <a:tbl>
              <a:tblPr bandRow="1" firstRow="1">
                <a:noFill/>
                <a:tableStyleId>{D65EDE75-2575-4287-84BD-DCFB20B11371}</a:tableStyleId>
              </a:tblPr>
              <a:tblGrid>
                <a:gridCol w="66575"/>
                <a:gridCol w="1904850"/>
                <a:gridCol w="1233075"/>
                <a:gridCol w="1281400"/>
                <a:gridCol w="1236025"/>
              </a:tblGrid>
              <a:tr h="0">
                <a:tc gridSpan="5">
                  <a:txBody>
                    <a:bodyPr/>
                    <a:lstStyle/>
                    <a:p>
                      <a:pPr indent="0" lvl="0" marL="0" marR="0" rtl="0" algn="l">
                        <a:lnSpc>
                          <a:spcPct val="100000"/>
                        </a:lnSpc>
                        <a:spcBef>
                          <a:spcPts val="0"/>
                        </a:spcBef>
                        <a:spcAft>
                          <a:spcPts val="0"/>
                        </a:spcAft>
                        <a:buNone/>
                      </a:pPr>
                      <a:r>
                        <a:t/>
                      </a:r>
                      <a:endParaRPr sz="1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tcPr>
                </a:tc>
                <a:tc hMerge="1"/>
                <a:tc hMerge="1"/>
                <a:tc hMerge="1"/>
                <a:tc hMerge="1"/>
              </a:tr>
              <a:tr h="245750">
                <a:tc rowSpan="5">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R cap="flat" cmpd="sng" w="28575">
                      <a:solidFill>
                        <a:srgbClr val="000000"/>
                      </a:solidFill>
                      <a:prstDash val="solid"/>
                      <a:round/>
                      <a:headEnd len="sm" w="sm" type="none"/>
                      <a:tailEnd len="sm" w="sm" type="none"/>
                    </a:lnR>
                  </a:tcPr>
                </a:tc>
                <a:tc rowSpan="2">
                  <a:txBody>
                    <a:bodyPr/>
                    <a:lstStyle/>
                    <a:p>
                      <a:pPr indent="0" lvl="0" marL="91440" marR="527685" rtl="0" algn="l">
                        <a:lnSpc>
                          <a:spcPct val="100000"/>
                        </a:lnSpc>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Number of </a:t>
                      </a:r>
                      <a:r>
                        <a:rPr b="1" lang="en-US" sz="2000">
                          <a:latin typeface="Times New Roman"/>
                          <a:ea typeface="Times New Roman"/>
                          <a:cs typeface="Times New Roman"/>
                          <a:sym typeface="Times New Roman"/>
                        </a:rPr>
                        <a:t>sections</a:t>
                      </a:r>
                      <a:r>
                        <a:rPr b="1" lang="en-US" sz="2000" u="none" cap="none" strike="noStrike">
                          <a:solidFill>
                            <a:schemeClr val="dk1"/>
                          </a:solidFill>
                          <a:latin typeface="Times New Roman"/>
                          <a:ea typeface="Times New Roman"/>
                          <a:cs typeface="Times New Roman"/>
                          <a:sym typeface="Times New Roman"/>
                        </a:rPr>
                        <a:t> contained</a:t>
                      </a:r>
                      <a:endParaRPr sz="2000" u="none" cap="none" strike="noStrike">
                        <a:solidFill>
                          <a:schemeClr val="dk1"/>
                        </a:solidFill>
                        <a:latin typeface="Times New Roman"/>
                        <a:ea typeface="Times New Roman"/>
                        <a:cs typeface="Times New Roman"/>
                        <a:sym typeface="Times New Roman"/>
                      </a:endParaRPr>
                    </a:p>
                  </a:txBody>
                  <a:tcPr marT="190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gridSpan="3">
                  <a:txBody>
                    <a:bodyPr/>
                    <a:lstStyle/>
                    <a:p>
                      <a:pPr indent="0" lvl="0" marL="90805" marR="0" rtl="0" algn="l">
                        <a:lnSpc>
                          <a:spcPct val="100000"/>
                        </a:lnSpc>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Number and source of data tables</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hMerge="1"/>
                <a:tc hMerge="1"/>
              </a:tr>
              <a:tr h="632550">
                <a:tc vMerge="1"/>
                <a:tc vMerge="1"/>
                <a:tc>
                  <a:txBody>
                    <a:bodyPr/>
                    <a:lstStyle/>
                    <a:p>
                      <a:pPr indent="0" lvl="0" marL="90805" marR="0" rtl="0" algn="l">
                        <a:lnSpc>
                          <a:spcPct val="100000"/>
                        </a:lnSpc>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Total &lt;4</a:t>
                      </a:r>
                      <a:endParaRPr sz="2000" u="none" cap="none" strike="noStrike">
                        <a:solidFill>
                          <a:schemeClr val="dk1"/>
                        </a:solidFill>
                        <a:latin typeface="Times New Roman"/>
                        <a:ea typeface="Times New Roman"/>
                        <a:cs typeface="Times New Roman"/>
                        <a:sym typeface="Times New Roman"/>
                      </a:endParaRPr>
                    </a:p>
                    <a:p>
                      <a:pPr indent="0" lvl="0" marL="90805"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&lt;2 servers</a:t>
                      </a:r>
                      <a:endParaRPr sz="2000" u="none" cap="none" strike="noStrike">
                        <a:solidFill>
                          <a:schemeClr val="dk1"/>
                        </a:solidFill>
                        <a:latin typeface="Times New Roman"/>
                        <a:ea typeface="Times New Roman"/>
                        <a:cs typeface="Times New Roman"/>
                        <a:sym typeface="Times New Roman"/>
                      </a:endParaRPr>
                    </a:p>
                    <a:p>
                      <a:pPr indent="0" lvl="0" marL="90805"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&lt;2 clients</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0805" marR="0" rtl="0" algn="l">
                        <a:lnSpc>
                          <a:spcPct val="100000"/>
                        </a:lnSpc>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Total &lt;8</a:t>
                      </a:r>
                      <a:endParaRPr sz="2000" u="none" cap="none" strike="noStrike">
                        <a:solidFill>
                          <a:schemeClr val="dk1"/>
                        </a:solidFill>
                        <a:latin typeface="Times New Roman"/>
                        <a:ea typeface="Times New Roman"/>
                        <a:cs typeface="Times New Roman"/>
                        <a:sym typeface="Times New Roman"/>
                      </a:endParaRPr>
                    </a:p>
                    <a:p>
                      <a:pPr indent="0" lvl="0" marL="90805"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2-3 servers</a:t>
                      </a:r>
                      <a:endParaRPr sz="2000" u="none" cap="none" strike="noStrike">
                        <a:solidFill>
                          <a:schemeClr val="dk1"/>
                        </a:solidFill>
                        <a:latin typeface="Times New Roman"/>
                        <a:ea typeface="Times New Roman"/>
                        <a:cs typeface="Times New Roman"/>
                        <a:sym typeface="Times New Roman"/>
                      </a:endParaRPr>
                    </a:p>
                    <a:p>
                      <a:pPr indent="0" lvl="0" marL="90805"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3-5 clients</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b="1" lang="en-US" sz="2000" u="none" cap="none" strike="noStrike">
                          <a:solidFill>
                            <a:schemeClr val="dk1"/>
                          </a:solidFill>
                          <a:latin typeface="Times New Roman"/>
                          <a:ea typeface="Times New Roman"/>
                          <a:cs typeface="Times New Roman"/>
                          <a:sym typeface="Times New Roman"/>
                        </a:rPr>
                        <a:t>Total 8+</a:t>
                      </a:r>
                      <a:endParaRPr sz="2000" u="none" cap="none" strike="noStrike">
                        <a:solidFill>
                          <a:schemeClr val="dk1"/>
                        </a:solidFill>
                        <a:latin typeface="Times New Roman"/>
                        <a:ea typeface="Times New Roman"/>
                        <a:cs typeface="Times New Roman"/>
                        <a:sym typeface="Times New Roman"/>
                      </a:endParaRPr>
                    </a:p>
                    <a:p>
                      <a:pPr indent="0" lvl="0" marL="91440"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&gt;3 servers</a:t>
                      </a:r>
                      <a:endParaRPr sz="2000" u="none" cap="none" strike="noStrike">
                        <a:solidFill>
                          <a:schemeClr val="dk1"/>
                        </a:solidFill>
                        <a:latin typeface="Times New Roman"/>
                        <a:ea typeface="Times New Roman"/>
                        <a:cs typeface="Times New Roman"/>
                        <a:sym typeface="Times New Roman"/>
                      </a:endParaRPr>
                    </a:p>
                    <a:p>
                      <a:pPr indent="0" lvl="0" marL="91440" marR="0" rtl="0" algn="l">
                        <a:lnSpc>
                          <a:spcPct val="100000"/>
                        </a:lnSpc>
                        <a:spcBef>
                          <a:spcPts val="480"/>
                        </a:spcBef>
                        <a:spcAft>
                          <a:spcPts val="0"/>
                        </a:spcAft>
                        <a:buNone/>
                      </a:pPr>
                      <a:r>
                        <a:rPr b="1" lang="en-US" sz="2000" u="none" cap="none" strike="noStrike">
                          <a:solidFill>
                            <a:schemeClr val="dk1"/>
                          </a:solidFill>
                          <a:latin typeface="Times New Roman"/>
                          <a:ea typeface="Times New Roman"/>
                          <a:cs typeface="Times New Roman"/>
                          <a:sym typeface="Times New Roman"/>
                        </a:rPr>
                        <a:t>&gt;5 clients</a:t>
                      </a:r>
                      <a:endParaRPr sz="2000" u="none" cap="none" strike="noStrike">
                        <a:solidFill>
                          <a:schemeClr val="dk1"/>
                        </a:solidFill>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5750">
                <a:tc vMerge="1"/>
                <a:tc>
                  <a:txBody>
                    <a:bodyPr/>
                    <a:lstStyle/>
                    <a:p>
                      <a:pPr indent="0" lvl="0" marL="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0 - 1</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Simple</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Simple</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Medium</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5750">
                <a:tc vMerge="1"/>
                <a:tc>
                  <a:txBody>
                    <a:bodyPr/>
                    <a:lstStyle/>
                    <a:p>
                      <a:pPr indent="0" lvl="0" marL="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2 - 3</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Simple</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Medium</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Difficult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5750">
                <a:tc vMerge="1"/>
                <a:tc>
                  <a:txBody>
                    <a:bodyPr/>
                    <a:lstStyle/>
                    <a:p>
                      <a:pPr indent="0" lvl="0" marL="635"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4+</a:t>
                      </a:r>
                      <a:endParaRPr sz="2000" u="none" cap="none" strike="noStrike">
                        <a:latin typeface="Times New Roman"/>
                        <a:ea typeface="Times New Roman"/>
                        <a:cs typeface="Times New Roman"/>
                        <a:sym typeface="Times New Roman"/>
                      </a:endParaRPr>
                    </a:p>
                  </a:txBody>
                  <a:tcPr marT="3682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Medium</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Difficult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Difficult</a:t>
                      </a:r>
                      <a:endParaRPr sz="2000" u="none" cap="none" strike="noStrike">
                        <a:latin typeface="Times New Roman"/>
                        <a:ea typeface="Times New Roman"/>
                        <a:cs typeface="Times New Roman"/>
                        <a:sym typeface="Times New Roman"/>
                      </a:endParaRPr>
                    </a:p>
                  </a:txBody>
                  <a:tcPr marT="3682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2021-08-03T17:37:01Z</dcterms:created>
  <dc:creator>jubair</dc:creator>
</cp:coreProperties>
</file>