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yMFVFRhm0TqiW3wtd0K47rzS7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F71F9E-6305-4D83-9927-2131E54CAF34}">
  <a:tblStyle styleId="{89F71F9E-6305-4D83-9927-2131E54CAF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Connected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Spanning tree: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spanning tree is a subset of Graph G, which has all the vertices covered with minimum possible number of edges.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maximum number of edges possible in a single graph with 'n' vertices is </a:t>
            </a:r>
            <a:r>
              <a:rPr b="1" baseline="30000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1" baseline="30000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n(n – 1)/2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edges in spanning tree = n-1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Actual number of edges more than spanning tree = e – (n-1) = e – n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maximum number of edges more than spanning tree = n(n-1)/2 – (n-1) = (n-1)(n-2)/2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https://stackoverflow.com/questions/13306644/what-is-the-difference-between-cyclomatic-complexity-and-essential-cyclomatic-co</a:t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Prime Decomposition Example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225" y="1332547"/>
            <a:ext cx="5244329" cy="227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595" y="3500845"/>
            <a:ext cx="5733228" cy="29381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897187" y="1985555"/>
            <a:ext cx="3605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Flowgraph to Decomposition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789610" y="5917474"/>
            <a:ext cx="3605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Flowgraph to program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Cyclomatic Complexity: Example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1326931" y="1384663"/>
            <a:ext cx="5026572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marR="5080" rtl="0" algn="l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v(G) = e - n + 2  </a:t>
            </a:r>
            <a:endParaRPr/>
          </a:p>
          <a:p>
            <a:pPr indent="-12700" lvl="0" marL="127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v(G) = 7 - 6 + 2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v(G) = 3</a:t>
            </a:r>
            <a:endParaRPr/>
          </a:p>
          <a:p>
            <a:pPr indent="16510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270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Or</a:t>
            </a:r>
            <a:endParaRPr/>
          </a:p>
          <a:p>
            <a:pPr indent="16510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270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v(G) = 1 + d  </a:t>
            </a:r>
            <a:endParaRPr i="1"/>
          </a:p>
          <a:p>
            <a:pPr indent="-1270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v(G) = 1 + 2 = 3</a:t>
            </a:r>
            <a:endParaRPr/>
          </a:p>
        </p:txBody>
      </p:sp>
      <p:grpSp>
        <p:nvGrpSpPr>
          <p:cNvPr id="158" name="Google Shape;158;p10"/>
          <p:cNvGrpSpPr/>
          <p:nvPr/>
        </p:nvGrpSpPr>
        <p:grpSpPr>
          <a:xfrm>
            <a:off x="6605664" y="1663889"/>
            <a:ext cx="3666057" cy="3889349"/>
            <a:chOff x="7330878" y="1616593"/>
            <a:chExt cx="3666057" cy="3889349"/>
          </a:xfrm>
        </p:grpSpPr>
        <p:grpSp>
          <p:nvGrpSpPr>
            <p:cNvPr id="159" name="Google Shape;159;p10"/>
            <p:cNvGrpSpPr/>
            <p:nvPr/>
          </p:nvGrpSpPr>
          <p:grpSpPr>
            <a:xfrm>
              <a:off x="9060300" y="1616593"/>
              <a:ext cx="1936635" cy="3889349"/>
              <a:chOff x="6380162" y="1916137"/>
              <a:chExt cx="1936635" cy="3889349"/>
            </a:xfrm>
          </p:grpSpPr>
          <p:sp>
            <p:nvSpPr>
              <p:cNvPr id="160" name="Google Shape;160;p10"/>
              <p:cNvSpPr/>
              <p:nvPr/>
            </p:nvSpPr>
            <p:spPr>
              <a:xfrm>
                <a:off x="6380162" y="1916137"/>
                <a:ext cx="1936635" cy="388934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6804025" y="2781300"/>
                <a:ext cx="431800" cy="431800"/>
              </a:xfrm>
              <a:custGeom>
                <a:rect b="b" l="l" r="r" t="t"/>
                <a:pathLst>
                  <a:path extrusionOk="0" h="431800" w="431800">
                    <a:moveTo>
                      <a:pt x="215900" y="0"/>
                    </a:moveTo>
                    <a:lnTo>
                      <a:pt x="166395" y="5701"/>
                    </a:lnTo>
                    <a:lnTo>
                      <a:pt x="120951" y="21943"/>
                    </a:lnTo>
                    <a:lnTo>
                      <a:pt x="80864" y="47430"/>
                    </a:lnTo>
                    <a:lnTo>
                      <a:pt x="47430" y="80864"/>
                    </a:lnTo>
                    <a:lnTo>
                      <a:pt x="21943" y="120951"/>
                    </a:lnTo>
                    <a:lnTo>
                      <a:pt x="5701" y="166395"/>
                    </a:lnTo>
                    <a:lnTo>
                      <a:pt x="0" y="215900"/>
                    </a:lnTo>
                    <a:lnTo>
                      <a:pt x="5701" y="265404"/>
                    </a:lnTo>
                    <a:lnTo>
                      <a:pt x="21943" y="310848"/>
                    </a:lnTo>
                    <a:lnTo>
                      <a:pt x="47430" y="350935"/>
                    </a:lnTo>
                    <a:lnTo>
                      <a:pt x="80864" y="384369"/>
                    </a:lnTo>
                    <a:lnTo>
                      <a:pt x="120951" y="409856"/>
                    </a:lnTo>
                    <a:lnTo>
                      <a:pt x="166395" y="426098"/>
                    </a:lnTo>
                    <a:lnTo>
                      <a:pt x="215900" y="431800"/>
                    </a:lnTo>
                    <a:lnTo>
                      <a:pt x="265404" y="426098"/>
                    </a:lnTo>
                    <a:lnTo>
                      <a:pt x="310848" y="409856"/>
                    </a:lnTo>
                    <a:lnTo>
                      <a:pt x="350935" y="384369"/>
                    </a:lnTo>
                    <a:lnTo>
                      <a:pt x="384369" y="350935"/>
                    </a:lnTo>
                    <a:lnTo>
                      <a:pt x="409856" y="310848"/>
                    </a:lnTo>
                    <a:lnTo>
                      <a:pt x="426098" y="265404"/>
                    </a:lnTo>
                    <a:lnTo>
                      <a:pt x="431800" y="215900"/>
                    </a:lnTo>
                    <a:lnTo>
                      <a:pt x="426098" y="166395"/>
                    </a:lnTo>
                    <a:lnTo>
                      <a:pt x="409856" y="120951"/>
                    </a:lnTo>
                    <a:lnTo>
                      <a:pt x="384369" y="80864"/>
                    </a:lnTo>
                    <a:lnTo>
                      <a:pt x="350935" y="47430"/>
                    </a:lnTo>
                    <a:lnTo>
                      <a:pt x="310848" y="21943"/>
                    </a:lnTo>
                    <a:lnTo>
                      <a:pt x="265404" y="5701"/>
                    </a:lnTo>
                    <a:lnTo>
                      <a:pt x="215900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6804025" y="2781300"/>
                <a:ext cx="431800" cy="431800"/>
              </a:xfrm>
              <a:custGeom>
                <a:rect b="b" l="l" r="r" t="t"/>
                <a:pathLst>
                  <a:path extrusionOk="0" h="431800" w="431800">
                    <a:moveTo>
                      <a:pt x="0" y="215900"/>
                    </a:moveTo>
                    <a:lnTo>
                      <a:pt x="5701" y="166395"/>
                    </a:lnTo>
                    <a:lnTo>
                      <a:pt x="21943" y="120951"/>
                    </a:lnTo>
                    <a:lnTo>
                      <a:pt x="47430" y="80864"/>
                    </a:lnTo>
                    <a:lnTo>
                      <a:pt x="80864" y="47430"/>
                    </a:lnTo>
                    <a:lnTo>
                      <a:pt x="120951" y="21943"/>
                    </a:lnTo>
                    <a:lnTo>
                      <a:pt x="166395" y="5701"/>
                    </a:lnTo>
                    <a:lnTo>
                      <a:pt x="215900" y="0"/>
                    </a:lnTo>
                    <a:lnTo>
                      <a:pt x="265404" y="5701"/>
                    </a:lnTo>
                    <a:lnTo>
                      <a:pt x="310848" y="21943"/>
                    </a:lnTo>
                    <a:lnTo>
                      <a:pt x="350935" y="47430"/>
                    </a:lnTo>
                    <a:lnTo>
                      <a:pt x="384369" y="80864"/>
                    </a:lnTo>
                    <a:lnTo>
                      <a:pt x="409856" y="120951"/>
                    </a:lnTo>
                    <a:lnTo>
                      <a:pt x="426098" y="166395"/>
                    </a:lnTo>
                    <a:lnTo>
                      <a:pt x="431800" y="215900"/>
                    </a:lnTo>
                    <a:lnTo>
                      <a:pt x="426098" y="265404"/>
                    </a:lnTo>
                    <a:lnTo>
                      <a:pt x="409856" y="310848"/>
                    </a:lnTo>
                    <a:lnTo>
                      <a:pt x="384369" y="350935"/>
                    </a:lnTo>
                    <a:lnTo>
                      <a:pt x="350935" y="384369"/>
                    </a:lnTo>
                    <a:lnTo>
                      <a:pt x="310848" y="409856"/>
                    </a:lnTo>
                    <a:lnTo>
                      <a:pt x="265404" y="426098"/>
                    </a:lnTo>
                    <a:lnTo>
                      <a:pt x="215900" y="431800"/>
                    </a:lnTo>
                    <a:lnTo>
                      <a:pt x="166395" y="426098"/>
                    </a:lnTo>
                    <a:lnTo>
                      <a:pt x="120951" y="409856"/>
                    </a:lnTo>
                    <a:lnTo>
                      <a:pt x="80864" y="384369"/>
                    </a:lnTo>
                    <a:lnTo>
                      <a:pt x="47430" y="350935"/>
                    </a:lnTo>
                    <a:lnTo>
                      <a:pt x="21943" y="310848"/>
                    </a:lnTo>
                    <a:lnTo>
                      <a:pt x="5701" y="265404"/>
                    </a:lnTo>
                    <a:lnTo>
                      <a:pt x="0" y="215900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6804025" y="3644900"/>
                <a:ext cx="431800" cy="431800"/>
              </a:xfrm>
              <a:custGeom>
                <a:rect b="b" l="l" r="r" t="t"/>
                <a:pathLst>
                  <a:path extrusionOk="0" h="431800" w="431800">
                    <a:moveTo>
                      <a:pt x="215900" y="0"/>
                    </a:moveTo>
                    <a:lnTo>
                      <a:pt x="166395" y="5701"/>
                    </a:lnTo>
                    <a:lnTo>
                      <a:pt x="120951" y="21943"/>
                    </a:lnTo>
                    <a:lnTo>
                      <a:pt x="80864" y="47430"/>
                    </a:lnTo>
                    <a:lnTo>
                      <a:pt x="47430" y="80864"/>
                    </a:lnTo>
                    <a:lnTo>
                      <a:pt x="21943" y="120951"/>
                    </a:lnTo>
                    <a:lnTo>
                      <a:pt x="5701" y="166395"/>
                    </a:lnTo>
                    <a:lnTo>
                      <a:pt x="0" y="215900"/>
                    </a:lnTo>
                    <a:lnTo>
                      <a:pt x="5701" y="265404"/>
                    </a:lnTo>
                    <a:lnTo>
                      <a:pt x="21943" y="310848"/>
                    </a:lnTo>
                    <a:lnTo>
                      <a:pt x="47430" y="350935"/>
                    </a:lnTo>
                    <a:lnTo>
                      <a:pt x="80864" y="384369"/>
                    </a:lnTo>
                    <a:lnTo>
                      <a:pt x="120951" y="409856"/>
                    </a:lnTo>
                    <a:lnTo>
                      <a:pt x="166395" y="426098"/>
                    </a:lnTo>
                    <a:lnTo>
                      <a:pt x="215900" y="431800"/>
                    </a:lnTo>
                    <a:lnTo>
                      <a:pt x="265404" y="426098"/>
                    </a:lnTo>
                    <a:lnTo>
                      <a:pt x="310848" y="409856"/>
                    </a:lnTo>
                    <a:lnTo>
                      <a:pt x="350935" y="384369"/>
                    </a:lnTo>
                    <a:lnTo>
                      <a:pt x="384369" y="350935"/>
                    </a:lnTo>
                    <a:lnTo>
                      <a:pt x="409856" y="310848"/>
                    </a:lnTo>
                    <a:lnTo>
                      <a:pt x="426098" y="265404"/>
                    </a:lnTo>
                    <a:lnTo>
                      <a:pt x="431800" y="215900"/>
                    </a:lnTo>
                    <a:lnTo>
                      <a:pt x="426098" y="166395"/>
                    </a:lnTo>
                    <a:lnTo>
                      <a:pt x="409856" y="120951"/>
                    </a:lnTo>
                    <a:lnTo>
                      <a:pt x="384369" y="80864"/>
                    </a:lnTo>
                    <a:lnTo>
                      <a:pt x="350935" y="47430"/>
                    </a:lnTo>
                    <a:lnTo>
                      <a:pt x="310848" y="21943"/>
                    </a:lnTo>
                    <a:lnTo>
                      <a:pt x="265404" y="5701"/>
                    </a:lnTo>
                    <a:lnTo>
                      <a:pt x="215900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>
                <a:off x="6804025" y="3644900"/>
                <a:ext cx="431800" cy="431800"/>
              </a:xfrm>
              <a:custGeom>
                <a:rect b="b" l="l" r="r" t="t"/>
                <a:pathLst>
                  <a:path extrusionOk="0" h="431800" w="431800">
                    <a:moveTo>
                      <a:pt x="0" y="215900"/>
                    </a:moveTo>
                    <a:lnTo>
                      <a:pt x="5701" y="166395"/>
                    </a:lnTo>
                    <a:lnTo>
                      <a:pt x="21943" y="120951"/>
                    </a:lnTo>
                    <a:lnTo>
                      <a:pt x="47430" y="80864"/>
                    </a:lnTo>
                    <a:lnTo>
                      <a:pt x="80864" y="47430"/>
                    </a:lnTo>
                    <a:lnTo>
                      <a:pt x="120951" y="21943"/>
                    </a:lnTo>
                    <a:lnTo>
                      <a:pt x="166395" y="5701"/>
                    </a:lnTo>
                    <a:lnTo>
                      <a:pt x="215900" y="0"/>
                    </a:lnTo>
                    <a:lnTo>
                      <a:pt x="265404" y="5701"/>
                    </a:lnTo>
                    <a:lnTo>
                      <a:pt x="310848" y="21943"/>
                    </a:lnTo>
                    <a:lnTo>
                      <a:pt x="350935" y="47430"/>
                    </a:lnTo>
                    <a:lnTo>
                      <a:pt x="384369" y="80864"/>
                    </a:lnTo>
                    <a:lnTo>
                      <a:pt x="409856" y="120951"/>
                    </a:lnTo>
                    <a:lnTo>
                      <a:pt x="426098" y="166395"/>
                    </a:lnTo>
                    <a:lnTo>
                      <a:pt x="431800" y="215900"/>
                    </a:lnTo>
                    <a:lnTo>
                      <a:pt x="426098" y="265404"/>
                    </a:lnTo>
                    <a:lnTo>
                      <a:pt x="409856" y="310848"/>
                    </a:lnTo>
                    <a:lnTo>
                      <a:pt x="384369" y="350935"/>
                    </a:lnTo>
                    <a:lnTo>
                      <a:pt x="350935" y="384369"/>
                    </a:lnTo>
                    <a:lnTo>
                      <a:pt x="310848" y="409856"/>
                    </a:lnTo>
                    <a:lnTo>
                      <a:pt x="265404" y="426098"/>
                    </a:lnTo>
                    <a:lnTo>
                      <a:pt x="215900" y="431800"/>
                    </a:lnTo>
                    <a:lnTo>
                      <a:pt x="166395" y="426098"/>
                    </a:lnTo>
                    <a:lnTo>
                      <a:pt x="120951" y="409856"/>
                    </a:lnTo>
                    <a:lnTo>
                      <a:pt x="80864" y="384369"/>
                    </a:lnTo>
                    <a:lnTo>
                      <a:pt x="47430" y="350935"/>
                    </a:lnTo>
                    <a:lnTo>
                      <a:pt x="21943" y="310848"/>
                    </a:lnTo>
                    <a:lnTo>
                      <a:pt x="5701" y="265404"/>
                    </a:lnTo>
                    <a:lnTo>
                      <a:pt x="0" y="215900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10"/>
            <p:cNvSpPr txBox="1"/>
            <p:nvPr/>
          </p:nvSpPr>
          <p:spPr>
            <a:xfrm>
              <a:off x="7330878" y="2513252"/>
              <a:ext cx="1110615" cy="1122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508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Predicate  nodes  (decision  points)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" name="Google Shape;166;p10"/>
            <p:cNvGrpSpPr/>
            <p:nvPr/>
          </p:nvGrpSpPr>
          <p:grpSpPr>
            <a:xfrm>
              <a:off x="8476100" y="2653206"/>
              <a:ext cx="863663" cy="764019"/>
              <a:chOff x="5795962" y="2952750"/>
              <a:chExt cx="863663" cy="764019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5795962" y="2995612"/>
                <a:ext cx="576580" cy="0"/>
              </a:xfrm>
              <a:custGeom>
                <a:rect b="b" l="l" r="r" t="t"/>
                <a:pathLst>
                  <a:path extrusionOk="0" h="120000" w="576579">
                    <a:moveTo>
                      <a:pt x="0" y="0"/>
                    </a:moveTo>
                    <a:lnTo>
                      <a:pt x="576262" y="0"/>
                    </a:lnTo>
                  </a:path>
                </a:pathLst>
              </a:custGeom>
              <a:noFill/>
              <a:ln cap="flat" cmpd="sng" w="28575">
                <a:solidFill>
                  <a:srgbClr val="3333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6357937" y="2952750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0" y="0"/>
                    </a:moveTo>
                    <a:lnTo>
                      <a:pt x="0" y="85725"/>
                    </a:lnTo>
                    <a:lnTo>
                      <a:pt x="85725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5795962" y="2995612"/>
                <a:ext cx="808990" cy="675005"/>
              </a:xfrm>
              <a:custGeom>
                <a:rect b="b" l="l" r="r" t="t"/>
                <a:pathLst>
                  <a:path extrusionOk="0" h="675004" w="808990">
                    <a:moveTo>
                      <a:pt x="0" y="0"/>
                    </a:moveTo>
                    <a:lnTo>
                      <a:pt x="808748" y="674954"/>
                    </a:lnTo>
                  </a:path>
                </a:pathLst>
              </a:custGeom>
              <a:noFill/>
              <a:ln cap="flat" cmpd="sng" w="28575">
                <a:solidFill>
                  <a:srgbClr val="3333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6566280" y="3628504"/>
                <a:ext cx="93345" cy="88265"/>
              </a:xfrm>
              <a:custGeom>
                <a:rect b="b" l="l" r="r" t="t"/>
                <a:pathLst>
                  <a:path extrusionOk="0" h="88264" w="93345">
                    <a:moveTo>
                      <a:pt x="54927" y="0"/>
                    </a:moveTo>
                    <a:lnTo>
                      <a:pt x="0" y="65811"/>
                    </a:lnTo>
                    <a:lnTo>
                      <a:pt x="93281" y="87833"/>
                    </a:lnTo>
                    <a:lnTo>
                      <a:pt x="54927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Essential Cyclomatic Complexity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973394" y="1384663"/>
            <a:ext cx="9851921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2700" lvl="0" marL="12700" marR="5080" rtl="0" algn="l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McCabe also proposed a measure to capture the overall level of structuredness in a program. </a:t>
            </a:r>
            <a:endParaRPr/>
          </a:p>
          <a:p>
            <a:pPr indent="-12700" lvl="0" marL="127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a program with ﬂowgraph </a:t>
            </a:r>
            <a:r>
              <a:rPr i="1" lang="en-US"/>
              <a:t>F</a:t>
            </a:r>
            <a:r>
              <a:rPr lang="en-US"/>
              <a:t>, the </a:t>
            </a:r>
            <a:r>
              <a:rPr i="1" lang="en-US"/>
              <a:t>essential complexity eν </a:t>
            </a:r>
            <a:r>
              <a:rPr lang="en-US"/>
              <a:t>is defined as 		</a:t>
            </a:r>
            <a:r>
              <a:rPr i="1" lang="en-US"/>
              <a:t>eν</a:t>
            </a:r>
            <a:r>
              <a:rPr lang="en-US"/>
              <a:t>(</a:t>
            </a:r>
            <a:r>
              <a:rPr i="1" lang="en-US"/>
              <a:t>F</a:t>
            </a:r>
            <a:r>
              <a:rPr lang="en-US"/>
              <a:t>) = </a:t>
            </a:r>
            <a:r>
              <a:rPr i="1" lang="en-US"/>
              <a:t>ν</a:t>
            </a:r>
            <a:r>
              <a:rPr lang="en-US"/>
              <a:t>(</a:t>
            </a:r>
            <a:r>
              <a:rPr i="1" lang="en-US"/>
              <a:t>F</a:t>
            </a:r>
            <a:r>
              <a:rPr lang="en-US"/>
              <a:t>) </a:t>
            </a:r>
            <a:r>
              <a:rPr i="1" lang="en-US"/>
              <a:t>– m</a:t>
            </a:r>
            <a:r>
              <a:rPr lang="en-US"/>
              <a:t> </a:t>
            </a:r>
            <a:endParaRPr/>
          </a:p>
          <a:p>
            <a:pPr indent="-228600" lvl="1" marL="4699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</a:t>
            </a:r>
            <a:r>
              <a:rPr i="1" lang="en-US"/>
              <a:t>m </a:t>
            </a:r>
            <a:r>
              <a:rPr lang="en-US"/>
              <a:t>is the number of subﬂowgraphs of </a:t>
            </a:r>
            <a:r>
              <a:rPr i="1" lang="en-US"/>
              <a:t>F </a:t>
            </a:r>
            <a:r>
              <a:rPr lang="en-US"/>
              <a:t>that are </a:t>
            </a:r>
            <a:r>
              <a:rPr i="1" lang="en-US"/>
              <a:t>D</a:t>
            </a:r>
            <a:r>
              <a:rPr lang="en-US"/>
              <a:t>-structured primes i.e., either </a:t>
            </a:r>
            <a:r>
              <a:rPr i="1" lang="en-US"/>
              <a:t>D</a:t>
            </a:r>
            <a:r>
              <a:rPr lang="en-US"/>
              <a:t>0, </a:t>
            </a:r>
            <a:r>
              <a:rPr i="1" lang="en-US"/>
              <a:t>D</a:t>
            </a:r>
            <a:r>
              <a:rPr lang="en-US"/>
              <a:t>1, </a:t>
            </a:r>
            <a:r>
              <a:rPr i="1" lang="en-US"/>
              <a:t>D</a:t>
            </a:r>
            <a:r>
              <a:rPr lang="en-US"/>
              <a:t>2, or </a:t>
            </a:r>
            <a:r>
              <a:rPr i="1" lang="en-US"/>
              <a:t>D</a:t>
            </a:r>
            <a:r>
              <a:rPr lang="en-US"/>
              <a:t>3)</a:t>
            </a:r>
            <a:endParaRPr/>
          </a:p>
          <a:p>
            <a:pPr indent="-12700" lvl="0" marL="127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McCabe asserts that the essential complexity indicates the extent to which</a:t>
            </a:r>
            <a:br>
              <a:rPr lang="en-US"/>
            </a:br>
            <a:r>
              <a:rPr lang="en-US"/>
              <a:t>the ﬂowgraph can be “reduced” by decomposing all those subﬂowgraphs that</a:t>
            </a:r>
            <a:br>
              <a:rPr lang="en-US"/>
            </a:br>
            <a:r>
              <a:rPr lang="en-US"/>
              <a:t>are </a:t>
            </a:r>
            <a:r>
              <a:rPr i="1" lang="en-US"/>
              <a:t>D</a:t>
            </a:r>
            <a:r>
              <a:rPr lang="en-US"/>
              <a:t>-primes. </a:t>
            </a:r>
            <a:endParaRPr/>
          </a:p>
          <a:p>
            <a:pPr indent="-12700" lvl="0" marL="127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essential complexity of a </a:t>
            </a:r>
            <a:r>
              <a:rPr i="1" lang="en-US"/>
              <a:t>D</a:t>
            </a:r>
            <a:r>
              <a:rPr lang="en-US"/>
              <a:t>-structured program is one, since only a </a:t>
            </a:r>
            <a:r>
              <a:rPr i="1" lang="en-US"/>
              <a:t>Pn </a:t>
            </a:r>
            <a:r>
              <a:rPr lang="en-US"/>
              <a:t>is leaf after decomposing all the structured primes.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Essential Cyclomatic Complexity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973394" y="1384663"/>
            <a:ext cx="6032089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marR="5080" rtl="0" algn="l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Cyclomatic Complexity</a:t>
            </a:r>
            <a:endParaRPr/>
          </a:p>
          <a:p>
            <a:pPr indent="-228600" lvl="1" marL="4699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v(F) = e – n + 2</a:t>
            </a:r>
            <a:endParaRPr/>
          </a:p>
          <a:p>
            <a:pPr indent="0" lvl="1" marL="2413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= 13  - 10 + 2  </a:t>
            </a:r>
            <a:endParaRPr/>
          </a:p>
          <a:p>
            <a:pPr indent="0" lvl="1" marL="2413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	  = 5</a:t>
            </a:r>
            <a:endParaRPr/>
          </a:p>
          <a:p>
            <a:pPr indent="-76200" lvl="1" marL="4699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2700" lvl="0" marL="127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Essential Cyclomatic Complexity</a:t>
            </a:r>
            <a:endParaRPr/>
          </a:p>
          <a:p>
            <a:pPr indent="-228600" lvl="1" marL="4699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ev(F) = v(F) – m</a:t>
            </a:r>
            <a:endParaRPr/>
          </a:p>
          <a:p>
            <a:pPr indent="0" lvl="1" marL="2413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= 5 – 1</a:t>
            </a:r>
            <a:endParaRPr/>
          </a:p>
          <a:p>
            <a:pPr indent="0" lvl="1" marL="241300" marR="5080" rtl="0" algn="l">
              <a:lnSpc>
                <a:spcPct val="120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= 4</a:t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551" y="2033741"/>
            <a:ext cx="2952699" cy="28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/>
          <p:nvPr/>
        </p:nvSpPr>
        <p:spPr>
          <a:xfrm>
            <a:off x="9571703" y="2787445"/>
            <a:ext cx="1327355" cy="169606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10884309" y="4188542"/>
            <a:ext cx="1165123" cy="634181"/>
          </a:xfrm>
          <a:prstGeom prst="wedgeEllipseCallout">
            <a:avLst>
              <a:gd fmla="val -46591" name="adj1"/>
              <a:gd fmla="val -163081" name="adj2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D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Cyclomatic Complexity: Code Example</a:t>
            </a:r>
            <a:endParaRPr/>
          </a:p>
        </p:txBody>
      </p:sp>
      <p:grpSp>
        <p:nvGrpSpPr>
          <p:cNvPr id="191" name="Google Shape;191;p13"/>
          <p:cNvGrpSpPr/>
          <p:nvPr/>
        </p:nvGrpSpPr>
        <p:grpSpPr>
          <a:xfrm>
            <a:off x="1116012" y="1773237"/>
            <a:ext cx="6809105" cy="3101975"/>
            <a:chOff x="1116012" y="1773237"/>
            <a:chExt cx="6809105" cy="3101975"/>
          </a:xfrm>
        </p:grpSpPr>
        <p:sp>
          <p:nvSpPr>
            <p:cNvPr id="192" name="Google Shape;192;p13"/>
            <p:cNvSpPr/>
            <p:nvPr/>
          </p:nvSpPr>
          <p:spPr>
            <a:xfrm>
              <a:off x="1116012" y="1773237"/>
              <a:ext cx="6809105" cy="3101975"/>
            </a:xfrm>
            <a:custGeom>
              <a:rect b="b" l="l" r="r" t="t"/>
              <a:pathLst>
                <a:path extrusionOk="0" h="3101975" w="6809105">
                  <a:moveTo>
                    <a:pt x="6808787" y="0"/>
                  </a:moveTo>
                  <a:lnTo>
                    <a:pt x="0" y="0"/>
                  </a:lnTo>
                  <a:lnTo>
                    <a:pt x="0" y="3101975"/>
                  </a:lnTo>
                  <a:lnTo>
                    <a:pt x="6808787" y="3101975"/>
                  </a:lnTo>
                  <a:lnTo>
                    <a:pt x="6808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116012" y="1773237"/>
              <a:ext cx="6809105" cy="3101975"/>
            </a:xfrm>
            <a:custGeom>
              <a:rect b="b" l="l" r="r" t="t"/>
              <a:pathLst>
                <a:path extrusionOk="0" h="3101975" w="6809105">
                  <a:moveTo>
                    <a:pt x="0" y="0"/>
                  </a:moveTo>
                  <a:lnTo>
                    <a:pt x="6808787" y="0"/>
                  </a:lnTo>
                  <a:lnTo>
                    <a:pt x="6808787" y="3101975"/>
                  </a:lnTo>
                  <a:lnTo>
                    <a:pt x="0" y="31019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3"/>
          <p:cNvSpPr txBox="1"/>
          <p:nvPr/>
        </p:nvSpPr>
        <p:spPr>
          <a:xfrm>
            <a:off x="1194549" y="1750809"/>
            <a:ext cx="222186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#include &lt;stdio.h&gt;  main()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int a 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95" name="Google Shape;195;p13"/>
          <p:cNvGraphicFramePr/>
          <p:nvPr/>
        </p:nvGraphicFramePr>
        <p:xfrm>
          <a:off x="1175499" y="2997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{89F71F9E-6305-4D83-9927-2131E54CAF34}</a:tableStyleId>
              </a:tblPr>
              <a:tblGrid>
                <a:gridCol w="1542425"/>
                <a:gridCol w="2026275"/>
                <a:gridCol w="856625"/>
                <a:gridCol w="367675"/>
                <a:gridCol w="366400"/>
                <a:gridCol w="732800"/>
                <a:gridCol w="245750"/>
                <a:gridCol w="460375"/>
              </a:tblGrid>
              <a:tr h="263525">
                <a:tc>
                  <a:txBody>
                    <a:bodyPr/>
                    <a:lstStyle/>
                    <a:p>
                      <a:pPr indent="0" lvl="0" marL="0" marR="39370" rtl="0" algn="r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scanf (“%d”,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&amp;a);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 gridSpan="6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291875">
                <a:tc>
                  <a:txBody>
                    <a:bodyPr/>
                    <a:lstStyle/>
                    <a:p>
                      <a:pPr indent="0" lvl="0" marL="0" marR="381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if </a:t>
                      </a: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 a &gt;= 10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1875">
                <a:tc>
                  <a:txBody>
                    <a:bodyPr/>
                    <a:lstStyle/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if </a:t>
                      </a: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 a &lt;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20 )	    printf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("10 &lt;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a&lt;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%d\n"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a);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6500" marB="0" marR="0" marL="0">
                    <a:solidFill>
                      <a:srgbClr val="FFFFFF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4895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else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333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printf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("a &gt;=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%d\n"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0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a);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</a:tr>
              <a:tr h="296750">
                <a:tc>
                  <a:txBody>
                    <a:bodyPr/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else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27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printf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333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("a &lt;=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%d\n"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84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a);</a:t>
                      </a:r>
                      <a:endParaRPr sz="16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7150" marB="0" marR="0" marL="0">
                    <a:solidFill>
                      <a:srgbClr val="FFFFFF"/>
                    </a:solidFill>
                  </a:tcPr>
                </a:tc>
              </a:tr>
              <a:tr h="259675">
                <a:tc>
                  <a:txBody>
                    <a:bodyPr/>
                    <a:lstStyle/>
                    <a:p>
                      <a:pPr indent="0" lvl="0" marL="33020" marR="0" rtl="0" algn="l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325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13"/>
          <p:cNvSpPr txBox="1"/>
          <p:nvPr/>
        </p:nvSpPr>
        <p:spPr>
          <a:xfrm>
            <a:off x="2850514" y="5115115"/>
            <a:ext cx="21755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 = 1+2 = 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Graph Based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2646253" y="1604799"/>
            <a:ext cx="3141611" cy="45321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6182568" y="1994753"/>
            <a:ext cx="324231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 = 16 – 13 + 2 = 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 = 4 +1 = 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838200" y="365125"/>
            <a:ext cx="5452241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838200" y="1384663"/>
            <a:ext cx="4474779" cy="1799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cyclomatic  complexity for the following  Java program: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1703143" y="3413740"/>
            <a:ext cx="2429510" cy="86946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366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= 1+d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366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= 1+6 = 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6588016" y="31531"/>
            <a:ext cx="5603984" cy="6385034"/>
          </a:xfrm>
          <a:custGeom>
            <a:rect b="b" l="l" r="r" t="t"/>
            <a:pathLst>
              <a:path extrusionOk="0" h="5909310" w="4500880">
                <a:moveTo>
                  <a:pt x="4500587" y="0"/>
                </a:moveTo>
                <a:lnTo>
                  <a:pt x="0" y="0"/>
                </a:lnTo>
                <a:lnTo>
                  <a:pt x="0" y="5909310"/>
                </a:lnTo>
                <a:lnTo>
                  <a:pt x="4500587" y="5909310"/>
                </a:lnTo>
                <a:lnTo>
                  <a:pt x="450058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6666755" y="217745"/>
            <a:ext cx="5378100" cy="5829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java.util.*;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CalendarTest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03. {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04. public static void main(String[] args)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05. {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construct d as current date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GregorianCalendar d = new GregorianCalendar();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today = d.get(Calendar.DAY_OF_MONTH);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month = d.get(Calendar.MONTH);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set d to start date of the month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d.set(Calendar.DAY_OF_MONTH, 1);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weekday = d.get(Calendar.DAY_OF_WEEK);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print heading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System.out.println("Sun Mon Tue Wed Thu Fri Sat");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indent first line of calendar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for (int i = Calendar.SUNDAY; i &lt; weekday; i++ 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 ");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19. {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print day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day = d.get(Calendar.DAY_OF_MONTH);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if (day &lt; 10) System.out.print(" ");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System.out.print(day);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mark current day with *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if (day == today)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System.out.print("* ");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 ");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start a new line after every Saturday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if (weekday == Calendar.SATURDAY)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advance d to the next day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d.add(Calendar.DAY_OF_MONTH, 1);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20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weekday = d.get(Calendar.DAY_OF_WEEK);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35. }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Tahoma"/>
              <a:buAutoNum type="arabicPeriod" startAt="36"/>
            </a:pPr>
            <a:r>
              <a:rPr b="1" lang="en-US" sz="9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while (d.get(Calendar.MONTH) == month);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3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the loop exits when d is day 1 of the next month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3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print final end of line if necessary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Tahoma"/>
              <a:buAutoNum type="arabicPeriod" startAt="36"/>
            </a:pPr>
            <a:r>
              <a:rPr b="1" lang="en-US" sz="9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if (weekday != Calendar.SUNDAY)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 startAt="36"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System.out.println();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41. }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42. }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838200" y="1384663"/>
            <a:ext cx="4679731" cy="194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cyclomatic  complexity for the following flow diagram: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6448098" y="1466193"/>
            <a:ext cx="4840012" cy="50449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1742063" y="4089686"/>
            <a:ext cx="3429635" cy="149399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742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= 1+d	v = 1+2 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95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95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= e – n + 2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95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= 11 – 10 + 2 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3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838200" y="1229710"/>
            <a:ext cx="6004034" cy="4947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functionally equivalent programs that are coded differently.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Calculate cyclomatic complexity for both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V</a:t>
            </a:r>
            <a:r>
              <a:rPr baseline="-25000" lang="en-US"/>
              <a:t>A</a:t>
            </a:r>
            <a:r>
              <a:rPr lang="en-US"/>
              <a:t>  = 7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V</a:t>
            </a:r>
            <a:r>
              <a:rPr baseline="-25000" lang="en-US"/>
              <a:t>B</a:t>
            </a:r>
            <a:r>
              <a:rPr lang="en-US"/>
              <a:t>  = 1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always a trade-off between  control-flow and data structure. Programs with higher cyclomatic  complexity usually have less complex  data structure. Apparently program B  requires more effort that program A.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6826469" y="261766"/>
            <a:ext cx="5365531" cy="6407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Cyclomatic Complexity: Critics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used as quality metrics, gives relative complexity of various designs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Objective measurement of complexity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only be used at the component level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programs having the same cyclomatic complexity number may need different programming effort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requirements can be programmed in various ways with different cyclomatic complexities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complete design or code visibility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Architecture</a:t>
            </a:r>
            <a:endParaRPr/>
          </a:p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838200" y="1384663"/>
            <a:ext cx="6450874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Module: a module should be (at least theoretically) separately compilable. Thus, a module can be any object that, at</a:t>
            </a:r>
            <a:br>
              <a:rPr lang="en-US"/>
            </a:br>
            <a:r>
              <a:rPr lang="en-US"/>
              <a:t>a given level of abstraction, you wish to view as a single construct.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in C, a procedure or function may be considered a module. In</a:t>
            </a:r>
            <a:br>
              <a:rPr lang="en-US"/>
            </a:br>
            <a:r>
              <a:rPr lang="en-US"/>
              <a:t>Java, a class or interface is considered a module.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838303" y="1638889"/>
            <a:ext cx="3346450" cy="41735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Prime decomposition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Prime decomposition theorem</a:t>
            </a:r>
            <a:r>
              <a:rPr lang="en-US"/>
              <a:t>: Every ﬂowgraph has a unique decomposition into a hierarchy of primes.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prime decomposition theorem provides us with a simple means</a:t>
            </a:r>
            <a:br>
              <a:rPr lang="en-US"/>
            </a:br>
            <a:r>
              <a:rPr lang="en-US"/>
              <a:t>of determining whether an arbitrary ﬂowgraph is </a:t>
            </a:r>
            <a:r>
              <a:rPr i="1" lang="en-US"/>
              <a:t>S</a:t>
            </a:r>
            <a:r>
              <a:rPr lang="en-US"/>
              <a:t>-structured or not for some family of primes </a:t>
            </a:r>
            <a:r>
              <a:rPr i="1" lang="en-US"/>
              <a:t>S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just compute the decomposition tree and look at the node labels; if every node is either a member of </a:t>
            </a:r>
            <a:r>
              <a:rPr i="1" lang="en-US"/>
              <a:t>S </a:t>
            </a:r>
            <a:r>
              <a:rPr lang="en-US"/>
              <a:t>or a </a:t>
            </a:r>
            <a:r>
              <a:rPr i="1" lang="en-US"/>
              <a:t>P</a:t>
            </a:r>
            <a:r>
              <a:rPr baseline="-25000" i="1" lang="en-US"/>
              <a:t>n</a:t>
            </a:r>
            <a:r>
              <a:rPr lang="en-US"/>
              <a:t>, then the ﬂowgraph is an </a:t>
            </a:r>
            <a:r>
              <a:rPr i="1" lang="en-US"/>
              <a:t>S</a:t>
            </a:r>
            <a:r>
              <a:rPr lang="en-US"/>
              <a:t>-graph.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Architecture</a:t>
            </a:r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838200" y="1384663"/>
            <a:ext cx="6450874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software system can be represented by a graph, S = {N, R}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node n in the set of nodes (N) corresponds to a subsystem.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edge r in the set of relations (R) indicates a relation (e.g., function call, etc.) between two subsystems.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directed graph known as the module </a:t>
            </a:r>
            <a:r>
              <a:rPr i="1" lang="en-US"/>
              <a:t>callgraph</a:t>
            </a:r>
            <a:r>
              <a:rPr lang="en-US"/>
              <a:t>; a call-graph is not a ﬂowgraph, as it has no circled start or stop node. </a:t>
            </a:r>
            <a:br>
              <a:rPr lang="en-US"/>
            </a:b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38303" y="1638889"/>
            <a:ext cx="3346450" cy="41735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Morphology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Morphology refers to the overall shape of the software system architecture.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Morphological characteristics such as </a:t>
            </a:r>
            <a:r>
              <a:rPr i="1" lang="en-US"/>
              <a:t>width </a:t>
            </a:r>
            <a:r>
              <a:rPr lang="en-US"/>
              <a:t>and </a:t>
            </a:r>
            <a:r>
              <a:rPr i="1" lang="en-US"/>
              <a:t>depth </a:t>
            </a:r>
            <a:r>
              <a:rPr lang="en-US"/>
              <a:t>can then be used to describe good and bad designs.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characterized by: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Size</a:t>
            </a:r>
            <a:r>
              <a:rPr lang="en-US"/>
              <a:t>: number of nodes and edges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Depth</a:t>
            </a:r>
            <a:r>
              <a:rPr lang="en-US"/>
              <a:t>: longest path from the root to a leaf node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Width</a:t>
            </a:r>
            <a:r>
              <a:rPr lang="en-US"/>
              <a:t>: number of nodes at any level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Edge-to-node ratio</a:t>
            </a:r>
            <a:r>
              <a:rPr lang="en-US"/>
              <a:t>: connectivity density measure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Morphology Example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1778726" y="1306286"/>
            <a:ext cx="3106783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12 </a:t>
            </a:r>
            <a:r>
              <a:rPr lang="en-US"/>
              <a:t>nodes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15 </a:t>
            </a:r>
            <a:r>
              <a:rPr lang="en-US"/>
              <a:t>edges</a:t>
            </a:r>
            <a:endParaRPr/>
          </a:p>
          <a:p>
            <a:pPr indent="-6350" lvl="0" marL="228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t/>
            </a:r>
            <a:endParaRPr sz="3500"/>
          </a:p>
          <a:p>
            <a:pPr indent="-12700" lvl="0" marL="12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Depth: </a:t>
            </a:r>
            <a:r>
              <a:rPr i="1" lang="en-US"/>
              <a:t>3</a:t>
            </a:r>
            <a:endParaRPr/>
          </a:p>
          <a:p>
            <a:pPr indent="-6350" lvl="0" marL="2286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t/>
            </a:r>
            <a:endParaRPr sz="3500"/>
          </a:p>
          <a:p>
            <a:pPr indent="-12700" lvl="0" marL="12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Width:	</a:t>
            </a:r>
            <a:r>
              <a:rPr i="1" lang="en-US"/>
              <a:t>6</a:t>
            </a:r>
            <a:endParaRPr/>
          </a:p>
          <a:p>
            <a:pPr indent="-6350" lvl="0" marL="228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t/>
            </a:r>
            <a:endParaRPr sz="3500"/>
          </a:p>
          <a:p>
            <a:pPr indent="-12700" lvl="0" marL="12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e/n = 1.25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6032830" y="1608046"/>
            <a:ext cx="5337162" cy="42021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 Impurity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838200" y="1384662"/>
            <a:ext cx="10515600" cy="1907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tree impurity measures m(G) how much the graph is different from a tree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smaller m(G) denotes the better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Examining the tree impurity in a graph tells us much about the design. It is useful for quality</a:t>
            </a:r>
            <a:br>
              <a:rPr lang="en-US"/>
            </a:br>
            <a:r>
              <a:rPr lang="en-US"/>
              <a:t>assurance of designs.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Ince and Hekmatpour suggest that</a:t>
            </a:r>
            <a:br>
              <a:rPr lang="en-US"/>
            </a:br>
            <a:r>
              <a:rPr lang="en-US"/>
              <a:t>	“The more a system deviates from being a pure tree structure towards being a graph structure, the worse the design is.”</a:t>
            </a:r>
            <a:endParaRPr/>
          </a:p>
        </p:txBody>
      </p:sp>
      <p:grpSp>
        <p:nvGrpSpPr>
          <p:cNvPr id="267" name="Google Shape;267;p23"/>
          <p:cNvGrpSpPr/>
          <p:nvPr/>
        </p:nvGrpSpPr>
        <p:grpSpPr>
          <a:xfrm>
            <a:off x="3216688" y="3451134"/>
            <a:ext cx="6154365" cy="3282950"/>
            <a:chOff x="2405062" y="2990850"/>
            <a:chExt cx="4837430" cy="3282950"/>
          </a:xfrm>
        </p:grpSpPr>
        <p:sp>
          <p:nvSpPr>
            <p:cNvPr id="268" name="Google Shape;268;p23"/>
            <p:cNvSpPr/>
            <p:nvPr/>
          </p:nvSpPr>
          <p:spPr>
            <a:xfrm>
              <a:off x="2411412" y="2997200"/>
              <a:ext cx="4824298" cy="3270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405062" y="2990850"/>
              <a:ext cx="4837430" cy="3282950"/>
            </a:xfrm>
            <a:custGeom>
              <a:rect b="b" l="l" r="r" t="t"/>
              <a:pathLst>
                <a:path extrusionOk="0" h="3282950" w="4837430">
                  <a:moveTo>
                    <a:pt x="0" y="0"/>
                  </a:moveTo>
                  <a:lnTo>
                    <a:pt x="4837112" y="0"/>
                  </a:lnTo>
                  <a:lnTo>
                    <a:pt x="4837112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838200" y="365125"/>
            <a:ext cx="3524794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 Impurity</a:t>
            </a:r>
            <a:endParaRPr/>
          </a:p>
        </p:txBody>
      </p:sp>
      <p:grpSp>
        <p:nvGrpSpPr>
          <p:cNvPr id="275" name="Google Shape;275;p24"/>
          <p:cNvGrpSpPr/>
          <p:nvPr/>
        </p:nvGrpSpPr>
        <p:grpSpPr>
          <a:xfrm>
            <a:off x="3216688" y="3451134"/>
            <a:ext cx="6154365" cy="3282950"/>
            <a:chOff x="2405062" y="2990850"/>
            <a:chExt cx="4837430" cy="3282950"/>
          </a:xfrm>
        </p:grpSpPr>
        <p:sp>
          <p:nvSpPr>
            <p:cNvPr id="276" name="Google Shape;276;p24"/>
            <p:cNvSpPr/>
            <p:nvPr/>
          </p:nvSpPr>
          <p:spPr>
            <a:xfrm>
              <a:off x="2411412" y="2997200"/>
              <a:ext cx="4824298" cy="3270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405062" y="2990850"/>
              <a:ext cx="4837430" cy="3282950"/>
            </a:xfrm>
            <a:custGeom>
              <a:rect b="b" l="l" r="r" t="t"/>
              <a:pathLst>
                <a:path extrusionOk="0" h="3282950" w="4837430">
                  <a:moveTo>
                    <a:pt x="0" y="0"/>
                  </a:moveTo>
                  <a:lnTo>
                    <a:pt x="4837112" y="0"/>
                  </a:lnTo>
                  <a:lnTo>
                    <a:pt x="4837112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4"/>
          <p:cNvGrpSpPr/>
          <p:nvPr/>
        </p:nvGrpSpPr>
        <p:grpSpPr>
          <a:xfrm rot="4535981">
            <a:off x="5206479" y="423374"/>
            <a:ext cx="3329812" cy="2856960"/>
            <a:chOff x="5198974" y="853502"/>
            <a:chExt cx="3329749" cy="2856906"/>
          </a:xfrm>
        </p:grpSpPr>
        <p:grpSp>
          <p:nvGrpSpPr>
            <p:cNvPr id="279" name="Google Shape;279;p24"/>
            <p:cNvGrpSpPr/>
            <p:nvPr/>
          </p:nvGrpSpPr>
          <p:grpSpPr>
            <a:xfrm>
              <a:off x="5606228" y="853502"/>
              <a:ext cx="2922495" cy="2856906"/>
              <a:chOff x="2183760" y="1323765"/>
              <a:chExt cx="2922495" cy="2856906"/>
            </a:xfrm>
          </p:grpSpPr>
          <p:sp>
            <p:nvSpPr>
              <p:cNvPr id="280" name="Google Shape;280;p24"/>
              <p:cNvSpPr/>
              <p:nvPr/>
            </p:nvSpPr>
            <p:spPr>
              <a:xfrm>
                <a:off x="2841247" y="1323765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2190206" y="1902822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2656114" y="2264228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2321285" y="2927520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3133149" y="3052659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3870960" y="3100251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4663441" y="3095896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7" name="Google Shape;287;p24"/>
              <p:cNvCxnSpPr>
                <a:stCxn id="281" idx="5"/>
                <a:endCxn id="282" idx="1"/>
              </p:cNvCxnSpPr>
              <p:nvPr/>
            </p:nvCxnSpPr>
            <p:spPr>
              <a:xfrm flipH="1" rot="-4534371">
                <a:off x="2542575" y="2104654"/>
                <a:ext cx="74654" cy="2713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24"/>
              <p:cNvCxnSpPr>
                <a:stCxn id="282" idx="5"/>
                <a:endCxn id="284" idx="1"/>
              </p:cNvCxnSpPr>
              <p:nvPr/>
            </p:nvCxnSpPr>
            <p:spPr>
              <a:xfrm flipH="1" rot="-4536694">
                <a:off x="2808848" y="2620972"/>
                <a:ext cx="485323" cy="3884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24"/>
              <p:cNvCxnSpPr>
                <a:stCxn id="284" idx="6"/>
                <a:endCxn id="285" idx="1"/>
              </p:cNvCxnSpPr>
              <p:nvPr/>
            </p:nvCxnSpPr>
            <p:spPr>
              <a:xfrm rot="-4533953">
                <a:off x="3592796" y="2957990"/>
                <a:ext cx="178122" cy="4398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24"/>
              <p:cNvCxnSpPr>
                <a:stCxn id="285" idx="6"/>
                <a:endCxn id="286" idx="2"/>
              </p:cNvCxnSpPr>
              <p:nvPr/>
            </p:nvCxnSpPr>
            <p:spPr>
              <a:xfrm rot="-4537532">
                <a:off x="4362239" y="3023521"/>
                <a:ext cx="123259" cy="462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24"/>
              <p:cNvCxnSpPr>
                <a:stCxn id="280" idx="2"/>
                <a:endCxn id="281" idx="7"/>
              </p:cNvCxnSpPr>
              <p:nvPr/>
            </p:nvCxnSpPr>
            <p:spPr>
              <a:xfrm rot="6264050">
                <a:off x="2375125" y="1587227"/>
                <a:ext cx="548845" cy="2548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24"/>
              <p:cNvCxnSpPr>
                <a:stCxn id="281" idx="4"/>
                <a:endCxn id="283" idx="0"/>
              </p:cNvCxnSpPr>
              <p:nvPr/>
            </p:nvCxnSpPr>
            <p:spPr>
              <a:xfrm flipH="1" rot="-4536102">
                <a:off x="2084353" y="2420054"/>
                <a:ext cx="656315" cy="3038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4"/>
              <p:cNvCxnSpPr>
                <a:stCxn id="280" idx="5"/>
                <a:endCxn id="284" idx="0"/>
              </p:cNvCxnSpPr>
              <p:nvPr/>
            </p:nvCxnSpPr>
            <p:spPr>
              <a:xfrm flipH="1" rot="-4535920">
                <a:off x="2514314" y="2052537"/>
                <a:ext cx="1370257" cy="538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24"/>
              <p:cNvCxnSpPr>
                <a:stCxn id="280" idx="6"/>
                <a:endCxn id="286" idx="0"/>
              </p:cNvCxnSpPr>
              <p:nvPr/>
            </p:nvCxnSpPr>
            <p:spPr>
              <a:xfrm flipH="1" rot="-4535647">
                <a:off x="3412220" y="1280728"/>
                <a:ext cx="1150370" cy="20147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95" name="Google Shape;295;p24"/>
              <p:cNvSpPr/>
              <p:nvPr/>
            </p:nvSpPr>
            <p:spPr>
              <a:xfrm>
                <a:off x="3602344" y="3867149"/>
                <a:ext cx="313508" cy="31350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6" name="Google Shape;296;p24"/>
              <p:cNvCxnSpPr>
                <a:stCxn id="284" idx="7"/>
                <a:endCxn id="295" idx="4"/>
              </p:cNvCxnSpPr>
              <p:nvPr/>
            </p:nvCxnSpPr>
            <p:spPr>
              <a:xfrm flipH="1" rot="-4535914">
                <a:off x="3100379" y="3331582"/>
                <a:ext cx="958933" cy="61607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97" name="Google Shape;297;p24"/>
            <p:cNvCxnSpPr>
              <a:endCxn id="281" idx="2"/>
            </p:cNvCxnSpPr>
            <p:nvPr/>
          </p:nvCxnSpPr>
          <p:spPr>
            <a:xfrm rot="-4539713">
              <a:off x="5371299" y="1367198"/>
              <a:ext cx="69051" cy="4094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 Impurity</a:t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978852" y="1579816"/>
            <a:ext cx="564070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impurity can be defined as: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2989313" y="2185987"/>
            <a:ext cx="5370916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edges more than spanning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2339451" y="2616060"/>
            <a:ext cx="6617937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number of edges more than spanning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978850" y="2535388"/>
            <a:ext cx="129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 =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2333017" y="2619374"/>
            <a:ext cx="6350635" cy="0"/>
          </a:xfrm>
          <a:custGeom>
            <a:rect b="b" l="l" r="r" t="t"/>
            <a:pathLst>
              <a:path extrusionOk="0" h="120000" w="6350634">
                <a:moveTo>
                  <a:pt x="0" y="0"/>
                </a:moveTo>
                <a:lnTo>
                  <a:pt x="6350074" y="0"/>
                </a:lnTo>
              </a:path>
            </a:pathLst>
          </a:custGeom>
          <a:noFill/>
          <a:ln cap="flat" cmpd="sng" w="15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25"/>
          <p:cNvGraphicFramePr/>
          <p:nvPr/>
        </p:nvGraphicFramePr>
        <p:xfrm>
          <a:off x="703668" y="4289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{89F71F9E-6305-4D83-9927-2131E54CAF34}</a:tableStyleId>
              </a:tblPr>
              <a:tblGrid>
                <a:gridCol w="2526850"/>
                <a:gridCol w="2849525"/>
                <a:gridCol w="2502250"/>
              </a:tblGrid>
              <a:tr h="517875">
                <a:tc>
                  <a:txBody>
                    <a:bodyPr/>
                    <a:lstStyle/>
                    <a:p>
                      <a:pPr indent="0" lvl="0" marL="0" marR="354965" rtl="0" algn="r">
                        <a:lnSpc>
                          <a:spcPct val="1092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r>
                        <a:rPr b="1" lang="en-US" sz="32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585225">
                <a:tc>
                  <a:txBody>
                    <a:bodyPr/>
                    <a:lstStyle/>
                    <a:p>
                      <a:pPr indent="0" lvl="0" marL="0" marR="3657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m(G</a:t>
                      </a: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3500" marB="0" marR="0" marL="0"/>
                </a:tc>
                <a:tc>
                  <a:txBody>
                    <a:bodyPr/>
                    <a:lstStyle/>
                    <a:p>
                      <a:pPr indent="0" lvl="0" marL="362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m(G</a:t>
                      </a: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0.1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3500" marB="0" marR="0" marL="0"/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m(G</a:t>
                      </a: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0.2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3500" marB="0" marR="0" marL="0"/>
                </a:tc>
              </a:tr>
              <a:tr h="517950">
                <a:tc>
                  <a:txBody>
                    <a:bodyPr/>
                    <a:lstStyle/>
                    <a:p>
                      <a:pPr indent="0" lvl="0" marL="0" marR="365760" rtl="0" algn="r">
                        <a:lnSpc>
                          <a:spcPct val="11859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m(G</a:t>
                      </a: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3500" marB="0" marR="0" marL="0"/>
                </a:tc>
                <a:tc>
                  <a:txBody>
                    <a:bodyPr/>
                    <a:lstStyle/>
                    <a:p>
                      <a:pPr indent="0" lvl="0" marL="362585" marR="0" rtl="0" algn="l">
                        <a:lnSpc>
                          <a:spcPct val="11859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m(G</a:t>
                      </a: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3500" marB="0" marR="0" marL="0"/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1859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m(G</a:t>
                      </a: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i="1" lang="en-US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3500" marB="0" marR="0" marL="0"/>
                </a:tc>
              </a:tr>
            </a:tbl>
          </a:graphicData>
        </a:graphic>
      </p:graphicFrame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13" y="3374769"/>
            <a:ext cx="28384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Measures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724297"/>
            <a:ext cx="5941423" cy="3579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decomposition tree is enough to measure a number of program  characteristics, including: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Nesting factor (depth of nesting)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Structural complexity</a:t>
            </a:r>
            <a:endParaRPr/>
          </a:p>
        </p:txBody>
      </p:sp>
      <p:grpSp>
        <p:nvGrpSpPr>
          <p:cNvPr id="105" name="Google Shape;105;p3"/>
          <p:cNvGrpSpPr/>
          <p:nvPr/>
        </p:nvGrpSpPr>
        <p:grpSpPr>
          <a:xfrm>
            <a:off x="7686953" y="2099568"/>
            <a:ext cx="2850515" cy="3265804"/>
            <a:chOff x="5884278" y="1838312"/>
            <a:chExt cx="2850515" cy="3265804"/>
          </a:xfrm>
        </p:grpSpPr>
        <p:sp>
          <p:nvSpPr>
            <p:cNvPr id="106" name="Google Shape;106;p3"/>
            <p:cNvSpPr/>
            <p:nvPr/>
          </p:nvSpPr>
          <p:spPr>
            <a:xfrm>
              <a:off x="5903328" y="1857362"/>
              <a:ext cx="2812072" cy="32273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884278" y="1838312"/>
              <a:ext cx="2850515" cy="3265804"/>
            </a:xfrm>
            <a:custGeom>
              <a:rect b="b" l="l" r="r" t="t"/>
              <a:pathLst>
                <a:path extrusionOk="0" h="3265804" w="2850515">
                  <a:moveTo>
                    <a:pt x="0" y="0"/>
                  </a:moveTo>
                  <a:lnTo>
                    <a:pt x="2850172" y="0"/>
                  </a:lnTo>
                  <a:lnTo>
                    <a:pt x="2850172" y="3265487"/>
                  </a:lnTo>
                  <a:lnTo>
                    <a:pt x="0" y="326548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110359"/>
            <a:ext cx="10515600" cy="819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of Nesting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851338"/>
            <a:ext cx="10515600" cy="580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Depth of nesting </a:t>
            </a:r>
            <a:r>
              <a:rPr lang="en-US"/>
              <a:t>α</a:t>
            </a:r>
            <a:r>
              <a:rPr i="1" lang="en-US"/>
              <a:t>(F) for a flowgraph F can be expressed in terms of: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i="1" lang="en-US">
                <a:solidFill>
                  <a:srgbClr val="0070C0"/>
                </a:solidFill>
              </a:rPr>
              <a:t>Primes</a:t>
            </a:r>
            <a:r>
              <a:rPr lang="en-US"/>
              <a:t>: The depth of nesting of the prime </a:t>
            </a:r>
            <a:r>
              <a:rPr i="1" lang="en-US"/>
              <a:t>P</a:t>
            </a:r>
            <a:r>
              <a:rPr lang="en-US"/>
              <a:t>1 is zero, and the depth of nesting of any other prime </a:t>
            </a:r>
            <a:r>
              <a:rPr i="1" lang="en-US"/>
              <a:t>F </a:t>
            </a:r>
            <a:r>
              <a:rPr lang="en-US"/>
              <a:t>is equal to one. Thus, α(</a:t>
            </a:r>
            <a:r>
              <a:rPr i="1" lang="en-US"/>
              <a:t>P</a:t>
            </a:r>
            <a:r>
              <a:rPr lang="en-US"/>
              <a:t>1) = 0, and if </a:t>
            </a:r>
            <a:r>
              <a:rPr i="1" lang="en-US"/>
              <a:t>F </a:t>
            </a:r>
            <a:r>
              <a:rPr lang="en-US"/>
              <a:t>is a prime ≠ </a:t>
            </a:r>
            <a:r>
              <a:rPr i="1" lang="en-US"/>
              <a:t>P</a:t>
            </a:r>
            <a:r>
              <a:rPr lang="en-US"/>
              <a:t>1, then α(</a:t>
            </a:r>
            <a:r>
              <a:rPr i="1" lang="en-US"/>
              <a:t>F</a:t>
            </a:r>
            <a:r>
              <a:rPr lang="en-US"/>
              <a:t>) = 1.</a:t>
            </a:r>
            <a:endParaRPr/>
          </a:p>
          <a:p>
            <a:pPr indent="-228600" lvl="0" marL="4699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(P</a:t>
            </a:r>
            <a:r>
              <a:rPr i="1" lang="en-US" sz="1600">
                <a:solidFill>
                  <a:srgbClr val="0070C0"/>
                </a:solidFill>
              </a:rPr>
              <a:t>1</a:t>
            </a:r>
            <a:r>
              <a:rPr i="1" lang="en-US" sz="2000">
                <a:solidFill>
                  <a:srgbClr val="0070C0"/>
                </a:solidFill>
              </a:rPr>
              <a:t>) = 0 ;	</a:t>
            </a:r>
            <a:r>
              <a:rPr lang="en-US" sz="2000">
                <a:solidFill>
                  <a:srgbClr val="0070C0"/>
                </a:solidFill>
              </a:rPr>
              <a:t> α</a:t>
            </a:r>
            <a:r>
              <a:rPr i="1" lang="en-US" sz="2000">
                <a:solidFill>
                  <a:srgbClr val="0070C0"/>
                </a:solidFill>
              </a:rPr>
              <a:t>(P</a:t>
            </a:r>
            <a:r>
              <a:rPr i="1" lang="en-US" sz="1600">
                <a:solidFill>
                  <a:srgbClr val="0070C0"/>
                </a:solidFill>
              </a:rPr>
              <a:t>2</a:t>
            </a:r>
            <a:r>
              <a:rPr i="1" lang="en-US" sz="2000">
                <a:solidFill>
                  <a:srgbClr val="0070C0"/>
                </a:solidFill>
              </a:rPr>
              <a:t>) = </a:t>
            </a: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(P</a:t>
            </a:r>
            <a:r>
              <a:rPr i="1" lang="en-US" sz="1600">
                <a:solidFill>
                  <a:srgbClr val="0070C0"/>
                </a:solidFill>
              </a:rPr>
              <a:t>3</a:t>
            </a:r>
            <a:r>
              <a:rPr i="1" lang="en-US" sz="2000">
                <a:solidFill>
                  <a:srgbClr val="0070C0"/>
                </a:solidFill>
              </a:rPr>
              <a:t>) = … = </a:t>
            </a: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(P</a:t>
            </a:r>
            <a:r>
              <a:rPr i="1" lang="en-US" sz="1600">
                <a:solidFill>
                  <a:srgbClr val="0070C0"/>
                </a:solidFill>
              </a:rPr>
              <a:t>k</a:t>
            </a:r>
            <a:r>
              <a:rPr i="1" lang="en-US" sz="2000">
                <a:solidFill>
                  <a:srgbClr val="0070C0"/>
                </a:solidFill>
              </a:rPr>
              <a:t>) =1</a:t>
            </a:r>
            <a:endParaRPr sz="2000">
              <a:solidFill>
                <a:srgbClr val="0070C0"/>
              </a:solidFill>
            </a:endParaRPr>
          </a:p>
          <a:p>
            <a:pPr indent="-228600" lvl="0" marL="46990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(D</a:t>
            </a:r>
            <a:r>
              <a:rPr i="1" lang="en-US" sz="1600">
                <a:solidFill>
                  <a:srgbClr val="0070C0"/>
                </a:solidFill>
              </a:rPr>
              <a:t>0</a:t>
            </a:r>
            <a:r>
              <a:rPr i="1" lang="en-US" sz="2000">
                <a:solidFill>
                  <a:srgbClr val="0070C0"/>
                </a:solidFill>
              </a:rPr>
              <a:t>) = </a:t>
            </a: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(D</a:t>
            </a:r>
            <a:r>
              <a:rPr i="1" lang="en-US" sz="1600">
                <a:solidFill>
                  <a:srgbClr val="0070C0"/>
                </a:solidFill>
              </a:rPr>
              <a:t>1</a:t>
            </a:r>
            <a:r>
              <a:rPr i="1" lang="en-US" sz="2000">
                <a:solidFill>
                  <a:srgbClr val="0070C0"/>
                </a:solidFill>
              </a:rPr>
              <a:t>) = </a:t>
            </a: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(D</a:t>
            </a:r>
            <a:r>
              <a:rPr i="1" lang="en-US" sz="1600">
                <a:solidFill>
                  <a:srgbClr val="0070C0"/>
                </a:solidFill>
              </a:rPr>
              <a:t>2</a:t>
            </a:r>
            <a:r>
              <a:rPr i="1" lang="en-US" sz="2000">
                <a:solidFill>
                  <a:srgbClr val="0070C0"/>
                </a:solidFill>
              </a:rPr>
              <a:t>) = </a:t>
            </a:r>
            <a:r>
              <a:rPr lang="en-US" sz="2000">
                <a:solidFill>
                  <a:srgbClr val="0070C0"/>
                </a:solidFill>
              </a:rPr>
              <a:t>α</a:t>
            </a:r>
            <a:r>
              <a:rPr i="1" lang="en-US" sz="2000">
                <a:solidFill>
                  <a:srgbClr val="0070C0"/>
                </a:solidFill>
              </a:rPr>
              <a:t>(D</a:t>
            </a:r>
            <a:r>
              <a:rPr i="1" lang="en-US" sz="1600">
                <a:solidFill>
                  <a:srgbClr val="0070C0"/>
                </a:solidFill>
              </a:rPr>
              <a:t>3</a:t>
            </a:r>
            <a:r>
              <a:rPr i="1" lang="en-US" sz="2000">
                <a:solidFill>
                  <a:srgbClr val="0070C0"/>
                </a:solidFill>
              </a:rPr>
              <a:t>) = 1</a:t>
            </a:r>
            <a:endParaRPr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i="1" lang="en-US">
                <a:solidFill>
                  <a:srgbClr val="0070C0"/>
                </a:solidFill>
              </a:rPr>
              <a:t>Sequence</a:t>
            </a:r>
            <a:r>
              <a:rPr lang="en-US"/>
              <a:t>: The depth of nesting of the sequence </a:t>
            </a:r>
            <a:r>
              <a:rPr i="1" lang="en-US"/>
              <a:t>F</a:t>
            </a:r>
            <a:r>
              <a:rPr lang="en-US"/>
              <a:t>1, …, </a:t>
            </a:r>
            <a:r>
              <a:rPr i="1" lang="en-US"/>
              <a:t>Fn </a:t>
            </a:r>
            <a:r>
              <a:rPr lang="en-US"/>
              <a:t>is equal to the maximum of the depth of nesting of the </a:t>
            </a:r>
            <a:r>
              <a:rPr i="1" lang="en-US"/>
              <a:t>Fi</a:t>
            </a:r>
            <a:r>
              <a:rPr lang="en-US"/>
              <a:t>s. Thus, α(</a:t>
            </a:r>
            <a:r>
              <a:rPr i="1" lang="en-US"/>
              <a:t>F</a:t>
            </a:r>
            <a:r>
              <a:rPr lang="en-US"/>
              <a:t>1; …; </a:t>
            </a:r>
            <a:r>
              <a:rPr i="1" lang="en-US"/>
              <a:t>Fn</a:t>
            </a:r>
            <a:r>
              <a:rPr lang="en-US"/>
              <a:t>) = max (α(</a:t>
            </a:r>
            <a:r>
              <a:rPr i="1" lang="en-US"/>
              <a:t>F</a:t>
            </a:r>
            <a:r>
              <a:rPr lang="en-US"/>
              <a:t>1); …; α(</a:t>
            </a:r>
            <a:r>
              <a:rPr i="1" lang="en-US"/>
              <a:t>Fn</a:t>
            </a:r>
            <a:r>
              <a:rPr lang="en-US"/>
              <a:t>)).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1</a:t>
            </a:r>
            <a:r>
              <a:rPr i="1" lang="en-US">
                <a:solidFill>
                  <a:srgbClr val="0070C0"/>
                </a:solidFill>
              </a:rPr>
              <a:t>;F</a:t>
            </a:r>
            <a:r>
              <a:rPr i="1" lang="en-US" sz="1800">
                <a:solidFill>
                  <a:srgbClr val="0070C0"/>
                </a:solidFill>
              </a:rPr>
              <a:t>2</a:t>
            </a:r>
            <a:r>
              <a:rPr i="1" lang="en-US">
                <a:solidFill>
                  <a:srgbClr val="0070C0"/>
                </a:solidFill>
              </a:rPr>
              <a:t>;…;F</a:t>
            </a:r>
            <a:r>
              <a:rPr i="1" lang="en-US" sz="1800">
                <a:solidFill>
                  <a:srgbClr val="0070C0"/>
                </a:solidFill>
              </a:rPr>
              <a:t>k</a:t>
            </a:r>
            <a:r>
              <a:rPr i="1" lang="en-US">
                <a:solidFill>
                  <a:srgbClr val="0070C0"/>
                </a:solidFill>
              </a:rPr>
              <a:t>) = max(</a:t>
            </a: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1</a:t>
            </a:r>
            <a:r>
              <a:rPr i="1" lang="en-US">
                <a:solidFill>
                  <a:srgbClr val="0070C0"/>
                </a:solidFill>
              </a:rPr>
              <a:t>), </a:t>
            </a: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2</a:t>
            </a:r>
            <a:r>
              <a:rPr i="1" lang="en-US">
                <a:solidFill>
                  <a:srgbClr val="0070C0"/>
                </a:solidFill>
              </a:rPr>
              <a:t>), …, </a:t>
            </a: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k</a:t>
            </a:r>
            <a:r>
              <a:rPr i="1" lang="en-US">
                <a:solidFill>
                  <a:srgbClr val="0070C0"/>
                </a:solidFill>
              </a:rPr>
              <a:t>))</a:t>
            </a:r>
            <a:endParaRPr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i="1" lang="en-US">
                <a:solidFill>
                  <a:srgbClr val="0070C0"/>
                </a:solidFill>
              </a:rPr>
              <a:t>Nesting</a:t>
            </a:r>
            <a:r>
              <a:rPr lang="en-US"/>
              <a:t>: The depth of nesting of the ﬂowgraph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F</a:t>
            </a:r>
            <a:r>
              <a:rPr lang="en-US"/>
              <a:t>1, …, </a:t>
            </a:r>
            <a:r>
              <a:rPr i="1" lang="en-US"/>
              <a:t>Fn</a:t>
            </a:r>
            <a:r>
              <a:rPr lang="en-US"/>
              <a:t>) is equal to the maximum of the depth of nesting of the </a:t>
            </a:r>
            <a:r>
              <a:rPr i="1" lang="en-US"/>
              <a:t>Fi plus one </a:t>
            </a:r>
            <a:r>
              <a:rPr lang="en-US"/>
              <a:t>because of the extra nesting level in </a:t>
            </a:r>
            <a:r>
              <a:rPr i="1" lang="en-US"/>
              <a:t>F</a:t>
            </a:r>
            <a:r>
              <a:rPr lang="en-US"/>
              <a:t>. Thus, α(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F</a:t>
            </a:r>
            <a:r>
              <a:rPr lang="en-US"/>
              <a:t>1, …, </a:t>
            </a:r>
            <a:r>
              <a:rPr i="1" lang="en-US"/>
              <a:t>Fn</a:t>
            </a:r>
            <a:r>
              <a:rPr lang="en-US"/>
              <a:t>)) = 1 + max(α(</a:t>
            </a:r>
            <a:r>
              <a:rPr i="1" lang="en-US"/>
              <a:t>F</a:t>
            </a:r>
            <a:r>
              <a:rPr lang="en-US"/>
              <a:t>1), …, α(</a:t>
            </a:r>
            <a:r>
              <a:rPr i="1" lang="en-US"/>
              <a:t>Fn</a:t>
            </a:r>
            <a:r>
              <a:rPr lang="en-US"/>
              <a:t>)).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(F(F</a:t>
            </a:r>
            <a:r>
              <a:rPr i="1" lang="en-US" sz="1800">
                <a:solidFill>
                  <a:srgbClr val="0070C0"/>
                </a:solidFill>
              </a:rPr>
              <a:t>1</a:t>
            </a:r>
            <a:r>
              <a:rPr i="1" lang="en-US">
                <a:solidFill>
                  <a:srgbClr val="0070C0"/>
                </a:solidFill>
              </a:rPr>
              <a:t>,F</a:t>
            </a:r>
            <a:r>
              <a:rPr i="1" lang="en-US" sz="1800">
                <a:solidFill>
                  <a:srgbClr val="0070C0"/>
                </a:solidFill>
              </a:rPr>
              <a:t>2</a:t>
            </a:r>
            <a:r>
              <a:rPr i="1" lang="en-US">
                <a:solidFill>
                  <a:srgbClr val="0070C0"/>
                </a:solidFill>
              </a:rPr>
              <a:t>,…,F</a:t>
            </a:r>
            <a:r>
              <a:rPr i="1" lang="en-US" sz="1800">
                <a:solidFill>
                  <a:srgbClr val="0070C0"/>
                </a:solidFill>
              </a:rPr>
              <a:t>k</a:t>
            </a:r>
            <a:r>
              <a:rPr i="1" lang="en-US">
                <a:solidFill>
                  <a:srgbClr val="0070C0"/>
                </a:solidFill>
              </a:rPr>
              <a:t>)) = 1+ max(</a:t>
            </a: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1</a:t>
            </a:r>
            <a:r>
              <a:rPr i="1" lang="en-US">
                <a:solidFill>
                  <a:srgbClr val="0070C0"/>
                </a:solidFill>
              </a:rPr>
              <a:t>), </a:t>
            </a: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2</a:t>
            </a:r>
            <a:r>
              <a:rPr i="1" lang="en-US">
                <a:solidFill>
                  <a:srgbClr val="0070C0"/>
                </a:solidFill>
              </a:rPr>
              <a:t>), …, </a:t>
            </a:r>
            <a:r>
              <a:rPr lang="en-US">
                <a:solidFill>
                  <a:srgbClr val="0070C0"/>
                </a:solidFill>
              </a:rPr>
              <a:t>α</a:t>
            </a:r>
            <a:r>
              <a:rPr i="1" lang="en-US">
                <a:solidFill>
                  <a:srgbClr val="0070C0"/>
                </a:solidFill>
              </a:rPr>
              <a:t>(F</a:t>
            </a:r>
            <a:r>
              <a:rPr i="1" lang="en-US" sz="1800">
                <a:solidFill>
                  <a:srgbClr val="0070C0"/>
                </a:solidFill>
              </a:rPr>
              <a:t>k</a:t>
            </a:r>
            <a:r>
              <a:rPr i="1" lang="en-US">
                <a:solidFill>
                  <a:srgbClr val="0070C0"/>
                </a:solidFill>
              </a:rPr>
              <a:t>))</a:t>
            </a:r>
            <a:endParaRPr b="1">
              <a:solidFill>
                <a:srgbClr val="0070C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of Nesting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03" y="1907628"/>
            <a:ext cx="7140296" cy="243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363" y="1809913"/>
            <a:ext cx="3247915" cy="228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of Nesting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199" y="1384663"/>
            <a:ext cx="10879183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F= D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((D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;P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;D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), D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(D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2700" marR="508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n(F) = 1 + max(x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2700" marR="508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= max(1,0,1)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= 1 + max(1) =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n(F)= 1+ max(1,2)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n(F)=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Smaller depth of nesting indicates less complexity in coding and testing</a:t>
            </a:r>
            <a:endParaRPr>
              <a:solidFill>
                <a:srgbClr val="0070C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7444398" y="1161217"/>
            <a:ext cx="4108564" cy="3049422"/>
            <a:chOff x="4857953" y="1540040"/>
            <a:chExt cx="4108564" cy="3049422"/>
          </a:xfrm>
        </p:grpSpPr>
        <p:sp>
          <p:nvSpPr>
            <p:cNvPr id="128" name="Google Shape;128;p6"/>
            <p:cNvSpPr/>
            <p:nvPr/>
          </p:nvSpPr>
          <p:spPr>
            <a:xfrm>
              <a:off x="4857953" y="1540040"/>
              <a:ext cx="4043159" cy="30494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859337" y="2349500"/>
              <a:ext cx="2089150" cy="1511300"/>
            </a:xfrm>
            <a:custGeom>
              <a:rect b="b" l="l" r="r" t="t"/>
              <a:pathLst>
                <a:path extrusionOk="0" h="1511300" w="2089150">
                  <a:moveTo>
                    <a:pt x="0" y="755650"/>
                  </a:moveTo>
                  <a:lnTo>
                    <a:pt x="1447" y="715518"/>
                  </a:lnTo>
                  <a:lnTo>
                    <a:pt x="5743" y="675931"/>
                  </a:lnTo>
                  <a:lnTo>
                    <a:pt x="12814" y="636943"/>
                  </a:lnTo>
                  <a:lnTo>
                    <a:pt x="22589" y="598604"/>
                  </a:lnTo>
                  <a:lnTo>
                    <a:pt x="34995" y="560968"/>
                  </a:lnTo>
                  <a:lnTo>
                    <a:pt x="49959" y="524087"/>
                  </a:lnTo>
                  <a:lnTo>
                    <a:pt x="67411" y="488012"/>
                  </a:lnTo>
                  <a:lnTo>
                    <a:pt x="87277" y="452795"/>
                  </a:lnTo>
                  <a:lnTo>
                    <a:pt x="109486" y="418491"/>
                  </a:lnTo>
                  <a:lnTo>
                    <a:pt x="133964" y="385149"/>
                  </a:lnTo>
                  <a:lnTo>
                    <a:pt x="160641" y="352823"/>
                  </a:lnTo>
                  <a:lnTo>
                    <a:pt x="189443" y="321565"/>
                  </a:lnTo>
                  <a:lnTo>
                    <a:pt x="220299" y="291427"/>
                  </a:lnTo>
                  <a:lnTo>
                    <a:pt x="253137" y="262461"/>
                  </a:lnTo>
                  <a:lnTo>
                    <a:pt x="287884" y="234719"/>
                  </a:lnTo>
                  <a:lnTo>
                    <a:pt x="324467" y="208254"/>
                  </a:lnTo>
                  <a:lnTo>
                    <a:pt x="362816" y="183119"/>
                  </a:lnTo>
                  <a:lnTo>
                    <a:pt x="402857" y="159364"/>
                  </a:lnTo>
                  <a:lnTo>
                    <a:pt x="444519" y="137043"/>
                  </a:lnTo>
                  <a:lnTo>
                    <a:pt x="487729" y="116207"/>
                  </a:lnTo>
                  <a:lnTo>
                    <a:pt x="532415" y="96909"/>
                  </a:lnTo>
                  <a:lnTo>
                    <a:pt x="578505" y="79201"/>
                  </a:lnTo>
                  <a:lnTo>
                    <a:pt x="625926" y="63136"/>
                  </a:lnTo>
                  <a:lnTo>
                    <a:pt x="674607" y="48765"/>
                  </a:lnTo>
                  <a:lnTo>
                    <a:pt x="724475" y="36140"/>
                  </a:lnTo>
                  <a:lnTo>
                    <a:pt x="775459" y="25315"/>
                  </a:lnTo>
                  <a:lnTo>
                    <a:pt x="827485" y="16341"/>
                  </a:lnTo>
                  <a:lnTo>
                    <a:pt x="880482" y="9270"/>
                  </a:lnTo>
                  <a:lnTo>
                    <a:pt x="934377" y="4154"/>
                  </a:lnTo>
                  <a:lnTo>
                    <a:pt x="989099" y="1047"/>
                  </a:lnTo>
                  <a:lnTo>
                    <a:pt x="1044575" y="0"/>
                  </a:lnTo>
                  <a:lnTo>
                    <a:pt x="1100050" y="1047"/>
                  </a:lnTo>
                  <a:lnTo>
                    <a:pt x="1154772" y="4154"/>
                  </a:lnTo>
                  <a:lnTo>
                    <a:pt x="1208667" y="9270"/>
                  </a:lnTo>
                  <a:lnTo>
                    <a:pt x="1261664" y="16341"/>
                  </a:lnTo>
                  <a:lnTo>
                    <a:pt x="1313690" y="25315"/>
                  </a:lnTo>
                  <a:lnTo>
                    <a:pt x="1364674" y="36140"/>
                  </a:lnTo>
                  <a:lnTo>
                    <a:pt x="1414542" y="48765"/>
                  </a:lnTo>
                  <a:lnTo>
                    <a:pt x="1463223" y="63136"/>
                  </a:lnTo>
                  <a:lnTo>
                    <a:pt x="1510644" y="79201"/>
                  </a:lnTo>
                  <a:lnTo>
                    <a:pt x="1556734" y="96909"/>
                  </a:lnTo>
                  <a:lnTo>
                    <a:pt x="1601420" y="116207"/>
                  </a:lnTo>
                  <a:lnTo>
                    <a:pt x="1644630" y="137043"/>
                  </a:lnTo>
                  <a:lnTo>
                    <a:pt x="1686292" y="159364"/>
                  </a:lnTo>
                  <a:lnTo>
                    <a:pt x="1726333" y="183119"/>
                  </a:lnTo>
                  <a:lnTo>
                    <a:pt x="1764682" y="208254"/>
                  </a:lnTo>
                  <a:lnTo>
                    <a:pt x="1801265" y="234719"/>
                  </a:lnTo>
                  <a:lnTo>
                    <a:pt x="1836012" y="262461"/>
                  </a:lnTo>
                  <a:lnTo>
                    <a:pt x="1868850" y="291427"/>
                  </a:lnTo>
                  <a:lnTo>
                    <a:pt x="1899706" y="321565"/>
                  </a:lnTo>
                  <a:lnTo>
                    <a:pt x="1928508" y="352823"/>
                  </a:lnTo>
                  <a:lnTo>
                    <a:pt x="1955185" y="385149"/>
                  </a:lnTo>
                  <a:lnTo>
                    <a:pt x="1979663" y="418491"/>
                  </a:lnTo>
                  <a:lnTo>
                    <a:pt x="2001872" y="452795"/>
                  </a:lnTo>
                  <a:lnTo>
                    <a:pt x="2021738" y="488012"/>
                  </a:lnTo>
                  <a:lnTo>
                    <a:pt x="2039190" y="524087"/>
                  </a:lnTo>
                  <a:lnTo>
                    <a:pt x="2054154" y="560968"/>
                  </a:lnTo>
                  <a:lnTo>
                    <a:pt x="2066560" y="598604"/>
                  </a:lnTo>
                  <a:lnTo>
                    <a:pt x="2076335" y="636943"/>
                  </a:lnTo>
                  <a:lnTo>
                    <a:pt x="2083406" y="675931"/>
                  </a:lnTo>
                  <a:lnTo>
                    <a:pt x="2087702" y="715518"/>
                  </a:lnTo>
                  <a:lnTo>
                    <a:pt x="2089150" y="755650"/>
                  </a:lnTo>
                  <a:lnTo>
                    <a:pt x="2087702" y="795781"/>
                  </a:lnTo>
                  <a:lnTo>
                    <a:pt x="2083406" y="835368"/>
                  </a:lnTo>
                  <a:lnTo>
                    <a:pt x="2076335" y="874356"/>
                  </a:lnTo>
                  <a:lnTo>
                    <a:pt x="2066560" y="912695"/>
                  </a:lnTo>
                  <a:lnTo>
                    <a:pt x="2054154" y="950331"/>
                  </a:lnTo>
                  <a:lnTo>
                    <a:pt x="2039190" y="987212"/>
                  </a:lnTo>
                  <a:lnTo>
                    <a:pt x="2021738" y="1023287"/>
                  </a:lnTo>
                  <a:lnTo>
                    <a:pt x="2001872" y="1058504"/>
                  </a:lnTo>
                  <a:lnTo>
                    <a:pt x="1979663" y="1092808"/>
                  </a:lnTo>
                  <a:lnTo>
                    <a:pt x="1955185" y="1126150"/>
                  </a:lnTo>
                  <a:lnTo>
                    <a:pt x="1928508" y="1158476"/>
                  </a:lnTo>
                  <a:lnTo>
                    <a:pt x="1899706" y="1189734"/>
                  </a:lnTo>
                  <a:lnTo>
                    <a:pt x="1868850" y="1219872"/>
                  </a:lnTo>
                  <a:lnTo>
                    <a:pt x="1836012" y="1248838"/>
                  </a:lnTo>
                  <a:lnTo>
                    <a:pt x="1801265" y="1276580"/>
                  </a:lnTo>
                  <a:lnTo>
                    <a:pt x="1764682" y="1303045"/>
                  </a:lnTo>
                  <a:lnTo>
                    <a:pt x="1726333" y="1328180"/>
                  </a:lnTo>
                  <a:lnTo>
                    <a:pt x="1686292" y="1351935"/>
                  </a:lnTo>
                  <a:lnTo>
                    <a:pt x="1644630" y="1374256"/>
                  </a:lnTo>
                  <a:lnTo>
                    <a:pt x="1601420" y="1395092"/>
                  </a:lnTo>
                  <a:lnTo>
                    <a:pt x="1556734" y="1414390"/>
                  </a:lnTo>
                  <a:lnTo>
                    <a:pt x="1510644" y="1432098"/>
                  </a:lnTo>
                  <a:lnTo>
                    <a:pt x="1463223" y="1448163"/>
                  </a:lnTo>
                  <a:lnTo>
                    <a:pt x="1414542" y="1462534"/>
                  </a:lnTo>
                  <a:lnTo>
                    <a:pt x="1364674" y="1475159"/>
                  </a:lnTo>
                  <a:lnTo>
                    <a:pt x="1313690" y="1485984"/>
                  </a:lnTo>
                  <a:lnTo>
                    <a:pt x="1261664" y="1494958"/>
                  </a:lnTo>
                  <a:lnTo>
                    <a:pt x="1208667" y="1502029"/>
                  </a:lnTo>
                  <a:lnTo>
                    <a:pt x="1154772" y="1507145"/>
                  </a:lnTo>
                  <a:lnTo>
                    <a:pt x="1100050" y="1510252"/>
                  </a:lnTo>
                  <a:lnTo>
                    <a:pt x="1044575" y="1511300"/>
                  </a:lnTo>
                  <a:lnTo>
                    <a:pt x="989099" y="1510252"/>
                  </a:lnTo>
                  <a:lnTo>
                    <a:pt x="934377" y="1507145"/>
                  </a:lnTo>
                  <a:lnTo>
                    <a:pt x="880482" y="1502029"/>
                  </a:lnTo>
                  <a:lnTo>
                    <a:pt x="827485" y="1494958"/>
                  </a:lnTo>
                  <a:lnTo>
                    <a:pt x="775459" y="1485984"/>
                  </a:lnTo>
                  <a:lnTo>
                    <a:pt x="724475" y="1475159"/>
                  </a:lnTo>
                  <a:lnTo>
                    <a:pt x="674607" y="1462534"/>
                  </a:lnTo>
                  <a:lnTo>
                    <a:pt x="625926" y="1448163"/>
                  </a:lnTo>
                  <a:lnTo>
                    <a:pt x="578505" y="1432098"/>
                  </a:lnTo>
                  <a:lnTo>
                    <a:pt x="532415" y="1414390"/>
                  </a:lnTo>
                  <a:lnTo>
                    <a:pt x="487729" y="1395092"/>
                  </a:lnTo>
                  <a:lnTo>
                    <a:pt x="444519" y="1374256"/>
                  </a:lnTo>
                  <a:lnTo>
                    <a:pt x="402857" y="1351935"/>
                  </a:lnTo>
                  <a:lnTo>
                    <a:pt x="362816" y="1328180"/>
                  </a:lnTo>
                  <a:lnTo>
                    <a:pt x="324467" y="1303045"/>
                  </a:lnTo>
                  <a:lnTo>
                    <a:pt x="287884" y="1276580"/>
                  </a:lnTo>
                  <a:lnTo>
                    <a:pt x="253137" y="1248838"/>
                  </a:lnTo>
                  <a:lnTo>
                    <a:pt x="220299" y="1219872"/>
                  </a:lnTo>
                  <a:lnTo>
                    <a:pt x="189443" y="1189734"/>
                  </a:lnTo>
                  <a:lnTo>
                    <a:pt x="160641" y="1158476"/>
                  </a:lnTo>
                  <a:lnTo>
                    <a:pt x="133964" y="1126150"/>
                  </a:lnTo>
                  <a:lnTo>
                    <a:pt x="109486" y="1092808"/>
                  </a:lnTo>
                  <a:lnTo>
                    <a:pt x="87277" y="1058504"/>
                  </a:lnTo>
                  <a:lnTo>
                    <a:pt x="67411" y="1023287"/>
                  </a:lnTo>
                  <a:lnTo>
                    <a:pt x="49959" y="987212"/>
                  </a:lnTo>
                  <a:lnTo>
                    <a:pt x="34995" y="950331"/>
                  </a:lnTo>
                  <a:lnTo>
                    <a:pt x="22589" y="912695"/>
                  </a:lnTo>
                  <a:lnTo>
                    <a:pt x="12814" y="874356"/>
                  </a:lnTo>
                  <a:lnTo>
                    <a:pt x="5743" y="835368"/>
                  </a:lnTo>
                  <a:lnTo>
                    <a:pt x="1447" y="795781"/>
                  </a:lnTo>
                  <a:lnTo>
                    <a:pt x="0" y="75565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885112" y="2276475"/>
              <a:ext cx="1081405" cy="1511300"/>
            </a:xfrm>
            <a:custGeom>
              <a:rect b="b" l="l" r="r" t="t"/>
              <a:pathLst>
                <a:path extrusionOk="0" h="1511300" w="1081404">
                  <a:moveTo>
                    <a:pt x="0" y="755650"/>
                  </a:moveTo>
                  <a:lnTo>
                    <a:pt x="1482" y="699254"/>
                  </a:lnTo>
                  <a:lnTo>
                    <a:pt x="5860" y="643985"/>
                  </a:lnTo>
                  <a:lnTo>
                    <a:pt x="13030" y="589987"/>
                  </a:lnTo>
                  <a:lnTo>
                    <a:pt x="22886" y="537408"/>
                  </a:lnTo>
                  <a:lnTo>
                    <a:pt x="35324" y="486392"/>
                  </a:lnTo>
                  <a:lnTo>
                    <a:pt x="50239" y="437086"/>
                  </a:lnTo>
                  <a:lnTo>
                    <a:pt x="67528" y="389637"/>
                  </a:lnTo>
                  <a:lnTo>
                    <a:pt x="87085" y="344190"/>
                  </a:lnTo>
                  <a:lnTo>
                    <a:pt x="108806" y="300891"/>
                  </a:lnTo>
                  <a:lnTo>
                    <a:pt x="132587" y="259887"/>
                  </a:lnTo>
                  <a:lnTo>
                    <a:pt x="158322" y="221324"/>
                  </a:lnTo>
                  <a:lnTo>
                    <a:pt x="185908" y="185347"/>
                  </a:lnTo>
                  <a:lnTo>
                    <a:pt x="215240" y="152104"/>
                  </a:lnTo>
                  <a:lnTo>
                    <a:pt x="246214" y="121739"/>
                  </a:lnTo>
                  <a:lnTo>
                    <a:pt x="278724" y="94400"/>
                  </a:lnTo>
                  <a:lnTo>
                    <a:pt x="312667" y="70231"/>
                  </a:lnTo>
                  <a:lnTo>
                    <a:pt x="347937" y="49380"/>
                  </a:lnTo>
                  <a:lnTo>
                    <a:pt x="384431" y="31993"/>
                  </a:lnTo>
                  <a:lnTo>
                    <a:pt x="422044" y="18215"/>
                  </a:lnTo>
                  <a:lnTo>
                    <a:pt x="460671" y="8193"/>
                  </a:lnTo>
                  <a:lnTo>
                    <a:pt x="500208" y="2072"/>
                  </a:lnTo>
                  <a:lnTo>
                    <a:pt x="540550" y="0"/>
                  </a:lnTo>
                  <a:lnTo>
                    <a:pt x="580890" y="2072"/>
                  </a:lnTo>
                  <a:lnTo>
                    <a:pt x="620425" y="8193"/>
                  </a:lnTo>
                  <a:lnTo>
                    <a:pt x="659051" y="18215"/>
                  </a:lnTo>
                  <a:lnTo>
                    <a:pt x="696662" y="31993"/>
                  </a:lnTo>
                  <a:lnTo>
                    <a:pt x="733155" y="49380"/>
                  </a:lnTo>
                  <a:lnTo>
                    <a:pt x="768425" y="70231"/>
                  </a:lnTo>
                  <a:lnTo>
                    <a:pt x="802366" y="94400"/>
                  </a:lnTo>
                  <a:lnTo>
                    <a:pt x="834876" y="121739"/>
                  </a:lnTo>
                  <a:lnTo>
                    <a:pt x="865849" y="152104"/>
                  </a:lnTo>
                  <a:lnTo>
                    <a:pt x="895180" y="185347"/>
                  </a:lnTo>
                  <a:lnTo>
                    <a:pt x="922766" y="221324"/>
                  </a:lnTo>
                  <a:lnTo>
                    <a:pt x="948501" y="259887"/>
                  </a:lnTo>
                  <a:lnTo>
                    <a:pt x="972281" y="300891"/>
                  </a:lnTo>
                  <a:lnTo>
                    <a:pt x="994002" y="344190"/>
                  </a:lnTo>
                  <a:lnTo>
                    <a:pt x="1013559" y="389637"/>
                  </a:lnTo>
                  <a:lnTo>
                    <a:pt x="1030847" y="437086"/>
                  </a:lnTo>
                  <a:lnTo>
                    <a:pt x="1045763" y="486392"/>
                  </a:lnTo>
                  <a:lnTo>
                    <a:pt x="1058201" y="537408"/>
                  </a:lnTo>
                  <a:lnTo>
                    <a:pt x="1068057" y="589987"/>
                  </a:lnTo>
                  <a:lnTo>
                    <a:pt x="1075226" y="643985"/>
                  </a:lnTo>
                  <a:lnTo>
                    <a:pt x="1079604" y="699254"/>
                  </a:lnTo>
                  <a:lnTo>
                    <a:pt x="1081087" y="755650"/>
                  </a:lnTo>
                  <a:lnTo>
                    <a:pt x="1079604" y="812045"/>
                  </a:lnTo>
                  <a:lnTo>
                    <a:pt x="1075226" y="867314"/>
                  </a:lnTo>
                  <a:lnTo>
                    <a:pt x="1068057" y="921312"/>
                  </a:lnTo>
                  <a:lnTo>
                    <a:pt x="1058201" y="973891"/>
                  </a:lnTo>
                  <a:lnTo>
                    <a:pt x="1045763" y="1024907"/>
                  </a:lnTo>
                  <a:lnTo>
                    <a:pt x="1030847" y="1074213"/>
                  </a:lnTo>
                  <a:lnTo>
                    <a:pt x="1013559" y="1121662"/>
                  </a:lnTo>
                  <a:lnTo>
                    <a:pt x="994002" y="1167109"/>
                  </a:lnTo>
                  <a:lnTo>
                    <a:pt x="972281" y="1210408"/>
                  </a:lnTo>
                  <a:lnTo>
                    <a:pt x="948501" y="1251412"/>
                  </a:lnTo>
                  <a:lnTo>
                    <a:pt x="922766" y="1289975"/>
                  </a:lnTo>
                  <a:lnTo>
                    <a:pt x="895180" y="1325952"/>
                  </a:lnTo>
                  <a:lnTo>
                    <a:pt x="865849" y="1359195"/>
                  </a:lnTo>
                  <a:lnTo>
                    <a:pt x="834876" y="1389560"/>
                  </a:lnTo>
                  <a:lnTo>
                    <a:pt x="802366" y="1416899"/>
                  </a:lnTo>
                  <a:lnTo>
                    <a:pt x="768425" y="1441068"/>
                  </a:lnTo>
                  <a:lnTo>
                    <a:pt x="733155" y="1461919"/>
                  </a:lnTo>
                  <a:lnTo>
                    <a:pt x="696662" y="1479306"/>
                  </a:lnTo>
                  <a:lnTo>
                    <a:pt x="659051" y="1493084"/>
                  </a:lnTo>
                  <a:lnTo>
                    <a:pt x="620425" y="1503106"/>
                  </a:lnTo>
                  <a:lnTo>
                    <a:pt x="580890" y="1509227"/>
                  </a:lnTo>
                  <a:lnTo>
                    <a:pt x="540550" y="1511300"/>
                  </a:lnTo>
                  <a:lnTo>
                    <a:pt x="500208" y="1509227"/>
                  </a:lnTo>
                  <a:lnTo>
                    <a:pt x="460671" y="1503106"/>
                  </a:lnTo>
                  <a:lnTo>
                    <a:pt x="422044" y="1493084"/>
                  </a:lnTo>
                  <a:lnTo>
                    <a:pt x="384431" y="1479306"/>
                  </a:lnTo>
                  <a:lnTo>
                    <a:pt x="347937" y="1461919"/>
                  </a:lnTo>
                  <a:lnTo>
                    <a:pt x="312667" y="1441068"/>
                  </a:lnTo>
                  <a:lnTo>
                    <a:pt x="278724" y="1416899"/>
                  </a:lnTo>
                  <a:lnTo>
                    <a:pt x="246214" y="1389560"/>
                  </a:lnTo>
                  <a:lnTo>
                    <a:pt x="215240" y="1359195"/>
                  </a:lnTo>
                  <a:lnTo>
                    <a:pt x="185908" y="1325952"/>
                  </a:lnTo>
                  <a:lnTo>
                    <a:pt x="158322" y="1289975"/>
                  </a:lnTo>
                  <a:lnTo>
                    <a:pt x="132587" y="1251412"/>
                  </a:lnTo>
                  <a:lnTo>
                    <a:pt x="108806" y="1210408"/>
                  </a:lnTo>
                  <a:lnTo>
                    <a:pt x="87085" y="1167109"/>
                  </a:lnTo>
                  <a:lnTo>
                    <a:pt x="67528" y="1121662"/>
                  </a:lnTo>
                  <a:lnTo>
                    <a:pt x="50239" y="1074213"/>
                  </a:lnTo>
                  <a:lnTo>
                    <a:pt x="35324" y="1024907"/>
                  </a:lnTo>
                  <a:lnTo>
                    <a:pt x="22886" y="973891"/>
                  </a:lnTo>
                  <a:lnTo>
                    <a:pt x="13030" y="921312"/>
                  </a:lnTo>
                  <a:lnTo>
                    <a:pt x="5860" y="867314"/>
                  </a:lnTo>
                  <a:lnTo>
                    <a:pt x="1482" y="812045"/>
                  </a:lnTo>
                  <a:lnTo>
                    <a:pt x="0" y="75565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6"/>
          <p:cNvSpPr txBox="1"/>
          <p:nvPr/>
        </p:nvSpPr>
        <p:spPr>
          <a:xfrm>
            <a:off x="7432447" y="3200735"/>
            <a:ext cx="3556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lang="en-US" sz="1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10189935" y="2576848"/>
            <a:ext cx="3556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lang="en-US" sz="1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Cyclomatic Complexity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program’s complexity can be measured by the cyclomatic number of the program flowgraph.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McCabe</a:t>
            </a:r>
            <a:r>
              <a:rPr lang="en-US"/>
              <a:t> proposed the Cyclomatic Complexity in 1976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cyclomatic number can be calculated in 2 different ways: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Flowgraph-based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Code-based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Cyclomatic Complexity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 program with the program flowgraph G, the cyclomatic complexity v(G) is measured as: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v(G) = e - n + 2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 : number of edges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Representing branches and cycles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 : number of nodes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Representing block of sequential code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Cyclomatic Complexity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 program with the program flowgraph G, the cyclomatic complexity v(G) is measured as: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v(G) = 1 + 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 : number of predicate nodes (i.e., nodes with out-degree  other than 1)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 represents number of loops in the graph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 number of decision points in the program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i.e., The complexity of primes depends only on the predicates (decision points or BCSs) in them.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2021-08-18T09:17:01Z</dcterms:created>
  <dc:creator>jubair</dc:creator>
</cp:coreProperties>
</file>