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Tahoma"/>
      <p:regular r:id="rId29"/>
      <p:bold r:id="rId30"/>
    </p:embeddedFont>
    <p:embeddedFont>
      <p:font typeface="Noto Sans Symbol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g1vUPDP1oX2vTT5A2ea75I9rRv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8D3A96-9559-48A3-A2EE-7E39BDF55180}">
  <a:tblStyle styleId="{EB8D3A96-9559-48A3-A2EE-7E39BDF5518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otoSansSymbols-regular.fntdata"/><Relationship Id="rId30" Type="http://schemas.openxmlformats.org/officeDocument/2006/relationships/font" Target="fonts/Tahoma-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NotoSansSymbol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-λ</a:t>
            </a:r>
            <a:r>
              <a:rPr b="1" baseline="-25000" i="0" lang="en-US" sz="1200">
                <a:solidFill>
                  <a:schemeClr val="dk1"/>
                </a:solidFill>
                <a:latin typeface="Calibri"/>
                <a:ea typeface="Calibri"/>
                <a:cs typeface="Calibri"/>
                <a:sym typeface="Calibri"/>
              </a:rPr>
              <a:t>0</a:t>
            </a:r>
            <a:r>
              <a:rPr b="1" i="0" lang="en-US" sz="1200">
                <a:solidFill>
                  <a:schemeClr val="dk1"/>
                </a:solidFill>
                <a:latin typeface="Calibri"/>
                <a:ea typeface="Calibri"/>
                <a:cs typeface="Calibri"/>
                <a:sym typeface="Calibri"/>
              </a:rPr>
              <a:t>:</a:t>
            </a:r>
            <a:r>
              <a:rPr b="0" i="0" lang="en-US" sz="1200">
                <a:solidFill>
                  <a:schemeClr val="dk1"/>
                </a:solidFill>
                <a:latin typeface="Calibri"/>
                <a:ea typeface="Calibri"/>
                <a:cs typeface="Calibri"/>
                <a:sym typeface="Calibri"/>
              </a:rPr>
              <a:t> stands for the initial failure intensity at the start of the execution.</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-v</a:t>
            </a:r>
            <a:r>
              <a:rPr b="1" baseline="-25000" i="0" lang="en-US" sz="1200">
                <a:solidFill>
                  <a:schemeClr val="dk1"/>
                </a:solidFill>
                <a:latin typeface="Calibri"/>
                <a:ea typeface="Calibri"/>
                <a:cs typeface="Calibri"/>
                <a:sym typeface="Calibri"/>
              </a:rPr>
              <a:t>0</a:t>
            </a:r>
            <a:r>
              <a:rPr b="1" i="0" lang="en-US" sz="1200">
                <a:solidFill>
                  <a:schemeClr val="dk1"/>
                </a:solidFill>
                <a:latin typeface="Calibri"/>
                <a:ea typeface="Calibri"/>
                <a:cs typeface="Calibri"/>
                <a:sym typeface="Calibri"/>
              </a:rPr>
              <a:t>:</a:t>
            </a:r>
            <a:r>
              <a:rPr b="0" i="0" lang="en-US" sz="1200">
                <a:solidFill>
                  <a:schemeClr val="dk1"/>
                </a:solidFill>
                <a:latin typeface="Calibri"/>
                <a:ea typeface="Calibri"/>
                <a:cs typeface="Calibri"/>
                <a:sym typeface="Calibri"/>
              </a:rPr>
              <a:t> stands for the total number of failures occurring over an infinite time period; it corresponds to the expected number of failures to be observed eventually.</a:t>
            </a:r>
            <a:endParaRPr/>
          </a:p>
          <a:p>
            <a:pPr indent="0" lvl="0" marL="0" rtl="0" algn="l">
              <a:spcBef>
                <a:spcPts val="0"/>
              </a:spcBef>
              <a:spcAft>
                <a:spcPts val="0"/>
              </a:spcAft>
              <a:buNone/>
            </a:pPr>
            <a:r>
              <a:rPr lang="en-US"/>
              <a:t>Theta: failure intensity decay parameter.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http://www.cse.cuhk.edu.hk/~lyu/book/reliability/casre.html</a:t>
            </a:r>
            <a:endParaRPr/>
          </a:p>
        </p:txBody>
      </p:sp>
      <p:sp>
        <p:nvSpPr>
          <p:cNvPr id="163" name="Google Shape;16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But it is difficult to separate the claims from the reality. Many organizations perform experiments, run case studies, or administer surveys to help them decide whether a method or tool is likely to make a positive diﬀerence in their particular situations. </a:t>
            </a:r>
            <a:br>
              <a:rPr lang="en-US"/>
            </a:br>
            <a:endParaRPr/>
          </a:p>
        </p:txBody>
      </p:sp>
      <p:sp>
        <p:nvSpPr>
          <p:cNvPr id="251" name="Google Shape;25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European soccer leagues, a points system is used to select the best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all-around team over the course of a season. Until the early 1980s, two</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points were awarded for each win and one point was awarded for each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Thereafter, the points system was changed; a win yielded three points instead</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of two, while a draw still yielded one point. This change was made to reﬂect</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the consensus view that the </a:t>
            </a:r>
            <a:r>
              <a:rPr b="0" i="1" lang="en-US" sz="1200">
                <a:solidFill>
                  <a:schemeClr val="dk1"/>
                </a:solidFill>
                <a:latin typeface="Calibri"/>
                <a:ea typeface="Calibri"/>
                <a:cs typeface="Calibri"/>
                <a:sym typeface="Calibri"/>
              </a:rPr>
              <a:t>qualitative difference </a:t>
            </a:r>
            <a:r>
              <a:rPr b="0" i="0" lang="en-US" sz="1200">
                <a:solidFill>
                  <a:schemeClr val="dk1"/>
                </a:solidFill>
                <a:latin typeface="Calibri"/>
                <a:ea typeface="Calibri"/>
                <a:cs typeface="Calibri"/>
                <a:sym typeface="Calibri"/>
              </a:rPr>
              <a:t>between a win and a draw</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was greater than that between a draw and a defeat</a:t>
            </a:r>
            <a:r>
              <a:rPr lang="en-US"/>
              <a:t> </a:t>
            </a:r>
            <a:br>
              <a:rPr lang="en-US"/>
            </a:br>
            <a:endParaRPr/>
          </a:p>
        </p:txBody>
      </p:sp>
      <p:sp>
        <p:nvSpPr>
          <p:cNvPr id="105" name="Google Shape;10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Cocomo (Constructive Cost Model) is a regression model based on LOC, i.e </a:t>
            </a:r>
            <a:r>
              <a:rPr b="1" i="0" lang="en-US" sz="1200">
                <a:solidFill>
                  <a:schemeClr val="dk1"/>
                </a:solidFill>
                <a:latin typeface="Calibri"/>
                <a:ea typeface="Calibri"/>
                <a:cs typeface="Calibri"/>
                <a:sym typeface="Calibri"/>
              </a:rPr>
              <a:t>number of Lines of Code</a:t>
            </a:r>
            <a:r>
              <a:rPr b="0" i="0" lang="en-US" sz="1200">
                <a:solidFill>
                  <a:schemeClr val="dk1"/>
                </a:solidFill>
                <a:latin typeface="Calibri"/>
                <a:ea typeface="Calibri"/>
                <a:cs typeface="Calibri"/>
                <a:sym typeface="Calibri"/>
              </a:rPr>
              <a:t>. It is a procedural cost estimate model for software projects and often used as a process of reliably predicting the various parameters associated with making a project such as size, effort, cost, time and quality.</a:t>
            </a:r>
            <a:endParaRPr/>
          </a:p>
          <a:p>
            <a:pPr indent="0" lvl="0" marL="0" rtl="0" algn="l">
              <a:spcBef>
                <a:spcPts val="0"/>
              </a:spcBef>
              <a:spcAft>
                <a:spcPts val="0"/>
              </a:spcAft>
              <a:buNone/>
            </a:pPr>
            <a:r>
              <a:rPr lang="en-US"/>
              <a:t>I</a:t>
            </a:r>
            <a:r>
              <a:rPr b="0" i="0" lang="en-US" sz="1200">
                <a:solidFill>
                  <a:schemeClr val="dk1"/>
                </a:solidFill>
                <a:latin typeface="Calibri"/>
                <a:ea typeface="Calibri"/>
                <a:cs typeface="Calibri"/>
                <a:sym typeface="Calibri"/>
              </a:rPr>
              <a:t>t was proposed by Barry Boehm in 1970 and is based on the study of 63 projects</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https://pm.stackexchange.com/questions/14882/what-does-person-month-mean-in-development-time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https://www.geeksforgeeks.org/software-engineering-cocomo-model/</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It's mean amount of work performed by the average worker in one month.</a:t>
            </a:r>
            <a:endParaRPr/>
          </a:p>
          <a:p>
            <a:pPr indent="0" lvl="0" marL="0" rtl="0" algn="l">
              <a:spcBef>
                <a:spcPts val="0"/>
              </a:spcBef>
              <a:spcAft>
                <a:spcPts val="0"/>
              </a:spcAft>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Function point metrics provide a standardized method for measuring the various functions of a software application. It measures the functionality from the user’s point of view, that is, on the basis of what the user requests and receives in return. Function point analysis is a standard method for measuring software development from the user's point of view.</a:t>
            </a:r>
            <a:endParaRPr/>
          </a:p>
        </p:txBody>
      </p:sp>
      <p:sp>
        <p:nvSpPr>
          <p:cNvPr id="130" name="Google Shape;13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Measurement</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i="1" lang="en-US"/>
              <a:t>What Is It and Why Do It?</a:t>
            </a: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collection</a:t>
            </a:r>
            <a:endParaRPr/>
          </a:p>
        </p:txBody>
      </p:sp>
      <p:sp>
        <p:nvSpPr>
          <p:cNvPr id="151" name="Google Shape;151;p10"/>
          <p:cNvSpPr txBox="1"/>
          <p:nvPr>
            <p:ph idx="1" type="body"/>
          </p:nvPr>
        </p:nvSpPr>
        <p:spPr>
          <a:xfrm>
            <a:off x="838200" y="1825625"/>
            <a:ext cx="10591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Very critical and very hard step. </a:t>
            </a:r>
            <a:endParaRPr/>
          </a:p>
          <a:p>
            <a:pPr indent="-228600" lvl="1" marL="685800" rtl="0" algn="l">
              <a:lnSpc>
                <a:spcPct val="90000"/>
              </a:lnSpc>
              <a:spcBef>
                <a:spcPts val="500"/>
              </a:spcBef>
              <a:spcAft>
                <a:spcPts val="0"/>
              </a:spcAft>
              <a:buClr>
                <a:schemeClr val="dk1"/>
              </a:buClr>
              <a:buSzPts val="2400"/>
              <a:buChar char="•"/>
            </a:pPr>
            <a:r>
              <a:rPr lang="en-US"/>
              <a:t>What data should be collected? </a:t>
            </a:r>
            <a:endParaRPr/>
          </a:p>
          <a:p>
            <a:pPr indent="-228600" lvl="1" marL="685800" rtl="0" algn="l">
              <a:lnSpc>
                <a:spcPct val="90000"/>
              </a:lnSpc>
              <a:spcBef>
                <a:spcPts val="500"/>
              </a:spcBef>
              <a:spcAft>
                <a:spcPts val="0"/>
              </a:spcAft>
              <a:buClr>
                <a:schemeClr val="dk1"/>
              </a:buClr>
              <a:buSzPts val="2400"/>
              <a:buChar char="•"/>
            </a:pPr>
            <a:r>
              <a:rPr lang="en-US"/>
              <a:t>How it should be collected? </a:t>
            </a:r>
            <a:endParaRPr/>
          </a:p>
          <a:p>
            <a:pPr indent="-228600" lvl="1" marL="685800" rtl="0" algn="l">
              <a:lnSpc>
                <a:spcPct val="90000"/>
              </a:lnSpc>
              <a:spcBef>
                <a:spcPts val="500"/>
              </a:spcBef>
              <a:spcAft>
                <a:spcPts val="0"/>
              </a:spcAft>
              <a:buClr>
                <a:schemeClr val="dk1"/>
              </a:buClr>
              <a:buSzPts val="2400"/>
              <a:buChar char="•"/>
            </a:pPr>
            <a:r>
              <a:rPr lang="en-US"/>
              <a:t>Is collected data reproducible? </a:t>
            </a:r>
            <a:endParaRPr/>
          </a:p>
          <a:p>
            <a:pPr indent="-228600" lvl="0" marL="228600" rtl="0" algn="l">
              <a:lnSpc>
                <a:spcPct val="90000"/>
              </a:lnSpc>
              <a:spcBef>
                <a:spcPts val="1000"/>
              </a:spcBef>
              <a:spcAft>
                <a:spcPts val="0"/>
              </a:spcAft>
              <a:buClr>
                <a:schemeClr val="dk1"/>
              </a:buClr>
              <a:buSzPts val="2800"/>
              <a:buChar char="•"/>
            </a:pPr>
            <a:r>
              <a:rPr lang="en-US"/>
              <a:t>Example: software failure data collection </a:t>
            </a:r>
            <a:endParaRPr/>
          </a:p>
          <a:p>
            <a:pPr indent="-228600" lvl="1" marL="685800" rtl="0" algn="l">
              <a:lnSpc>
                <a:spcPct val="90000"/>
              </a:lnSpc>
              <a:spcBef>
                <a:spcPts val="500"/>
              </a:spcBef>
              <a:spcAft>
                <a:spcPts val="0"/>
              </a:spcAft>
              <a:buClr>
                <a:schemeClr val="dk1"/>
              </a:buClr>
              <a:buSzPts val="2400"/>
              <a:buChar char="•"/>
            </a:pPr>
            <a:r>
              <a:rPr lang="en-US"/>
              <a:t>Time of failure </a:t>
            </a:r>
            <a:endParaRPr/>
          </a:p>
          <a:p>
            <a:pPr indent="-228600" lvl="1" marL="685800" rtl="0" algn="l">
              <a:lnSpc>
                <a:spcPct val="90000"/>
              </a:lnSpc>
              <a:spcBef>
                <a:spcPts val="500"/>
              </a:spcBef>
              <a:spcAft>
                <a:spcPts val="0"/>
              </a:spcAft>
              <a:buClr>
                <a:schemeClr val="dk1"/>
              </a:buClr>
              <a:buSzPts val="2400"/>
              <a:buChar char="•"/>
            </a:pPr>
            <a:r>
              <a:rPr lang="en-US"/>
              <a:t>Time interval between failures </a:t>
            </a:r>
            <a:endParaRPr/>
          </a:p>
          <a:p>
            <a:pPr indent="-228600" lvl="1" marL="685800" rtl="0" algn="l">
              <a:lnSpc>
                <a:spcPct val="90000"/>
              </a:lnSpc>
              <a:spcBef>
                <a:spcPts val="500"/>
              </a:spcBef>
              <a:spcAft>
                <a:spcPts val="0"/>
              </a:spcAft>
              <a:buClr>
                <a:schemeClr val="dk1"/>
              </a:buClr>
              <a:buSzPts val="2400"/>
              <a:buChar char="•"/>
            </a:pPr>
            <a:r>
              <a:rPr lang="en-US"/>
              <a:t>Cumulative failure up to a given time </a:t>
            </a:r>
            <a:endParaRPr/>
          </a:p>
          <a:p>
            <a:pPr indent="-228600" lvl="1" marL="685800" rtl="0" algn="l">
              <a:lnSpc>
                <a:spcPct val="90000"/>
              </a:lnSpc>
              <a:spcBef>
                <a:spcPts val="500"/>
              </a:spcBef>
              <a:spcAft>
                <a:spcPts val="0"/>
              </a:spcAft>
              <a:buClr>
                <a:schemeClr val="dk1"/>
              </a:buClr>
              <a:buSzPts val="2400"/>
              <a:buChar char="•"/>
            </a:pPr>
            <a:r>
              <a:rPr lang="en-US"/>
              <a:t>Failures experienced in a time interval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Quality models and measures</a:t>
            </a:r>
            <a:endParaRPr/>
          </a:p>
        </p:txBody>
      </p:sp>
      <p:sp>
        <p:nvSpPr>
          <p:cNvPr id="158" name="Google Shape;158;p11"/>
          <p:cNvSpPr txBox="1"/>
          <p:nvPr>
            <p:ph idx="1" type="body"/>
          </p:nvPr>
        </p:nvSpPr>
        <p:spPr>
          <a:xfrm>
            <a:off x="838200" y="1564368"/>
            <a:ext cx="10591800" cy="80000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software quality involves many diverse factors, software engineers have developed models of the interaction between multiple quality factors. </a:t>
            </a:r>
            <a:endParaRPr/>
          </a:p>
        </p:txBody>
      </p:sp>
      <p:sp>
        <p:nvSpPr>
          <p:cNvPr id="159" name="Google Shape;159;p11"/>
          <p:cNvSpPr/>
          <p:nvPr/>
        </p:nvSpPr>
        <p:spPr>
          <a:xfrm>
            <a:off x="1698171" y="2442754"/>
            <a:ext cx="8112035" cy="441524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Reliability models</a:t>
            </a:r>
            <a:endParaRPr/>
          </a:p>
        </p:txBody>
      </p:sp>
      <p:sp>
        <p:nvSpPr>
          <p:cNvPr id="166" name="Google Shape;166;p12"/>
          <p:cNvSpPr/>
          <p:nvPr/>
        </p:nvSpPr>
        <p:spPr>
          <a:xfrm>
            <a:off x="7877907" y="1609247"/>
            <a:ext cx="4137289" cy="31874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2"/>
          <p:cNvSpPr txBox="1"/>
          <p:nvPr>
            <p:ph idx="1" type="body"/>
          </p:nvPr>
        </p:nvSpPr>
        <p:spPr>
          <a:xfrm>
            <a:off x="838200" y="1825625"/>
            <a:ext cx="7521900" cy="297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Plot the change of failure intensity (</a:t>
            </a:r>
            <a:r>
              <a:rPr lang="en-US">
                <a:latin typeface="Noto Sans Symbols"/>
                <a:ea typeface="Noto Sans Symbols"/>
                <a:cs typeface="Noto Sans Symbols"/>
                <a:sym typeface="Noto Sans Symbols"/>
              </a:rPr>
              <a:t>λ</a:t>
            </a:r>
            <a:r>
              <a:rPr lang="en-US"/>
              <a:t>) against time. </a:t>
            </a:r>
            <a:endParaRPr/>
          </a:p>
          <a:p>
            <a:pPr indent="-228600" lvl="0" marL="228600" rtl="0" algn="l">
              <a:lnSpc>
                <a:spcPct val="90000"/>
              </a:lnSpc>
              <a:spcBef>
                <a:spcPts val="1000"/>
              </a:spcBef>
              <a:spcAft>
                <a:spcPts val="0"/>
              </a:spcAft>
              <a:buClr>
                <a:schemeClr val="dk1"/>
              </a:buClr>
              <a:buSzPts val="2800"/>
              <a:buChar char="•"/>
            </a:pPr>
            <a:r>
              <a:rPr lang="en-US"/>
              <a:t>Many models are proposed. The most famous ones  are </a:t>
            </a:r>
            <a:r>
              <a:rPr lang="en-US">
                <a:solidFill>
                  <a:schemeClr val="accent1"/>
                </a:solidFill>
              </a:rPr>
              <a:t>basic exponential model </a:t>
            </a:r>
            <a:r>
              <a:rPr lang="en-US"/>
              <a:t>and </a:t>
            </a:r>
            <a:r>
              <a:rPr lang="en-US">
                <a:solidFill>
                  <a:schemeClr val="accent1"/>
                </a:solidFill>
              </a:rPr>
              <a:t>logarithmic Poisson model</a:t>
            </a:r>
            <a:r>
              <a:rPr lang="en-US"/>
              <a:t>. </a:t>
            </a:r>
            <a:endParaRPr/>
          </a:p>
          <a:p>
            <a:pPr indent="-228600" lvl="0" marL="228600" rtl="0" algn="l">
              <a:lnSpc>
                <a:spcPct val="90000"/>
              </a:lnSpc>
              <a:spcBef>
                <a:spcPts val="1000"/>
              </a:spcBef>
              <a:spcAft>
                <a:spcPts val="0"/>
              </a:spcAft>
              <a:buClr>
                <a:schemeClr val="dk1"/>
              </a:buClr>
              <a:buSzPts val="2800"/>
              <a:buChar char="•"/>
            </a:pPr>
            <a:r>
              <a:rPr lang="en-US"/>
              <a:t>Automated tools such as CASRE are available.</a:t>
            </a:r>
            <a:endParaRPr/>
          </a:p>
        </p:txBody>
      </p:sp>
      <p:sp>
        <p:nvSpPr>
          <p:cNvPr id="168" name="Google Shape;168;p12"/>
          <p:cNvSpPr txBox="1"/>
          <p:nvPr/>
        </p:nvSpPr>
        <p:spPr>
          <a:xfrm>
            <a:off x="1719600" y="5036650"/>
            <a:ext cx="4137300" cy="9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R(t) = e - (𝛌/t)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Security metrics</a:t>
            </a:r>
            <a:endParaRPr/>
          </a:p>
        </p:txBody>
      </p:sp>
      <p:sp>
        <p:nvSpPr>
          <p:cNvPr id="174" name="Google Shape;174;p13"/>
          <p:cNvSpPr txBox="1"/>
          <p:nvPr>
            <p:ph idx="1" type="body"/>
          </p:nvPr>
        </p:nvSpPr>
        <p:spPr>
          <a:xfrm>
            <a:off x="838200" y="1692621"/>
            <a:ext cx="10591800" cy="244711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security concern of software systems have grown rapidly.</a:t>
            </a:r>
            <a:endParaRPr/>
          </a:p>
          <a:p>
            <a:pPr indent="-228600" lvl="0" marL="228600" rtl="0" algn="l">
              <a:lnSpc>
                <a:spcPct val="90000"/>
              </a:lnSpc>
              <a:spcBef>
                <a:spcPts val="1000"/>
              </a:spcBef>
              <a:spcAft>
                <a:spcPts val="0"/>
              </a:spcAft>
              <a:buClr>
                <a:schemeClr val="dk1"/>
              </a:buClr>
              <a:buSzPts val="2800"/>
              <a:buChar char="•"/>
            </a:pPr>
            <a:r>
              <a:rPr lang="en-US"/>
              <a:t>We worry that attackers will steal or corrupt data files, passwords, and our accounts.</a:t>
            </a:r>
            <a:endParaRPr/>
          </a:p>
          <a:p>
            <a:pPr indent="-228600" lvl="0" marL="228600" rtl="0" algn="l">
              <a:lnSpc>
                <a:spcPct val="90000"/>
              </a:lnSpc>
              <a:spcBef>
                <a:spcPts val="1000"/>
              </a:spcBef>
              <a:spcAft>
                <a:spcPts val="0"/>
              </a:spcAft>
              <a:buClr>
                <a:schemeClr val="dk1"/>
              </a:buClr>
              <a:buSzPts val="2800"/>
              <a:buChar char="•"/>
            </a:pPr>
            <a:r>
              <a:rPr lang="en-US"/>
              <a:t>some standard ways to assess security risks in terms of impact, likelihood, threats, and vulnerabilities.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Performance evaluation and models</a:t>
            </a:r>
            <a:endParaRPr/>
          </a:p>
        </p:txBody>
      </p:sp>
      <p:sp>
        <p:nvSpPr>
          <p:cNvPr id="180" name="Google Shape;180;p14"/>
          <p:cNvSpPr txBox="1"/>
          <p:nvPr>
            <p:ph idx="1" type="body"/>
          </p:nvPr>
        </p:nvSpPr>
        <p:spPr>
          <a:xfrm>
            <a:off x="838200" y="1825625"/>
            <a:ext cx="10591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Using externally observable performance characteristics such as response time and completion rate</a:t>
            </a:r>
            <a:endParaRPr/>
          </a:p>
          <a:p>
            <a:pPr indent="-228600" lvl="0" marL="228600" rtl="0" algn="l">
              <a:lnSpc>
                <a:spcPct val="90000"/>
              </a:lnSpc>
              <a:spcBef>
                <a:spcPts val="1000"/>
              </a:spcBef>
              <a:spcAft>
                <a:spcPts val="0"/>
              </a:spcAft>
              <a:buClr>
                <a:schemeClr val="dk1"/>
              </a:buClr>
              <a:buSzPts val="2800"/>
              <a:buChar char="•"/>
            </a:pPr>
            <a:r>
              <a:rPr lang="en-US"/>
              <a:t>We can calculate Efficiency of algorithms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Structural and complexity metrics</a:t>
            </a:r>
            <a:endParaRPr/>
          </a:p>
        </p:txBody>
      </p:sp>
      <p:sp>
        <p:nvSpPr>
          <p:cNvPr id="186" name="Google Shape;186;p15"/>
          <p:cNvSpPr txBox="1"/>
          <p:nvPr>
            <p:ph idx="1" type="body"/>
          </p:nvPr>
        </p:nvSpPr>
        <p:spPr>
          <a:xfrm>
            <a:off x="838200" y="1825625"/>
            <a:ext cx="794004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Control-flow structure </a:t>
            </a:r>
            <a:endParaRPr/>
          </a:p>
          <a:p>
            <a:pPr indent="-228600" lvl="0" marL="228600" rtl="0" algn="l">
              <a:lnSpc>
                <a:spcPct val="90000"/>
              </a:lnSpc>
              <a:spcBef>
                <a:spcPts val="1000"/>
              </a:spcBef>
              <a:spcAft>
                <a:spcPts val="0"/>
              </a:spcAft>
              <a:buClr>
                <a:schemeClr val="dk1"/>
              </a:buClr>
              <a:buSzPts val="2800"/>
              <a:buChar char="•"/>
            </a:pPr>
            <a:r>
              <a:rPr lang="en-US"/>
              <a:t>Data-flow structure </a:t>
            </a:r>
            <a:endParaRPr/>
          </a:p>
          <a:p>
            <a:pPr indent="-228600" lvl="0" marL="228600" rtl="0" algn="l">
              <a:lnSpc>
                <a:spcPct val="90000"/>
              </a:lnSpc>
              <a:spcBef>
                <a:spcPts val="1000"/>
              </a:spcBef>
              <a:spcAft>
                <a:spcPts val="0"/>
              </a:spcAft>
              <a:buClr>
                <a:schemeClr val="dk1"/>
              </a:buClr>
              <a:buSzPts val="2800"/>
              <a:buChar char="•"/>
            </a:pPr>
            <a:r>
              <a:rPr lang="en-US"/>
              <a:t>Data structure Information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Complexity metrics</a:t>
            </a:r>
            <a:endParaRPr/>
          </a:p>
          <a:p>
            <a:pPr indent="-228600" lvl="1" marL="685800" rtl="0" algn="l">
              <a:lnSpc>
                <a:spcPct val="90000"/>
              </a:lnSpc>
              <a:spcBef>
                <a:spcPts val="500"/>
              </a:spcBef>
              <a:spcAft>
                <a:spcPts val="0"/>
              </a:spcAft>
              <a:buClr>
                <a:schemeClr val="dk1"/>
              </a:buClr>
              <a:buSzPts val="2400"/>
              <a:buChar char="•"/>
            </a:pPr>
            <a:r>
              <a:rPr lang="en-US"/>
              <a:t>Cyclomatic complexity (McCabe 1989)  defining number of independent paths in execution of a program</a:t>
            </a:r>
            <a:endParaRPr/>
          </a:p>
        </p:txBody>
      </p:sp>
      <p:grpSp>
        <p:nvGrpSpPr>
          <p:cNvPr id="187" name="Google Shape;187;p15"/>
          <p:cNvGrpSpPr/>
          <p:nvPr/>
        </p:nvGrpSpPr>
        <p:grpSpPr>
          <a:xfrm>
            <a:off x="9041204" y="1338128"/>
            <a:ext cx="2717800" cy="3568700"/>
            <a:chOff x="6016650" y="1633550"/>
            <a:chExt cx="2717800" cy="3568700"/>
          </a:xfrm>
        </p:grpSpPr>
        <p:sp>
          <p:nvSpPr>
            <p:cNvPr id="188" name="Google Shape;188;p15"/>
            <p:cNvSpPr/>
            <p:nvPr/>
          </p:nvSpPr>
          <p:spPr>
            <a:xfrm>
              <a:off x="6638950" y="1633550"/>
              <a:ext cx="228600" cy="24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5"/>
            <p:cNvSpPr/>
            <p:nvPr/>
          </p:nvSpPr>
          <p:spPr>
            <a:xfrm>
              <a:off x="6638950" y="2255850"/>
              <a:ext cx="228600" cy="241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5"/>
            <p:cNvSpPr/>
            <p:nvPr/>
          </p:nvSpPr>
          <p:spPr>
            <a:xfrm>
              <a:off x="7921650" y="2878150"/>
              <a:ext cx="228600" cy="24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5"/>
            <p:cNvSpPr/>
            <p:nvPr/>
          </p:nvSpPr>
          <p:spPr>
            <a:xfrm>
              <a:off x="6638950" y="2878150"/>
              <a:ext cx="228600" cy="24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5"/>
            <p:cNvSpPr/>
            <p:nvPr/>
          </p:nvSpPr>
          <p:spPr>
            <a:xfrm>
              <a:off x="6867550" y="2376500"/>
              <a:ext cx="1037590" cy="501015"/>
            </a:xfrm>
            <a:custGeom>
              <a:rect b="b" l="l" r="r" t="t"/>
              <a:pathLst>
                <a:path extrusionOk="0" h="501014" w="1037590">
                  <a:moveTo>
                    <a:pt x="0" y="0"/>
                  </a:moveTo>
                  <a:lnTo>
                    <a:pt x="1037386" y="500761"/>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5"/>
            <p:cNvSpPr/>
            <p:nvPr/>
          </p:nvSpPr>
          <p:spPr>
            <a:xfrm>
              <a:off x="7873441" y="2832443"/>
              <a:ext cx="95885" cy="77470"/>
            </a:xfrm>
            <a:custGeom>
              <a:rect b="b" l="l" r="r" t="t"/>
              <a:pathLst>
                <a:path extrusionOk="0" h="77469" w="95884">
                  <a:moveTo>
                    <a:pt x="37274" y="0"/>
                  </a:moveTo>
                  <a:lnTo>
                    <a:pt x="0" y="77203"/>
                  </a:lnTo>
                  <a:lnTo>
                    <a:pt x="95834" y="75869"/>
                  </a:lnTo>
                  <a:lnTo>
                    <a:pt x="3727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5"/>
            <p:cNvSpPr/>
            <p:nvPr/>
          </p:nvSpPr>
          <p:spPr>
            <a:xfrm>
              <a:off x="6753250" y="1874850"/>
              <a:ext cx="0" cy="309880"/>
            </a:xfrm>
            <a:custGeom>
              <a:rect b="b" l="l" r="r" t="t"/>
              <a:pathLst>
                <a:path extrusionOk="0" h="309880" w="120000">
                  <a:moveTo>
                    <a:pt x="0" y="0"/>
                  </a:moveTo>
                  <a:lnTo>
                    <a:pt x="0" y="309562"/>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5"/>
            <p:cNvSpPr/>
            <p:nvPr/>
          </p:nvSpPr>
          <p:spPr>
            <a:xfrm>
              <a:off x="6710388" y="2170125"/>
              <a:ext cx="85725" cy="85725"/>
            </a:xfrm>
            <a:custGeom>
              <a:rect b="b" l="l" r="r" t="t"/>
              <a:pathLst>
                <a:path extrusionOk="0" h="85725" w="85725">
                  <a:moveTo>
                    <a:pt x="85725" y="0"/>
                  </a:moveTo>
                  <a:lnTo>
                    <a:pt x="0" y="0"/>
                  </a:lnTo>
                  <a:lnTo>
                    <a:pt x="42862" y="85725"/>
                  </a:lnTo>
                  <a:lnTo>
                    <a:pt x="857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5"/>
            <p:cNvSpPr/>
            <p:nvPr/>
          </p:nvSpPr>
          <p:spPr>
            <a:xfrm>
              <a:off x="6753250" y="2497150"/>
              <a:ext cx="0" cy="309880"/>
            </a:xfrm>
            <a:custGeom>
              <a:rect b="b" l="l" r="r" t="t"/>
              <a:pathLst>
                <a:path extrusionOk="0" h="309880" w="120000">
                  <a:moveTo>
                    <a:pt x="0" y="0"/>
                  </a:moveTo>
                  <a:lnTo>
                    <a:pt x="0" y="309562"/>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5"/>
            <p:cNvSpPr/>
            <p:nvPr/>
          </p:nvSpPr>
          <p:spPr>
            <a:xfrm>
              <a:off x="6710388" y="2792425"/>
              <a:ext cx="85725" cy="85725"/>
            </a:xfrm>
            <a:custGeom>
              <a:rect b="b" l="l" r="r" t="t"/>
              <a:pathLst>
                <a:path extrusionOk="0" h="85725" w="85725">
                  <a:moveTo>
                    <a:pt x="85725" y="0"/>
                  </a:moveTo>
                  <a:lnTo>
                    <a:pt x="0" y="0"/>
                  </a:lnTo>
                  <a:lnTo>
                    <a:pt x="42862" y="85725"/>
                  </a:lnTo>
                  <a:lnTo>
                    <a:pt x="857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5"/>
            <p:cNvSpPr/>
            <p:nvPr/>
          </p:nvSpPr>
          <p:spPr>
            <a:xfrm>
              <a:off x="6016650" y="3182950"/>
              <a:ext cx="228600" cy="24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5"/>
            <p:cNvSpPr/>
            <p:nvPr/>
          </p:nvSpPr>
          <p:spPr>
            <a:xfrm>
              <a:off x="6261887" y="2998800"/>
              <a:ext cx="377190" cy="183515"/>
            </a:xfrm>
            <a:custGeom>
              <a:rect b="b" l="l" r="r" t="t"/>
              <a:pathLst>
                <a:path extrusionOk="0" h="183514" w="377190">
                  <a:moveTo>
                    <a:pt x="377063" y="0"/>
                  </a:moveTo>
                  <a:lnTo>
                    <a:pt x="0" y="183108"/>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5"/>
            <p:cNvSpPr/>
            <p:nvPr/>
          </p:nvSpPr>
          <p:spPr>
            <a:xfrm>
              <a:off x="6197625" y="3137103"/>
              <a:ext cx="95885" cy="77470"/>
            </a:xfrm>
            <a:custGeom>
              <a:rect b="b" l="l" r="r" t="t"/>
              <a:pathLst>
                <a:path extrusionOk="0" h="77469" w="95885">
                  <a:moveTo>
                    <a:pt x="58381" y="0"/>
                  </a:moveTo>
                  <a:lnTo>
                    <a:pt x="0" y="76009"/>
                  </a:lnTo>
                  <a:lnTo>
                    <a:pt x="95834" y="77114"/>
                  </a:lnTo>
                  <a:lnTo>
                    <a:pt x="5838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5"/>
            <p:cNvSpPr/>
            <p:nvPr/>
          </p:nvSpPr>
          <p:spPr>
            <a:xfrm>
              <a:off x="7299350" y="3208350"/>
              <a:ext cx="228600" cy="241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5"/>
            <p:cNvSpPr/>
            <p:nvPr/>
          </p:nvSpPr>
          <p:spPr>
            <a:xfrm>
              <a:off x="6867550" y="2998800"/>
              <a:ext cx="415925" cy="208279"/>
            </a:xfrm>
            <a:custGeom>
              <a:rect b="b" l="l" r="r" t="t"/>
              <a:pathLst>
                <a:path extrusionOk="0" h="208280" w="415925">
                  <a:moveTo>
                    <a:pt x="0" y="0"/>
                  </a:moveTo>
                  <a:lnTo>
                    <a:pt x="415531" y="207759"/>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5"/>
            <p:cNvSpPr/>
            <p:nvPr/>
          </p:nvSpPr>
          <p:spPr>
            <a:xfrm>
              <a:off x="7251128" y="3161830"/>
              <a:ext cx="95885" cy="76835"/>
            </a:xfrm>
            <a:custGeom>
              <a:rect b="b" l="l" r="r" t="t"/>
              <a:pathLst>
                <a:path extrusionOk="0" h="76835" w="95884">
                  <a:moveTo>
                    <a:pt x="38341" y="0"/>
                  </a:moveTo>
                  <a:lnTo>
                    <a:pt x="0" y="76669"/>
                  </a:lnTo>
                  <a:lnTo>
                    <a:pt x="95846" y="76682"/>
                  </a:lnTo>
                  <a:lnTo>
                    <a:pt x="3834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5"/>
            <p:cNvSpPr/>
            <p:nvPr/>
          </p:nvSpPr>
          <p:spPr>
            <a:xfrm>
              <a:off x="6130950" y="3424250"/>
              <a:ext cx="0" cy="347980"/>
            </a:xfrm>
            <a:custGeom>
              <a:rect b="b" l="l" r="r" t="t"/>
              <a:pathLst>
                <a:path extrusionOk="0" h="347979" w="120000">
                  <a:moveTo>
                    <a:pt x="0" y="0"/>
                  </a:moveTo>
                  <a:lnTo>
                    <a:pt x="0" y="347662"/>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5"/>
            <p:cNvSpPr/>
            <p:nvPr/>
          </p:nvSpPr>
          <p:spPr>
            <a:xfrm>
              <a:off x="6016650" y="3843350"/>
              <a:ext cx="228600" cy="24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5"/>
            <p:cNvSpPr/>
            <p:nvPr/>
          </p:nvSpPr>
          <p:spPr>
            <a:xfrm>
              <a:off x="6088088" y="3757625"/>
              <a:ext cx="85725" cy="85725"/>
            </a:xfrm>
            <a:custGeom>
              <a:rect b="b" l="l" r="r" t="t"/>
              <a:pathLst>
                <a:path extrusionOk="0" h="85725" w="85725">
                  <a:moveTo>
                    <a:pt x="85725" y="0"/>
                  </a:moveTo>
                  <a:lnTo>
                    <a:pt x="0" y="0"/>
                  </a:lnTo>
                  <a:lnTo>
                    <a:pt x="42862" y="85725"/>
                  </a:lnTo>
                  <a:lnTo>
                    <a:pt x="857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5"/>
            <p:cNvSpPr/>
            <p:nvPr/>
          </p:nvSpPr>
          <p:spPr>
            <a:xfrm>
              <a:off x="6930059" y="3419487"/>
              <a:ext cx="417195" cy="231140"/>
            </a:xfrm>
            <a:custGeom>
              <a:rect b="b" l="l" r="r" t="t"/>
              <a:pathLst>
                <a:path extrusionOk="0" h="231139" w="417195">
                  <a:moveTo>
                    <a:pt x="416915" y="0"/>
                  </a:moveTo>
                  <a:lnTo>
                    <a:pt x="0" y="230543"/>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5"/>
            <p:cNvSpPr/>
            <p:nvPr/>
          </p:nvSpPr>
          <p:spPr>
            <a:xfrm>
              <a:off x="6638950" y="3563950"/>
              <a:ext cx="228600" cy="24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5"/>
            <p:cNvSpPr/>
            <p:nvPr/>
          </p:nvSpPr>
          <p:spPr>
            <a:xfrm>
              <a:off x="6867550" y="3605606"/>
              <a:ext cx="95885" cy="79375"/>
            </a:xfrm>
            <a:custGeom>
              <a:rect b="b" l="l" r="r" t="t"/>
              <a:pathLst>
                <a:path extrusionOk="0" h="79375" w="95884">
                  <a:moveTo>
                    <a:pt x="54267" y="0"/>
                  </a:moveTo>
                  <a:lnTo>
                    <a:pt x="0" y="78993"/>
                  </a:lnTo>
                  <a:lnTo>
                    <a:pt x="95757" y="75018"/>
                  </a:lnTo>
                  <a:lnTo>
                    <a:pt x="5426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5"/>
            <p:cNvSpPr/>
            <p:nvPr/>
          </p:nvSpPr>
          <p:spPr>
            <a:xfrm>
              <a:off x="7413650" y="3449650"/>
              <a:ext cx="0" cy="347980"/>
            </a:xfrm>
            <a:custGeom>
              <a:rect b="b" l="l" r="r" t="t"/>
              <a:pathLst>
                <a:path extrusionOk="0" h="347979" w="120000">
                  <a:moveTo>
                    <a:pt x="0" y="0"/>
                  </a:moveTo>
                  <a:lnTo>
                    <a:pt x="0" y="347662"/>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5"/>
            <p:cNvSpPr/>
            <p:nvPr/>
          </p:nvSpPr>
          <p:spPr>
            <a:xfrm>
              <a:off x="7299350" y="3868750"/>
              <a:ext cx="228600" cy="24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5"/>
            <p:cNvSpPr/>
            <p:nvPr/>
          </p:nvSpPr>
          <p:spPr>
            <a:xfrm>
              <a:off x="7370788" y="3783025"/>
              <a:ext cx="85725" cy="85725"/>
            </a:xfrm>
            <a:custGeom>
              <a:rect b="b" l="l" r="r" t="t"/>
              <a:pathLst>
                <a:path extrusionOk="0" h="85725" w="85725">
                  <a:moveTo>
                    <a:pt x="85725" y="0"/>
                  </a:moveTo>
                  <a:lnTo>
                    <a:pt x="0" y="0"/>
                  </a:lnTo>
                  <a:lnTo>
                    <a:pt x="42862" y="85725"/>
                  </a:lnTo>
                  <a:lnTo>
                    <a:pt x="857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5"/>
            <p:cNvSpPr/>
            <p:nvPr/>
          </p:nvSpPr>
          <p:spPr>
            <a:xfrm>
              <a:off x="6638950" y="4313250"/>
              <a:ext cx="228600" cy="241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5"/>
            <p:cNvSpPr/>
            <p:nvPr/>
          </p:nvSpPr>
          <p:spPr>
            <a:xfrm>
              <a:off x="6197625" y="4054487"/>
              <a:ext cx="427990" cy="252729"/>
            </a:xfrm>
            <a:custGeom>
              <a:rect b="b" l="l" r="r" t="t"/>
              <a:pathLst>
                <a:path extrusionOk="0" h="252729" w="427990">
                  <a:moveTo>
                    <a:pt x="0" y="0"/>
                  </a:moveTo>
                  <a:lnTo>
                    <a:pt x="427443" y="252577"/>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5"/>
            <p:cNvSpPr/>
            <p:nvPr/>
          </p:nvSpPr>
          <p:spPr>
            <a:xfrm>
              <a:off x="6590969" y="4262894"/>
              <a:ext cx="95885" cy="80645"/>
            </a:xfrm>
            <a:custGeom>
              <a:rect b="b" l="l" r="r" t="t"/>
              <a:pathLst>
                <a:path extrusionOk="0" h="80645" w="95884">
                  <a:moveTo>
                    <a:pt x="43611" y="0"/>
                  </a:moveTo>
                  <a:lnTo>
                    <a:pt x="0" y="73799"/>
                  </a:lnTo>
                  <a:lnTo>
                    <a:pt x="95605" y="80518"/>
                  </a:lnTo>
                  <a:lnTo>
                    <a:pt x="436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5"/>
            <p:cNvSpPr/>
            <p:nvPr/>
          </p:nvSpPr>
          <p:spPr>
            <a:xfrm>
              <a:off x="6753250" y="3805250"/>
              <a:ext cx="0" cy="436880"/>
            </a:xfrm>
            <a:custGeom>
              <a:rect b="b" l="l" r="r" t="t"/>
              <a:pathLst>
                <a:path extrusionOk="0" h="436879" w="120000">
                  <a:moveTo>
                    <a:pt x="0" y="0"/>
                  </a:moveTo>
                  <a:lnTo>
                    <a:pt x="0" y="436562"/>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5"/>
            <p:cNvSpPr/>
            <p:nvPr/>
          </p:nvSpPr>
          <p:spPr>
            <a:xfrm>
              <a:off x="6710388" y="4227525"/>
              <a:ext cx="85725" cy="85725"/>
            </a:xfrm>
            <a:custGeom>
              <a:rect b="b" l="l" r="r" t="t"/>
              <a:pathLst>
                <a:path extrusionOk="0" h="85725" w="85725">
                  <a:moveTo>
                    <a:pt x="85725" y="0"/>
                  </a:moveTo>
                  <a:lnTo>
                    <a:pt x="0" y="0"/>
                  </a:lnTo>
                  <a:lnTo>
                    <a:pt x="42862" y="85725"/>
                  </a:lnTo>
                  <a:lnTo>
                    <a:pt x="857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5"/>
            <p:cNvSpPr/>
            <p:nvPr/>
          </p:nvSpPr>
          <p:spPr>
            <a:xfrm>
              <a:off x="6883819" y="4079887"/>
              <a:ext cx="463550" cy="231775"/>
            </a:xfrm>
            <a:custGeom>
              <a:rect b="b" l="l" r="r" t="t"/>
              <a:pathLst>
                <a:path extrusionOk="0" h="231775" w="463550">
                  <a:moveTo>
                    <a:pt x="463156" y="0"/>
                  </a:moveTo>
                  <a:lnTo>
                    <a:pt x="0" y="231571"/>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5"/>
            <p:cNvSpPr/>
            <p:nvPr/>
          </p:nvSpPr>
          <p:spPr>
            <a:xfrm>
              <a:off x="6819925" y="4266742"/>
              <a:ext cx="95885" cy="76835"/>
            </a:xfrm>
            <a:custGeom>
              <a:rect b="b" l="l" r="r" t="t"/>
              <a:pathLst>
                <a:path extrusionOk="0" h="76835" w="95884">
                  <a:moveTo>
                    <a:pt x="57505" y="0"/>
                  </a:moveTo>
                  <a:lnTo>
                    <a:pt x="0" y="76669"/>
                  </a:lnTo>
                  <a:lnTo>
                    <a:pt x="95846" y="76669"/>
                  </a:lnTo>
                  <a:lnTo>
                    <a:pt x="5750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5"/>
            <p:cNvSpPr/>
            <p:nvPr/>
          </p:nvSpPr>
          <p:spPr>
            <a:xfrm>
              <a:off x="6753250" y="4554550"/>
              <a:ext cx="0" cy="335280"/>
            </a:xfrm>
            <a:custGeom>
              <a:rect b="b" l="l" r="r" t="t"/>
              <a:pathLst>
                <a:path extrusionOk="0" h="335279" w="120000">
                  <a:moveTo>
                    <a:pt x="0" y="0"/>
                  </a:moveTo>
                  <a:lnTo>
                    <a:pt x="0" y="334962"/>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5"/>
            <p:cNvSpPr/>
            <p:nvPr/>
          </p:nvSpPr>
          <p:spPr>
            <a:xfrm>
              <a:off x="6638950" y="4960950"/>
              <a:ext cx="228600" cy="241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5"/>
            <p:cNvSpPr/>
            <p:nvPr/>
          </p:nvSpPr>
          <p:spPr>
            <a:xfrm>
              <a:off x="6710388" y="4875225"/>
              <a:ext cx="85725" cy="85725"/>
            </a:xfrm>
            <a:custGeom>
              <a:rect b="b" l="l" r="r" t="t"/>
              <a:pathLst>
                <a:path extrusionOk="0" h="85725" w="85725">
                  <a:moveTo>
                    <a:pt x="85725" y="0"/>
                  </a:moveTo>
                  <a:lnTo>
                    <a:pt x="0" y="0"/>
                  </a:lnTo>
                  <a:lnTo>
                    <a:pt x="42862" y="85725"/>
                  </a:lnTo>
                  <a:lnTo>
                    <a:pt x="857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5"/>
            <p:cNvSpPr/>
            <p:nvPr/>
          </p:nvSpPr>
          <p:spPr>
            <a:xfrm>
              <a:off x="8035950" y="3119450"/>
              <a:ext cx="0" cy="1122680"/>
            </a:xfrm>
            <a:custGeom>
              <a:rect b="b" l="l" r="r" t="t"/>
              <a:pathLst>
                <a:path extrusionOk="0" h="1122679" w="120000">
                  <a:moveTo>
                    <a:pt x="0" y="0"/>
                  </a:moveTo>
                  <a:lnTo>
                    <a:pt x="0" y="1122362"/>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5"/>
            <p:cNvSpPr/>
            <p:nvPr/>
          </p:nvSpPr>
          <p:spPr>
            <a:xfrm>
              <a:off x="7921650" y="4313250"/>
              <a:ext cx="228600" cy="241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5"/>
            <p:cNvSpPr/>
            <p:nvPr/>
          </p:nvSpPr>
          <p:spPr>
            <a:xfrm>
              <a:off x="7993088" y="4227525"/>
              <a:ext cx="85725" cy="85725"/>
            </a:xfrm>
            <a:custGeom>
              <a:rect b="b" l="l" r="r" t="t"/>
              <a:pathLst>
                <a:path extrusionOk="0" h="85725" w="85725">
                  <a:moveTo>
                    <a:pt x="85725" y="0"/>
                  </a:moveTo>
                  <a:lnTo>
                    <a:pt x="0" y="0"/>
                  </a:lnTo>
                  <a:lnTo>
                    <a:pt x="42862" y="85725"/>
                  </a:lnTo>
                  <a:lnTo>
                    <a:pt x="857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5"/>
            <p:cNvSpPr/>
            <p:nvPr/>
          </p:nvSpPr>
          <p:spPr>
            <a:xfrm>
              <a:off x="8102625" y="3089287"/>
              <a:ext cx="490220" cy="1158240"/>
            </a:xfrm>
            <a:custGeom>
              <a:rect b="b" l="l" r="r" t="t"/>
              <a:pathLst>
                <a:path extrusionOk="0" h="1158239" w="490220">
                  <a:moveTo>
                    <a:pt x="0" y="0"/>
                  </a:moveTo>
                  <a:lnTo>
                    <a:pt x="489699" y="1158163"/>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5"/>
            <p:cNvSpPr/>
            <p:nvPr/>
          </p:nvSpPr>
          <p:spPr>
            <a:xfrm>
              <a:off x="8505850" y="4313250"/>
              <a:ext cx="228600" cy="241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5"/>
            <p:cNvSpPr/>
            <p:nvPr/>
          </p:nvSpPr>
          <p:spPr>
            <a:xfrm>
              <a:off x="8547290" y="4217606"/>
              <a:ext cx="79375" cy="95885"/>
            </a:xfrm>
            <a:custGeom>
              <a:rect b="b" l="l" r="r" t="t"/>
              <a:pathLst>
                <a:path extrusionOk="0" h="95885" w="79375">
                  <a:moveTo>
                    <a:pt x="78955" y="0"/>
                  </a:moveTo>
                  <a:lnTo>
                    <a:pt x="0" y="33375"/>
                  </a:lnTo>
                  <a:lnTo>
                    <a:pt x="72859" y="95643"/>
                  </a:lnTo>
                  <a:lnTo>
                    <a:pt x="7895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5"/>
            <p:cNvSpPr/>
            <p:nvPr/>
          </p:nvSpPr>
          <p:spPr>
            <a:xfrm>
              <a:off x="6886117" y="4524387"/>
              <a:ext cx="1083310" cy="440055"/>
            </a:xfrm>
            <a:custGeom>
              <a:rect b="b" l="l" r="r" t="t"/>
              <a:pathLst>
                <a:path extrusionOk="0" h="440054" w="1083309">
                  <a:moveTo>
                    <a:pt x="1083157" y="0"/>
                  </a:moveTo>
                  <a:lnTo>
                    <a:pt x="0" y="439851"/>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5"/>
            <p:cNvSpPr/>
            <p:nvPr/>
          </p:nvSpPr>
          <p:spPr>
            <a:xfrm>
              <a:off x="6819925" y="4919141"/>
              <a:ext cx="95885" cy="80010"/>
            </a:xfrm>
            <a:custGeom>
              <a:rect b="b" l="l" r="r" t="t"/>
              <a:pathLst>
                <a:path extrusionOk="0" h="80010" w="95884">
                  <a:moveTo>
                    <a:pt x="63296" y="0"/>
                  </a:moveTo>
                  <a:lnTo>
                    <a:pt x="0" y="71970"/>
                  </a:lnTo>
                  <a:lnTo>
                    <a:pt x="95554" y="79425"/>
                  </a:lnTo>
                  <a:lnTo>
                    <a:pt x="6329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5"/>
            <p:cNvSpPr/>
            <p:nvPr/>
          </p:nvSpPr>
          <p:spPr>
            <a:xfrm>
              <a:off x="6935381" y="4524387"/>
              <a:ext cx="1618615" cy="535305"/>
            </a:xfrm>
            <a:custGeom>
              <a:rect b="b" l="l" r="r" t="t"/>
              <a:pathLst>
                <a:path extrusionOk="0" h="535304" w="1618615">
                  <a:moveTo>
                    <a:pt x="1618094" y="0"/>
                  </a:moveTo>
                  <a:lnTo>
                    <a:pt x="0" y="534797"/>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5"/>
            <p:cNvSpPr/>
            <p:nvPr/>
          </p:nvSpPr>
          <p:spPr>
            <a:xfrm>
              <a:off x="6867563" y="5013998"/>
              <a:ext cx="95250" cy="81915"/>
            </a:xfrm>
            <a:custGeom>
              <a:rect b="b" l="l" r="r" t="t"/>
              <a:pathLst>
                <a:path extrusionOk="0" h="81914" w="95250">
                  <a:moveTo>
                    <a:pt x="67932" y="0"/>
                  </a:moveTo>
                  <a:lnTo>
                    <a:pt x="0" y="67602"/>
                  </a:lnTo>
                  <a:lnTo>
                    <a:pt x="94843" y="81394"/>
                  </a:lnTo>
                  <a:lnTo>
                    <a:pt x="6793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3" name="Google Shape;233;p15"/>
          <p:cNvSpPr txBox="1"/>
          <p:nvPr/>
        </p:nvSpPr>
        <p:spPr>
          <a:xfrm>
            <a:off x="10797418" y="4852277"/>
            <a:ext cx="855344"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V(F) = 5</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 by metrics</a:t>
            </a:r>
            <a:endParaRPr/>
          </a:p>
        </p:txBody>
      </p:sp>
      <p:sp>
        <p:nvSpPr>
          <p:cNvPr id="239" name="Google Shape;239;p16"/>
          <p:cNvSpPr txBox="1"/>
          <p:nvPr>
            <p:ph idx="1" type="body"/>
          </p:nvPr>
        </p:nvSpPr>
        <p:spPr>
          <a:xfrm>
            <a:off x="838199" y="1825625"/>
            <a:ext cx="1005622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Metrics for project control (1980~)</a:t>
            </a:r>
            <a:endParaRPr/>
          </a:p>
          <a:p>
            <a:pPr indent="-228600" lvl="1" marL="685800" rtl="0" algn="l">
              <a:lnSpc>
                <a:spcPct val="90000"/>
              </a:lnSpc>
              <a:spcBef>
                <a:spcPts val="500"/>
              </a:spcBef>
              <a:spcAft>
                <a:spcPts val="0"/>
              </a:spcAft>
              <a:buClr>
                <a:schemeClr val="dk1"/>
              </a:buClr>
              <a:buSzPts val="2400"/>
              <a:buChar char="•"/>
            </a:pPr>
            <a:r>
              <a:rPr lang="en-US"/>
              <a:t>Metrics related to specification quality</a:t>
            </a:r>
            <a:endParaRPr/>
          </a:p>
          <a:p>
            <a:pPr indent="-228600" lvl="1" marL="685800" rtl="0" algn="l">
              <a:lnSpc>
                <a:spcPct val="90000"/>
              </a:lnSpc>
              <a:spcBef>
                <a:spcPts val="500"/>
              </a:spcBef>
              <a:spcAft>
                <a:spcPts val="0"/>
              </a:spcAft>
              <a:buClr>
                <a:schemeClr val="dk1"/>
              </a:buClr>
              <a:buSzPts val="2400"/>
              <a:buChar char="•"/>
            </a:pPr>
            <a:r>
              <a:rPr lang="en-US"/>
              <a:t>Metrics for the design model</a:t>
            </a:r>
            <a:endParaRPr/>
          </a:p>
          <a:p>
            <a:pPr indent="-228600" lvl="1" marL="685800" rtl="0" algn="l">
              <a:lnSpc>
                <a:spcPct val="90000"/>
              </a:lnSpc>
              <a:spcBef>
                <a:spcPts val="500"/>
              </a:spcBef>
              <a:spcAft>
                <a:spcPts val="0"/>
              </a:spcAft>
              <a:buClr>
                <a:schemeClr val="dk1"/>
              </a:buClr>
              <a:buSzPts val="2400"/>
              <a:buChar char="•"/>
            </a:pPr>
            <a:r>
              <a:rPr lang="en-US"/>
              <a:t>Metrics for documentation</a:t>
            </a:r>
            <a:endParaRPr/>
          </a:p>
          <a:p>
            <a:pPr indent="-228600" lvl="1" marL="685800" rtl="0" algn="l">
              <a:lnSpc>
                <a:spcPct val="90000"/>
              </a:lnSpc>
              <a:spcBef>
                <a:spcPts val="500"/>
              </a:spcBef>
              <a:spcAft>
                <a:spcPts val="0"/>
              </a:spcAft>
              <a:buClr>
                <a:schemeClr val="dk1"/>
              </a:buClr>
              <a:buSzPts val="2400"/>
              <a:buChar char="•"/>
            </a:pPr>
            <a:r>
              <a:rPr lang="en-US"/>
              <a:t>Checking and testing metrics</a:t>
            </a:r>
            <a:endParaRPr/>
          </a:p>
          <a:p>
            <a:pPr indent="-228600" lvl="1" marL="685800" rtl="0" algn="l">
              <a:lnSpc>
                <a:spcPct val="90000"/>
              </a:lnSpc>
              <a:spcBef>
                <a:spcPts val="500"/>
              </a:spcBef>
              <a:spcAft>
                <a:spcPts val="0"/>
              </a:spcAft>
              <a:buClr>
                <a:schemeClr val="dk1"/>
              </a:buClr>
              <a:buSzPts val="2400"/>
              <a:buChar char="•"/>
            </a:pPr>
            <a:r>
              <a:rPr lang="en-US"/>
              <a:t>Resource metrics</a:t>
            </a:r>
            <a:endParaRPr/>
          </a:p>
          <a:p>
            <a:pPr indent="-228600" lvl="1" marL="685800" rtl="0" algn="l">
              <a:lnSpc>
                <a:spcPct val="90000"/>
              </a:lnSpc>
              <a:spcBef>
                <a:spcPts val="500"/>
              </a:spcBef>
              <a:spcAft>
                <a:spcPts val="0"/>
              </a:spcAft>
              <a:buClr>
                <a:schemeClr val="dk1"/>
              </a:buClr>
              <a:buSzPts val="2400"/>
              <a:buChar char="•"/>
            </a:pPr>
            <a:r>
              <a:rPr lang="en-US"/>
              <a:t>Change metrics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Capability maturity assessment</a:t>
            </a:r>
            <a:endParaRPr/>
          </a:p>
        </p:txBody>
      </p:sp>
      <p:sp>
        <p:nvSpPr>
          <p:cNvPr id="246" name="Google Shape;246;p17"/>
          <p:cNvSpPr txBox="1"/>
          <p:nvPr>
            <p:ph idx="1" type="body"/>
          </p:nvPr>
        </p:nvSpPr>
        <p:spPr>
          <a:xfrm>
            <a:off x="838200" y="1825625"/>
            <a:ext cx="10591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 Software Engineering Institute (SEI) model  (1989): </a:t>
            </a:r>
            <a:r>
              <a:rPr lang="en-US">
                <a:solidFill>
                  <a:schemeClr val="accent1"/>
                </a:solidFill>
              </a:rPr>
              <a:t>CMM</a:t>
            </a:r>
            <a:r>
              <a:rPr lang="en-US"/>
              <a:t> grading using five-level scale. </a:t>
            </a:r>
            <a:endParaRPr/>
          </a:p>
          <a:p>
            <a:pPr indent="-228600" lvl="0" marL="228600" rtl="0" algn="l">
              <a:lnSpc>
                <a:spcPct val="90000"/>
              </a:lnSpc>
              <a:spcBef>
                <a:spcPts val="1000"/>
              </a:spcBef>
              <a:spcAft>
                <a:spcPts val="0"/>
              </a:spcAft>
              <a:buClr>
                <a:schemeClr val="dk1"/>
              </a:buClr>
              <a:buSzPts val="2800"/>
              <a:buChar char="•"/>
            </a:pPr>
            <a:r>
              <a:rPr lang="en-US"/>
              <a:t>ISO 9000-3: Guidelines for application of ISO 9001 to the development, supply and maintenance of software (1991)</a:t>
            </a:r>
            <a:endParaRPr/>
          </a:p>
        </p:txBody>
      </p:sp>
      <p:pic>
        <p:nvPicPr>
          <p:cNvPr descr="Capability Maturity Model Integration - Wikipedia" id="247" name="Google Shape;247;p17"/>
          <p:cNvPicPr preferRelativeResize="0"/>
          <p:nvPr/>
        </p:nvPicPr>
        <p:blipFill rotWithShape="1">
          <a:blip r:embed="rId3">
            <a:alphaModFix/>
          </a:blip>
          <a:srcRect b="0" l="0" r="0" t="0"/>
          <a:stretch/>
        </p:blipFill>
        <p:spPr>
          <a:xfrm>
            <a:off x="3749008" y="3467099"/>
            <a:ext cx="4762500" cy="35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of methods and tools</a:t>
            </a:r>
            <a:endParaRPr/>
          </a:p>
        </p:txBody>
      </p:sp>
      <p:sp>
        <p:nvSpPr>
          <p:cNvPr id="254" name="Google Shape;254;p18"/>
          <p:cNvSpPr txBox="1"/>
          <p:nvPr>
            <p:ph idx="1" type="body"/>
          </p:nvPr>
        </p:nvSpPr>
        <p:spPr>
          <a:xfrm>
            <a:off x="838200" y="1825625"/>
            <a:ext cx="10591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Efficiency of methods (1991~) </a:t>
            </a:r>
            <a:endParaRPr/>
          </a:p>
          <a:p>
            <a:pPr indent="-228600" lvl="0" marL="228600" rtl="0" algn="l">
              <a:lnSpc>
                <a:spcPct val="90000"/>
              </a:lnSpc>
              <a:spcBef>
                <a:spcPts val="1000"/>
              </a:spcBef>
              <a:spcAft>
                <a:spcPts val="0"/>
              </a:spcAft>
              <a:buClr>
                <a:schemeClr val="dk1"/>
              </a:buClr>
              <a:buSzPts val="2800"/>
              <a:buChar char="•"/>
            </a:pPr>
            <a:r>
              <a:rPr lang="en-US"/>
              <a:t>Efficiency and reliability of tools </a:t>
            </a:r>
            <a:endParaRPr/>
          </a:p>
          <a:p>
            <a:pPr indent="-228600" lvl="0" marL="228600" rtl="0" algn="l">
              <a:lnSpc>
                <a:spcPct val="90000"/>
              </a:lnSpc>
              <a:spcBef>
                <a:spcPts val="1000"/>
              </a:spcBef>
              <a:spcAft>
                <a:spcPts val="0"/>
              </a:spcAft>
              <a:buClr>
                <a:schemeClr val="dk1"/>
              </a:buClr>
              <a:buSzPts val="2800"/>
              <a:buChar char="•"/>
            </a:pPr>
            <a:r>
              <a:rPr lang="en-US"/>
              <a:t>Certification test of acquired tools and components </a:t>
            </a:r>
            <a:endParaRPr/>
          </a:p>
          <a:p>
            <a:pPr indent="-228600" lvl="0" marL="228600" rtl="0" algn="l">
              <a:lnSpc>
                <a:spcPct val="90000"/>
              </a:lnSpc>
              <a:spcBef>
                <a:spcPts val="1000"/>
              </a:spcBef>
              <a:spcAft>
                <a:spcPts val="0"/>
              </a:spcAft>
              <a:buClr>
                <a:schemeClr val="dk1"/>
              </a:buClr>
              <a:buSzPts val="2800"/>
              <a:buChar char="•"/>
            </a:pPr>
            <a:r>
              <a:rPr lang="en-US"/>
              <a:t>Benchmarking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260" name="Google Shape;260;p19"/>
          <p:cNvSpPr txBox="1"/>
          <p:nvPr>
            <p:ph idx="1" type="body"/>
          </p:nvPr>
        </p:nvSpPr>
        <p:spPr>
          <a:xfrm>
            <a:off x="838200" y="1825625"/>
            <a:ext cx="10591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that you are asked to study various software development tools and recommend the best three to your company. The following table shows a list of available development tools.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Beneficiary of Measurement</a:t>
            </a:r>
            <a:endParaRPr/>
          </a:p>
          <a:p>
            <a:pPr indent="-228600" lvl="0" marL="228600" rtl="0" algn="l">
              <a:lnSpc>
                <a:spcPct val="90000"/>
              </a:lnSpc>
              <a:spcBef>
                <a:spcPts val="1000"/>
              </a:spcBef>
              <a:spcAft>
                <a:spcPts val="0"/>
              </a:spcAft>
              <a:buClr>
                <a:schemeClr val="dk1"/>
              </a:buClr>
              <a:buSzPts val="2800"/>
              <a:buChar char="•"/>
            </a:pPr>
            <a:r>
              <a:rPr lang="en-US"/>
              <a:t>Scope of Software Metrics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graphicFrame>
        <p:nvGraphicFramePr>
          <p:cNvPr id="266" name="Google Shape;266;p20"/>
          <p:cNvGraphicFramePr/>
          <p:nvPr/>
        </p:nvGraphicFramePr>
        <p:xfrm>
          <a:off x="1794094" y="1828848"/>
          <a:ext cx="3000000" cy="3000000"/>
        </p:xfrm>
        <a:graphic>
          <a:graphicData uri="http://schemas.openxmlformats.org/drawingml/2006/table">
            <a:tbl>
              <a:tblPr bandRow="1" firstRow="1">
                <a:noFill/>
                <a:tableStyleId>{EB8D3A96-9559-48A3-A2EE-7E39BDF55180}</a:tableStyleId>
              </a:tblPr>
              <a:tblGrid>
                <a:gridCol w="1904175"/>
                <a:gridCol w="1415000"/>
                <a:gridCol w="2136350"/>
                <a:gridCol w="3652850"/>
              </a:tblGrid>
              <a:tr h="612350">
                <a:tc>
                  <a:txBody>
                    <a:bodyPr/>
                    <a:lstStyle/>
                    <a:p>
                      <a:pPr indent="0" lvl="0" marL="91440" marR="0" rtl="0" algn="l">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Tool Name/Vendor</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306070" rtl="0" algn="l">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Languages  Supported</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Platforms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Features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2350">
                <a:tc>
                  <a:txBody>
                    <a:bodyPr/>
                    <a:lstStyle/>
                    <a:p>
                      <a:pPr indent="0" lvl="0" marL="91440" marR="52070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Bean Machine  IBM</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Windows, OS2, Unix</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70612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Best: Visual applet and JavaBean  generation</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2350">
                <a:tc>
                  <a:txBody>
                    <a:bodyPr/>
                    <a:lstStyle/>
                    <a:p>
                      <a:pPr indent="0" lvl="0" marL="91440" marR="34290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CodeWarrior Pro  Metrowerks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 C, C++,</a:t>
                      </a:r>
                      <a:endParaRPr sz="140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Pascal</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Unix, Windows, Mac</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66040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Best: if you need to support Unix,  Windows, and Mac platforms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725">
                <a:tc>
                  <a:txBody>
                    <a:bodyPr/>
                    <a:lstStyle/>
                    <a:p>
                      <a:pPr indent="0" lvl="0" marL="91440" marR="239395"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 Workshop  Sun Microsystems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Solaris, 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57150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Better: Written 100% in Java; tools  based on a web browser metaphor</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9600">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JBuilder Imprise</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Windows, AS400</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Better: database support</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2350">
                <a:tc>
                  <a:txBody>
                    <a:bodyPr/>
                    <a:lstStyle/>
                    <a:p>
                      <a:pPr indent="0" lvl="0" marL="91440" marR="108585"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Visual Cafe for Java  Symantec</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Good: multithreaded debugger</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725">
                <a:tc>
                  <a:txBody>
                    <a:bodyPr/>
                    <a:lstStyle/>
                    <a:p>
                      <a:pPr indent="0" lvl="0" marL="91440" marR="80137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VisualAge  IBM</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Unix, 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43434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Good: includes incremental compiler  and automatic version control</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2350">
                <a:tc>
                  <a:txBody>
                    <a:bodyPr/>
                    <a:lstStyle/>
                    <a:p>
                      <a:pPr indent="0" lvl="0" marL="91440" marR="78867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Visual J++  Microsoft</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655955"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Fair: All the bells and whistles for  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272" name="Google Shape;272;p21"/>
          <p:cNvSpPr txBox="1"/>
          <p:nvPr>
            <p:ph idx="1" type="body"/>
          </p:nvPr>
        </p:nvSpPr>
        <p:spPr>
          <a:xfrm>
            <a:off x="838200" y="1825625"/>
            <a:ext cx="10591800" cy="7909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are the </a:t>
            </a:r>
            <a:r>
              <a:rPr i="1" lang="en-US"/>
              <a:t>entities</a:t>
            </a:r>
            <a:r>
              <a:rPr lang="en-US"/>
              <a:t>, </a:t>
            </a:r>
            <a:r>
              <a:rPr i="1" lang="en-US"/>
              <a:t>attributes</a:t>
            </a:r>
            <a:r>
              <a:rPr lang="en-US"/>
              <a:t> and their </a:t>
            </a:r>
            <a:r>
              <a:rPr i="1" lang="en-US"/>
              <a:t>values</a:t>
            </a:r>
            <a:r>
              <a:rPr lang="en-US"/>
              <a:t> in your model?</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73" name="Google Shape;273;p21"/>
          <p:cNvGraphicFramePr/>
          <p:nvPr/>
        </p:nvGraphicFramePr>
        <p:xfrm>
          <a:off x="2399714" y="2852566"/>
          <a:ext cx="3000000" cy="3000000"/>
        </p:xfrm>
        <a:graphic>
          <a:graphicData uri="http://schemas.openxmlformats.org/drawingml/2006/table">
            <a:tbl>
              <a:tblPr bandRow="1" firstRow="1">
                <a:noFill/>
                <a:tableStyleId>{EB8D3A96-9559-48A3-A2EE-7E39BDF55180}</a:tableStyleId>
              </a:tblPr>
              <a:tblGrid>
                <a:gridCol w="2562225"/>
                <a:gridCol w="1682750"/>
                <a:gridCol w="2451100"/>
              </a:tblGrid>
              <a:tr h="536575">
                <a:tc>
                  <a:txBody>
                    <a:bodyPr/>
                    <a:lstStyle/>
                    <a:p>
                      <a:pPr indent="0" lvl="0" marL="91440" marR="0" rtl="0" algn="l">
                        <a:lnSpc>
                          <a:spcPct val="100000"/>
                        </a:lnSpc>
                        <a:spcBef>
                          <a:spcPts val="0"/>
                        </a:spcBef>
                        <a:spcAft>
                          <a:spcPts val="0"/>
                        </a:spcAft>
                        <a:buNone/>
                      </a:pPr>
                      <a:r>
                        <a:rPr b="1" i="1" lang="en-US" sz="2000" u="none" cap="none" strike="noStrike">
                          <a:solidFill>
                            <a:schemeClr val="accent1"/>
                          </a:solidFill>
                          <a:latin typeface="Times New Roman"/>
                          <a:ea typeface="Times New Roman"/>
                          <a:cs typeface="Times New Roman"/>
                          <a:sym typeface="Times New Roman"/>
                        </a:rPr>
                        <a:t>Entity</a:t>
                      </a:r>
                      <a:endParaRPr sz="2000" u="none" cap="none" strike="noStrike">
                        <a:solidFill>
                          <a:schemeClr val="accent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b="1" i="1" lang="en-US" sz="2000" u="none" cap="none" strike="noStrike">
                          <a:solidFill>
                            <a:schemeClr val="accent1"/>
                          </a:solidFill>
                          <a:latin typeface="Times New Roman"/>
                          <a:ea typeface="Times New Roman"/>
                          <a:cs typeface="Times New Roman"/>
                          <a:sym typeface="Times New Roman"/>
                        </a:rPr>
                        <a:t>Attribute</a:t>
                      </a:r>
                      <a:endParaRPr sz="2000" u="none" cap="none" strike="noStrike">
                        <a:solidFill>
                          <a:schemeClr val="accent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b="1" i="1" lang="en-US" sz="2000" u="none" cap="none" strike="noStrike">
                          <a:solidFill>
                            <a:schemeClr val="accent1"/>
                          </a:solidFill>
                          <a:latin typeface="Times New Roman"/>
                          <a:ea typeface="Times New Roman"/>
                          <a:cs typeface="Times New Roman"/>
                          <a:sym typeface="Times New Roman"/>
                        </a:rPr>
                        <a:t>Value</a:t>
                      </a:r>
                      <a:endParaRPr sz="2000" u="none" cap="none" strike="noStrike">
                        <a:solidFill>
                          <a:schemeClr val="accent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701050">
                <a:tc rowSpan="3">
                  <a:txBody>
                    <a:bodyPr/>
                    <a:lstStyle/>
                    <a:p>
                      <a:pPr indent="0" lvl="0" marL="91440" marR="1092200" rtl="0" algn="l">
                        <a:lnSpc>
                          <a:spcPct val="100000"/>
                        </a:lnSpc>
                        <a:spcBef>
                          <a:spcPts val="0"/>
                        </a:spcBef>
                        <a:spcAft>
                          <a:spcPts val="0"/>
                        </a:spcAft>
                        <a:buNone/>
                      </a:pPr>
                      <a:r>
                        <a:rPr lang="en-US" sz="2000" u="none" cap="none" strike="noStrike">
                          <a:solidFill>
                            <a:schemeClr val="accent1"/>
                          </a:solidFill>
                          <a:latin typeface="Times New Roman"/>
                          <a:ea typeface="Times New Roman"/>
                          <a:cs typeface="Times New Roman"/>
                          <a:sym typeface="Times New Roman"/>
                        </a:rPr>
                        <a:t>Development  Tool</a:t>
                      </a:r>
                      <a:endParaRPr sz="2000" u="none" cap="none" strike="noStrike">
                        <a:solidFill>
                          <a:schemeClr val="accent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576580" rtl="0" algn="l">
                        <a:lnSpc>
                          <a:spcPct val="100000"/>
                        </a:lnSpc>
                        <a:spcBef>
                          <a:spcPts val="0"/>
                        </a:spcBef>
                        <a:spcAft>
                          <a:spcPts val="0"/>
                        </a:spcAft>
                        <a:buNone/>
                      </a:pPr>
                      <a:r>
                        <a:rPr lang="en-US" sz="2000" u="none" cap="none" strike="noStrike">
                          <a:solidFill>
                            <a:schemeClr val="accent1"/>
                          </a:solidFill>
                          <a:latin typeface="Times New Roman"/>
                          <a:ea typeface="Times New Roman"/>
                          <a:cs typeface="Times New Roman"/>
                          <a:sym typeface="Times New Roman"/>
                        </a:rPr>
                        <a:t>Language  supported</a:t>
                      </a:r>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000" u="none" cap="none" strike="noStrike">
                          <a:solidFill>
                            <a:schemeClr val="accent1"/>
                          </a:solidFill>
                          <a:latin typeface="Times New Roman"/>
                          <a:ea typeface="Times New Roman"/>
                          <a:cs typeface="Times New Roman"/>
                          <a:sym typeface="Times New Roman"/>
                        </a:rPr>
                        <a:t>Java, C, C++, Pascal</a:t>
                      </a:r>
                      <a:endParaRPr sz="2000" u="none" cap="none" strike="noStrike">
                        <a:solidFill>
                          <a:schemeClr val="accent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701050">
                <a:tc vMerge="1"/>
                <a:tc>
                  <a:txBody>
                    <a:bodyPr/>
                    <a:lstStyle/>
                    <a:p>
                      <a:pPr indent="0" lvl="0" marL="90805" marR="0" rtl="0" algn="l">
                        <a:lnSpc>
                          <a:spcPct val="100000"/>
                        </a:lnSpc>
                        <a:spcBef>
                          <a:spcPts val="0"/>
                        </a:spcBef>
                        <a:spcAft>
                          <a:spcPts val="0"/>
                        </a:spcAft>
                        <a:buNone/>
                      </a:pPr>
                      <a:r>
                        <a:rPr lang="en-US" sz="2000" u="none" cap="none" strike="noStrike">
                          <a:solidFill>
                            <a:schemeClr val="accent1"/>
                          </a:solidFill>
                          <a:latin typeface="Times New Roman"/>
                          <a:ea typeface="Times New Roman"/>
                          <a:cs typeface="Times New Roman"/>
                          <a:sym typeface="Times New Roman"/>
                        </a:rPr>
                        <a:t>Platform</a:t>
                      </a:r>
                      <a:endParaRPr sz="2000" u="none" cap="none" strike="noStrike">
                        <a:solidFill>
                          <a:schemeClr val="accent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650875" rtl="0" algn="l">
                        <a:lnSpc>
                          <a:spcPct val="100000"/>
                        </a:lnSpc>
                        <a:spcBef>
                          <a:spcPts val="0"/>
                        </a:spcBef>
                        <a:spcAft>
                          <a:spcPts val="0"/>
                        </a:spcAft>
                        <a:buNone/>
                      </a:pPr>
                      <a:r>
                        <a:rPr lang="en-US" sz="2000" u="none" cap="none" strike="noStrike">
                          <a:solidFill>
                            <a:schemeClr val="accent1"/>
                          </a:solidFill>
                          <a:latin typeface="Times New Roman"/>
                          <a:ea typeface="Times New Roman"/>
                          <a:cs typeface="Times New Roman"/>
                          <a:sym typeface="Times New Roman"/>
                        </a:rPr>
                        <a:t>Win, Unix, Mac,  OS2, AS400</a:t>
                      </a:r>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701050">
                <a:tc vMerge="1"/>
                <a:tc>
                  <a:txBody>
                    <a:bodyPr/>
                    <a:lstStyle/>
                    <a:p>
                      <a:pPr indent="0" lvl="0" marL="90805" marR="0" rtl="0" algn="l">
                        <a:lnSpc>
                          <a:spcPct val="100000"/>
                        </a:lnSpc>
                        <a:spcBef>
                          <a:spcPts val="0"/>
                        </a:spcBef>
                        <a:spcAft>
                          <a:spcPts val="0"/>
                        </a:spcAft>
                        <a:buNone/>
                      </a:pPr>
                      <a:r>
                        <a:rPr lang="en-US" sz="2000" u="none" cap="none" strike="noStrike">
                          <a:solidFill>
                            <a:schemeClr val="accent1"/>
                          </a:solidFill>
                          <a:latin typeface="Times New Roman"/>
                          <a:ea typeface="Times New Roman"/>
                          <a:cs typeface="Times New Roman"/>
                          <a:sym typeface="Times New Roman"/>
                        </a:rPr>
                        <a:t>Feature</a:t>
                      </a:r>
                      <a:endParaRPr sz="2000" u="none" cap="none" strike="noStrike">
                        <a:solidFill>
                          <a:schemeClr val="accent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463550" rtl="0" algn="l">
                        <a:lnSpc>
                          <a:spcPct val="100000"/>
                        </a:lnSpc>
                        <a:spcBef>
                          <a:spcPts val="0"/>
                        </a:spcBef>
                        <a:spcAft>
                          <a:spcPts val="0"/>
                        </a:spcAft>
                        <a:buNone/>
                      </a:pPr>
                      <a:r>
                        <a:rPr lang="en-US" sz="2000" u="none" cap="none" strike="noStrike">
                          <a:solidFill>
                            <a:schemeClr val="accent1"/>
                          </a:solidFill>
                          <a:latin typeface="Times New Roman"/>
                          <a:ea typeface="Times New Roman"/>
                          <a:cs typeface="Times New Roman"/>
                          <a:sym typeface="Times New Roman"/>
                        </a:rPr>
                        <a:t>Fair, Good, Better,  Best</a:t>
                      </a:r>
                      <a:endParaRPr sz="2000" u="none" cap="none" strike="noStrike">
                        <a:solidFill>
                          <a:schemeClr val="accent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Implement?</a:t>
            </a:r>
            <a:endParaRPr/>
          </a:p>
        </p:txBody>
      </p:sp>
      <p:sp>
        <p:nvSpPr>
          <p:cNvPr id="279" name="Google Shape;279;p22"/>
          <p:cNvSpPr txBox="1"/>
          <p:nvPr>
            <p:ph idx="1" type="body"/>
          </p:nvPr>
        </p:nvSpPr>
        <p:spPr>
          <a:xfrm>
            <a:off x="838200" y="1825625"/>
            <a:ext cx="10591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eight steps required to implement a software measurement program are: </a:t>
            </a:r>
            <a:endParaRPr/>
          </a:p>
          <a:p>
            <a:pPr indent="-228600" lvl="1" marL="685800" rtl="0" algn="l">
              <a:lnSpc>
                <a:spcPct val="90000"/>
              </a:lnSpc>
              <a:spcBef>
                <a:spcPts val="500"/>
              </a:spcBef>
              <a:spcAft>
                <a:spcPts val="0"/>
              </a:spcAft>
              <a:buClr>
                <a:schemeClr val="dk1"/>
              </a:buClr>
              <a:buSzPts val="2400"/>
              <a:buChar char="•"/>
            </a:pPr>
            <a:r>
              <a:rPr lang="en-US"/>
              <a:t>Document the software development process </a:t>
            </a:r>
            <a:endParaRPr/>
          </a:p>
          <a:p>
            <a:pPr indent="-228600" lvl="1" marL="685800" rtl="0" algn="l">
              <a:lnSpc>
                <a:spcPct val="90000"/>
              </a:lnSpc>
              <a:spcBef>
                <a:spcPts val="500"/>
              </a:spcBef>
              <a:spcAft>
                <a:spcPts val="0"/>
              </a:spcAft>
              <a:buClr>
                <a:schemeClr val="dk1"/>
              </a:buClr>
              <a:buSzPts val="2400"/>
              <a:buChar char="•"/>
            </a:pPr>
            <a:r>
              <a:rPr lang="en-US"/>
              <a:t>State the goals</a:t>
            </a:r>
            <a:endParaRPr/>
          </a:p>
          <a:p>
            <a:pPr indent="-228600" lvl="1" marL="685800" rtl="0" algn="l">
              <a:lnSpc>
                <a:spcPct val="90000"/>
              </a:lnSpc>
              <a:spcBef>
                <a:spcPts val="500"/>
              </a:spcBef>
              <a:spcAft>
                <a:spcPts val="0"/>
              </a:spcAft>
              <a:buClr>
                <a:schemeClr val="dk1"/>
              </a:buClr>
              <a:buSzPts val="2400"/>
              <a:buChar char="•"/>
            </a:pPr>
            <a:r>
              <a:rPr lang="en-US"/>
              <a:t>Define metrics required to reach goals </a:t>
            </a:r>
            <a:endParaRPr/>
          </a:p>
          <a:p>
            <a:pPr indent="-228600" lvl="1" marL="685800" rtl="0" algn="l">
              <a:lnSpc>
                <a:spcPct val="90000"/>
              </a:lnSpc>
              <a:spcBef>
                <a:spcPts val="500"/>
              </a:spcBef>
              <a:spcAft>
                <a:spcPts val="0"/>
              </a:spcAft>
              <a:buClr>
                <a:schemeClr val="dk1"/>
              </a:buClr>
              <a:buSzPts val="2400"/>
              <a:buChar char="•"/>
            </a:pPr>
            <a:r>
              <a:rPr lang="en-US"/>
              <a:t>Identify data to collect </a:t>
            </a:r>
            <a:endParaRPr/>
          </a:p>
          <a:p>
            <a:pPr indent="-228600" lvl="1" marL="685800" rtl="0" algn="l">
              <a:lnSpc>
                <a:spcPct val="90000"/>
              </a:lnSpc>
              <a:spcBef>
                <a:spcPts val="500"/>
              </a:spcBef>
              <a:spcAft>
                <a:spcPts val="0"/>
              </a:spcAft>
              <a:buClr>
                <a:schemeClr val="dk1"/>
              </a:buClr>
              <a:buSzPts val="2400"/>
              <a:buChar char="•"/>
            </a:pPr>
            <a:r>
              <a:rPr lang="en-US"/>
              <a:t>Define data collection procedures </a:t>
            </a:r>
            <a:endParaRPr/>
          </a:p>
          <a:p>
            <a:pPr indent="-228600" lvl="1" marL="685800" rtl="0" algn="l">
              <a:lnSpc>
                <a:spcPct val="90000"/>
              </a:lnSpc>
              <a:spcBef>
                <a:spcPts val="500"/>
              </a:spcBef>
              <a:spcAft>
                <a:spcPts val="0"/>
              </a:spcAft>
              <a:buClr>
                <a:schemeClr val="dk1"/>
              </a:buClr>
              <a:buSzPts val="2400"/>
              <a:buChar char="•"/>
            </a:pPr>
            <a:r>
              <a:rPr lang="en-US"/>
              <a:t>Assemble a metrics toolset </a:t>
            </a:r>
            <a:endParaRPr/>
          </a:p>
          <a:p>
            <a:pPr indent="-228600" lvl="1" marL="685800" rtl="0" algn="l">
              <a:lnSpc>
                <a:spcPct val="90000"/>
              </a:lnSpc>
              <a:spcBef>
                <a:spcPts val="500"/>
              </a:spcBef>
              <a:spcAft>
                <a:spcPts val="0"/>
              </a:spcAft>
              <a:buClr>
                <a:schemeClr val="dk1"/>
              </a:buClr>
              <a:buSzPts val="2400"/>
              <a:buChar char="•"/>
            </a:pPr>
            <a:r>
              <a:rPr lang="en-US"/>
              <a:t>Create a metrics database </a:t>
            </a:r>
            <a:endParaRPr/>
          </a:p>
          <a:p>
            <a:pPr indent="-228600" lvl="1" marL="685800" rtl="0" algn="l">
              <a:lnSpc>
                <a:spcPct val="90000"/>
              </a:lnSpc>
              <a:spcBef>
                <a:spcPts val="500"/>
              </a:spcBef>
              <a:spcAft>
                <a:spcPts val="0"/>
              </a:spcAft>
              <a:buClr>
                <a:schemeClr val="dk1"/>
              </a:buClr>
              <a:buSzPts val="2400"/>
              <a:buChar char="•"/>
            </a:pPr>
            <a:r>
              <a:rPr lang="en-US"/>
              <a:t>Define the feedback mechanism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85" name="Google Shape;285;p23"/>
          <p:cNvSpPr txBox="1"/>
          <p:nvPr>
            <p:ph idx="1" type="body"/>
          </p:nvPr>
        </p:nvSpPr>
        <p:spPr>
          <a:xfrm>
            <a:off x="838200" y="1825625"/>
            <a:ext cx="105918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Without measurements there is no way to determine if the process/product are improving. </a:t>
            </a:r>
            <a:endParaRPr/>
          </a:p>
          <a:p>
            <a:pPr indent="-228600" lvl="0" marL="228600" rtl="0" algn="l">
              <a:lnSpc>
                <a:spcPct val="90000"/>
              </a:lnSpc>
              <a:spcBef>
                <a:spcPts val="1000"/>
              </a:spcBef>
              <a:spcAft>
                <a:spcPts val="0"/>
              </a:spcAft>
              <a:buClr>
                <a:schemeClr val="dk1"/>
              </a:buClr>
              <a:buSzPts val="2800"/>
              <a:buChar char="•"/>
            </a:pPr>
            <a:r>
              <a:rPr lang="en-US"/>
              <a:t>Metrics allow the establishment of meaningful goals for improvement. </a:t>
            </a:r>
            <a:r>
              <a:rPr lang="en-US">
                <a:solidFill>
                  <a:schemeClr val="accent1"/>
                </a:solidFill>
              </a:rPr>
              <a:t>A baseline from which improvements can be measured can be established</a:t>
            </a:r>
            <a:r>
              <a:rPr lang="en-US"/>
              <a:t>. </a:t>
            </a:r>
            <a:endParaRPr/>
          </a:p>
          <a:p>
            <a:pPr indent="-228600" lvl="0" marL="228600" rtl="0" algn="l">
              <a:lnSpc>
                <a:spcPct val="90000"/>
              </a:lnSpc>
              <a:spcBef>
                <a:spcPts val="1000"/>
              </a:spcBef>
              <a:spcAft>
                <a:spcPts val="0"/>
              </a:spcAft>
              <a:buClr>
                <a:schemeClr val="dk1"/>
              </a:buClr>
              <a:buSzPts val="2800"/>
              <a:buChar char="•"/>
            </a:pPr>
            <a:r>
              <a:rPr lang="en-US"/>
              <a:t>Metrics allow us to identify the causes of defects which have  major effect on software development. </a:t>
            </a:r>
            <a:endParaRPr/>
          </a:p>
          <a:p>
            <a:pPr indent="-228600" lvl="0" marL="228600" rtl="0" algn="l">
              <a:lnSpc>
                <a:spcPct val="90000"/>
              </a:lnSpc>
              <a:spcBef>
                <a:spcPts val="1000"/>
              </a:spcBef>
              <a:spcAft>
                <a:spcPts val="0"/>
              </a:spcAft>
              <a:buClr>
                <a:schemeClr val="dk1"/>
              </a:buClr>
              <a:buSzPts val="2800"/>
              <a:buChar char="•"/>
            </a:pPr>
            <a:r>
              <a:rPr lang="en-US"/>
              <a:t>When metrics are applied to a product they help identify: </a:t>
            </a:r>
            <a:endParaRPr/>
          </a:p>
          <a:p>
            <a:pPr indent="-228600" lvl="1" marL="685800" rtl="0" algn="l">
              <a:lnSpc>
                <a:spcPct val="90000"/>
              </a:lnSpc>
              <a:spcBef>
                <a:spcPts val="500"/>
              </a:spcBef>
              <a:spcAft>
                <a:spcPts val="0"/>
              </a:spcAft>
              <a:buClr>
                <a:schemeClr val="dk1"/>
              </a:buClr>
              <a:buSzPts val="2400"/>
              <a:buChar char="•"/>
            </a:pPr>
            <a:r>
              <a:rPr lang="en-US"/>
              <a:t>which user requirements are likely to change </a:t>
            </a:r>
            <a:endParaRPr/>
          </a:p>
          <a:p>
            <a:pPr indent="-228600" lvl="1" marL="685800" rtl="0" algn="l">
              <a:lnSpc>
                <a:spcPct val="90000"/>
              </a:lnSpc>
              <a:spcBef>
                <a:spcPts val="500"/>
              </a:spcBef>
              <a:spcAft>
                <a:spcPts val="0"/>
              </a:spcAft>
              <a:buClr>
                <a:schemeClr val="dk1"/>
              </a:buClr>
              <a:buSzPts val="2400"/>
              <a:buChar char="•"/>
            </a:pPr>
            <a:r>
              <a:rPr lang="en-US"/>
              <a:t>which modules are most error prone </a:t>
            </a:r>
            <a:endParaRPr/>
          </a:p>
          <a:p>
            <a:pPr indent="-228600" lvl="1" marL="685800" rtl="0" algn="l">
              <a:lnSpc>
                <a:spcPct val="90000"/>
              </a:lnSpc>
              <a:spcBef>
                <a:spcPts val="500"/>
              </a:spcBef>
              <a:spcAft>
                <a:spcPts val="0"/>
              </a:spcAft>
              <a:buClr>
                <a:schemeClr val="dk1"/>
              </a:buClr>
              <a:buSzPts val="2400"/>
              <a:buChar char="•"/>
            </a:pPr>
            <a:r>
              <a:rPr lang="en-US"/>
              <a:t>how much testing should be planned for each module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Quantification</a:t>
            </a:r>
            <a:endParaRPr/>
          </a:p>
        </p:txBody>
      </p:sp>
      <p:sp>
        <p:nvSpPr>
          <p:cNvPr id="101" name="Google Shape;101;p3"/>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two kinds of quantification: </a:t>
            </a:r>
            <a:endParaRPr/>
          </a:p>
          <a:p>
            <a:pPr indent="-228600" lvl="1" marL="685800" rtl="0" algn="l">
              <a:lnSpc>
                <a:spcPct val="90000"/>
              </a:lnSpc>
              <a:spcBef>
                <a:spcPts val="500"/>
              </a:spcBef>
              <a:spcAft>
                <a:spcPts val="0"/>
              </a:spcAft>
              <a:buClr>
                <a:schemeClr val="dk1"/>
              </a:buClr>
              <a:buSzPct val="100000"/>
              <a:buChar char="•"/>
            </a:pPr>
            <a:r>
              <a:rPr i="1" lang="en-US"/>
              <a:t>measurement</a:t>
            </a:r>
            <a:r>
              <a:rPr lang="en-US"/>
              <a:t> and </a:t>
            </a:r>
            <a:endParaRPr/>
          </a:p>
          <a:p>
            <a:pPr indent="-228600" lvl="1" marL="685800" rtl="0" algn="l">
              <a:lnSpc>
                <a:spcPct val="90000"/>
              </a:lnSpc>
              <a:spcBef>
                <a:spcPts val="500"/>
              </a:spcBef>
              <a:spcAft>
                <a:spcPts val="0"/>
              </a:spcAft>
              <a:buClr>
                <a:schemeClr val="dk1"/>
              </a:buClr>
              <a:buSzPct val="100000"/>
              <a:buChar char="•"/>
            </a:pPr>
            <a:r>
              <a:rPr i="1" lang="en-US"/>
              <a:t>calculation</a:t>
            </a:r>
            <a:r>
              <a:rPr lang="en-US"/>
              <a:t>. </a:t>
            </a:r>
            <a:endParaRPr/>
          </a:p>
          <a:p>
            <a:pPr indent="-228600" lvl="0" marL="228600" rtl="0" algn="l">
              <a:lnSpc>
                <a:spcPct val="90000"/>
              </a:lnSpc>
              <a:spcBef>
                <a:spcPts val="1000"/>
              </a:spcBef>
              <a:spcAft>
                <a:spcPts val="0"/>
              </a:spcAft>
              <a:buClr>
                <a:schemeClr val="dk1"/>
              </a:buClr>
              <a:buSzPct val="100000"/>
              <a:buChar char="•"/>
            </a:pPr>
            <a:r>
              <a:rPr i="1" lang="en-US"/>
              <a:t>Measurement</a:t>
            </a:r>
            <a:r>
              <a:rPr lang="en-US"/>
              <a:t> is a direct quantification, as in measuring the height of a tree or the weight of a shipment of bricks. </a:t>
            </a:r>
            <a:endParaRPr/>
          </a:p>
          <a:p>
            <a:pPr indent="-228600" lvl="0" marL="228600" rtl="0" algn="l">
              <a:lnSpc>
                <a:spcPct val="90000"/>
              </a:lnSpc>
              <a:spcBef>
                <a:spcPts val="1000"/>
              </a:spcBef>
              <a:spcAft>
                <a:spcPts val="0"/>
              </a:spcAft>
              <a:buClr>
                <a:schemeClr val="dk1"/>
              </a:buClr>
              <a:buSzPct val="100000"/>
              <a:buChar char="•"/>
            </a:pPr>
            <a:r>
              <a:rPr i="1" lang="en-US"/>
              <a:t>Calculation</a:t>
            </a:r>
            <a:r>
              <a:rPr lang="en-US"/>
              <a:t> is indirect, where we take measurements and combine them into a quantified item that reﬂects some attribute whose value we are trying to understand. </a:t>
            </a:r>
            <a:endParaRPr/>
          </a:p>
          <a:p>
            <a:pPr indent="-228600" lvl="1" marL="685800" rtl="0" algn="l">
              <a:lnSpc>
                <a:spcPct val="90000"/>
              </a:lnSpc>
              <a:spcBef>
                <a:spcPts val="500"/>
              </a:spcBef>
              <a:spcAft>
                <a:spcPts val="0"/>
              </a:spcAft>
              <a:buClr>
                <a:schemeClr val="dk1"/>
              </a:buClr>
              <a:buSzPct val="100000"/>
              <a:buChar char="•"/>
            </a:pPr>
            <a:r>
              <a:rPr lang="en-US"/>
              <a:t>For example, when the city inspectors assign a valuation to a house. they calculate it by using a formula that combines a variety of factors, including the number of rooms, the type of heating and cooling, the overall ﬂoor space, and the sale prices of similar houses in comparable locations.</a:t>
            </a:r>
            <a:endParaRPr/>
          </a:p>
          <a:p>
            <a:pPr indent="-228600" lvl="0" marL="228600" rtl="0" algn="l">
              <a:lnSpc>
                <a:spcPct val="90000"/>
              </a:lnSpc>
              <a:spcBef>
                <a:spcPts val="1000"/>
              </a:spcBef>
              <a:spcAft>
                <a:spcPts val="0"/>
              </a:spcAft>
              <a:buClr>
                <a:schemeClr val="dk1"/>
              </a:buClr>
              <a:buSzPct val="100000"/>
              <a:buChar char="•"/>
            </a:pPr>
            <a:r>
              <a:rPr lang="en-US"/>
              <a:t>Direct vs Derived measurement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Abstract attributes: Quality</a:t>
            </a:r>
            <a:endParaRPr/>
          </a:p>
        </p:txBody>
      </p:sp>
      <p:sp>
        <p:nvSpPr>
          <p:cNvPr id="108" name="Google Shape;108;p4"/>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There are no universally recognized measures to identify the </a:t>
            </a:r>
            <a:r>
              <a:rPr lang="en-US">
                <a:solidFill>
                  <a:schemeClr val="accent1"/>
                </a:solidFill>
              </a:rPr>
              <a:t>best</a:t>
            </a:r>
            <a:r>
              <a:rPr lang="en-US"/>
              <a:t> individual </a:t>
            </a:r>
            <a:r>
              <a:rPr lang="en-US">
                <a:solidFill>
                  <a:schemeClr val="accent1"/>
                </a:solidFill>
              </a:rPr>
              <a:t>soccer players</a:t>
            </a:r>
            <a:r>
              <a:rPr lang="en-US"/>
              <a:t> (although number of </a:t>
            </a:r>
            <a:r>
              <a:rPr lang="en-US">
                <a:solidFill>
                  <a:schemeClr val="accent1"/>
                </a:solidFill>
              </a:rPr>
              <a:t>goals scored </a:t>
            </a:r>
            <a:r>
              <a:rPr lang="en-US"/>
              <a:t>is a fairly accurate measure of </a:t>
            </a:r>
            <a:r>
              <a:rPr lang="en-US">
                <a:solidFill>
                  <a:schemeClr val="accent1"/>
                </a:solidFill>
              </a:rPr>
              <a:t>quality of a striker</a:t>
            </a:r>
            <a:r>
              <a:rPr lang="en-US"/>
              <a:t>). Although many fans and players have argued that player </a:t>
            </a:r>
            <a:r>
              <a:rPr lang="en-US">
                <a:solidFill>
                  <a:schemeClr val="accent1"/>
                </a:solidFill>
              </a:rPr>
              <a:t>quality is an unmeasurable attribute</a:t>
            </a:r>
            <a:r>
              <a:rPr lang="en-US"/>
              <a:t>, there are organizations (such as optasports.com) that provide </a:t>
            </a:r>
            <a:r>
              <a:rPr lang="en-US">
                <a:solidFill>
                  <a:schemeClr val="accent1"/>
                </a:solidFill>
              </a:rPr>
              <a:t>player ratings</a:t>
            </a:r>
            <a:r>
              <a:rPr lang="en-US"/>
              <a:t> based on a wide range of measurable attributes such as  </a:t>
            </a:r>
            <a:r>
              <a:rPr lang="en-US">
                <a:solidFill>
                  <a:schemeClr val="accent1"/>
                </a:solidFill>
              </a:rPr>
              <a:t>tackles, saves, or interceptions made; frequency and distance of passes (of various types), dribbles, and headers</a:t>
            </a:r>
            <a:r>
              <a:rPr lang="en-US"/>
              <a:t>. Soccer clubs, agents, betting, and media </a:t>
            </a:r>
            <a:r>
              <a:rPr lang="en-US">
                <a:solidFill>
                  <a:schemeClr val="accent1"/>
                </a:solidFill>
              </a:rPr>
              <a:t>companies pay large sums </a:t>
            </a:r>
            <a:r>
              <a:rPr lang="en-US"/>
              <a:t>to acquire these ratings. Often clubs and players’ agents use the ratings as the basis for determining player value (both from a salary and transfer price perspective).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Who Benefits From Measurement?</a:t>
            </a:r>
            <a:endParaRPr/>
          </a:p>
        </p:txBody>
      </p:sp>
      <p:sp>
        <p:nvSpPr>
          <p:cNvPr id="114" name="Google Shape;114;p5"/>
          <p:cNvSpPr txBox="1"/>
          <p:nvPr>
            <p:ph idx="1" type="body"/>
          </p:nvPr>
        </p:nvSpPr>
        <p:spPr>
          <a:xfrm>
            <a:off x="838200" y="1580606"/>
            <a:ext cx="10591800" cy="5277394"/>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a:t>Managers:</a:t>
            </a:r>
            <a:endParaRPr/>
          </a:p>
          <a:p>
            <a:pPr indent="-228600" lvl="0" marL="228600" rtl="0" algn="l">
              <a:lnSpc>
                <a:spcPct val="90000"/>
              </a:lnSpc>
              <a:spcBef>
                <a:spcPts val="1000"/>
              </a:spcBef>
              <a:spcAft>
                <a:spcPts val="0"/>
              </a:spcAft>
              <a:buClr>
                <a:schemeClr val="dk1"/>
              </a:buClr>
              <a:buSzPct val="100000"/>
              <a:buChar char="•"/>
            </a:pPr>
            <a:r>
              <a:rPr lang="en-US"/>
              <a:t>What does each process cost?</a:t>
            </a:r>
            <a:endParaRPr/>
          </a:p>
          <a:p>
            <a:pPr indent="-228600" lvl="1" marL="685800" rtl="0" algn="l">
              <a:lnSpc>
                <a:spcPct val="90000"/>
              </a:lnSpc>
              <a:spcBef>
                <a:spcPts val="500"/>
              </a:spcBef>
              <a:spcAft>
                <a:spcPts val="0"/>
              </a:spcAft>
              <a:buClr>
                <a:schemeClr val="dk1"/>
              </a:buClr>
              <a:buSzPct val="100000"/>
              <a:buChar char="•"/>
            </a:pPr>
            <a:r>
              <a:rPr lang="en-US"/>
              <a:t>For example, we can identify the cost to elicit requirements, the cost to specify the system, the cost to design the system, and the cost to code and test the system.</a:t>
            </a:r>
            <a:endParaRPr/>
          </a:p>
          <a:p>
            <a:pPr indent="-228600" lvl="0" marL="228600" rtl="0" algn="l">
              <a:lnSpc>
                <a:spcPct val="90000"/>
              </a:lnSpc>
              <a:spcBef>
                <a:spcPts val="1000"/>
              </a:spcBef>
              <a:spcAft>
                <a:spcPts val="0"/>
              </a:spcAft>
              <a:buClr>
                <a:schemeClr val="dk1"/>
              </a:buClr>
              <a:buSzPct val="100000"/>
              <a:buChar char="•"/>
            </a:pPr>
            <a:r>
              <a:rPr lang="en-US"/>
              <a:t>How productive is the staff?</a:t>
            </a:r>
            <a:endParaRPr/>
          </a:p>
          <a:p>
            <a:pPr indent="-228600" lvl="1" marL="685800" rtl="0" algn="l">
              <a:lnSpc>
                <a:spcPct val="90000"/>
              </a:lnSpc>
              <a:spcBef>
                <a:spcPts val="500"/>
              </a:spcBef>
              <a:spcAft>
                <a:spcPts val="0"/>
              </a:spcAft>
              <a:buClr>
                <a:schemeClr val="dk1"/>
              </a:buClr>
              <a:buSzPct val="100000"/>
              <a:buChar char="•"/>
            </a:pPr>
            <a:r>
              <a:rPr lang="en-US"/>
              <a:t>We can measure the time it takes for staﬀ to specify the system, design it, code it, and test it.</a:t>
            </a:r>
            <a:endParaRPr/>
          </a:p>
          <a:p>
            <a:pPr indent="-228600" lvl="1" marL="685800" rtl="0" algn="l">
              <a:lnSpc>
                <a:spcPct val="90000"/>
              </a:lnSpc>
              <a:spcBef>
                <a:spcPts val="500"/>
              </a:spcBef>
              <a:spcAft>
                <a:spcPts val="0"/>
              </a:spcAft>
              <a:buClr>
                <a:schemeClr val="dk1"/>
              </a:buClr>
              <a:buSzPct val="100000"/>
              <a:buChar char="•"/>
            </a:pPr>
            <a:r>
              <a:rPr lang="en-US"/>
              <a:t>To estimate the cost and duration of the change.</a:t>
            </a:r>
            <a:endParaRPr/>
          </a:p>
          <a:p>
            <a:pPr indent="-228600" lvl="0" marL="228600" rtl="0" algn="l">
              <a:lnSpc>
                <a:spcPct val="90000"/>
              </a:lnSpc>
              <a:spcBef>
                <a:spcPts val="1000"/>
              </a:spcBef>
              <a:spcAft>
                <a:spcPts val="0"/>
              </a:spcAft>
              <a:buClr>
                <a:schemeClr val="dk1"/>
              </a:buClr>
              <a:buSzPct val="100000"/>
              <a:buChar char="•"/>
            </a:pPr>
            <a:r>
              <a:rPr lang="en-US"/>
              <a:t>How good is the code being developed?</a:t>
            </a:r>
            <a:endParaRPr/>
          </a:p>
          <a:p>
            <a:pPr indent="-228600" lvl="1" marL="685800" rtl="0" algn="l">
              <a:lnSpc>
                <a:spcPct val="90000"/>
              </a:lnSpc>
              <a:spcBef>
                <a:spcPts val="500"/>
              </a:spcBef>
              <a:spcAft>
                <a:spcPts val="0"/>
              </a:spcAft>
              <a:buClr>
                <a:schemeClr val="dk1"/>
              </a:buClr>
              <a:buSzPct val="100000"/>
              <a:buChar char="•"/>
            </a:pPr>
            <a:r>
              <a:rPr lang="en-US"/>
              <a:t>By carefully recording faults, failures, and changes as they occur, we can measure software quality</a:t>
            </a:r>
            <a:endParaRPr/>
          </a:p>
          <a:p>
            <a:pPr indent="-228600" lvl="0" marL="228600" rtl="0" algn="l">
              <a:lnSpc>
                <a:spcPct val="90000"/>
              </a:lnSpc>
              <a:spcBef>
                <a:spcPts val="1000"/>
              </a:spcBef>
              <a:spcAft>
                <a:spcPts val="0"/>
              </a:spcAft>
              <a:buClr>
                <a:schemeClr val="dk1"/>
              </a:buClr>
              <a:buSzPct val="100000"/>
              <a:buChar char="•"/>
            </a:pPr>
            <a:r>
              <a:rPr lang="en-US"/>
              <a:t>Will the user be satisfied with the product?</a:t>
            </a:r>
            <a:endParaRPr/>
          </a:p>
          <a:p>
            <a:pPr indent="-228600" lvl="1" marL="685800" rtl="0" algn="l">
              <a:lnSpc>
                <a:spcPct val="90000"/>
              </a:lnSpc>
              <a:spcBef>
                <a:spcPts val="500"/>
              </a:spcBef>
              <a:spcAft>
                <a:spcPts val="0"/>
              </a:spcAft>
              <a:buClr>
                <a:schemeClr val="dk1"/>
              </a:buClr>
              <a:buSzPct val="100000"/>
              <a:buChar char="•"/>
            </a:pPr>
            <a:r>
              <a:rPr lang="en-US"/>
              <a:t>we can measure usability, reliability, response time, and other characteristics to suggest whether our customers will be happy with both functionality and performance</a:t>
            </a:r>
            <a:endParaRPr/>
          </a:p>
          <a:p>
            <a:pPr indent="-228600" lvl="0" marL="228600" rtl="0" algn="l">
              <a:lnSpc>
                <a:spcPct val="90000"/>
              </a:lnSpc>
              <a:spcBef>
                <a:spcPts val="1000"/>
              </a:spcBef>
              <a:spcAft>
                <a:spcPts val="0"/>
              </a:spcAft>
              <a:buClr>
                <a:schemeClr val="dk1"/>
              </a:buClr>
              <a:buSzPct val="100000"/>
              <a:buChar char="•"/>
            </a:pPr>
            <a:r>
              <a:rPr lang="en-US"/>
              <a:t>How can we improve?</a:t>
            </a:r>
            <a:endParaRPr/>
          </a:p>
          <a:p>
            <a:pPr indent="-228600" lvl="1" marL="685800" rtl="0" algn="l">
              <a:lnSpc>
                <a:spcPct val="90000"/>
              </a:lnSpc>
              <a:spcBef>
                <a:spcPts val="500"/>
              </a:spcBef>
              <a:spcAft>
                <a:spcPts val="0"/>
              </a:spcAft>
              <a:buClr>
                <a:schemeClr val="dk1"/>
              </a:buClr>
              <a:buSzPct val="100000"/>
              <a:buChar char="•"/>
            </a:pPr>
            <a:r>
              <a:rPr lang="en-US"/>
              <a:t>We can measure the time it takes to perform each major development activity, and calculate its eﬀect on quality and productivity. </a:t>
            </a:r>
            <a:endParaRPr/>
          </a:p>
          <a:p>
            <a:pPr indent="-228600" lvl="1" marL="685800" rtl="0" algn="l">
              <a:lnSpc>
                <a:spcPct val="90000"/>
              </a:lnSpc>
              <a:spcBef>
                <a:spcPts val="500"/>
              </a:spcBef>
              <a:spcAft>
                <a:spcPts val="0"/>
              </a:spcAft>
              <a:buClr>
                <a:schemeClr val="dk1"/>
              </a:buClr>
              <a:buSzPct val="100000"/>
              <a:buChar char="•"/>
            </a:pPr>
            <a:r>
              <a:rPr lang="en-US"/>
              <a:t>for example, we can compare two methods to see which one yields the higher-quality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Who Benefits From Measurement?</a:t>
            </a:r>
            <a:endParaRPr/>
          </a:p>
        </p:txBody>
      </p:sp>
      <p:sp>
        <p:nvSpPr>
          <p:cNvPr id="120" name="Google Shape;120;p6"/>
          <p:cNvSpPr txBox="1"/>
          <p:nvPr>
            <p:ph idx="1" type="body"/>
          </p:nvPr>
        </p:nvSpPr>
        <p:spPr>
          <a:xfrm>
            <a:off x="838200" y="1632857"/>
            <a:ext cx="10591800" cy="475488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Engineers:</a:t>
            </a:r>
            <a:endParaRPr/>
          </a:p>
          <a:p>
            <a:pPr indent="-228600" lvl="0" marL="228600" rtl="0" algn="l">
              <a:lnSpc>
                <a:spcPct val="90000"/>
              </a:lnSpc>
              <a:spcBef>
                <a:spcPts val="1000"/>
              </a:spcBef>
              <a:spcAft>
                <a:spcPts val="0"/>
              </a:spcAft>
              <a:buClr>
                <a:schemeClr val="dk1"/>
              </a:buClr>
              <a:buSzPct val="100000"/>
              <a:buChar char="•"/>
            </a:pPr>
            <a:r>
              <a:rPr lang="en-US"/>
              <a:t>Are the requirements testable?</a:t>
            </a:r>
            <a:endParaRPr/>
          </a:p>
          <a:p>
            <a:pPr indent="-228600" lvl="1" marL="685800" rtl="0" algn="l">
              <a:lnSpc>
                <a:spcPct val="90000"/>
              </a:lnSpc>
              <a:spcBef>
                <a:spcPts val="500"/>
              </a:spcBef>
              <a:spcAft>
                <a:spcPts val="0"/>
              </a:spcAft>
              <a:buClr>
                <a:schemeClr val="dk1"/>
              </a:buClr>
              <a:buSzPct val="100000"/>
              <a:buChar char="•"/>
            </a:pPr>
            <a:r>
              <a:rPr lang="en-US"/>
              <a:t>For example, suppose a requirement states that a web-based system must be “fast”.</a:t>
            </a:r>
            <a:endParaRPr/>
          </a:p>
          <a:p>
            <a:pPr indent="-228600" lvl="1" marL="685800" rtl="0" algn="l">
              <a:lnSpc>
                <a:spcPct val="90000"/>
              </a:lnSpc>
              <a:spcBef>
                <a:spcPts val="500"/>
              </a:spcBef>
              <a:spcAft>
                <a:spcPts val="0"/>
              </a:spcAft>
              <a:buClr>
                <a:schemeClr val="dk1"/>
              </a:buClr>
              <a:buSzPct val="100000"/>
              <a:buChar char="•"/>
            </a:pPr>
            <a:r>
              <a:rPr lang="en-US"/>
              <a:t>the mean response time to a set of specific of inputs must be less than 2s for specified browsers and number of concurrent users.</a:t>
            </a:r>
            <a:endParaRPr/>
          </a:p>
          <a:p>
            <a:pPr indent="-228600" lvl="0" marL="228600" rtl="0" algn="l">
              <a:lnSpc>
                <a:spcPct val="90000"/>
              </a:lnSpc>
              <a:spcBef>
                <a:spcPts val="1000"/>
              </a:spcBef>
              <a:spcAft>
                <a:spcPts val="0"/>
              </a:spcAft>
              <a:buClr>
                <a:schemeClr val="dk1"/>
              </a:buClr>
              <a:buSzPct val="100000"/>
              <a:buChar char="•"/>
            </a:pPr>
            <a:r>
              <a:rPr lang="en-US"/>
              <a:t>Have we found all the failures?</a:t>
            </a:r>
            <a:endParaRPr/>
          </a:p>
          <a:p>
            <a:pPr indent="-228600" lvl="1" marL="685800" rtl="0" algn="l">
              <a:lnSpc>
                <a:spcPct val="90000"/>
              </a:lnSpc>
              <a:spcBef>
                <a:spcPts val="500"/>
              </a:spcBef>
              <a:spcAft>
                <a:spcPts val="0"/>
              </a:spcAft>
              <a:buClr>
                <a:schemeClr val="dk1"/>
              </a:buClr>
              <a:buSzPct val="100000"/>
              <a:buChar char="•"/>
            </a:pPr>
            <a:r>
              <a:rPr lang="en-US"/>
              <a:t>faults in the specification, design, code, and test plans and trace them back to their root causes. </a:t>
            </a:r>
            <a:endParaRPr/>
          </a:p>
          <a:p>
            <a:pPr indent="-228600" lvl="0" marL="228600" rtl="0" algn="l">
              <a:lnSpc>
                <a:spcPct val="90000"/>
              </a:lnSpc>
              <a:spcBef>
                <a:spcPts val="1000"/>
              </a:spcBef>
              <a:spcAft>
                <a:spcPts val="0"/>
              </a:spcAft>
              <a:buClr>
                <a:schemeClr val="dk1"/>
              </a:buClr>
              <a:buSzPct val="100000"/>
              <a:buChar char="•"/>
            </a:pPr>
            <a:r>
              <a:rPr lang="en-US"/>
              <a:t>Have we met our product or process goals?</a:t>
            </a:r>
            <a:endParaRPr/>
          </a:p>
          <a:p>
            <a:pPr indent="-228600" lvl="1" marL="685800" rtl="0" algn="l">
              <a:lnSpc>
                <a:spcPct val="90000"/>
              </a:lnSpc>
              <a:spcBef>
                <a:spcPts val="500"/>
              </a:spcBef>
              <a:spcAft>
                <a:spcPts val="0"/>
              </a:spcAft>
              <a:buClr>
                <a:schemeClr val="dk1"/>
              </a:buClr>
              <a:buSzPct val="100000"/>
              <a:buChar char="•"/>
            </a:pPr>
            <a:r>
              <a:rPr lang="en-US"/>
              <a:t>measure characteristics of the products and processes</a:t>
            </a:r>
            <a:endParaRPr/>
          </a:p>
          <a:p>
            <a:pPr indent="-228600" lvl="1" marL="685800" rtl="0" algn="l">
              <a:lnSpc>
                <a:spcPct val="90000"/>
              </a:lnSpc>
              <a:spcBef>
                <a:spcPts val="500"/>
              </a:spcBef>
              <a:spcAft>
                <a:spcPts val="0"/>
              </a:spcAft>
              <a:buClr>
                <a:schemeClr val="dk1"/>
              </a:buClr>
              <a:buSzPct val="100000"/>
              <a:buChar char="•"/>
            </a:pPr>
            <a:r>
              <a:rPr lang="en-US"/>
              <a:t>For example: we can mandate that unit testing must achieve 90% statement coverage.</a:t>
            </a:r>
            <a:endParaRPr/>
          </a:p>
          <a:p>
            <a:pPr indent="-228600" lvl="0" marL="228600" rtl="0" algn="l">
              <a:lnSpc>
                <a:spcPct val="90000"/>
              </a:lnSpc>
              <a:spcBef>
                <a:spcPts val="1000"/>
              </a:spcBef>
              <a:spcAft>
                <a:spcPts val="0"/>
              </a:spcAft>
              <a:buClr>
                <a:schemeClr val="dk1"/>
              </a:buClr>
              <a:buSzPct val="100000"/>
              <a:buChar char="•"/>
            </a:pPr>
            <a:r>
              <a:rPr lang="en-US"/>
              <a:t>What can we predict about our software product in the future?</a:t>
            </a:r>
            <a:endParaRPr/>
          </a:p>
          <a:p>
            <a:pPr indent="-228600" lvl="1" marL="685800" rtl="0" algn="l">
              <a:lnSpc>
                <a:spcPct val="90000"/>
              </a:lnSpc>
              <a:spcBef>
                <a:spcPts val="500"/>
              </a:spcBef>
              <a:spcAft>
                <a:spcPts val="0"/>
              </a:spcAft>
              <a:buClr>
                <a:schemeClr val="dk1"/>
              </a:buClr>
              <a:buSzPct val="100000"/>
              <a:buChar char="•"/>
            </a:pPr>
            <a:r>
              <a:rPr lang="en-US"/>
              <a:t>For example, measures of size of specifications can be used to predict the size of the target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Scope of Software Metrics</a:t>
            </a:r>
            <a:endParaRPr/>
          </a:p>
        </p:txBody>
      </p:sp>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Cost and effort estimation </a:t>
            </a:r>
            <a:endParaRPr/>
          </a:p>
          <a:p>
            <a:pPr indent="-228600" lvl="0" marL="228600" rtl="0" algn="l">
              <a:lnSpc>
                <a:spcPct val="90000"/>
              </a:lnSpc>
              <a:spcBef>
                <a:spcPts val="1000"/>
              </a:spcBef>
              <a:spcAft>
                <a:spcPts val="0"/>
              </a:spcAft>
              <a:buClr>
                <a:schemeClr val="dk1"/>
              </a:buClr>
              <a:buSzPct val="100000"/>
              <a:buChar char="•"/>
            </a:pPr>
            <a:r>
              <a:rPr lang="en-US"/>
              <a:t>Productivity measures and models </a:t>
            </a:r>
            <a:endParaRPr/>
          </a:p>
          <a:p>
            <a:pPr indent="-228600" lvl="0" marL="228600" rtl="0" algn="l">
              <a:lnSpc>
                <a:spcPct val="90000"/>
              </a:lnSpc>
              <a:spcBef>
                <a:spcPts val="1000"/>
              </a:spcBef>
              <a:spcAft>
                <a:spcPts val="0"/>
              </a:spcAft>
              <a:buClr>
                <a:schemeClr val="dk1"/>
              </a:buClr>
              <a:buSzPct val="100000"/>
              <a:buChar char="•"/>
            </a:pPr>
            <a:r>
              <a:rPr lang="en-US"/>
              <a:t>Data collection </a:t>
            </a:r>
            <a:endParaRPr/>
          </a:p>
          <a:p>
            <a:pPr indent="-228600" lvl="0" marL="228600" rtl="0" algn="l">
              <a:lnSpc>
                <a:spcPct val="90000"/>
              </a:lnSpc>
              <a:spcBef>
                <a:spcPts val="1000"/>
              </a:spcBef>
              <a:spcAft>
                <a:spcPts val="0"/>
              </a:spcAft>
              <a:buClr>
                <a:schemeClr val="dk1"/>
              </a:buClr>
              <a:buSzPct val="100000"/>
              <a:buChar char="•"/>
            </a:pPr>
            <a:r>
              <a:rPr lang="en-US"/>
              <a:t>Quality models and measures </a:t>
            </a:r>
            <a:endParaRPr/>
          </a:p>
          <a:p>
            <a:pPr indent="-228600" lvl="0" marL="228600" rtl="0" algn="l">
              <a:lnSpc>
                <a:spcPct val="90000"/>
              </a:lnSpc>
              <a:spcBef>
                <a:spcPts val="1000"/>
              </a:spcBef>
              <a:spcAft>
                <a:spcPts val="0"/>
              </a:spcAft>
              <a:buClr>
                <a:schemeClr val="dk1"/>
              </a:buClr>
              <a:buSzPct val="100000"/>
              <a:buChar char="•"/>
            </a:pPr>
            <a:r>
              <a:rPr lang="en-US"/>
              <a:t>Reliability models </a:t>
            </a:r>
            <a:endParaRPr/>
          </a:p>
          <a:p>
            <a:pPr indent="-228600" lvl="0" marL="228600" rtl="0" algn="l">
              <a:lnSpc>
                <a:spcPct val="90000"/>
              </a:lnSpc>
              <a:spcBef>
                <a:spcPts val="1000"/>
              </a:spcBef>
              <a:spcAft>
                <a:spcPts val="0"/>
              </a:spcAft>
              <a:buClr>
                <a:schemeClr val="dk1"/>
              </a:buClr>
              <a:buSzPct val="100000"/>
              <a:buChar char="•"/>
            </a:pPr>
            <a:r>
              <a:rPr lang="en-US"/>
              <a:t>Security metrics</a:t>
            </a:r>
            <a:endParaRPr/>
          </a:p>
          <a:p>
            <a:pPr indent="-228600" lvl="0" marL="228600" rtl="0" algn="l">
              <a:lnSpc>
                <a:spcPct val="90000"/>
              </a:lnSpc>
              <a:spcBef>
                <a:spcPts val="1000"/>
              </a:spcBef>
              <a:spcAft>
                <a:spcPts val="0"/>
              </a:spcAft>
              <a:buClr>
                <a:schemeClr val="dk1"/>
              </a:buClr>
              <a:buSzPct val="100000"/>
              <a:buChar char="•"/>
            </a:pPr>
            <a:r>
              <a:rPr lang="en-US"/>
              <a:t>Performance evaluation and models </a:t>
            </a:r>
            <a:endParaRPr/>
          </a:p>
          <a:p>
            <a:pPr indent="-228600" lvl="0" marL="228600" rtl="0" algn="l">
              <a:lnSpc>
                <a:spcPct val="90000"/>
              </a:lnSpc>
              <a:spcBef>
                <a:spcPts val="1000"/>
              </a:spcBef>
              <a:spcAft>
                <a:spcPts val="0"/>
              </a:spcAft>
              <a:buClr>
                <a:schemeClr val="dk1"/>
              </a:buClr>
              <a:buSzPct val="100000"/>
              <a:buChar char="•"/>
            </a:pPr>
            <a:r>
              <a:rPr lang="en-US"/>
              <a:t>Structural and complexity metrics </a:t>
            </a:r>
            <a:endParaRPr/>
          </a:p>
          <a:p>
            <a:pPr indent="-228600" lvl="0" marL="228600" rtl="0" algn="l">
              <a:lnSpc>
                <a:spcPct val="90000"/>
              </a:lnSpc>
              <a:spcBef>
                <a:spcPts val="1000"/>
              </a:spcBef>
              <a:spcAft>
                <a:spcPts val="0"/>
              </a:spcAft>
              <a:buClr>
                <a:schemeClr val="dk1"/>
              </a:buClr>
              <a:buSzPct val="100000"/>
              <a:buChar char="•"/>
            </a:pPr>
            <a:r>
              <a:rPr lang="en-US"/>
              <a:t>Capability maturity assessment </a:t>
            </a:r>
            <a:endParaRPr/>
          </a:p>
          <a:p>
            <a:pPr indent="-228600" lvl="0" marL="228600" rtl="0" algn="l">
              <a:lnSpc>
                <a:spcPct val="90000"/>
              </a:lnSpc>
              <a:spcBef>
                <a:spcPts val="1000"/>
              </a:spcBef>
              <a:spcAft>
                <a:spcPts val="0"/>
              </a:spcAft>
              <a:buClr>
                <a:schemeClr val="dk1"/>
              </a:buClr>
              <a:buSzPct val="100000"/>
              <a:buChar char="•"/>
            </a:pPr>
            <a:r>
              <a:rPr lang="en-US"/>
              <a:t>Management by metrics </a:t>
            </a:r>
            <a:endParaRPr/>
          </a:p>
          <a:p>
            <a:pPr indent="-228600" lvl="0" marL="228600" rtl="0" algn="l">
              <a:lnSpc>
                <a:spcPct val="90000"/>
              </a:lnSpc>
              <a:spcBef>
                <a:spcPts val="1000"/>
              </a:spcBef>
              <a:spcAft>
                <a:spcPts val="0"/>
              </a:spcAft>
              <a:buClr>
                <a:schemeClr val="dk1"/>
              </a:buClr>
              <a:buSzPct val="100000"/>
              <a:buChar char="•"/>
            </a:pPr>
            <a:r>
              <a:rPr lang="en-US"/>
              <a:t>Evaluation of methods and tools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and effort estimation</a:t>
            </a:r>
            <a:endParaRPr/>
          </a:p>
        </p:txBody>
      </p:sp>
      <p:sp>
        <p:nvSpPr>
          <p:cNvPr id="133" name="Google Shape;133;p8"/>
          <p:cNvSpPr txBox="1"/>
          <p:nvPr>
            <p:ph idx="1" type="body"/>
          </p:nvPr>
        </p:nvSpPr>
        <p:spPr>
          <a:xfrm>
            <a:off x="838200" y="1825625"/>
            <a:ext cx="105918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Software cost estimation is the process of predicting the amount of effort required to build a software system. </a:t>
            </a:r>
            <a:endParaRPr/>
          </a:p>
          <a:p>
            <a:pPr indent="-228600" lvl="0" marL="228600" rtl="0" algn="l">
              <a:lnSpc>
                <a:spcPct val="90000"/>
              </a:lnSpc>
              <a:spcBef>
                <a:spcPts val="1000"/>
              </a:spcBef>
              <a:spcAft>
                <a:spcPts val="0"/>
              </a:spcAft>
              <a:buClr>
                <a:schemeClr val="dk1"/>
              </a:buClr>
              <a:buSzPct val="100000"/>
              <a:buChar char="•"/>
            </a:pPr>
            <a:r>
              <a:rPr lang="en-US"/>
              <a:t>Estimates for project cost and time requirements are derived during the planning stage of a project.</a:t>
            </a:r>
            <a:endParaRPr/>
          </a:p>
          <a:p>
            <a:pPr indent="-228600" lvl="0" marL="228600" rtl="0" algn="l">
              <a:lnSpc>
                <a:spcPct val="90000"/>
              </a:lnSpc>
              <a:spcBef>
                <a:spcPts val="1000"/>
              </a:spcBef>
              <a:spcAft>
                <a:spcPts val="0"/>
              </a:spcAft>
              <a:buClr>
                <a:schemeClr val="dk1"/>
              </a:buClr>
              <a:buSzPct val="100000"/>
              <a:buChar char="•"/>
            </a:pPr>
            <a:r>
              <a:rPr lang="en-US"/>
              <a:t>Managers provided the original motivation for deriving and using software measures.</a:t>
            </a:r>
            <a:endParaRPr/>
          </a:p>
          <a:p>
            <a:pPr indent="-228600" lvl="0" marL="228600" rtl="0" algn="l">
              <a:lnSpc>
                <a:spcPct val="90000"/>
              </a:lnSpc>
              <a:spcBef>
                <a:spcPts val="1000"/>
              </a:spcBef>
              <a:spcAft>
                <a:spcPts val="0"/>
              </a:spcAft>
              <a:buClr>
                <a:schemeClr val="dk1"/>
              </a:buClr>
              <a:buSzPct val="100000"/>
              <a:buChar char="•"/>
            </a:pPr>
            <a:r>
              <a:rPr lang="en-US"/>
              <a:t>Models used to estimate cost can be COCOMO (e.g., Constructive Cost Model)  or Function Point Model</a:t>
            </a:r>
            <a:endParaRPr/>
          </a:p>
          <a:p>
            <a:pPr indent="-228600" lvl="0" marL="228600" rtl="0" algn="l">
              <a:lnSpc>
                <a:spcPct val="90000"/>
              </a:lnSpc>
              <a:spcBef>
                <a:spcPts val="1000"/>
              </a:spcBef>
              <a:spcAft>
                <a:spcPts val="0"/>
              </a:spcAft>
              <a:buClr>
                <a:schemeClr val="accent1"/>
              </a:buClr>
              <a:buSzPct val="100000"/>
              <a:buChar char="•"/>
            </a:pPr>
            <a:r>
              <a:rPr lang="en-US">
                <a:solidFill>
                  <a:schemeClr val="accent1"/>
                </a:solidFill>
              </a:rPr>
              <a:t>Eﬀort</a:t>
            </a:r>
            <a:r>
              <a:rPr lang="en-US"/>
              <a:t> is expressed as a (predefined) function of one or more variables (such as size of the product, capability of the developers, and level of reuse) </a:t>
            </a:r>
            <a:endParaRPr/>
          </a:p>
          <a:p>
            <a:pPr indent="-228600" lvl="0" marL="228600" rtl="0" algn="l">
              <a:lnSpc>
                <a:spcPct val="90000"/>
              </a:lnSpc>
              <a:spcBef>
                <a:spcPts val="1000"/>
              </a:spcBef>
              <a:spcAft>
                <a:spcPts val="0"/>
              </a:spcAft>
              <a:buClr>
                <a:schemeClr val="dk1"/>
              </a:buClr>
              <a:buSzPct val="100000"/>
              <a:buChar char="•"/>
            </a:pPr>
            <a:r>
              <a:rPr lang="en-US"/>
              <a:t>Experience is often the only guide used to derive these estimates, but it may be insufficient if the project breaks new ground. Many models are available as automated tools.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Productivity models and measures</a:t>
            </a:r>
            <a:endParaRPr/>
          </a:p>
        </p:txBody>
      </p:sp>
      <p:sp>
        <p:nvSpPr>
          <p:cNvPr id="139" name="Google Shape;139;p9"/>
          <p:cNvSpPr txBox="1"/>
          <p:nvPr>
            <p:ph idx="1" type="body"/>
          </p:nvPr>
        </p:nvSpPr>
        <p:spPr>
          <a:xfrm>
            <a:off x="838200" y="1825625"/>
            <a:ext cx="10591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Definition: The rate of output per unit of input. </a:t>
            </a:r>
            <a:endParaRPr/>
          </a:p>
          <a:p>
            <a:pPr indent="-228600" lvl="1" marL="685800" rtl="0" algn="l">
              <a:lnSpc>
                <a:spcPct val="90000"/>
              </a:lnSpc>
              <a:spcBef>
                <a:spcPts val="500"/>
              </a:spcBef>
              <a:spcAft>
                <a:spcPts val="0"/>
              </a:spcAft>
              <a:buClr>
                <a:schemeClr val="dk1"/>
              </a:buClr>
              <a:buSzPts val="2400"/>
              <a:buChar char="•"/>
            </a:pPr>
            <a:r>
              <a:rPr lang="en-US"/>
              <a:t>Productivity = size / effort </a:t>
            </a:r>
            <a:endParaRPr/>
          </a:p>
          <a:p>
            <a:pPr indent="0" lvl="1" marL="457200" rtl="0" algn="l">
              <a:lnSpc>
                <a:spcPct val="90000"/>
              </a:lnSpc>
              <a:spcBef>
                <a:spcPts val="500"/>
              </a:spcBef>
              <a:spcAft>
                <a:spcPts val="0"/>
              </a:spcAft>
              <a:buClr>
                <a:schemeClr val="dk1"/>
              </a:buClr>
              <a:buSzPts val="2400"/>
              <a:buNone/>
            </a:pPr>
            <a:r>
              <a:rPr lang="en-US"/>
              <a:t>		      = LOC / person-month </a:t>
            </a:r>
            <a:endParaRPr/>
          </a:p>
          <a:p>
            <a:pPr indent="-228600" lvl="0" marL="228600" rtl="0" algn="l">
              <a:lnSpc>
                <a:spcPct val="90000"/>
              </a:lnSpc>
              <a:spcBef>
                <a:spcPts val="1000"/>
              </a:spcBef>
              <a:spcAft>
                <a:spcPts val="0"/>
              </a:spcAft>
              <a:buClr>
                <a:schemeClr val="dk1"/>
              </a:buClr>
              <a:buSzPts val="2800"/>
              <a:buChar char="•"/>
            </a:pPr>
            <a:r>
              <a:rPr lang="en-US"/>
              <a:t>Productivity model based on decomposition to measurable  attributes:</a:t>
            </a:r>
            <a:endParaRPr/>
          </a:p>
        </p:txBody>
      </p:sp>
      <p:grpSp>
        <p:nvGrpSpPr>
          <p:cNvPr id="140" name="Google Shape;140;p9"/>
          <p:cNvGrpSpPr/>
          <p:nvPr/>
        </p:nvGrpSpPr>
        <p:grpSpPr>
          <a:xfrm>
            <a:off x="2722744" y="4011430"/>
            <a:ext cx="7486624" cy="2224062"/>
            <a:chOff x="1116012" y="3789362"/>
            <a:chExt cx="7486624" cy="2224062"/>
          </a:xfrm>
        </p:grpSpPr>
        <p:sp>
          <p:nvSpPr>
            <p:cNvPr id="141" name="Google Shape;141;p9"/>
            <p:cNvSpPr/>
            <p:nvPr/>
          </p:nvSpPr>
          <p:spPr>
            <a:xfrm>
              <a:off x="1258887" y="3789362"/>
              <a:ext cx="7343749" cy="22240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9"/>
            <p:cNvSpPr/>
            <p:nvPr/>
          </p:nvSpPr>
          <p:spPr>
            <a:xfrm>
              <a:off x="1129283" y="4526280"/>
              <a:ext cx="234696" cy="13990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9"/>
            <p:cNvSpPr/>
            <p:nvPr/>
          </p:nvSpPr>
          <p:spPr>
            <a:xfrm>
              <a:off x="1116012" y="4508500"/>
              <a:ext cx="215900" cy="1368425"/>
            </a:xfrm>
            <a:custGeom>
              <a:rect b="b" l="l" r="r" t="t"/>
              <a:pathLst>
                <a:path extrusionOk="0" h="1368425" w="215900">
                  <a:moveTo>
                    <a:pt x="161925" y="0"/>
                  </a:moveTo>
                  <a:lnTo>
                    <a:pt x="53975" y="0"/>
                  </a:lnTo>
                  <a:lnTo>
                    <a:pt x="53975" y="1026312"/>
                  </a:lnTo>
                  <a:lnTo>
                    <a:pt x="0" y="1026312"/>
                  </a:lnTo>
                  <a:lnTo>
                    <a:pt x="107950" y="1368425"/>
                  </a:lnTo>
                  <a:lnTo>
                    <a:pt x="215900" y="1026312"/>
                  </a:lnTo>
                  <a:lnTo>
                    <a:pt x="161925" y="1026312"/>
                  </a:lnTo>
                  <a:lnTo>
                    <a:pt x="161925" y="0"/>
                  </a:lnTo>
                  <a:close/>
                </a:path>
              </a:pathLst>
            </a:custGeom>
            <a:solidFill>
              <a:srgbClr val="FF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9"/>
            <p:cNvSpPr/>
            <p:nvPr/>
          </p:nvSpPr>
          <p:spPr>
            <a:xfrm>
              <a:off x="1116012" y="4508500"/>
              <a:ext cx="215900" cy="1368425"/>
            </a:xfrm>
            <a:custGeom>
              <a:rect b="b" l="l" r="r" t="t"/>
              <a:pathLst>
                <a:path extrusionOk="0" h="1368425" w="215900">
                  <a:moveTo>
                    <a:pt x="0" y="1026312"/>
                  </a:moveTo>
                  <a:lnTo>
                    <a:pt x="53975" y="1026312"/>
                  </a:lnTo>
                  <a:lnTo>
                    <a:pt x="53975" y="0"/>
                  </a:lnTo>
                  <a:lnTo>
                    <a:pt x="161925" y="0"/>
                  </a:lnTo>
                  <a:lnTo>
                    <a:pt x="161925" y="1026312"/>
                  </a:lnTo>
                  <a:lnTo>
                    <a:pt x="215900" y="1026312"/>
                  </a:lnTo>
                  <a:lnTo>
                    <a:pt x="107950" y="1368425"/>
                  </a:lnTo>
                  <a:lnTo>
                    <a:pt x="0" y="1026312"/>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5" name="Google Shape;145;p9"/>
          <p:cNvSpPr txBox="1"/>
          <p:nvPr/>
        </p:nvSpPr>
        <p:spPr>
          <a:xfrm rot="-5400000">
            <a:off x="1719190" y="5164937"/>
            <a:ext cx="1405968" cy="246221"/>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chemeClr val="dk1"/>
                </a:solidFill>
                <a:latin typeface="Tahoma"/>
                <a:ea typeface="Tahoma"/>
                <a:cs typeface="Tahoma"/>
                <a:sym typeface="Tahoma"/>
              </a:rPr>
              <a:t>measurable</a:t>
            </a:r>
            <a:endParaRPr sz="16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2021-07-05T13:35:49Z</dcterms:created>
  <dc:creator>jubair</dc:creator>
</cp:coreProperties>
</file>