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12192000"/>
  <p:notesSz cx="6858000" cy="9144000"/>
  <p:embeddedFontLst>
    <p:embeddedFont>
      <p:font typeface="Tahoma"/>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1" roundtripDataSignature="AMtx7mh2Pk/rJmW+LJS1nOSsVI1sPQKM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99A50F1-268A-476A-A521-3CCEBC8AAA77}">
  <a:tblStyle styleId="{199A50F1-268A-476A-A521-3CCEBC8AAA77}"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Tahoma-regular.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Tahoma-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In European soccer leagues, a points system is used to select the best</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all-around team over the course of a season. Until the early 1980s, two</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points were awarded for each win and one point was awarded for each draw.</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Thereafter, the points system was changed; a win yielded three points instead</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of two, while a draw still yielded one point. This change was made to reﬂect</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the consensus view that the </a:t>
            </a:r>
            <a:r>
              <a:rPr b="0" i="1" lang="en-US" sz="1200">
                <a:solidFill>
                  <a:schemeClr val="dk1"/>
                </a:solidFill>
                <a:latin typeface="Calibri"/>
                <a:ea typeface="Calibri"/>
                <a:cs typeface="Calibri"/>
                <a:sym typeface="Calibri"/>
              </a:rPr>
              <a:t>qualitative difference </a:t>
            </a:r>
            <a:r>
              <a:rPr b="0" i="0" lang="en-US" sz="1200">
                <a:solidFill>
                  <a:schemeClr val="dk1"/>
                </a:solidFill>
                <a:latin typeface="Calibri"/>
                <a:ea typeface="Calibri"/>
                <a:cs typeface="Calibri"/>
                <a:sym typeface="Calibri"/>
              </a:rPr>
              <a:t>between a win and a draw</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was greater than that between a draw and a defeat</a:t>
            </a:r>
            <a:r>
              <a:rPr lang="en-US"/>
              <a:t> </a:t>
            </a:r>
            <a:br>
              <a:rPr lang="en-US"/>
            </a:br>
            <a:endParaRPr/>
          </a:p>
        </p:txBody>
      </p:sp>
      <p:sp>
        <p:nvSpPr>
          <p:cNvPr id="223" name="Google Shape;223;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In European soccer leagues, a points system is used to select the best</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all-around team over the course of a season. Until the early 1980s, two</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points were awarded for each win and one point was awarded for each draw.</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Thereafter, the points system was changed; a win yielded three points instead</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of two, while a draw still yielded one point. This change was made to reﬂect</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the consensus view that the </a:t>
            </a:r>
            <a:r>
              <a:rPr b="0" i="1" lang="en-US" sz="1200">
                <a:solidFill>
                  <a:schemeClr val="dk1"/>
                </a:solidFill>
                <a:latin typeface="Calibri"/>
                <a:ea typeface="Calibri"/>
                <a:cs typeface="Calibri"/>
                <a:sym typeface="Calibri"/>
              </a:rPr>
              <a:t>qualitative difference </a:t>
            </a:r>
            <a:r>
              <a:rPr b="0" i="0" lang="en-US" sz="1200">
                <a:solidFill>
                  <a:schemeClr val="dk1"/>
                </a:solidFill>
                <a:latin typeface="Calibri"/>
                <a:ea typeface="Calibri"/>
                <a:cs typeface="Calibri"/>
                <a:sym typeface="Calibri"/>
              </a:rPr>
              <a:t>between a win and a draw</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was greater than that between a draw and a defeat</a:t>
            </a:r>
            <a:r>
              <a:rPr lang="en-US"/>
              <a:t> </a:t>
            </a:r>
            <a:br>
              <a:rPr lang="en-US"/>
            </a:br>
            <a:endParaRPr/>
          </a:p>
        </p:txBody>
      </p:sp>
      <p:sp>
        <p:nvSpPr>
          <p:cNvPr id="230" name="Google Shape;230;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In European soccer leagues, a points system is used to select the best</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all-around team over the course of a season. Until the early 1980s, two</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points were awarded for each win and one point was awarded for each draw.</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Thereafter, the points system was changed; a win yielded three points instead</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of two, while a draw still yielded one point. This change was made to reﬂect</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the consensus view that the </a:t>
            </a:r>
            <a:r>
              <a:rPr b="0" i="1" lang="en-US" sz="1200">
                <a:solidFill>
                  <a:schemeClr val="dk1"/>
                </a:solidFill>
                <a:latin typeface="Calibri"/>
                <a:ea typeface="Calibri"/>
                <a:cs typeface="Calibri"/>
                <a:sym typeface="Calibri"/>
              </a:rPr>
              <a:t>qualitative difference </a:t>
            </a:r>
            <a:r>
              <a:rPr b="0" i="0" lang="en-US" sz="1200">
                <a:solidFill>
                  <a:schemeClr val="dk1"/>
                </a:solidFill>
                <a:latin typeface="Calibri"/>
                <a:ea typeface="Calibri"/>
                <a:cs typeface="Calibri"/>
                <a:sym typeface="Calibri"/>
              </a:rPr>
              <a:t>between a win and a draw</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was greater than that between a draw and a defeat</a:t>
            </a:r>
            <a:r>
              <a:rPr lang="en-US"/>
              <a:t> </a:t>
            </a:r>
            <a:br>
              <a:rPr lang="en-US"/>
            </a:br>
            <a:endParaRPr/>
          </a:p>
        </p:txBody>
      </p:sp>
      <p:sp>
        <p:nvSpPr>
          <p:cNvPr id="237" name="Google Shape;237;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In European soccer leagues, a points system is used to select the best</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all-around team over the course of a season. Until the early 1980s, two</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points were awarded for each win and one point was awarded for each draw.</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Thereafter, the points system was changed; a win yielded three points instead</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of two, while a draw still yielded one point. This change was made to reﬂect</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the consensus view that the </a:t>
            </a:r>
            <a:r>
              <a:rPr b="0" i="1" lang="en-US" sz="1200">
                <a:solidFill>
                  <a:schemeClr val="dk1"/>
                </a:solidFill>
                <a:latin typeface="Calibri"/>
                <a:ea typeface="Calibri"/>
                <a:cs typeface="Calibri"/>
                <a:sym typeface="Calibri"/>
              </a:rPr>
              <a:t>qualitative difference </a:t>
            </a:r>
            <a:r>
              <a:rPr b="0" i="0" lang="en-US" sz="1200">
                <a:solidFill>
                  <a:schemeClr val="dk1"/>
                </a:solidFill>
                <a:latin typeface="Calibri"/>
                <a:ea typeface="Calibri"/>
                <a:cs typeface="Calibri"/>
                <a:sym typeface="Calibri"/>
              </a:rPr>
              <a:t>between a win and a draw</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was greater than that between a draw and a defeat</a:t>
            </a:r>
            <a:r>
              <a:rPr lang="en-US"/>
              <a:t> </a:t>
            </a:r>
            <a:br>
              <a:rPr lang="en-US"/>
            </a:br>
            <a:endParaRPr/>
          </a:p>
        </p:txBody>
      </p:sp>
      <p:sp>
        <p:nvSpPr>
          <p:cNvPr id="246" name="Google Shape;246;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 name="Google Shape;254;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In European soccer leagues, a points system is used to select the best</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all-around team over the course of a season. Until the early 1980s, two</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points were awarded for each win and one point was awarded for each draw.</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Thereafter, the points system was changed; a win yielded three points instead</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of two, while a draw still yielded one point. This change was made to reﬂect</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the consensus view that the </a:t>
            </a:r>
            <a:r>
              <a:rPr b="0" i="1" lang="en-US" sz="1200">
                <a:solidFill>
                  <a:schemeClr val="dk1"/>
                </a:solidFill>
                <a:latin typeface="Calibri"/>
                <a:ea typeface="Calibri"/>
                <a:cs typeface="Calibri"/>
                <a:sym typeface="Calibri"/>
              </a:rPr>
              <a:t>qualitative difference </a:t>
            </a:r>
            <a:r>
              <a:rPr b="0" i="0" lang="en-US" sz="1200">
                <a:solidFill>
                  <a:schemeClr val="dk1"/>
                </a:solidFill>
                <a:latin typeface="Calibri"/>
                <a:ea typeface="Calibri"/>
                <a:cs typeface="Calibri"/>
                <a:sym typeface="Calibri"/>
              </a:rPr>
              <a:t>between a win and a draw</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was greater than that between a draw and a defeat</a:t>
            </a:r>
            <a:r>
              <a:rPr lang="en-US"/>
              <a:t> </a:t>
            </a:r>
            <a:br>
              <a:rPr lang="en-US"/>
            </a:br>
            <a:endParaRPr/>
          </a:p>
        </p:txBody>
      </p:sp>
      <p:sp>
        <p:nvSpPr>
          <p:cNvPr id="255" name="Google Shape;255;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In European soccer leagues, a points system is used to select the best</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all-around team over the course of a season. Until the early 1980s, two</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points were awarded for each win and one point was awarded for each draw.</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Thereafter, the points system was changed; a win yielded three points instead</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of two, while a draw still yielded one point. This change was made to reﬂect</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the consensus view that the </a:t>
            </a:r>
            <a:r>
              <a:rPr b="0" i="1" lang="en-US" sz="1200">
                <a:solidFill>
                  <a:schemeClr val="dk1"/>
                </a:solidFill>
                <a:latin typeface="Calibri"/>
                <a:ea typeface="Calibri"/>
                <a:cs typeface="Calibri"/>
                <a:sym typeface="Calibri"/>
              </a:rPr>
              <a:t>qualitative difference </a:t>
            </a:r>
            <a:r>
              <a:rPr b="0" i="0" lang="en-US" sz="1200">
                <a:solidFill>
                  <a:schemeClr val="dk1"/>
                </a:solidFill>
                <a:latin typeface="Calibri"/>
                <a:ea typeface="Calibri"/>
                <a:cs typeface="Calibri"/>
                <a:sym typeface="Calibri"/>
              </a:rPr>
              <a:t>between a win and a draw</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was greater than that between a draw and a defeat</a:t>
            </a:r>
            <a:r>
              <a:rPr lang="en-US"/>
              <a:t> </a:t>
            </a:r>
            <a:br>
              <a:rPr lang="en-US"/>
            </a:br>
            <a:endParaRPr/>
          </a:p>
        </p:txBody>
      </p:sp>
      <p:sp>
        <p:nvSpPr>
          <p:cNvPr id="263" name="Google Shape;263;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9" name="Google Shape;269;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In European soccer leagues, a points system is used to select the best</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all-around team over the course of a season. Until the early 1980s, two</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points were awarded for each win and one point was awarded for each draw.</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Thereafter, the points system was changed; a win yielded three points instead</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of two, while a draw still yielded one point. This change was made to reﬂect</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the consensus view that the </a:t>
            </a:r>
            <a:r>
              <a:rPr b="0" i="1" lang="en-US" sz="1200">
                <a:solidFill>
                  <a:schemeClr val="dk1"/>
                </a:solidFill>
                <a:latin typeface="Calibri"/>
                <a:ea typeface="Calibri"/>
                <a:cs typeface="Calibri"/>
                <a:sym typeface="Calibri"/>
              </a:rPr>
              <a:t>qualitative difference </a:t>
            </a:r>
            <a:r>
              <a:rPr b="0" i="0" lang="en-US" sz="1200">
                <a:solidFill>
                  <a:schemeClr val="dk1"/>
                </a:solidFill>
                <a:latin typeface="Calibri"/>
                <a:ea typeface="Calibri"/>
                <a:cs typeface="Calibri"/>
                <a:sym typeface="Calibri"/>
              </a:rPr>
              <a:t>between a win and a draw</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was greater than that between a draw and a defeat</a:t>
            </a:r>
            <a:r>
              <a:rPr lang="en-US"/>
              <a:t> </a:t>
            </a:r>
            <a:br>
              <a:rPr lang="en-US"/>
            </a:br>
            <a:endParaRPr/>
          </a:p>
        </p:txBody>
      </p:sp>
      <p:sp>
        <p:nvSpPr>
          <p:cNvPr id="270" name="Google Shape;270;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In European soccer leagues, a points system is used to select the best</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all-around team over the course of a season. Until the early 1980s, two</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points were awarded for each win and one point was awarded for each draw.</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Thereafter, the points system was changed; a win yielded three points instead</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of two, while a draw still yielded one point. This change was made to reﬂect</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the consensus view that the </a:t>
            </a:r>
            <a:r>
              <a:rPr b="0" i="1" lang="en-US" sz="1200">
                <a:solidFill>
                  <a:schemeClr val="dk1"/>
                </a:solidFill>
                <a:latin typeface="Calibri"/>
                <a:ea typeface="Calibri"/>
                <a:cs typeface="Calibri"/>
                <a:sym typeface="Calibri"/>
              </a:rPr>
              <a:t>qualitative difference </a:t>
            </a:r>
            <a:r>
              <a:rPr b="0" i="0" lang="en-US" sz="1200">
                <a:solidFill>
                  <a:schemeClr val="dk1"/>
                </a:solidFill>
                <a:latin typeface="Calibri"/>
                <a:ea typeface="Calibri"/>
                <a:cs typeface="Calibri"/>
                <a:sym typeface="Calibri"/>
              </a:rPr>
              <a:t>between a win and a draw</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was greater than that between a draw and a defeat</a:t>
            </a:r>
            <a:r>
              <a:rPr lang="en-US"/>
              <a:t> </a:t>
            </a:r>
            <a:br>
              <a:rPr lang="en-US"/>
            </a:br>
            <a:endParaRPr/>
          </a:p>
        </p:txBody>
      </p:sp>
      <p:sp>
        <p:nvSpPr>
          <p:cNvPr id="278" name="Google Shape;278;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In European soccer leagues, a points system is used to select the best</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all-around team over the course of a season. Until the early 1980s, two</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points were awarded for each win and one point was awarded for each draw.</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Thereafter, the points system was changed; a win yielded three points instead</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of two, while a draw still yielded one point. This change was made to reﬂect</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the consensus view that the </a:t>
            </a:r>
            <a:r>
              <a:rPr b="0" i="1" lang="en-US" sz="1200">
                <a:solidFill>
                  <a:schemeClr val="dk1"/>
                </a:solidFill>
                <a:latin typeface="Calibri"/>
                <a:ea typeface="Calibri"/>
                <a:cs typeface="Calibri"/>
                <a:sym typeface="Calibri"/>
              </a:rPr>
              <a:t>qualitative difference </a:t>
            </a:r>
            <a:r>
              <a:rPr b="0" i="0" lang="en-US" sz="1200">
                <a:solidFill>
                  <a:schemeClr val="dk1"/>
                </a:solidFill>
                <a:latin typeface="Calibri"/>
                <a:ea typeface="Calibri"/>
                <a:cs typeface="Calibri"/>
                <a:sym typeface="Calibri"/>
              </a:rPr>
              <a:t>between a win and a draw</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was greater than that between a draw and a defeat</a:t>
            </a:r>
            <a:r>
              <a:rPr lang="en-US"/>
              <a:t> </a:t>
            </a:r>
            <a:br>
              <a:rPr lang="en-US"/>
            </a:br>
            <a:endParaRPr/>
          </a:p>
        </p:txBody>
      </p:sp>
      <p:sp>
        <p:nvSpPr>
          <p:cNvPr id="285" name="Google Shape;285;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In European soccer leagues, a points system is used to select the best</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all-around team over the course of a season. Until the early 1980s, two</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points were awarded for each win and one point was awarded for each draw.</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Thereafter, the points system was changed; a win yielded three points instead</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of two, while a draw still yielded one point. This change was made to reﬂect</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the consensus view that the </a:t>
            </a:r>
            <a:r>
              <a:rPr b="0" i="1" lang="en-US" sz="1200">
                <a:solidFill>
                  <a:schemeClr val="dk1"/>
                </a:solidFill>
                <a:latin typeface="Calibri"/>
                <a:ea typeface="Calibri"/>
                <a:cs typeface="Calibri"/>
                <a:sym typeface="Calibri"/>
              </a:rPr>
              <a:t>qualitative difference </a:t>
            </a:r>
            <a:r>
              <a:rPr b="0" i="0" lang="en-US" sz="1200">
                <a:solidFill>
                  <a:schemeClr val="dk1"/>
                </a:solidFill>
                <a:latin typeface="Calibri"/>
                <a:ea typeface="Calibri"/>
                <a:cs typeface="Calibri"/>
                <a:sym typeface="Calibri"/>
              </a:rPr>
              <a:t>between a win and a draw</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was greater than that between a draw and a defeat</a:t>
            </a:r>
            <a:r>
              <a:rPr lang="en-US"/>
              <a:t> </a:t>
            </a:r>
            <a:br>
              <a:rPr lang="en-US"/>
            </a:br>
            <a:endParaRPr/>
          </a:p>
        </p:txBody>
      </p:sp>
      <p:sp>
        <p:nvSpPr>
          <p:cNvPr id="293" name="Google Shape;293;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9" name="Google Shape;299;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In European soccer leagues, a points system is used to select the best</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all-around team over the course of a season. Until the early 1980s, two</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points were awarded for each win and one point was awarded for each draw.</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Thereafter, the points system was changed; a win yielded three points instead</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of two, while a draw still yielded one point. This change was made to reﬂect</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the consensus view that the </a:t>
            </a:r>
            <a:r>
              <a:rPr b="0" i="1" lang="en-US" sz="1200">
                <a:solidFill>
                  <a:schemeClr val="dk1"/>
                </a:solidFill>
                <a:latin typeface="Calibri"/>
                <a:ea typeface="Calibri"/>
                <a:cs typeface="Calibri"/>
                <a:sym typeface="Calibri"/>
              </a:rPr>
              <a:t>qualitative difference </a:t>
            </a:r>
            <a:r>
              <a:rPr b="0" i="0" lang="en-US" sz="1200">
                <a:solidFill>
                  <a:schemeClr val="dk1"/>
                </a:solidFill>
                <a:latin typeface="Calibri"/>
                <a:ea typeface="Calibri"/>
                <a:cs typeface="Calibri"/>
                <a:sym typeface="Calibri"/>
              </a:rPr>
              <a:t>between a win and a draw</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was greater than that between a draw and a defeat</a:t>
            </a:r>
            <a:r>
              <a:rPr lang="en-US"/>
              <a:t> </a:t>
            </a:r>
            <a:br>
              <a:rPr lang="en-US"/>
            </a:br>
            <a:endParaRPr/>
          </a:p>
        </p:txBody>
      </p:sp>
      <p:sp>
        <p:nvSpPr>
          <p:cNvPr id="300" name="Google Shape;300;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7" name="Google Shape;307;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In European soccer leagues, a points system is used to select the best</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all-around team over the course of a season. Until the early 1980s, two</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points were awarded for each win and one point was awarded for each draw.</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Thereafter, the points system was changed; a win yielded three points instead</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of two, while a draw still yielded one point. This change was made to reﬂect</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the consensus view that the </a:t>
            </a:r>
            <a:r>
              <a:rPr b="0" i="1" lang="en-US" sz="1200">
                <a:solidFill>
                  <a:schemeClr val="dk1"/>
                </a:solidFill>
                <a:latin typeface="Calibri"/>
                <a:ea typeface="Calibri"/>
                <a:cs typeface="Calibri"/>
                <a:sym typeface="Calibri"/>
              </a:rPr>
              <a:t>qualitative difference </a:t>
            </a:r>
            <a:r>
              <a:rPr b="0" i="0" lang="en-US" sz="1200">
                <a:solidFill>
                  <a:schemeClr val="dk1"/>
                </a:solidFill>
                <a:latin typeface="Calibri"/>
                <a:ea typeface="Calibri"/>
                <a:cs typeface="Calibri"/>
                <a:sym typeface="Calibri"/>
              </a:rPr>
              <a:t>between a win and a draw</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was greater than that between a draw and a defeat</a:t>
            </a:r>
            <a:r>
              <a:rPr lang="en-US"/>
              <a:t> </a:t>
            </a:r>
            <a:br>
              <a:rPr lang="en-US"/>
            </a:br>
            <a:endParaRPr/>
          </a:p>
        </p:txBody>
      </p:sp>
      <p:sp>
        <p:nvSpPr>
          <p:cNvPr id="308" name="Google Shape;308;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4" name="Google Shape;314;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In European soccer leagues, a points system is used to select the best</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all-around team over the course of a season. Until the early 1980s, two</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points were awarded for each win and one point was awarded for each draw.</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Thereafter, the points system was changed; a win yielded three points instead</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of two, while a draw still yielded one point. This change was made to reﬂect</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the consensus view that the </a:t>
            </a:r>
            <a:r>
              <a:rPr b="0" i="1" lang="en-US" sz="1200">
                <a:solidFill>
                  <a:schemeClr val="dk1"/>
                </a:solidFill>
                <a:latin typeface="Calibri"/>
                <a:ea typeface="Calibri"/>
                <a:cs typeface="Calibri"/>
                <a:sym typeface="Calibri"/>
              </a:rPr>
              <a:t>qualitative difference </a:t>
            </a:r>
            <a:r>
              <a:rPr b="0" i="0" lang="en-US" sz="1200">
                <a:solidFill>
                  <a:schemeClr val="dk1"/>
                </a:solidFill>
                <a:latin typeface="Calibri"/>
                <a:ea typeface="Calibri"/>
                <a:cs typeface="Calibri"/>
                <a:sym typeface="Calibri"/>
              </a:rPr>
              <a:t>between a win and a draw</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was greater than that between a draw and a defeat</a:t>
            </a:r>
            <a:r>
              <a:rPr lang="en-US"/>
              <a:t> </a:t>
            </a:r>
            <a:br>
              <a:rPr lang="en-US"/>
            </a:br>
            <a:endParaRPr/>
          </a:p>
        </p:txBody>
      </p:sp>
      <p:sp>
        <p:nvSpPr>
          <p:cNvPr id="315" name="Google Shape;315;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4" name="Google Shape;324;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In European soccer leagues, a points system is used to select the best</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all-around team over the course of a season. Until the early 1980s, two</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points were awarded for each win and one point was awarded for each draw.</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Thereafter, the points system was changed; a win yielded three points instead</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of two, while a draw still yielded one point. This change was made to reﬂect</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the consensus view that the </a:t>
            </a:r>
            <a:r>
              <a:rPr b="0" i="1" lang="en-US" sz="1200">
                <a:solidFill>
                  <a:schemeClr val="dk1"/>
                </a:solidFill>
                <a:latin typeface="Calibri"/>
                <a:ea typeface="Calibri"/>
                <a:cs typeface="Calibri"/>
                <a:sym typeface="Calibri"/>
              </a:rPr>
              <a:t>qualitative difference </a:t>
            </a:r>
            <a:r>
              <a:rPr b="0" i="0" lang="en-US" sz="1200">
                <a:solidFill>
                  <a:schemeClr val="dk1"/>
                </a:solidFill>
                <a:latin typeface="Calibri"/>
                <a:ea typeface="Calibri"/>
                <a:cs typeface="Calibri"/>
                <a:sym typeface="Calibri"/>
              </a:rPr>
              <a:t>between a win and a draw</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was greater than that between a draw and a defeat</a:t>
            </a:r>
            <a:r>
              <a:rPr lang="en-US"/>
              <a:t> </a:t>
            </a:r>
            <a:br>
              <a:rPr lang="en-US"/>
            </a:br>
            <a:endParaRPr/>
          </a:p>
        </p:txBody>
      </p:sp>
      <p:sp>
        <p:nvSpPr>
          <p:cNvPr id="325" name="Google Shape;325;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In European soccer leagues, a points system is used to select the best</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all-around team over the course of a season. Until the early 1980s, two</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points were awarded for each win and one point was awarded for each draw.</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Thereafter, the points system was changed; a win yielded three points instead</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of two, while a draw still yielded one point. This change was made to reﬂect</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the consensus view that the </a:t>
            </a:r>
            <a:r>
              <a:rPr b="0" i="1" lang="en-US" sz="1200">
                <a:solidFill>
                  <a:schemeClr val="dk1"/>
                </a:solidFill>
                <a:latin typeface="Calibri"/>
                <a:ea typeface="Calibri"/>
                <a:cs typeface="Calibri"/>
                <a:sym typeface="Calibri"/>
              </a:rPr>
              <a:t>qualitative difference </a:t>
            </a:r>
            <a:r>
              <a:rPr b="0" i="0" lang="en-US" sz="1200">
                <a:solidFill>
                  <a:schemeClr val="dk1"/>
                </a:solidFill>
                <a:latin typeface="Calibri"/>
                <a:ea typeface="Calibri"/>
                <a:cs typeface="Calibri"/>
                <a:sym typeface="Calibri"/>
              </a:rPr>
              <a:t>between a win and a draw</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was greater than that between a draw and a defeat</a:t>
            </a:r>
            <a:r>
              <a:rPr lang="en-US"/>
              <a:t> </a:t>
            </a:r>
            <a:br>
              <a:rPr lang="en-US"/>
            </a:br>
            <a:endParaRPr/>
          </a:p>
        </p:txBody>
      </p:sp>
      <p:sp>
        <p:nvSpPr>
          <p:cNvPr id="104" name="Google Shape;104;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In European soccer leagues, a points system is used to select the best</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all-around team over the course of a season. Until the early 1980s, two</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points were awarded for each win and one point was awarded for each draw.</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Thereafter, the points system was changed; a win yielded three points instead</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of two, while a draw still yielded one point. This change was made to reﬂect</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the consensus view that the </a:t>
            </a:r>
            <a:r>
              <a:rPr b="0" i="1" lang="en-US" sz="1200">
                <a:solidFill>
                  <a:schemeClr val="dk1"/>
                </a:solidFill>
                <a:latin typeface="Calibri"/>
                <a:ea typeface="Calibri"/>
                <a:cs typeface="Calibri"/>
                <a:sym typeface="Calibri"/>
              </a:rPr>
              <a:t>qualitative difference </a:t>
            </a:r>
            <a:r>
              <a:rPr b="0" i="0" lang="en-US" sz="1200">
                <a:solidFill>
                  <a:schemeClr val="dk1"/>
                </a:solidFill>
                <a:latin typeface="Calibri"/>
                <a:ea typeface="Calibri"/>
                <a:cs typeface="Calibri"/>
                <a:sym typeface="Calibri"/>
              </a:rPr>
              <a:t>between a win and a draw</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was greater than that between a draw and a defeat</a:t>
            </a:r>
            <a:r>
              <a:rPr lang="en-US"/>
              <a:t> </a:t>
            </a:r>
            <a:br>
              <a:rPr lang="en-US"/>
            </a:br>
            <a:endParaRPr/>
          </a:p>
        </p:txBody>
      </p:sp>
      <p:sp>
        <p:nvSpPr>
          <p:cNvPr id="111" name="Google Shape;111;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In European soccer leagues, a points system is used to select the best</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all-around team over the course of a season. Until the early 1980s, two</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points were awarded for each win and one point was awarded for each draw.</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Thereafter, the points system was changed; a win yielded three points instead</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of two, while a draw still yielded one point. This change was made to reﬂect</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the consensus view that the </a:t>
            </a:r>
            <a:r>
              <a:rPr b="0" i="1" lang="en-US" sz="1200">
                <a:solidFill>
                  <a:schemeClr val="dk1"/>
                </a:solidFill>
                <a:latin typeface="Calibri"/>
                <a:ea typeface="Calibri"/>
                <a:cs typeface="Calibri"/>
                <a:sym typeface="Calibri"/>
              </a:rPr>
              <a:t>qualitative difference </a:t>
            </a:r>
            <a:r>
              <a:rPr b="0" i="0" lang="en-US" sz="1200">
                <a:solidFill>
                  <a:schemeClr val="dk1"/>
                </a:solidFill>
                <a:latin typeface="Calibri"/>
                <a:ea typeface="Calibri"/>
                <a:cs typeface="Calibri"/>
                <a:sym typeface="Calibri"/>
              </a:rPr>
              <a:t>between a win and a draw</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was greater than that between a draw and a defeat</a:t>
            </a:r>
            <a:r>
              <a:rPr lang="en-US"/>
              <a:t> </a:t>
            </a:r>
            <a:br>
              <a:rPr lang="en-US"/>
            </a:br>
            <a:endParaRPr/>
          </a:p>
        </p:txBody>
      </p:sp>
      <p:sp>
        <p:nvSpPr>
          <p:cNvPr id="118" name="Google Shape;118;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In European soccer leagues, a points system is used to select the best</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all-around team over the course of a season. Until the early 1980s, two</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points were awarded for each win and one point was awarded for each draw.</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Thereafter, the points system was changed; a win yielded three points instead</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of two, while a draw still yielded one point. This change was made to reﬂect</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the consensus view that the </a:t>
            </a:r>
            <a:r>
              <a:rPr b="0" i="1" lang="en-US" sz="1200">
                <a:solidFill>
                  <a:schemeClr val="dk1"/>
                </a:solidFill>
                <a:latin typeface="Calibri"/>
                <a:ea typeface="Calibri"/>
                <a:cs typeface="Calibri"/>
                <a:sym typeface="Calibri"/>
              </a:rPr>
              <a:t>qualitative difference </a:t>
            </a:r>
            <a:r>
              <a:rPr b="0" i="0" lang="en-US" sz="1200">
                <a:solidFill>
                  <a:schemeClr val="dk1"/>
                </a:solidFill>
                <a:latin typeface="Calibri"/>
                <a:ea typeface="Calibri"/>
                <a:cs typeface="Calibri"/>
                <a:sym typeface="Calibri"/>
              </a:rPr>
              <a:t>between a win and a draw</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was greater than that between a draw and a defeat</a:t>
            </a:r>
            <a:r>
              <a:rPr lang="en-US"/>
              <a:t> </a:t>
            </a:r>
            <a:br>
              <a:rPr lang="en-US"/>
            </a:br>
            <a:endParaRPr/>
          </a:p>
        </p:txBody>
      </p:sp>
      <p:sp>
        <p:nvSpPr>
          <p:cNvPr id="126" name="Google Shape;126;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In European soccer leagues, a points system is used to select the best</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all-around team over the course of a season. Until the early 1980s, two</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points were awarded for each win and one point was awarded for each draw.</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Thereafter, the points system was changed; a win yielded three points instead</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of two, while a draw still yielded one point. This change was made to reﬂect</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the consensus view that the </a:t>
            </a:r>
            <a:r>
              <a:rPr b="0" i="1" lang="en-US" sz="1200">
                <a:solidFill>
                  <a:schemeClr val="dk1"/>
                </a:solidFill>
                <a:latin typeface="Calibri"/>
                <a:ea typeface="Calibri"/>
                <a:cs typeface="Calibri"/>
                <a:sym typeface="Calibri"/>
              </a:rPr>
              <a:t>qualitative difference </a:t>
            </a:r>
            <a:r>
              <a:rPr b="0" i="0" lang="en-US" sz="1200">
                <a:solidFill>
                  <a:schemeClr val="dk1"/>
                </a:solidFill>
                <a:latin typeface="Calibri"/>
                <a:ea typeface="Calibri"/>
                <a:cs typeface="Calibri"/>
                <a:sym typeface="Calibri"/>
              </a:rPr>
              <a:t>between a win and a draw</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was greater than that between a draw and a defeat</a:t>
            </a:r>
            <a:r>
              <a:rPr lang="en-US"/>
              <a:t> </a:t>
            </a:r>
            <a:br>
              <a:rPr lang="en-US"/>
            </a:br>
            <a:endParaRPr/>
          </a:p>
        </p:txBody>
      </p:sp>
      <p:sp>
        <p:nvSpPr>
          <p:cNvPr id="134" name="Google Shape;134;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In European soccer leagues, a points system is used to select the best</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all-around team over the course of a season. Until the early 1980s, two</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points were awarded for each win and one point was awarded for each draw.</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Thereafter, the points system was changed; a win yielded three points instead</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of two, while a draw still yielded one point. This change was made to reﬂect</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the consensus view that the </a:t>
            </a:r>
            <a:r>
              <a:rPr b="0" i="1" lang="en-US" sz="1200">
                <a:solidFill>
                  <a:schemeClr val="dk1"/>
                </a:solidFill>
                <a:latin typeface="Calibri"/>
                <a:ea typeface="Calibri"/>
                <a:cs typeface="Calibri"/>
                <a:sym typeface="Calibri"/>
              </a:rPr>
              <a:t>qualitative difference </a:t>
            </a:r>
            <a:r>
              <a:rPr b="0" i="0" lang="en-US" sz="1200">
                <a:solidFill>
                  <a:schemeClr val="dk1"/>
                </a:solidFill>
                <a:latin typeface="Calibri"/>
                <a:ea typeface="Calibri"/>
                <a:cs typeface="Calibri"/>
                <a:sym typeface="Calibri"/>
              </a:rPr>
              <a:t>between a win and a draw</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was greater than that between a draw and a defeat</a:t>
            </a:r>
            <a:r>
              <a:rPr lang="en-US"/>
              <a:t> </a:t>
            </a:r>
            <a:br>
              <a:rPr lang="en-US"/>
            </a:br>
            <a:endParaRPr/>
          </a:p>
        </p:txBody>
      </p:sp>
      <p:sp>
        <p:nvSpPr>
          <p:cNvPr id="176" name="Google Shape;176;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3"/>
          <p:cNvSpPr/>
          <p:nvPr>
            <p:ph idx="2" type="pic"/>
          </p:nvPr>
        </p:nvSpPr>
        <p:spPr>
          <a:xfrm>
            <a:off x="5183188" y="987425"/>
            <a:ext cx="6172200" cy="4873625"/>
          </a:xfrm>
          <a:prstGeom prst="rect">
            <a:avLst/>
          </a:prstGeom>
          <a:noFill/>
          <a:ln>
            <a:noFill/>
          </a:ln>
        </p:spPr>
      </p:sp>
      <p:sp>
        <p:nvSpPr>
          <p:cNvPr id="68" name="Google Shape;68;p3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1.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1" Type="http://schemas.openxmlformats.org/officeDocument/2006/relationships/image" Target="../media/image8.png"/><Relationship Id="rId10" Type="http://schemas.openxmlformats.org/officeDocument/2006/relationships/image" Target="../media/image19.png"/><Relationship Id="rId13" Type="http://schemas.openxmlformats.org/officeDocument/2006/relationships/image" Target="../media/image17.png"/><Relationship Id="rId12"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5.png"/><Relationship Id="rId1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11.png"/><Relationship Id="rId7" Type="http://schemas.openxmlformats.org/officeDocument/2006/relationships/image" Target="../media/image7.png"/><Relationship Id="rId8" Type="http://schemas.openxmlformats.org/officeDocument/2006/relationships/image" Target="../media/image2.png"/></Relationships>
</file>

<file path=ppt/slides/_rels/slide9.xml.rels><?xml version="1.0" encoding="UTF-8" standalone="yes"?><Relationships xmlns="http://schemas.openxmlformats.org/package/2006/relationships"><Relationship Id="rId11" Type="http://schemas.openxmlformats.org/officeDocument/2006/relationships/image" Target="../media/image8.png"/><Relationship Id="rId10" Type="http://schemas.openxmlformats.org/officeDocument/2006/relationships/image" Target="../media/image19.png"/><Relationship Id="rId13" Type="http://schemas.openxmlformats.org/officeDocument/2006/relationships/image" Target="../media/image17.png"/><Relationship Id="rId12"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5.png"/><Relationship Id="rId15" Type="http://schemas.openxmlformats.org/officeDocument/2006/relationships/image" Target="../media/image13.png"/><Relationship Id="rId14" Type="http://schemas.openxmlformats.org/officeDocument/2006/relationships/image" Target="../media/image6.png"/><Relationship Id="rId16" Type="http://schemas.openxmlformats.org/officeDocument/2006/relationships/image" Target="../media/image20.png"/><Relationship Id="rId5" Type="http://schemas.openxmlformats.org/officeDocument/2006/relationships/image" Target="../media/image1.png"/><Relationship Id="rId6" Type="http://schemas.openxmlformats.org/officeDocument/2006/relationships/image" Target="../media/image11.png"/><Relationship Id="rId7" Type="http://schemas.openxmlformats.org/officeDocument/2006/relationships/image" Target="../media/image7.png"/><Relationship Id="rId8"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The Basics of Measurement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0"/>
          <p:cNvSpPr txBox="1"/>
          <p:nvPr>
            <p:ph type="title"/>
          </p:nvPr>
        </p:nvSpPr>
        <p:spPr>
          <a:xfrm>
            <a:off x="838200" y="831273"/>
            <a:ext cx="10515600" cy="8594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Measurement: Activities</a:t>
            </a:r>
            <a:endParaRPr sz="3600"/>
          </a:p>
        </p:txBody>
      </p:sp>
      <p:sp>
        <p:nvSpPr>
          <p:cNvPr id="226" name="Google Shape;226;p10"/>
          <p:cNvSpPr txBox="1"/>
          <p:nvPr>
            <p:ph idx="1" type="body"/>
          </p:nvPr>
        </p:nvSpPr>
        <p:spPr>
          <a:xfrm>
            <a:off x="838200" y="1825625"/>
            <a:ext cx="10591800" cy="465355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Problem definition </a:t>
            </a:r>
            <a:endParaRPr/>
          </a:p>
          <a:p>
            <a:pPr indent="-228600" lvl="1" marL="685800" rtl="0" algn="l">
              <a:lnSpc>
                <a:spcPct val="90000"/>
              </a:lnSpc>
              <a:spcBef>
                <a:spcPts val="500"/>
              </a:spcBef>
              <a:spcAft>
                <a:spcPts val="0"/>
              </a:spcAft>
              <a:buClr>
                <a:schemeClr val="dk1"/>
              </a:buClr>
              <a:buSzPts val="2400"/>
              <a:buChar char="•"/>
            </a:pPr>
            <a:r>
              <a:rPr lang="en-US"/>
              <a:t>Defining measurement problem </a:t>
            </a:r>
            <a:endParaRPr/>
          </a:p>
          <a:p>
            <a:pPr indent="-228600" lvl="1" marL="685800" rtl="0" algn="l">
              <a:lnSpc>
                <a:spcPct val="90000"/>
              </a:lnSpc>
              <a:spcBef>
                <a:spcPts val="500"/>
              </a:spcBef>
              <a:spcAft>
                <a:spcPts val="0"/>
              </a:spcAft>
              <a:buClr>
                <a:schemeClr val="dk1"/>
              </a:buClr>
              <a:buSzPts val="2400"/>
              <a:buChar char="•"/>
            </a:pPr>
            <a:r>
              <a:rPr lang="en-US"/>
              <a:t>Designating set of entities forming the target of measurement </a:t>
            </a:r>
            <a:endParaRPr/>
          </a:p>
          <a:p>
            <a:pPr indent="-228600" lvl="1" marL="685800" rtl="0" algn="l">
              <a:lnSpc>
                <a:spcPct val="90000"/>
              </a:lnSpc>
              <a:spcBef>
                <a:spcPts val="500"/>
              </a:spcBef>
              <a:spcAft>
                <a:spcPts val="0"/>
              </a:spcAft>
              <a:buClr>
                <a:schemeClr val="dk1"/>
              </a:buClr>
              <a:buSzPts val="2400"/>
              <a:buChar char="•"/>
            </a:pPr>
            <a:r>
              <a:rPr lang="en-US"/>
              <a:t>Identifying key attributes for the entities </a:t>
            </a:r>
            <a:endParaRPr/>
          </a:p>
          <a:p>
            <a:pPr indent="-228600" lvl="0" marL="228600" rtl="0" algn="l">
              <a:lnSpc>
                <a:spcPct val="90000"/>
              </a:lnSpc>
              <a:spcBef>
                <a:spcPts val="1000"/>
              </a:spcBef>
              <a:spcAft>
                <a:spcPts val="0"/>
              </a:spcAft>
              <a:buClr>
                <a:schemeClr val="dk1"/>
              </a:buClr>
              <a:buSzPts val="2800"/>
              <a:buChar char="•"/>
            </a:pPr>
            <a:r>
              <a:rPr lang="en-US"/>
              <a:t>Identifying scales</a:t>
            </a:r>
            <a:endParaRPr/>
          </a:p>
          <a:p>
            <a:pPr indent="-228600" lvl="1" marL="685800" rtl="0" algn="l">
              <a:lnSpc>
                <a:spcPct val="90000"/>
              </a:lnSpc>
              <a:spcBef>
                <a:spcPts val="500"/>
              </a:spcBef>
              <a:spcAft>
                <a:spcPts val="0"/>
              </a:spcAft>
              <a:buClr>
                <a:schemeClr val="dk1"/>
              </a:buClr>
              <a:buSzPts val="2400"/>
              <a:buChar char="•"/>
            </a:pPr>
            <a:r>
              <a:rPr lang="en-US"/>
              <a:t>Identifying scales for which the attributes can be measured </a:t>
            </a:r>
            <a:endParaRPr/>
          </a:p>
          <a:p>
            <a:pPr indent="-228600" lvl="0" marL="228600" rtl="0" algn="l">
              <a:lnSpc>
                <a:spcPct val="90000"/>
              </a:lnSpc>
              <a:spcBef>
                <a:spcPts val="1000"/>
              </a:spcBef>
              <a:spcAft>
                <a:spcPts val="0"/>
              </a:spcAft>
              <a:buClr>
                <a:schemeClr val="dk1"/>
              </a:buClr>
              <a:buSzPts val="2800"/>
              <a:buChar char="•"/>
            </a:pPr>
            <a:r>
              <a:rPr lang="en-US"/>
              <a:t>Forming the empirical relational system </a:t>
            </a:r>
            <a:endParaRPr/>
          </a:p>
          <a:p>
            <a:pPr indent="-228600" lvl="1" marL="685800" rtl="0" algn="l">
              <a:lnSpc>
                <a:spcPct val="90000"/>
              </a:lnSpc>
              <a:spcBef>
                <a:spcPts val="500"/>
              </a:spcBef>
              <a:spcAft>
                <a:spcPts val="0"/>
              </a:spcAft>
              <a:buClr>
                <a:schemeClr val="dk1"/>
              </a:buClr>
              <a:buSzPts val="2400"/>
              <a:buChar char="•"/>
            </a:pPr>
            <a:r>
              <a:rPr lang="en-US"/>
              <a:t>Mapping entities and their selected attributes to numbers  or values on the scales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1"/>
          <p:cNvSpPr txBox="1"/>
          <p:nvPr>
            <p:ph type="title"/>
          </p:nvPr>
        </p:nvSpPr>
        <p:spPr>
          <a:xfrm>
            <a:off x="838200" y="831273"/>
            <a:ext cx="10515600" cy="8594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Measurement: Activities</a:t>
            </a:r>
            <a:endParaRPr sz="3600"/>
          </a:p>
        </p:txBody>
      </p:sp>
      <p:sp>
        <p:nvSpPr>
          <p:cNvPr id="233" name="Google Shape;233;p11"/>
          <p:cNvSpPr txBox="1"/>
          <p:nvPr>
            <p:ph idx="1" type="body"/>
          </p:nvPr>
        </p:nvSpPr>
        <p:spPr>
          <a:xfrm>
            <a:off x="838200" y="1825625"/>
            <a:ext cx="10591800" cy="465355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Modeling </a:t>
            </a:r>
            <a:endParaRPr/>
          </a:p>
          <a:p>
            <a:pPr indent="-228600" lvl="1" marL="685800" rtl="0" algn="l">
              <a:lnSpc>
                <a:spcPct val="90000"/>
              </a:lnSpc>
              <a:spcBef>
                <a:spcPts val="500"/>
              </a:spcBef>
              <a:spcAft>
                <a:spcPts val="0"/>
              </a:spcAft>
              <a:buClr>
                <a:schemeClr val="dk1"/>
              </a:buClr>
              <a:buSzPts val="2400"/>
              <a:buChar char="•"/>
            </a:pPr>
            <a:r>
              <a:rPr lang="en-US"/>
              <a:t>Developing mathematical (logical) representation of the entities and their attributes </a:t>
            </a:r>
            <a:endParaRPr/>
          </a:p>
          <a:p>
            <a:pPr indent="-228600" lvl="0" marL="228600" rtl="0" algn="l">
              <a:lnSpc>
                <a:spcPct val="90000"/>
              </a:lnSpc>
              <a:spcBef>
                <a:spcPts val="1000"/>
              </a:spcBef>
              <a:spcAft>
                <a:spcPts val="0"/>
              </a:spcAft>
              <a:buClr>
                <a:schemeClr val="dk1"/>
              </a:buClr>
              <a:buSzPts val="2800"/>
              <a:buChar char="•"/>
            </a:pPr>
            <a:r>
              <a:rPr lang="en-US"/>
              <a:t>Defining the formal relational system </a:t>
            </a:r>
            <a:endParaRPr/>
          </a:p>
          <a:p>
            <a:pPr indent="-228600" lvl="1" marL="685800" rtl="0" algn="l">
              <a:lnSpc>
                <a:spcPct val="90000"/>
              </a:lnSpc>
              <a:spcBef>
                <a:spcPts val="500"/>
              </a:spcBef>
              <a:spcAft>
                <a:spcPts val="0"/>
              </a:spcAft>
              <a:buClr>
                <a:schemeClr val="dk1"/>
              </a:buClr>
              <a:buSzPts val="2400"/>
              <a:buChar char="•"/>
            </a:pPr>
            <a:r>
              <a:rPr lang="en-US"/>
              <a:t>Mapping the empirical relational system to the formal  model </a:t>
            </a:r>
            <a:endParaRPr/>
          </a:p>
          <a:p>
            <a:pPr indent="-228600" lvl="0" marL="228600" rtl="0" algn="l">
              <a:lnSpc>
                <a:spcPct val="90000"/>
              </a:lnSpc>
              <a:spcBef>
                <a:spcPts val="1000"/>
              </a:spcBef>
              <a:spcAft>
                <a:spcPts val="0"/>
              </a:spcAft>
              <a:buClr>
                <a:schemeClr val="dk1"/>
              </a:buClr>
              <a:buSzPts val="2800"/>
              <a:buChar char="•"/>
            </a:pPr>
            <a:r>
              <a:rPr lang="en-US"/>
              <a:t>Verifying the results of measurement </a:t>
            </a:r>
            <a:endParaRPr/>
          </a:p>
          <a:p>
            <a:pPr indent="-228600" lvl="1" marL="685800" rtl="0" algn="l">
              <a:lnSpc>
                <a:spcPct val="90000"/>
              </a:lnSpc>
              <a:spcBef>
                <a:spcPts val="500"/>
              </a:spcBef>
              <a:spcAft>
                <a:spcPts val="0"/>
              </a:spcAft>
              <a:buClr>
                <a:schemeClr val="dk1"/>
              </a:buClr>
              <a:buSzPts val="2400"/>
              <a:buChar char="•"/>
            </a:pPr>
            <a:r>
              <a:rPr lang="en-US"/>
              <a:t>Verifying whether the measurement results reflect the properties of the entities, attributes and relationships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2"/>
          <p:cNvSpPr txBox="1"/>
          <p:nvPr>
            <p:ph type="title"/>
          </p:nvPr>
        </p:nvSpPr>
        <p:spPr>
          <a:xfrm>
            <a:off x="838200" y="831273"/>
            <a:ext cx="10515600" cy="8594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Example 1</a:t>
            </a:r>
            <a:endParaRPr sz="3600"/>
          </a:p>
        </p:txBody>
      </p:sp>
      <p:sp>
        <p:nvSpPr>
          <p:cNvPr id="240" name="Google Shape;240;p12"/>
          <p:cNvSpPr txBox="1"/>
          <p:nvPr>
            <p:ph idx="1" type="body"/>
          </p:nvPr>
        </p:nvSpPr>
        <p:spPr>
          <a:xfrm>
            <a:off x="838200" y="1825625"/>
            <a:ext cx="6581503" cy="465355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Ranking 4 software (contact management) products based on user preferences</a:t>
            </a:r>
            <a:endParaRPr/>
          </a:p>
          <a:p>
            <a:pPr indent="-228600" lvl="0" marL="228600" rtl="0" algn="l">
              <a:lnSpc>
                <a:spcPct val="90000"/>
              </a:lnSpc>
              <a:spcBef>
                <a:spcPts val="1000"/>
              </a:spcBef>
              <a:spcAft>
                <a:spcPts val="0"/>
              </a:spcAft>
              <a:buClr>
                <a:schemeClr val="accent1"/>
              </a:buClr>
              <a:buSzPts val="2800"/>
              <a:buChar char="•"/>
            </a:pPr>
            <a:r>
              <a:rPr lang="en-US">
                <a:solidFill>
                  <a:schemeClr val="accent1"/>
                </a:solidFill>
              </a:rPr>
              <a:t>Problem definition</a:t>
            </a:r>
            <a:r>
              <a:rPr lang="en-US">
                <a:solidFill>
                  <a:srgbClr val="800000"/>
                </a:solidFill>
              </a:rPr>
              <a:t>: </a:t>
            </a:r>
            <a:r>
              <a:rPr lang="en-US"/>
              <a:t>ranking the products (entities) A, B,  C and D based on user  preferences</a:t>
            </a:r>
            <a:endParaRPr/>
          </a:p>
          <a:p>
            <a:pPr indent="-228600" lvl="0" marL="228600" rtl="0" algn="l">
              <a:lnSpc>
                <a:spcPct val="90000"/>
              </a:lnSpc>
              <a:spcBef>
                <a:spcPts val="1000"/>
              </a:spcBef>
              <a:spcAft>
                <a:spcPts val="0"/>
              </a:spcAft>
              <a:buClr>
                <a:schemeClr val="accent1"/>
              </a:buClr>
              <a:buSzPts val="2800"/>
              <a:buChar char="•"/>
            </a:pPr>
            <a:r>
              <a:rPr lang="en-US">
                <a:solidFill>
                  <a:schemeClr val="accent1"/>
                </a:solidFill>
              </a:rPr>
              <a:t>Scale</a:t>
            </a:r>
            <a:r>
              <a:rPr lang="en-US">
                <a:solidFill>
                  <a:srgbClr val="800000"/>
                </a:solidFill>
              </a:rPr>
              <a:t>: </a:t>
            </a:r>
            <a:r>
              <a:rPr lang="en-US"/>
              <a:t>A single 0-100%  linear scale</a:t>
            </a:r>
            <a:endParaRPr/>
          </a:p>
          <a:p>
            <a:pPr indent="-228600" lvl="0" marL="228600" rtl="0" algn="l">
              <a:lnSpc>
                <a:spcPct val="90000"/>
              </a:lnSpc>
              <a:spcBef>
                <a:spcPts val="1000"/>
              </a:spcBef>
              <a:spcAft>
                <a:spcPts val="0"/>
              </a:spcAft>
              <a:buClr>
                <a:schemeClr val="accent1"/>
              </a:buClr>
              <a:buSzPts val="2800"/>
              <a:buChar char="•"/>
            </a:pPr>
            <a:r>
              <a:rPr lang="en-US">
                <a:solidFill>
                  <a:schemeClr val="accent1"/>
                </a:solidFill>
              </a:rPr>
              <a:t>Empirical relational system</a:t>
            </a:r>
            <a:r>
              <a:rPr lang="en-US">
                <a:solidFill>
                  <a:srgbClr val="800000"/>
                </a:solidFill>
              </a:rPr>
              <a:t>: </a:t>
            </a:r>
            <a:r>
              <a:rPr lang="en-US"/>
              <a:t>represented by the table</a:t>
            </a:r>
            <a:endParaRPr/>
          </a:p>
        </p:txBody>
      </p:sp>
      <p:graphicFrame>
        <p:nvGraphicFramePr>
          <p:cNvPr id="241" name="Google Shape;241;p12"/>
          <p:cNvGraphicFramePr/>
          <p:nvPr/>
        </p:nvGraphicFramePr>
        <p:xfrm>
          <a:off x="7975644" y="1964553"/>
          <a:ext cx="3000000" cy="3000000"/>
        </p:xfrm>
        <a:graphic>
          <a:graphicData uri="http://schemas.openxmlformats.org/drawingml/2006/table">
            <a:tbl>
              <a:tblPr bandRow="1" firstRow="1">
                <a:noFill/>
                <a:tableStyleId>{199A50F1-268A-476A-A521-3CCEBC8AAA77}</a:tableStyleId>
              </a:tblPr>
              <a:tblGrid>
                <a:gridCol w="784225"/>
                <a:gridCol w="786125"/>
                <a:gridCol w="784850"/>
                <a:gridCol w="786775"/>
                <a:gridCol w="785500"/>
              </a:tblGrid>
              <a:tr h="396250">
                <a:tc>
                  <a:txBody>
                    <a:bodyPr/>
                    <a:lstStyle/>
                    <a:p>
                      <a:pPr indent="0" lvl="0" marL="0" marR="0" rtl="0" algn="l">
                        <a:lnSpc>
                          <a:spcPct val="100000"/>
                        </a:lnSpc>
                        <a:spcBef>
                          <a:spcPts val="0"/>
                        </a:spcBef>
                        <a:spcAft>
                          <a:spcPts val="0"/>
                        </a:spcAft>
                        <a:buNone/>
                      </a:pPr>
                      <a:r>
                        <a:t/>
                      </a:r>
                      <a:endParaRPr sz="2300" u="none" cap="none" strike="noStrike">
                        <a:latin typeface="Times New Roman"/>
                        <a:ea typeface="Times New Roman"/>
                        <a:cs typeface="Times New Roman"/>
                        <a:sym typeface="Times New Roman"/>
                      </a:endParaRPr>
                    </a:p>
                  </a:txBody>
                  <a:tcPr marT="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EDEDE"/>
                    </a:solidFill>
                  </a:tcPr>
                </a:tc>
                <a:tc>
                  <a:txBody>
                    <a:bodyPr/>
                    <a:lstStyle/>
                    <a:p>
                      <a:pPr indent="0" lvl="0" marL="90805"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A</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EDEDE"/>
                    </a:solidFill>
                  </a:tcPr>
                </a:tc>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B</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EDEDE"/>
                    </a:solidFill>
                  </a:tcPr>
                </a:tc>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C</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EDEDE"/>
                    </a:solidFill>
                  </a:tcPr>
                </a:tc>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D</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EDEDE"/>
                    </a:solidFill>
                  </a:tcPr>
                </a:tc>
              </a:tr>
              <a:tr h="396250">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A</a:t>
                      </a:r>
                      <a:endParaRPr sz="2000" u="none" cap="none" strike="noStrike">
                        <a:latin typeface="Times New Roman"/>
                        <a:ea typeface="Times New Roman"/>
                        <a:cs typeface="Times New Roman"/>
                        <a:sym typeface="Times New Roman"/>
                      </a:endParaRPr>
                    </a:p>
                  </a:txBody>
                  <a:tcPr marT="368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EDEDE"/>
                    </a:solidFill>
                  </a:tcPr>
                </a:tc>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EDEDE"/>
                    </a:solidFill>
                  </a:tcPr>
                </a:tc>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80</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EDEDE"/>
                    </a:solidFill>
                  </a:tcPr>
                </a:tc>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10</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EDEDE"/>
                    </a:solidFill>
                  </a:tcPr>
                </a:tc>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80</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EDEDE"/>
                    </a:solidFill>
                  </a:tcPr>
                </a:tc>
              </a:tr>
              <a:tr h="396250">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B</a:t>
                      </a:r>
                      <a:endParaRPr sz="2000" u="none" cap="none" strike="noStrike">
                        <a:latin typeface="Times New Roman"/>
                        <a:ea typeface="Times New Roman"/>
                        <a:cs typeface="Times New Roman"/>
                        <a:sym typeface="Times New Roman"/>
                      </a:endParaRPr>
                    </a:p>
                  </a:txBody>
                  <a:tcPr marT="368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EDEDE"/>
                    </a:solidFill>
                  </a:tcPr>
                </a:tc>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20</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EDEDE"/>
                    </a:solidFill>
                  </a:tcPr>
                </a:tc>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a:t>
                      </a:r>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EDEDE"/>
                    </a:solidFill>
                  </a:tcPr>
                </a:tc>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5</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EDEDE"/>
                    </a:solidFill>
                  </a:tcPr>
                </a:tc>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50</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EDEDE"/>
                    </a:solidFill>
                  </a:tcPr>
                </a:tc>
              </a:tr>
              <a:tr h="396250">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C</a:t>
                      </a:r>
                      <a:endParaRPr sz="2000" u="none" cap="none" strike="noStrike">
                        <a:latin typeface="Times New Roman"/>
                        <a:ea typeface="Times New Roman"/>
                        <a:cs typeface="Times New Roman"/>
                        <a:sym typeface="Times New Roman"/>
                      </a:endParaRPr>
                    </a:p>
                  </a:txBody>
                  <a:tcPr marT="368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EDEDE"/>
                    </a:solidFill>
                  </a:tcPr>
                </a:tc>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90</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EDEDE"/>
                    </a:solidFill>
                  </a:tcPr>
                </a:tc>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95</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EDEDE"/>
                    </a:solidFill>
                  </a:tcPr>
                </a:tc>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EDEDE"/>
                    </a:solidFill>
                  </a:tcPr>
                </a:tc>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96</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EDEDE"/>
                    </a:solidFill>
                  </a:tcPr>
                </a:tc>
              </a:tr>
              <a:tr h="396250">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D</a:t>
                      </a:r>
                      <a:endParaRPr sz="2000" u="none" cap="none" strike="noStrike">
                        <a:latin typeface="Times New Roman"/>
                        <a:ea typeface="Times New Roman"/>
                        <a:cs typeface="Times New Roman"/>
                        <a:sym typeface="Times New Roman"/>
                      </a:endParaRPr>
                    </a:p>
                  </a:txBody>
                  <a:tcPr marT="368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DEDEDE"/>
                    </a:solidFill>
                  </a:tcPr>
                </a:tc>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20</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DEDEDE"/>
                    </a:solidFill>
                  </a:tcPr>
                </a:tc>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50</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DEDEDE"/>
                    </a:solidFill>
                  </a:tcPr>
                </a:tc>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4</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DEDEDE"/>
                    </a:solidFill>
                  </a:tcPr>
                </a:tc>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a:t>
                      </a:r>
                      <a:endParaRPr/>
                    </a:p>
                  </a:txBody>
                  <a:tcPr marT="368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DEDEDE"/>
                    </a:solidFill>
                  </a:tcPr>
                </a:tc>
              </a:tr>
            </a:tbl>
          </a:graphicData>
        </a:graphic>
      </p:graphicFrame>
      <p:sp>
        <p:nvSpPr>
          <p:cNvPr id="242" name="Google Shape;242;p12"/>
          <p:cNvSpPr/>
          <p:nvPr/>
        </p:nvSpPr>
        <p:spPr>
          <a:xfrm>
            <a:off x="8177348" y="4276300"/>
            <a:ext cx="3728695" cy="1200329"/>
          </a:xfrm>
          <a:prstGeom prst="rect">
            <a:avLst/>
          </a:prstGeom>
          <a:noFill/>
          <a:ln>
            <a:noFill/>
          </a:ln>
        </p:spPr>
        <p:txBody>
          <a:bodyPr anchorCtr="0" anchor="t" bIns="45700" lIns="91425" spcFirstLastPara="1" rIns="91425" wrap="square" tIns="45700">
            <a:spAutoFit/>
          </a:bodyPr>
          <a:lstStyle/>
          <a:p>
            <a:pPr indent="0" lvl="0" marL="12700" marR="290830" rtl="0" algn="l">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(A,B) = 80 means </a:t>
            </a:r>
            <a:r>
              <a:rPr b="0" i="0" lang="en-US" sz="1800" u="none" cap="none" strike="noStrike">
                <a:solidFill>
                  <a:schemeClr val="dk1"/>
                </a:solidFill>
                <a:latin typeface="Calibri"/>
                <a:ea typeface="Calibri"/>
                <a:cs typeface="Calibri"/>
                <a:sym typeface="Calibri"/>
              </a:rPr>
              <a:t>80% rated program A as having greater functionality than B </a:t>
            </a:r>
            <a:br>
              <a:rPr b="0" i="0" lang="en-US" sz="1800" u="none" cap="none" strike="noStrike">
                <a:solidFill>
                  <a:schemeClr val="dk1"/>
                </a:solidFill>
                <a:latin typeface="Calibri"/>
                <a:ea typeface="Calibri"/>
                <a:cs typeface="Calibri"/>
                <a:sym typeface="Calibri"/>
              </a:rPr>
            </a:b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3"/>
          <p:cNvSpPr txBox="1"/>
          <p:nvPr>
            <p:ph type="title"/>
          </p:nvPr>
        </p:nvSpPr>
        <p:spPr>
          <a:xfrm>
            <a:off x="838200" y="831273"/>
            <a:ext cx="10515600" cy="8594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Example 1</a:t>
            </a:r>
            <a:endParaRPr sz="3600"/>
          </a:p>
        </p:txBody>
      </p:sp>
      <p:sp>
        <p:nvSpPr>
          <p:cNvPr id="249" name="Google Shape;249;p13"/>
          <p:cNvSpPr txBox="1"/>
          <p:nvPr>
            <p:ph idx="1" type="body"/>
          </p:nvPr>
        </p:nvSpPr>
        <p:spPr>
          <a:xfrm>
            <a:off x="838200" y="1825625"/>
            <a:ext cx="6999514" cy="4653552"/>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chemeClr val="dk1"/>
              </a:buClr>
              <a:buSzPct val="100000"/>
              <a:buChar char="•"/>
            </a:pPr>
            <a:r>
              <a:rPr lang="en-US"/>
              <a:t>Modeling:</a:t>
            </a:r>
            <a:endParaRPr/>
          </a:p>
          <a:p>
            <a:pPr indent="-228600" lvl="1" marL="685800" rtl="0" algn="l">
              <a:lnSpc>
                <a:spcPct val="90000"/>
              </a:lnSpc>
              <a:spcBef>
                <a:spcPts val="500"/>
              </a:spcBef>
              <a:spcAft>
                <a:spcPts val="0"/>
              </a:spcAft>
              <a:buClr>
                <a:schemeClr val="dk1"/>
              </a:buClr>
              <a:buSzPct val="100000"/>
              <a:buChar char="•"/>
            </a:pPr>
            <a:r>
              <a:rPr lang="en-US"/>
              <a:t>Valid pairs are those having the value greater that 60.</a:t>
            </a:r>
            <a:endParaRPr/>
          </a:p>
          <a:p>
            <a:pPr indent="-228600" lvl="1" marL="685800" rtl="0" algn="l">
              <a:lnSpc>
                <a:spcPct val="90000"/>
              </a:lnSpc>
              <a:spcBef>
                <a:spcPts val="500"/>
              </a:spcBef>
              <a:spcAft>
                <a:spcPts val="0"/>
              </a:spcAft>
              <a:buClr>
                <a:schemeClr val="dk1"/>
              </a:buClr>
              <a:buSzPct val="100000"/>
              <a:buChar char="•"/>
            </a:pPr>
            <a:r>
              <a:rPr lang="en-US">
                <a:latin typeface="Times New Roman"/>
                <a:ea typeface="Times New Roman"/>
                <a:cs typeface="Times New Roman"/>
                <a:sym typeface="Times New Roman"/>
              </a:rPr>
              <a:t>If for a pair (A,B) , more than 60% of users prefer A to B	then A is  “definitely better” than B.</a:t>
            </a:r>
            <a:endParaRPr/>
          </a:p>
          <a:p>
            <a:pPr indent="-228600" lvl="0" marL="228600" rtl="0" algn="l">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If	M(x,y) &gt; 60%	then	p(x) &gt; p(y)</a:t>
            </a:r>
            <a:endParaRPr/>
          </a:p>
          <a:p>
            <a:pPr indent="-228600" lvl="0" marL="228600" rtl="0" algn="l">
              <a:lnSpc>
                <a:spcPct val="90000"/>
              </a:lnSpc>
              <a:spcBef>
                <a:spcPts val="1000"/>
              </a:spcBef>
              <a:spcAft>
                <a:spcPts val="0"/>
              </a:spcAft>
              <a:buClr>
                <a:schemeClr val="dk1"/>
              </a:buClr>
              <a:buSzPct val="100000"/>
              <a:buChar char="•"/>
            </a:pPr>
            <a:r>
              <a:rPr lang="en-US"/>
              <a:t>Formal relation system:</a:t>
            </a:r>
            <a:endParaRPr/>
          </a:p>
          <a:p>
            <a:pPr indent="0" lvl="0" marL="0" rtl="0" algn="l">
              <a:lnSpc>
                <a:spcPct val="100000"/>
              </a:lnSpc>
              <a:spcBef>
                <a:spcPts val="45"/>
              </a:spcBef>
              <a:spcAft>
                <a:spcPts val="0"/>
              </a:spcAft>
              <a:buClr>
                <a:srgbClr val="3333CC"/>
              </a:buClr>
              <a:buSzPct val="100000"/>
              <a:buNone/>
            </a:pPr>
            <a:r>
              <a:rPr lang="en-US" sz="2400"/>
              <a:t>	If </a:t>
            </a:r>
            <a:r>
              <a:rPr lang="en-US"/>
              <a:t>p(x) &gt; p(y)   and p(y) &gt; p(z)</a:t>
            </a:r>
            <a:endParaRPr/>
          </a:p>
          <a:p>
            <a:pPr indent="0" lvl="0" marL="0" rtl="0" algn="l">
              <a:lnSpc>
                <a:spcPct val="100000"/>
              </a:lnSpc>
              <a:spcBef>
                <a:spcPts val="45"/>
              </a:spcBef>
              <a:spcAft>
                <a:spcPts val="0"/>
              </a:spcAft>
              <a:buClr>
                <a:srgbClr val="3333CC"/>
              </a:buClr>
              <a:buSzPct val="100000"/>
              <a:buNone/>
            </a:pPr>
            <a:r>
              <a:rPr lang="en-US"/>
              <a:t>	then, p(x) &gt; p(z)</a:t>
            </a:r>
            <a:endParaRPr/>
          </a:p>
          <a:p>
            <a:pPr indent="-228600" lvl="0" marL="228600" rtl="0" algn="l">
              <a:lnSpc>
                <a:spcPct val="90000"/>
              </a:lnSpc>
              <a:spcBef>
                <a:spcPts val="1000"/>
              </a:spcBef>
              <a:spcAft>
                <a:spcPts val="0"/>
              </a:spcAft>
              <a:buClr>
                <a:schemeClr val="dk1"/>
              </a:buClr>
              <a:buSzPct val="100000"/>
              <a:buChar char="•"/>
            </a:pPr>
            <a:r>
              <a:rPr lang="en-US"/>
              <a:t>Verification: </a:t>
            </a:r>
            <a:endParaRPr/>
          </a:p>
          <a:p>
            <a:pPr indent="-228600" lvl="1" marL="685800" rtl="0" algn="l">
              <a:lnSpc>
                <a:spcPct val="90000"/>
              </a:lnSpc>
              <a:spcBef>
                <a:spcPts val="500"/>
              </a:spcBef>
              <a:spcAft>
                <a:spcPts val="0"/>
              </a:spcAft>
              <a:buClr>
                <a:schemeClr val="dk1"/>
              </a:buClr>
              <a:buSzPct val="100000"/>
              <a:buChar char="•"/>
            </a:pPr>
            <a:r>
              <a:rPr lang="en-US"/>
              <a:t>Valid pairs (C,A), (C,B), (C,D), (A,B) and (A,D) </a:t>
            </a:r>
            <a:endParaRPr/>
          </a:p>
          <a:p>
            <a:pPr indent="-228600" lvl="1" marL="685800" rtl="0" algn="l">
              <a:lnSpc>
                <a:spcPct val="90000"/>
              </a:lnSpc>
              <a:spcBef>
                <a:spcPts val="500"/>
              </a:spcBef>
              <a:spcAft>
                <a:spcPts val="0"/>
              </a:spcAft>
              <a:buClr>
                <a:schemeClr val="dk1"/>
              </a:buClr>
              <a:buSzPct val="100000"/>
              <a:buChar char="•"/>
            </a:pPr>
            <a:r>
              <a:rPr lang="en-US"/>
              <a:t>No conflict between the data collected and the model</a:t>
            </a:r>
            <a:endParaRPr/>
          </a:p>
          <a:p>
            <a:pPr indent="-87630" lvl="1" marL="685800" rtl="0" algn="l">
              <a:lnSpc>
                <a:spcPct val="90000"/>
              </a:lnSpc>
              <a:spcBef>
                <a:spcPts val="500"/>
              </a:spcBef>
              <a:spcAft>
                <a:spcPts val="0"/>
              </a:spcAft>
              <a:buClr>
                <a:schemeClr val="dk1"/>
              </a:buClr>
              <a:buSzPct val="100000"/>
              <a:buNone/>
            </a:pPr>
            <a:r>
              <a:t/>
            </a:r>
            <a:endParaRPr/>
          </a:p>
        </p:txBody>
      </p:sp>
      <p:graphicFrame>
        <p:nvGraphicFramePr>
          <p:cNvPr id="250" name="Google Shape;250;p13"/>
          <p:cNvGraphicFramePr/>
          <p:nvPr/>
        </p:nvGraphicFramePr>
        <p:xfrm>
          <a:off x="7975644" y="1964553"/>
          <a:ext cx="3000000" cy="3000000"/>
        </p:xfrm>
        <a:graphic>
          <a:graphicData uri="http://schemas.openxmlformats.org/drawingml/2006/table">
            <a:tbl>
              <a:tblPr bandRow="1" firstRow="1">
                <a:noFill/>
                <a:tableStyleId>{199A50F1-268A-476A-A521-3CCEBC8AAA77}</a:tableStyleId>
              </a:tblPr>
              <a:tblGrid>
                <a:gridCol w="784225"/>
                <a:gridCol w="786125"/>
                <a:gridCol w="784850"/>
                <a:gridCol w="786775"/>
                <a:gridCol w="785500"/>
              </a:tblGrid>
              <a:tr h="396250">
                <a:tc>
                  <a:txBody>
                    <a:bodyPr/>
                    <a:lstStyle/>
                    <a:p>
                      <a:pPr indent="0" lvl="0" marL="0" marR="0" rtl="0" algn="l">
                        <a:lnSpc>
                          <a:spcPct val="100000"/>
                        </a:lnSpc>
                        <a:spcBef>
                          <a:spcPts val="0"/>
                        </a:spcBef>
                        <a:spcAft>
                          <a:spcPts val="0"/>
                        </a:spcAft>
                        <a:buNone/>
                      </a:pPr>
                      <a:r>
                        <a:t/>
                      </a:r>
                      <a:endParaRPr sz="2300" u="none" cap="none" strike="noStrike">
                        <a:latin typeface="Times New Roman"/>
                        <a:ea typeface="Times New Roman"/>
                        <a:cs typeface="Times New Roman"/>
                        <a:sym typeface="Times New Roman"/>
                      </a:endParaRPr>
                    </a:p>
                  </a:txBody>
                  <a:tcPr marT="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EDEDE"/>
                    </a:solidFill>
                  </a:tcPr>
                </a:tc>
                <a:tc>
                  <a:txBody>
                    <a:bodyPr/>
                    <a:lstStyle/>
                    <a:p>
                      <a:pPr indent="0" lvl="0" marL="90805"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A</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EDEDE"/>
                    </a:solidFill>
                  </a:tcPr>
                </a:tc>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B</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EDEDE"/>
                    </a:solidFill>
                  </a:tcPr>
                </a:tc>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C</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EDEDE"/>
                    </a:solidFill>
                  </a:tcPr>
                </a:tc>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D</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EDEDE"/>
                    </a:solidFill>
                  </a:tcPr>
                </a:tc>
              </a:tr>
              <a:tr h="396250">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A</a:t>
                      </a:r>
                      <a:endParaRPr sz="2000" u="none" cap="none" strike="noStrike">
                        <a:latin typeface="Times New Roman"/>
                        <a:ea typeface="Times New Roman"/>
                        <a:cs typeface="Times New Roman"/>
                        <a:sym typeface="Times New Roman"/>
                      </a:endParaRPr>
                    </a:p>
                  </a:txBody>
                  <a:tcPr marT="368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EDEDE"/>
                    </a:solidFill>
                  </a:tcPr>
                </a:tc>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EDEDE"/>
                    </a:solidFill>
                  </a:tcPr>
                </a:tc>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80</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EDEDE"/>
                    </a:solidFill>
                  </a:tcPr>
                </a:tc>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10</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EDEDE"/>
                    </a:solidFill>
                  </a:tcPr>
                </a:tc>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80</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EDEDE"/>
                    </a:solidFill>
                  </a:tcPr>
                </a:tc>
              </a:tr>
              <a:tr h="396250">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B</a:t>
                      </a:r>
                      <a:endParaRPr sz="2000" u="none" cap="none" strike="noStrike">
                        <a:latin typeface="Times New Roman"/>
                        <a:ea typeface="Times New Roman"/>
                        <a:cs typeface="Times New Roman"/>
                        <a:sym typeface="Times New Roman"/>
                      </a:endParaRPr>
                    </a:p>
                  </a:txBody>
                  <a:tcPr marT="368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EDEDE"/>
                    </a:solidFill>
                  </a:tcPr>
                </a:tc>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20</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EDEDE"/>
                    </a:solidFill>
                  </a:tcPr>
                </a:tc>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a:t>
                      </a:r>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EDEDE"/>
                    </a:solidFill>
                  </a:tcPr>
                </a:tc>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5</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EDEDE"/>
                    </a:solidFill>
                  </a:tcPr>
                </a:tc>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50</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EDEDE"/>
                    </a:solidFill>
                  </a:tcPr>
                </a:tc>
              </a:tr>
              <a:tr h="396250">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C</a:t>
                      </a:r>
                      <a:endParaRPr sz="2000" u="none" cap="none" strike="noStrike">
                        <a:latin typeface="Times New Roman"/>
                        <a:ea typeface="Times New Roman"/>
                        <a:cs typeface="Times New Roman"/>
                        <a:sym typeface="Times New Roman"/>
                      </a:endParaRPr>
                    </a:p>
                  </a:txBody>
                  <a:tcPr marT="368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EDEDE"/>
                    </a:solidFill>
                  </a:tcPr>
                </a:tc>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90</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EDEDE"/>
                    </a:solidFill>
                  </a:tcPr>
                </a:tc>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95</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EDEDE"/>
                    </a:solidFill>
                  </a:tcPr>
                </a:tc>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EDEDE"/>
                    </a:solidFill>
                  </a:tcPr>
                </a:tc>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96</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EDEDE"/>
                    </a:solidFill>
                  </a:tcPr>
                </a:tc>
              </a:tr>
              <a:tr h="396250">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D</a:t>
                      </a:r>
                      <a:endParaRPr sz="2000" u="none" cap="none" strike="noStrike">
                        <a:latin typeface="Times New Roman"/>
                        <a:ea typeface="Times New Roman"/>
                        <a:cs typeface="Times New Roman"/>
                        <a:sym typeface="Times New Roman"/>
                      </a:endParaRPr>
                    </a:p>
                  </a:txBody>
                  <a:tcPr marT="368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DEDEDE"/>
                    </a:solidFill>
                  </a:tcPr>
                </a:tc>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20</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DEDEDE"/>
                    </a:solidFill>
                  </a:tcPr>
                </a:tc>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50</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DEDEDE"/>
                    </a:solidFill>
                  </a:tcPr>
                </a:tc>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4</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DEDEDE"/>
                    </a:solidFill>
                  </a:tcPr>
                </a:tc>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a:t>
                      </a:r>
                      <a:endParaRPr/>
                    </a:p>
                  </a:txBody>
                  <a:tcPr marT="368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DEDEDE"/>
                    </a:solidFill>
                  </a:tcPr>
                </a:tc>
              </a:tr>
            </a:tbl>
          </a:graphicData>
        </a:graphic>
      </p:graphicFrame>
      <p:sp>
        <p:nvSpPr>
          <p:cNvPr id="251" name="Google Shape;251;p13"/>
          <p:cNvSpPr/>
          <p:nvPr/>
        </p:nvSpPr>
        <p:spPr>
          <a:xfrm>
            <a:off x="8177348" y="4276300"/>
            <a:ext cx="3728695" cy="1200329"/>
          </a:xfrm>
          <a:prstGeom prst="rect">
            <a:avLst/>
          </a:prstGeom>
          <a:noFill/>
          <a:ln>
            <a:noFill/>
          </a:ln>
        </p:spPr>
        <p:txBody>
          <a:bodyPr anchorCtr="0" anchor="t" bIns="45700" lIns="91425" spcFirstLastPara="1" rIns="91425" wrap="square" tIns="45700">
            <a:spAutoFit/>
          </a:bodyPr>
          <a:lstStyle/>
          <a:p>
            <a:pPr indent="0" lvl="0" marL="12700" marR="290830" rtl="0" algn="l">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(A,B) = 80 means </a:t>
            </a:r>
            <a:r>
              <a:rPr b="0" i="0" lang="en-US" sz="1800" u="none" cap="none" strike="noStrike">
                <a:solidFill>
                  <a:schemeClr val="dk1"/>
                </a:solidFill>
                <a:latin typeface="Calibri"/>
                <a:ea typeface="Calibri"/>
                <a:cs typeface="Calibri"/>
                <a:sym typeface="Calibri"/>
              </a:rPr>
              <a:t>80% rated program A as having greater functionality than B </a:t>
            </a:r>
            <a:br>
              <a:rPr b="0" i="0" lang="en-US" sz="1800" u="none" cap="none" strike="noStrike">
                <a:solidFill>
                  <a:schemeClr val="dk1"/>
                </a:solidFill>
                <a:latin typeface="Calibri"/>
                <a:ea typeface="Calibri"/>
                <a:cs typeface="Calibri"/>
                <a:sym typeface="Calibri"/>
              </a:rPr>
            </a:b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4"/>
          <p:cNvSpPr txBox="1"/>
          <p:nvPr>
            <p:ph type="title"/>
          </p:nvPr>
        </p:nvSpPr>
        <p:spPr>
          <a:xfrm>
            <a:off x="838200" y="831273"/>
            <a:ext cx="10515600" cy="8594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Example 1</a:t>
            </a:r>
            <a:endParaRPr sz="3600"/>
          </a:p>
        </p:txBody>
      </p:sp>
      <p:sp>
        <p:nvSpPr>
          <p:cNvPr id="258" name="Google Shape;258;p14"/>
          <p:cNvSpPr txBox="1"/>
          <p:nvPr>
            <p:ph idx="1" type="body"/>
          </p:nvPr>
        </p:nvSpPr>
        <p:spPr>
          <a:xfrm>
            <a:off x="838200" y="1825625"/>
            <a:ext cx="6999514" cy="465355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Verification fails if the data was collected as shown here because</a:t>
            </a:r>
            <a:endParaRPr/>
          </a:p>
          <a:p>
            <a:pPr indent="-228600" lvl="1" marL="685800" rtl="0" algn="l">
              <a:lnSpc>
                <a:spcPct val="90000"/>
              </a:lnSpc>
              <a:spcBef>
                <a:spcPts val="500"/>
              </a:spcBef>
              <a:spcAft>
                <a:spcPts val="0"/>
              </a:spcAft>
              <a:buClr>
                <a:schemeClr val="dk1"/>
              </a:buClr>
              <a:buSzPts val="2400"/>
              <a:buChar char="•"/>
            </a:pPr>
            <a:r>
              <a:rPr lang="en-US">
                <a:latin typeface="Times New Roman"/>
                <a:ea typeface="Times New Roman"/>
                <a:cs typeface="Times New Roman"/>
                <a:sym typeface="Times New Roman"/>
              </a:rPr>
              <a:t>M(B,C) &gt; 60% then p(B) &gt; p(C)</a:t>
            </a:r>
            <a:endParaRPr/>
          </a:p>
          <a:p>
            <a:pPr indent="-228600" lvl="1" marL="685800" rtl="0" algn="l">
              <a:lnSpc>
                <a:spcPct val="90000"/>
              </a:lnSpc>
              <a:spcBef>
                <a:spcPts val="500"/>
              </a:spcBef>
              <a:spcAft>
                <a:spcPts val="0"/>
              </a:spcAft>
              <a:buClr>
                <a:schemeClr val="dk1"/>
              </a:buClr>
              <a:buSzPts val="2400"/>
              <a:buChar char="•"/>
            </a:pPr>
            <a:r>
              <a:rPr lang="en-US">
                <a:latin typeface="Times New Roman"/>
                <a:ea typeface="Times New Roman"/>
                <a:cs typeface="Times New Roman"/>
                <a:sym typeface="Times New Roman"/>
              </a:rPr>
              <a:t>M(C,A) &gt; 60% then p(C) &gt; p(A)</a:t>
            </a:r>
            <a:endParaRPr/>
          </a:p>
          <a:p>
            <a:pPr indent="-228600" lvl="1" marL="685800" rtl="0" algn="l">
              <a:lnSpc>
                <a:spcPct val="90000"/>
              </a:lnSpc>
              <a:spcBef>
                <a:spcPts val="500"/>
              </a:spcBef>
              <a:spcAft>
                <a:spcPts val="0"/>
              </a:spcAft>
              <a:buClr>
                <a:schemeClr val="dk1"/>
              </a:buClr>
              <a:buSzPts val="2400"/>
              <a:buChar char="•"/>
            </a:pPr>
            <a:r>
              <a:rPr lang="en-US">
                <a:latin typeface="Times New Roman"/>
                <a:ea typeface="Times New Roman"/>
                <a:cs typeface="Times New Roman"/>
                <a:sym typeface="Times New Roman"/>
              </a:rPr>
              <a:t>M(A,B) &gt; 60% then p(A) &gt; p(B)</a:t>
            </a:r>
            <a:endParaRPr/>
          </a:p>
          <a:p>
            <a:pPr indent="0" lvl="1" marL="457200" rtl="0" algn="l">
              <a:lnSpc>
                <a:spcPct val="90000"/>
              </a:lnSpc>
              <a:spcBef>
                <a:spcPts val="500"/>
              </a:spcBef>
              <a:spcAft>
                <a:spcPts val="0"/>
              </a:spcAft>
              <a:buClr>
                <a:schemeClr val="dk1"/>
              </a:buClr>
              <a:buSzPts val="2400"/>
              <a:buNone/>
            </a:pPr>
            <a:r>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Char char="•"/>
            </a:pPr>
            <a:r>
              <a:rPr lang="en-US"/>
              <a:t>There is a conflict between  the real and formal model and the model must be  revised.</a:t>
            </a:r>
            <a:endParaRPr/>
          </a:p>
        </p:txBody>
      </p:sp>
      <p:graphicFrame>
        <p:nvGraphicFramePr>
          <p:cNvPr id="259" name="Google Shape;259;p14"/>
          <p:cNvGraphicFramePr/>
          <p:nvPr/>
        </p:nvGraphicFramePr>
        <p:xfrm>
          <a:off x="7810228" y="1911985"/>
          <a:ext cx="3000000" cy="3000000"/>
        </p:xfrm>
        <a:graphic>
          <a:graphicData uri="http://schemas.openxmlformats.org/drawingml/2006/table">
            <a:tbl>
              <a:tblPr bandRow="1" firstRow="1">
                <a:noFill/>
                <a:tableStyleId>{199A50F1-268A-476A-A521-3CCEBC8AAA77}</a:tableStyleId>
              </a:tblPr>
              <a:tblGrid>
                <a:gridCol w="784225"/>
                <a:gridCol w="786125"/>
                <a:gridCol w="784850"/>
                <a:gridCol w="786775"/>
                <a:gridCol w="785500"/>
              </a:tblGrid>
              <a:tr h="396250">
                <a:tc>
                  <a:txBody>
                    <a:bodyPr/>
                    <a:lstStyle/>
                    <a:p>
                      <a:pPr indent="0" lvl="0" marL="0" marR="0" rtl="0" algn="l">
                        <a:lnSpc>
                          <a:spcPct val="100000"/>
                        </a:lnSpc>
                        <a:spcBef>
                          <a:spcPts val="0"/>
                        </a:spcBef>
                        <a:spcAft>
                          <a:spcPts val="0"/>
                        </a:spcAft>
                        <a:buNone/>
                      </a:pPr>
                      <a:r>
                        <a:t/>
                      </a:r>
                      <a:endParaRPr sz="2100" u="none" cap="none" strike="noStrike">
                        <a:latin typeface="Times New Roman"/>
                        <a:ea typeface="Times New Roman"/>
                        <a:cs typeface="Times New Roman"/>
                        <a:sym typeface="Times New Roman"/>
                      </a:endParaRPr>
                    </a:p>
                  </a:txBody>
                  <a:tcPr marT="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EDEDE"/>
                    </a:solidFill>
                  </a:tcPr>
                </a:tc>
                <a:tc>
                  <a:txBody>
                    <a:bodyPr/>
                    <a:lstStyle/>
                    <a:p>
                      <a:pPr indent="0" lvl="0" marL="90805"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A</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EDEDE"/>
                    </a:solidFill>
                  </a:tcPr>
                </a:tc>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B</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EDEDE"/>
                    </a:solidFill>
                  </a:tcPr>
                </a:tc>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C</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EDEDE"/>
                    </a:solidFill>
                  </a:tcPr>
                </a:tc>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D</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EDEDE"/>
                    </a:solidFill>
                  </a:tcPr>
                </a:tc>
              </a:tr>
              <a:tr h="396250">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A</a:t>
                      </a:r>
                      <a:endParaRPr sz="2000" u="none" cap="none" strike="noStrike">
                        <a:latin typeface="Times New Roman"/>
                        <a:ea typeface="Times New Roman"/>
                        <a:cs typeface="Times New Roman"/>
                        <a:sym typeface="Times New Roman"/>
                      </a:endParaRPr>
                    </a:p>
                  </a:txBody>
                  <a:tcPr marT="368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EDEDE"/>
                    </a:solidFill>
                  </a:tcPr>
                </a:tc>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EDEDE"/>
                    </a:solidFill>
                  </a:tcPr>
                </a:tc>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80</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EDEDE"/>
                    </a:solidFill>
                  </a:tcPr>
                </a:tc>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10</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EDEDE"/>
                    </a:solidFill>
                  </a:tcPr>
                </a:tc>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80</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EDEDE"/>
                    </a:solidFill>
                  </a:tcPr>
                </a:tc>
              </a:tr>
              <a:tr h="396250">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B</a:t>
                      </a:r>
                      <a:endParaRPr sz="2000" u="none" cap="none" strike="noStrike">
                        <a:latin typeface="Times New Roman"/>
                        <a:ea typeface="Times New Roman"/>
                        <a:cs typeface="Times New Roman"/>
                        <a:sym typeface="Times New Roman"/>
                      </a:endParaRPr>
                    </a:p>
                  </a:txBody>
                  <a:tcPr marT="368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EDEDE"/>
                    </a:solidFill>
                  </a:tcPr>
                </a:tc>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20</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EDEDE"/>
                    </a:solidFill>
                  </a:tcPr>
                </a:tc>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EDEDE"/>
                    </a:solidFill>
                  </a:tcPr>
                </a:tc>
                <a:tc>
                  <a:txBody>
                    <a:bodyPr/>
                    <a:lstStyle/>
                    <a:p>
                      <a:pPr indent="0" lvl="0" marL="91440" marR="0" rtl="0" algn="l">
                        <a:lnSpc>
                          <a:spcPct val="100000"/>
                        </a:lnSpc>
                        <a:spcBef>
                          <a:spcPts val="0"/>
                        </a:spcBef>
                        <a:spcAft>
                          <a:spcPts val="0"/>
                        </a:spcAft>
                        <a:buNone/>
                      </a:pPr>
                      <a:r>
                        <a:rPr lang="en-US" sz="2000" u="none" cap="none" strike="noStrike">
                          <a:solidFill>
                            <a:srgbClr val="FF0000"/>
                          </a:solidFill>
                          <a:latin typeface="Times New Roman"/>
                          <a:ea typeface="Times New Roman"/>
                          <a:cs typeface="Times New Roman"/>
                          <a:sym typeface="Times New Roman"/>
                        </a:rPr>
                        <a:t>95</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EDEDE"/>
                    </a:solidFill>
                  </a:tcPr>
                </a:tc>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50</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EDEDE"/>
                    </a:solidFill>
                  </a:tcPr>
                </a:tc>
              </a:tr>
              <a:tr h="396250">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C</a:t>
                      </a:r>
                      <a:endParaRPr sz="2000" u="none" cap="none" strike="noStrike">
                        <a:latin typeface="Times New Roman"/>
                        <a:ea typeface="Times New Roman"/>
                        <a:cs typeface="Times New Roman"/>
                        <a:sym typeface="Times New Roman"/>
                      </a:endParaRPr>
                    </a:p>
                  </a:txBody>
                  <a:tcPr marT="368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EDEDE"/>
                    </a:solidFill>
                  </a:tcPr>
                </a:tc>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90</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EDEDE"/>
                    </a:solidFill>
                  </a:tcPr>
                </a:tc>
                <a:tc>
                  <a:txBody>
                    <a:bodyPr/>
                    <a:lstStyle/>
                    <a:p>
                      <a:pPr indent="0" lvl="0" marL="91440" marR="0" rtl="0" algn="l">
                        <a:lnSpc>
                          <a:spcPct val="100000"/>
                        </a:lnSpc>
                        <a:spcBef>
                          <a:spcPts val="0"/>
                        </a:spcBef>
                        <a:spcAft>
                          <a:spcPts val="0"/>
                        </a:spcAft>
                        <a:buNone/>
                      </a:pPr>
                      <a:r>
                        <a:rPr lang="en-US" sz="2000" u="none" cap="none" strike="noStrike">
                          <a:solidFill>
                            <a:srgbClr val="FF0000"/>
                          </a:solidFill>
                          <a:latin typeface="Times New Roman"/>
                          <a:ea typeface="Times New Roman"/>
                          <a:cs typeface="Times New Roman"/>
                          <a:sym typeface="Times New Roman"/>
                        </a:rPr>
                        <a:t>5</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EDEDE"/>
                    </a:solidFill>
                  </a:tcPr>
                </a:tc>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EDEDE"/>
                    </a:solidFill>
                  </a:tcPr>
                </a:tc>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96</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EDEDE"/>
                    </a:solidFill>
                  </a:tcPr>
                </a:tc>
              </a:tr>
              <a:tr h="396250">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D</a:t>
                      </a:r>
                      <a:endParaRPr sz="2000" u="none" cap="none" strike="noStrike">
                        <a:latin typeface="Times New Roman"/>
                        <a:ea typeface="Times New Roman"/>
                        <a:cs typeface="Times New Roman"/>
                        <a:sym typeface="Times New Roman"/>
                      </a:endParaRPr>
                    </a:p>
                  </a:txBody>
                  <a:tcPr marT="368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DEDEDE"/>
                    </a:solidFill>
                  </a:tcPr>
                </a:tc>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20</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DEDEDE"/>
                    </a:solidFill>
                  </a:tcPr>
                </a:tc>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50</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DEDEDE"/>
                    </a:solidFill>
                  </a:tcPr>
                </a:tc>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4</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DEDEDE"/>
                    </a:solidFill>
                  </a:tcPr>
                </a:tc>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a:t>
                      </a:r>
                      <a:endParaRPr/>
                    </a:p>
                  </a:txBody>
                  <a:tcPr marT="368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DEDEDE"/>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5"/>
          <p:cNvSpPr txBox="1"/>
          <p:nvPr>
            <p:ph type="title"/>
          </p:nvPr>
        </p:nvSpPr>
        <p:spPr>
          <a:xfrm>
            <a:off x="838200" y="831273"/>
            <a:ext cx="10515600" cy="8594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Example 2</a:t>
            </a:r>
            <a:endParaRPr sz="3600"/>
          </a:p>
        </p:txBody>
      </p:sp>
      <p:sp>
        <p:nvSpPr>
          <p:cNvPr id="266" name="Google Shape;266;p15"/>
          <p:cNvSpPr txBox="1"/>
          <p:nvPr>
            <p:ph idx="1" type="body"/>
          </p:nvPr>
        </p:nvSpPr>
        <p:spPr>
          <a:xfrm>
            <a:off x="838200" y="1825625"/>
            <a:ext cx="10591800" cy="465355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Entity: software failure </a:t>
            </a:r>
            <a:endParaRPr/>
          </a:p>
          <a:p>
            <a:pPr indent="-228600" lvl="0" marL="228600" rtl="0" algn="l">
              <a:lnSpc>
                <a:spcPct val="90000"/>
              </a:lnSpc>
              <a:spcBef>
                <a:spcPts val="1000"/>
              </a:spcBef>
              <a:spcAft>
                <a:spcPts val="0"/>
              </a:spcAft>
              <a:buClr>
                <a:schemeClr val="dk1"/>
              </a:buClr>
              <a:buSzPts val="2800"/>
              <a:buChar char="•"/>
            </a:pPr>
            <a:r>
              <a:rPr lang="en-US"/>
              <a:t>Attribute: criticality </a:t>
            </a:r>
            <a:endParaRPr/>
          </a:p>
          <a:p>
            <a:pPr indent="-228600" lvl="0" marL="228600" rtl="0" algn="l">
              <a:lnSpc>
                <a:spcPct val="90000"/>
              </a:lnSpc>
              <a:spcBef>
                <a:spcPts val="1000"/>
              </a:spcBef>
              <a:spcAft>
                <a:spcPts val="0"/>
              </a:spcAft>
              <a:buClr>
                <a:schemeClr val="dk1"/>
              </a:buClr>
              <a:buSzPts val="2800"/>
              <a:buChar char="•"/>
            </a:pPr>
            <a:r>
              <a:rPr lang="en-US"/>
              <a:t>Three types of failure is observed: </a:t>
            </a:r>
            <a:endParaRPr/>
          </a:p>
          <a:p>
            <a:pPr indent="-228600" lvl="1" marL="685800" rtl="0" algn="l">
              <a:lnSpc>
                <a:spcPct val="90000"/>
              </a:lnSpc>
              <a:spcBef>
                <a:spcPts val="500"/>
              </a:spcBef>
              <a:spcAft>
                <a:spcPts val="0"/>
              </a:spcAft>
              <a:buClr>
                <a:schemeClr val="dk1"/>
              </a:buClr>
              <a:buSzPts val="2400"/>
              <a:buChar char="•"/>
            </a:pPr>
            <a:r>
              <a:rPr lang="en-US"/>
              <a:t>Delayed response </a:t>
            </a:r>
            <a:endParaRPr/>
          </a:p>
          <a:p>
            <a:pPr indent="-228600" lvl="1" marL="685800" rtl="0" algn="l">
              <a:lnSpc>
                <a:spcPct val="90000"/>
              </a:lnSpc>
              <a:spcBef>
                <a:spcPts val="500"/>
              </a:spcBef>
              <a:spcAft>
                <a:spcPts val="0"/>
              </a:spcAft>
              <a:buClr>
                <a:schemeClr val="dk1"/>
              </a:buClr>
              <a:buSzPts val="2400"/>
              <a:buChar char="•"/>
            </a:pPr>
            <a:r>
              <a:rPr lang="en-US"/>
              <a:t>Incorrect output </a:t>
            </a:r>
            <a:endParaRPr/>
          </a:p>
          <a:p>
            <a:pPr indent="-228600" lvl="1" marL="685800" rtl="0" algn="l">
              <a:lnSpc>
                <a:spcPct val="90000"/>
              </a:lnSpc>
              <a:spcBef>
                <a:spcPts val="500"/>
              </a:spcBef>
              <a:spcAft>
                <a:spcPts val="0"/>
              </a:spcAft>
              <a:buClr>
                <a:schemeClr val="dk1"/>
              </a:buClr>
              <a:buSzPts val="2400"/>
              <a:buChar char="•"/>
            </a:pPr>
            <a:r>
              <a:rPr lang="en-US"/>
              <a:t>Data loss </a:t>
            </a:r>
            <a:endParaRPr/>
          </a:p>
          <a:p>
            <a:pPr indent="-228600" lvl="0" marL="228600" rtl="0" algn="l">
              <a:lnSpc>
                <a:spcPct val="90000"/>
              </a:lnSpc>
              <a:spcBef>
                <a:spcPts val="1000"/>
              </a:spcBef>
              <a:spcAft>
                <a:spcPts val="0"/>
              </a:spcAft>
              <a:buClr>
                <a:schemeClr val="dk1"/>
              </a:buClr>
              <a:buSzPts val="2800"/>
              <a:buChar char="•"/>
            </a:pPr>
            <a:r>
              <a:rPr lang="en-US"/>
              <a:t>There are 3 failure classes in E </a:t>
            </a:r>
            <a:endParaRPr/>
          </a:p>
          <a:p>
            <a:pPr indent="-228600" lvl="1" marL="685800" rtl="0" algn="l">
              <a:lnSpc>
                <a:spcPct val="90000"/>
              </a:lnSpc>
              <a:spcBef>
                <a:spcPts val="500"/>
              </a:spcBef>
              <a:spcAft>
                <a:spcPts val="0"/>
              </a:spcAft>
              <a:buClr>
                <a:schemeClr val="dk1"/>
              </a:buClr>
              <a:buSzPts val="2400"/>
              <a:buChar char="•"/>
            </a:pPr>
            <a:r>
              <a:rPr lang="en-US"/>
              <a:t>Delayed response (R1) </a:t>
            </a:r>
            <a:endParaRPr/>
          </a:p>
          <a:p>
            <a:pPr indent="-228600" lvl="1" marL="685800" rtl="0" algn="l">
              <a:lnSpc>
                <a:spcPct val="90000"/>
              </a:lnSpc>
              <a:spcBef>
                <a:spcPts val="500"/>
              </a:spcBef>
              <a:spcAft>
                <a:spcPts val="0"/>
              </a:spcAft>
              <a:buClr>
                <a:schemeClr val="dk1"/>
              </a:buClr>
              <a:buSzPts val="2400"/>
              <a:buChar char="•"/>
            </a:pPr>
            <a:r>
              <a:rPr lang="en-US"/>
              <a:t>Incorrect output (R2) </a:t>
            </a:r>
            <a:endParaRPr/>
          </a:p>
          <a:p>
            <a:pPr indent="-228600" lvl="1" marL="685800" rtl="0" algn="l">
              <a:lnSpc>
                <a:spcPct val="90000"/>
              </a:lnSpc>
              <a:spcBef>
                <a:spcPts val="500"/>
              </a:spcBef>
              <a:spcAft>
                <a:spcPts val="0"/>
              </a:spcAft>
              <a:buClr>
                <a:schemeClr val="dk1"/>
              </a:buClr>
              <a:buSzPts val="2400"/>
              <a:buChar char="•"/>
            </a:pPr>
            <a:r>
              <a:rPr lang="en-US"/>
              <a:t>Data loss (R3)</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6"/>
          <p:cNvSpPr txBox="1"/>
          <p:nvPr>
            <p:ph type="title"/>
          </p:nvPr>
        </p:nvSpPr>
        <p:spPr>
          <a:xfrm>
            <a:off x="838200" y="831273"/>
            <a:ext cx="10515600" cy="8594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Example 2</a:t>
            </a:r>
            <a:endParaRPr sz="3600"/>
          </a:p>
        </p:txBody>
      </p:sp>
      <p:sp>
        <p:nvSpPr>
          <p:cNvPr id="273" name="Google Shape;273;p16"/>
          <p:cNvSpPr txBox="1"/>
          <p:nvPr>
            <p:ph idx="1" type="body"/>
          </p:nvPr>
        </p:nvSpPr>
        <p:spPr>
          <a:xfrm>
            <a:off x="838200" y="1825625"/>
            <a:ext cx="10591800" cy="465355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Measurement mapping</a:t>
            </a:r>
            <a:endParaRPr/>
          </a:p>
        </p:txBody>
      </p:sp>
      <p:pic>
        <p:nvPicPr>
          <p:cNvPr id="274" name="Google Shape;274;p16"/>
          <p:cNvPicPr preferRelativeResize="0"/>
          <p:nvPr/>
        </p:nvPicPr>
        <p:blipFill rotWithShape="1">
          <a:blip r:embed="rId3">
            <a:alphaModFix/>
          </a:blip>
          <a:srcRect b="0" l="0" r="0" t="0"/>
          <a:stretch/>
        </p:blipFill>
        <p:spPr>
          <a:xfrm>
            <a:off x="3530782" y="2575832"/>
            <a:ext cx="5600700" cy="3143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17"/>
          <p:cNvSpPr txBox="1"/>
          <p:nvPr>
            <p:ph type="title"/>
          </p:nvPr>
        </p:nvSpPr>
        <p:spPr>
          <a:xfrm>
            <a:off x="838200" y="831273"/>
            <a:ext cx="10515600" cy="8594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Example 2</a:t>
            </a:r>
            <a:endParaRPr sz="3600"/>
          </a:p>
        </p:txBody>
      </p:sp>
      <p:sp>
        <p:nvSpPr>
          <p:cNvPr id="281" name="Google Shape;281;p17"/>
          <p:cNvSpPr txBox="1"/>
          <p:nvPr>
            <p:ph idx="1" type="body"/>
          </p:nvPr>
        </p:nvSpPr>
        <p:spPr>
          <a:xfrm>
            <a:off x="838200" y="1825625"/>
            <a:ext cx="10591800" cy="465355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Next we would like to add a new binary relation: </a:t>
            </a:r>
            <a:endParaRPr/>
          </a:p>
          <a:p>
            <a:pPr indent="0" lvl="0" marL="0" rtl="0" algn="l">
              <a:lnSpc>
                <a:spcPct val="90000"/>
              </a:lnSpc>
              <a:spcBef>
                <a:spcPts val="1000"/>
              </a:spcBef>
              <a:spcAft>
                <a:spcPts val="0"/>
              </a:spcAft>
              <a:buClr>
                <a:schemeClr val="dk1"/>
              </a:buClr>
              <a:buSzPts val="2800"/>
              <a:buNone/>
            </a:pPr>
            <a:r>
              <a:rPr lang="en-US"/>
              <a:t>			</a:t>
            </a:r>
            <a:r>
              <a:rPr lang="en-US">
                <a:solidFill>
                  <a:schemeClr val="accent1"/>
                </a:solidFill>
              </a:rPr>
              <a:t>x is more critical than y </a:t>
            </a:r>
            <a:endParaRPr/>
          </a:p>
          <a:p>
            <a:pPr indent="-228600" lvl="0" marL="228600" rtl="0" algn="l">
              <a:lnSpc>
                <a:spcPct val="90000"/>
              </a:lnSpc>
              <a:spcBef>
                <a:spcPts val="1000"/>
              </a:spcBef>
              <a:spcAft>
                <a:spcPts val="0"/>
              </a:spcAft>
              <a:buClr>
                <a:schemeClr val="dk1"/>
              </a:buClr>
              <a:buSzPts val="2800"/>
              <a:buChar char="•"/>
            </a:pPr>
            <a:r>
              <a:rPr lang="en-US"/>
              <a:t>Each data loss failure (x in R3) is more critical than incorrect output failure (y in R2) and delayed response failure (y in R1) </a:t>
            </a:r>
            <a:endParaRPr/>
          </a:p>
          <a:p>
            <a:pPr indent="-228600" lvl="0" marL="228600" rtl="0" algn="l">
              <a:lnSpc>
                <a:spcPct val="90000"/>
              </a:lnSpc>
              <a:spcBef>
                <a:spcPts val="1000"/>
              </a:spcBef>
              <a:spcAft>
                <a:spcPts val="0"/>
              </a:spcAft>
              <a:buClr>
                <a:schemeClr val="dk1"/>
              </a:buClr>
              <a:buSzPts val="2800"/>
              <a:buChar char="•"/>
            </a:pPr>
            <a:r>
              <a:rPr lang="en-US"/>
              <a:t>Each incorrect output failure (x in R2) is more critical than delayed response failure (y in R1) </a:t>
            </a:r>
            <a:endParaRPr/>
          </a:p>
          <a:p>
            <a:pPr indent="-228600" lvl="0" marL="228600" rtl="0" algn="l">
              <a:lnSpc>
                <a:spcPct val="90000"/>
              </a:lnSpc>
              <a:spcBef>
                <a:spcPts val="1000"/>
              </a:spcBef>
              <a:spcAft>
                <a:spcPts val="0"/>
              </a:spcAft>
              <a:buClr>
                <a:schemeClr val="dk1"/>
              </a:buClr>
              <a:buSzPts val="2800"/>
              <a:buChar char="•"/>
            </a:pPr>
            <a:r>
              <a:rPr lang="en-US"/>
              <a:t>The model should be revised to account for this new binary relation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8"/>
          <p:cNvSpPr txBox="1"/>
          <p:nvPr>
            <p:ph type="title"/>
          </p:nvPr>
        </p:nvSpPr>
        <p:spPr>
          <a:xfrm>
            <a:off x="838200" y="831273"/>
            <a:ext cx="10515600" cy="8594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Example 2</a:t>
            </a:r>
            <a:endParaRPr sz="3600"/>
          </a:p>
        </p:txBody>
      </p:sp>
      <p:sp>
        <p:nvSpPr>
          <p:cNvPr id="288" name="Google Shape;288;p18"/>
          <p:cNvSpPr/>
          <p:nvPr/>
        </p:nvSpPr>
        <p:spPr>
          <a:xfrm>
            <a:off x="2291624" y="2289538"/>
            <a:ext cx="6481762" cy="370519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9" name="Google Shape;289;p18"/>
          <p:cNvSpPr txBox="1"/>
          <p:nvPr/>
        </p:nvSpPr>
        <p:spPr>
          <a:xfrm>
            <a:off x="914400" y="1594403"/>
            <a:ext cx="8595360" cy="1849755"/>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2800">
                <a:solidFill>
                  <a:schemeClr val="dk1"/>
                </a:solidFill>
                <a:latin typeface="Times New Roman"/>
                <a:ea typeface="Times New Roman"/>
                <a:cs typeface="Times New Roman"/>
                <a:sym typeface="Times New Roman"/>
              </a:rPr>
              <a:t>Revised measurement mapping</a:t>
            </a:r>
            <a:endParaRPr sz="2800">
              <a:solidFill>
                <a:schemeClr val="dk1"/>
              </a:solidFill>
              <a:latin typeface="Times New Roman"/>
              <a:ea typeface="Times New Roman"/>
              <a:cs typeface="Times New Roman"/>
              <a:sym typeface="Times New Roman"/>
            </a:endParaRPr>
          </a:p>
          <a:p>
            <a:pPr indent="0" lvl="0" marL="5570220" marR="0" rtl="0" algn="l">
              <a:lnSpc>
                <a:spcPct val="100000"/>
              </a:lnSpc>
              <a:spcBef>
                <a:spcPts val="2645"/>
              </a:spcBef>
              <a:spcAft>
                <a:spcPts val="0"/>
              </a:spcAft>
              <a:buNone/>
            </a:pPr>
            <a:r>
              <a:rPr b="1" lang="en-US" sz="2000">
                <a:solidFill>
                  <a:schemeClr val="dk1"/>
                </a:solidFill>
                <a:latin typeface="Tahoma"/>
                <a:ea typeface="Tahoma"/>
                <a:cs typeface="Tahoma"/>
                <a:sym typeface="Tahoma"/>
              </a:rPr>
              <a:t>	  3</a:t>
            </a:r>
            <a:endParaRPr sz="2000">
              <a:solidFill>
                <a:schemeClr val="dk1"/>
              </a:solidFill>
              <a:latin typeface="Tahoma"/>
              <a:ea typeface="Tahoma"/>
              <a:cs typeface="Tahoma"/>
              <a:sym typeface="Tahoma"/>
            </a:endParaRPr>
          </a:p>
          <a:p>
            <a:pPr indent="0" lvl="0" marL="5629275" marR="0" rtl="0" algn="l">
              <a:lnSpc>
                <a:spcPct val="100000"/>
              </a:lnSpc>
              <a:spcBef>
                <a:spcPts val="725"/>
              </a:spcBef>
              <a:spcAft>
                <a:spcPts val="0"/>
              </a:spcAft>
              <a:buNone/>
            </a:pPr>
            <a:r>
              <a:rPr b="1" lang="en-US" sz="2000">
                <a:solidFill>
                  <a:schemeClr val="dk1"/>
                </a:solidFill>
                <a:latin typeface="Tahoma"/>
                <a:ea typeface="Tahoma"/>
                <a:cs typeface="Tahoma"/>
                <a:sym typeface="Tahoma"/>
              </a:rPr>
              <a:t>	  3</a:t>
            </a:r>
            <a:endParaRPr sz="2000">
              <a:solidFill>
                <a:schemeClr val="dk1"/>
              </a:solidFill>
              <a:latin typeface="Tahoma"/>
              <a:ea typeface="Tahoma"/>
              <a:cs typeface="Tahoma"/>
              <a:sym typeface="Tahoma"/>
            </a:endParaRPr>
          </a:p>
          <a:p>
            <a:pPr indent="0" lvl="0" marL="5989320" marR="0" rtl="0" algn="l">
              <a:lnSpc>
                <a:spcPct val="100000"/>
              </a:lnSpc>
              <a:spcBef>
                <a:spcPts val="434"/>
              </a:spcBef>
              <a:spcAft>
                <a:spcPts val="0"/>
              </a:spcAft>
              <a:buNone/>
            </a:pPr>
            <a:r>
              <a:rPr b="1" lang="en-US" sz="2000">
                <a:solidFill>
                  <a:schemeClr val="dk1"/>
                </a:solidFill>
                <a:latin typeface="Tahoma"/>
                <a:ea typeface="Tahoma"/>
                <a:cs typeface="Tahoma"/>
                <a:sym typeface="Tahoma"/>
              </a:rPr>
              <a:t>	        3</a:t>
            </a:r>
            <a:endParaRPr sz="2000">
              <a:solidFill>
                <a:schemeClr val="dk1"/>
              </a:solidFill>
              <a:latin typeface="Tahoma"/>
              <a:ea typeface="Tahoma"/>
              <a:cs typeface="Tahoma"/>
              <a:sym typeface="Tahom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9"/>
          <p:cNvSpPr txBox="1"/>
          <p:nvPr>
            <p:ph type="title"/>
          </p:nvPr>
        </p:nvSpPr>
        <p:spPr>
          <a:xfrm>
            <a:off x="838200" y="831273"/>
            <a:ext cx="10515600" cy="8594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Direct and Derived Measurement</a:t>
            </a:r>
            <a:endParaRPr sz="3600"/>
          </a:p>
        </p:txBody>
      </p:sp>
      <p:sp>
        <p:nvSpPr>
          <p:cNvPr id="296" name="Google Shape;296;p19"/>
          <p:cNvSpPr txBox="1"/>
          <p:nvPr>
            <p:ph idx="1" type="body"/>
          </p:nvPr>
        </p:nvSpPr>
        <p:spPr>
          <a:xfrm>
            <a:off x="838200" y="1825625"/>
            <a:ext cx="10591800" cy="465355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Direct measurement of an attribute of an entity  involves no other attribute or entity. </a:t>
            </a:r>
            <a:endParaRPr/>
          </a:p>
          <a:p>
            <a:pPr indent="-228600" lvl="1" marL="685800" rtl="0" algn="l">
              <a:lnSpc>
                <a:spcPct val="90000"/>
              </a:lnSpc>
              <a:spcBef>
                <a:spcPts val="500"/>
              </a:spcBef>
              <a:spcAft>
                <a:spcPts val="0"/>
              </a:spcAft>
              <a:buClr>
                <a:schemeClr val="dk1"/>
              </a:buClr>
              <a:buSzPts val="2400"/>
              <a:buChar char="•"/>
            </a:pPr>
            <a:r>
              <a:rPr lang="en-US"/>
              <a:t>E.g., </a:t>
            </a:r>
            <a:r>
              <a:rPr i="1" lang="en-US"/>
              <a:t>length </a:t>
            </a:r>
            <a:r>
              <a:rPr lang="en-US"/>
              <a:t>of a physical object</a:t>
            </a:r>
            <a:endParaRPr/>
          </a:p>
          <a:p>
            <a:pPr indent="-228600" lvl="0" marL="228600" rtl="0" algn="l">
              <a:lnSpc>
                <a:spcPct val="90000"/>
              </a:lnSpc>
              <a:spcBef>
                <a:spcPts val="1000"/>
              </a:spcBef>
              <a:spcAft>
                <a:spcPts val="0"/>
              </a:spcAft>
              <a:buClr>
                <a:schemeClr val="dk1"/>
              </a:buClr>
              <a:buSzPts val="2800"/>
              <a:buChar char="•"/>
            </a:pPr>
            <a:r>
              <a:rPr lang="en-US"/>
              <a:t>Example for software: </a:t>
            </a:r>
            <a:endParaRPr/>
          </a:p>
          <a:p>
            <a:pPr indent="-228600" lvl="1" marL="685800" rtl="0" algn="l">
              <a:lnSpc>
                <a:spcPct val="90000"/>
              </a:lnSpc>
              <a:spcBef>
                <a:spcPts val="500"/>
              </a:spcBef>
              <a:spcAft>
                <a:spcPts val="0"/>
              </a:spcAft>
              <a:buClr>
                <a:schemeClr val="dk1"/>
              </a:buClr>
              <a:buSzPts val="2400"/>
              <a:buChar char="•"/>
            </a:pPr>
            <a:r>
              <a:rPr i="1" lang="en-US"/>
              <a:t>Size </a:t>
            </a:r>
            <a:r>
              <a:rPr lang="en-US"/>
              <a:t>of source code (measured by LOC)</a:t>
            </a:r>
            <a:endParaRPr/>
          </a:p>
          <a:p>
            <a:pPr indent="-228600" lvl="1" marL="685800" rtl="0" algn="l">
              <a:lnSpc>
                <a:spcPct val="90000"/>
              </a:lnSpc>
              <a:spcBef>
                <a:spcPts val="500"/>
              </a:spcBef>
              <a:spcAft>
                <a:spcPts val="0"/>
              </a:spcAft>
              <a:buClr>
                <a:schemeClr val="dk1"/>
              </a:buClr>
              <a:buSzPts val="2400"/>
              <a:buChar char="•"/>
            </a:pPr>
            <a:r>
              <a:rPr i="1" lang="en-US"/>
              <a:t>Schedule </a:t>
            </a:r>
            <a:r>
              <a:rPr lang="en-US"/>
              <a:t>of the testing process (measured by elapsed time in hours)</a:t>
            </a:r>
            <a:endParaRPr/>
          </a:p>
          <a:p>
            <a:pPr indent="-228600" lvl="1" marL="685800" rtl="0" algn="l">
              <a:lnSpc>
                <a:spcPct val="90000"/>
              </a:lnSpc>
              <a:spcBef>
                <a:spcPts val="500"/>
              </a:spcBef>
              <a:spcAft>
                <a:spcPts val="0"/>
              </a:spcAft>
              <a:buClr>
                <a:schemeClr val="dk1"/>
              </a:buClr>
              <a:buSzPts val="2400"/>
              <a:buChar char="•"/>
            </a:pPr>
            <a:r>
              <a:rPr i="1" lang="en-US"/>
              <a:t>Number of defects discovered </a:t>
            </a:r>
            <a:r>
              <a:rPr lang="en-US"/>
              <a:t>(measured by counting defects)</a:t>
            </a:r>
            <a:endParaRPr/>
          </a:p>
          <a:p>
            <a:pPr indent="-228600" lvl="1" marL="685800" rtl="0" algn="l">
              <a:lnSpc>
                <a:spcPct val="90000"/>
              </a:lnSpc>
              <a:spcBef>
                <a:spcPts val="500"/>
              </a:spcBef>
              <a:spcAft>
                <a:spcPts val="0"/>
              </a:spcAft>
              <a:buClr>
                <a:schemeClr val="dk1"/>
              </a:buClr>
              <a:buSzPts val="2400"/>
              <a:buChar char="•"/>
            </a:pPr>
            <a:r>
              <a:rPr i="1" lang="en-US"/>
              <a:t>Time </a:t>
            </a:r>
            <a:r>
              <a:rPr lang="en-US"/>
              <a:t>a programmer spends on a project (measured by months worked) </a:t>
            </a:r>
            <a:br>
              <a:rPr lang="en-US"/>
            </a:br>
            <a:r>
              <a:rPr lang="en-US"/>
              <a:t>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type="title"/>
          </p:nvPr>
        </p:nvSpPr>
        <p:spPr>
          <a:xfrm>
            <a:off x="838200" y="831273"/>
            <a:ext cx="10515600" cy="8594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Measurement</a:t>
            </a:r>
            <a:endParaRPr/>
          </a:p>
        </p:txBody>
      </p:sp>
      <p:sp>
        <p:nvSpPr>
          <p:cNvPr id="94" name="Google Shape;94;p2"/>
          <p:cNvSpPr txBox="1"/>
          <p:nvPr>
            <p:ph idx="1" type="body"/>
          </p:nvPr>
        </p:nvSpPr>
        <p:spPr>
          <a:xfrm>
            <a:off x="838200" y="1825625"/>
            <a:ext cx="10591800" cy="4810306"/>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Ordinarily, when we measure things, we do not think about the scientific principles we are applying.</a:t>
            </a:r>
            <a:endParaRPr/>
          </a:p>
          <a:p>
            <a:pPr indent="-228600" lvl="0" marL="228600" rtl="0" algn="l">
              <a:lnSpc>
                <a:spcPct val="90000"/>
              </a:lnSpc>
              <a:spcBef>
                <a:spcPts val="1000"/>
              </a:spcBef>
              <a:spcAft>
                <a:spcPts val="0"/>
              </a:spcAft>
              <a:buClr>
                <a:schemeClr val="dk1"/>
              </a:buClr>
              <a:buSzPts val="2800"/>
              <a:buChar char="•"/>
            </a:pPr>
            <a:r>
              <a:rPr lang="en-US"/>
              <a:t>We measure attributes such as the length of physical objects, the timing of events, and the temperature of liquids or of the air. </a:t>
            </a:r>
            <a:endParaRPr/>
          </a:p>
          <a:p>
            <a:pPr indent="-228600" lvl="0" marL="228600" rtl="0" algn="l">
              <a:lnSpc>
                <a:spcPct val="90000"/>
              </a:lnSpc>
              <a:spcBef>
                <a:spcPts val="1000"/>
              </a:spcBef>
              <a:spcAft>
                <a:spcPts val="0"/>
              </a:spcAft>
              <a:buClr>
                <a:schemeClr val="dk1"/>
              </a:buClr>
              <a:buSzPts val="2800"/>
              <a:buChar char="•"/>
            </a:pPr>
            <a:r>
              <a:rPr lang="en-US"/>
              <a:t>To do the measuring, we use both tools and principles that we now take for granted. </a:t>
            </a:r>
            <a:endParaRPr/>
          </a:p>
          <a:p>
            <a:pPr indent="-228600" lvl="0" marL="228600" rtl="0" algn="l">
              <a:lnSpc>
                <a:spcPct val="90000"/>
              </a:lnSpc>
              <a:spcBef>
                <a:spcPts val="1000"/>
              </a:spcBef>
              <a:spcAft>
                <a:spcPts val="0"/>
              </a:spcAft>
              <a:buClr>
                <a:schemeClr val="dk1"/>
              </a:buClr>
              <a:buSzPts val="2800"/>
              <a:buChar char="•"/>
            </a:pPr>
            <a:r>
              <a:rPr lang="en-US"/>
              <a:t>For example, using the length of a column of mercury to capture information about temperature</a:t>
            </a:r>
            <a:endParaRPr/>
          </a:p>
          <a:p>
            <a:pPr indent="-228600" lvl="1" marL="685800" rtl="0" algn="l">
              <a:lnSpc>
                <a:spcPct val="90000"/>
              </a:lnSpc>
              <a:spcBef>
                <a:spcPts val="500"/>
              </a:spcBef>
              <a:spcAft>
                <a:spcPts val="0"/>
              </a:spcAft>
              <a:buClr>
                <a:schemeClr val="dk1"/>
              </a:buClr>
              <a:buSzPts val="2400"/>
              <a:buChar char="•"/>
            </a:pPr>
            <a:r>
              <a:rPr lang="en-US"/>
              <a:t>Unknown to the first person who wanted to know how much hotter it is in summer than in winter.</a:t>
            </a:r>
            <a:endParaRPr/>
          </a:p>
          <a:p>
            <a:pPr indent="-228600" lvl="1" marL="685800" rtl="0" algn="l">
              <a:lnSpc>
                <a:spcPct val="90000"/>
              </a:lnSpc>
              <a:spcBef>
                <a:spcPts val="500"/>
              </a:spcBef>
              <a:spcAft>
                <a:spcPts val="0"/>
              </a:spcAft>
              <a:buClr>
                <a:schemeClr val="dk1"/>
              </a:buClr>
              <a:buSzPts val="2400"/>
              <a:buChar char="•"/>
            </a:pPr>
            <a:r>
              <a:rPr lang="en-US"/>
              <a:t>we developed a framework for describing temperature as well as tools for</a:t>
            </a:r>
            <a:br>
              <a:rPr lang="en-US"/>
            </a:br>
            <a:r>
              <a:rPr lang="en-US"/>
              <a:t>measuring it.</a:t>
            </a:r>
            <a:endParaRPr/>
          </a:p>
          <a:p>
            <a:pPr indent="-76200" lvl="1" marL="685800" rtl="0" algn="l">
              <a:lnSpc>
                <a:spcPct val="90000"/>
              </a:lnSpc>
              <a:spcBef>
                <a:spcPts val="500"/>
              </a:spcBef>
              <a:spcAft>
                <a:spcPts val="0"/>
              </a:spcAft>
              <a:buClr>
                <a:schemeClr val="dk1"/>
              </a:buClr>
              <a:buSzPts val="24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0"/>
          <p:cNvSpPr txBox="1"/>
          <p:nvPr>
            <p:ph type="title"/>
          </p:nvPr>
        </p:nvSpPr>
        <p:spPr>
          <a:xfrm>
            <a:off x="838200" y="831273"/>
            <a:ext cx="10515600" cy="8594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Direct and Derived Measurement</a:t>
            </a:r>
            <a:endParaRPr sz="3600"/>
          </a:p>
        </p:txBody>
      </p:sp>
      <p:sp>
        <p:nvSpPr>
          <p:cNvPr id="303" name="Google Shape;303;p20"/>
          <p:cNvSpPr txBox="1"/>
          <p:nvPr>
            <p:ph idx="1" type="body"/>
          </p:nvPr>
        </p:nvSpPr>
        <p:spPr>
          <a:xfrm>
            <a:off x="838200" y="1825625"/>
            <a:ext cx="10591800" cy="185810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Indirect measurement is useful in making visible the interaction between direct measurements. </a:t>
            </a:r>
            <a:endParaRPr/>
          </a:p>
          <a:p>
            <a:pPr indent="-228600" lvl="1" marL="685800" rtl="0" algn="l">
              <a:lnSpc>
                <a:spcPct val="90000"/>
              </a:lnSpc>
              <a:spcBef>
                <a:spcPts val="500"/>
              </a:spcBef>
              <a:spcAft>
                <a:spcPts val="0"/>
              </a:spcAft>
              <a:buClr>
                <a:schemeClr val="dk1"/>
              </a:buClr>
              <a:buSzPts val="2400"/>
              <a:buChar char="•"/>
            </a:pPr>
            <a:r>
              <a:rPr lang="en-US"/>
              <a:t>E.g., </a:t>
            </a:r>
            <a:r>
              <a:rPr i="1" lang="en-US"/>
              <a:t>density </a:t>
            </a:r>
            <a:r>
              <a:rPr lang="en-US"/>
              <a:t>of a physical object.                         </a:t>
            </a:r>
            <a:r>
              <a:rPr i="1" lang="en-US"/>
              <a:t>Density </a:t>
            </a:r>
            <a:r>
              <a:rPr lang="en-US"/>
              <a:t>= </a:t>
            </a:r>
            <a:r>
              <a:rPr i="1" lang="en-US"/>
              <a:t>Mass</a:t>
            </a:r>
            <a:r>
              <a:rPr lang="en-US"/>
              <a:t>/</a:t>
            </a:r>
            <a:r>
              <a:rPr i="1" lang="en-US"/>
              <a:t>Volume</a:t>
            </a:r>
            <a:endParaRPr/>
          </a:p>
          <a:p>
            <a:pPr indent="-228600" lvl="0" marL="228600" rtl="0" algn="l">
              <a:lnSpc>
                <a:spcPct val="90000"/>
              </a:lnSpc>
              <a:spcBef>
                <a:spcPts val="1000"/>
              </a:spcBef>
              <a:spcAft>
                <a:spcPts val="0"/>
              </a:spcAft>
              <a:buClr>
                <a:schemeClr val="dk1"/>
              </a:buClr>
              <a:buSzPts val="2800"/>
              <a:buChar char="•"/>
            </a:pPr>
            <a:r>
              <a:rPr lang="en-US"/>
              <a:t>Example for software: </a:t>
            </a:r>
            <a:endParaRPr/>
          </a:p>
        </p:txBody>
      </p:sp>
      <p:pic>
        <p:nvPicPr>
          <p:cNvPr id="304" name="Google Shape;304;p20"/>
          <p:cNvPicPr preferRelativeResize="0"/>
          <p:nvPr/>
        </p:nvPicPr>
        <p:blipFill rotWithShape="1">
          <a:blip r:embed="rId3">
            <a:alphaModFix/>
          </a:blip>
          <a:srcRect b="0" l="0" r="0" t="0"/>
          <a:stretch/>
        </p:blipFill>
        <p:spPr>
          <a:xfrm>
            <a:off x="2556102" y="4042001"/>
            <a:ext cx="6296025" cy="2562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1"/>
          <p:cNvSpPr txBox="1"/>
          <p:nvPr>
            <p:ph type="title"/>
          </p:nvPr>
        </p:nvSpPr>
        <p:spPr>
          <a:xfrm>
            <a:off x="838200" y="831273"/>
            <a:ext cx="10515600" cy="8594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Direct and Derived Measurement</a:t>
            </a:r>
            <a:endParaRPr sz="3600"/>
          </a:p>
        </p:txBody>
      </p:sp>
      <p:sp>
        <p:nvSpPr>
          <p:cNvPr id="311" name="Google Shape;311;p21"/>
          <p:cNvSpPr txBox="1"/>
          <p:nvPr>
            <p:ph idx="1" type="body"/>
          </p:nvPr>
        </p:nvSpPr>
        <p:spPr>
          <a:xfrm>
            <a:off x="838200" y="1825625"/>
            <a:ext cx="10591800" cy="465355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Direct measurement forms the building blocks for our assessment, but many interesting attributes can be measured only by derived measurement. </a:t>
            </a:r>
            <a:endParaRPr/>
          </a:p>
          <a:p>
            <a:pPr indent="-228600" lvl="0" marL="228600" rtl="0" algn="l">
              <a:lnSpc>
                <a:spcPct val="90000"/>
              </a:lnSpc>
              <a:spcBef>
                <a:spcPts val="1000"/>
              </a:spcBef>
              <a:spcAft>
                <a:spcPts val="0"/>
              </a:spcAft>
              <a:buClr>
                <a:schemeClr val="dk1"/>
              </a:buClr>
              <a:buSzPts val="2800"/>
              <a:buChar char="•"/>
            </a:pPr>
            <a:r>
              <a:rPr lang="en-US"/>
              <a:t>Indirect measurement is particularly helpful when the size of empirical measures is quite big (i.e.,  many relations and many entities) or the cost of direct measurement is high.</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2"/>
          <p:cNvSpPr txBox="1"/>
          <p:nvPr>
            <p:ph type="title"/>
          </p:nvPr>
        </p:nvSpPr>
        <p:spPr>
          <a:xfrm>
            <a:off x="825137" y="400199"/>
            <a:ext cx="10515600" cy="8594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Direct and Derived Measurement</a:t>
            </a:r>
            <a:endParaRPr sz="3600"/>
          </a:p>
        </p:txBody>
      </p:sp>
      <p:sp>
        <p:nvSpPr>
          <p:cNvPr id="318" name="Google Shape;318;p22"/>
          <p:cNvSpPr txBox="1"/>
          <p:nvPr>
            <p:ph idx="1" type="body"/>
          </p:nvPr>
        </p:nvSpPr>
        <p:spPr>
          <a:xfrm>
            <a:off x="812074" y="1319351"/>
            <a:ext cx="5758543" cy="180267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 a software system, measuring number of faults  (i.e., </a:t>
            </a:r>
            <a:r>
              <a:rPr lang="en-US">
                <a:solidFill>
                  <a:schemeClr val="accent1"/>
                </a:solidFill>
              </a:rPr>
              <a:t>direct measurement</a:t>
            </a:r>
            <a:r>
              <a:rPr lang="en-US"/>
              <a:t>) leads to identification of 5 problem areas. </a:t>
            </a:r>
            <a:endParaRPr/>
          </a:p>
        </p:txBody>
      </p:sp>
      <p:pic>
        <p:nvPicPr>
          <p:cNvPr id="319" name="Google Shape;319;p22"/>
          <p:cNvPicPr preferRelativeResize="0"/>
          <p:nvPr/>
        </p:nvPicPr>
        <p:blipFill rotWithShape="1">
          <a:blip r:embed="rId3">
            <a:alphaModFix/>
          </a:blip>
          <a:srcRect b="0" l="0" r="0" t="0"/>
          <a:stretch/>
        </p:blipFill>
        <p:spPr>
          <a:xfrm>
            <a:off x="6686550" y="1133476"/>
            <a:ext cx="5505450" cy="2762250"/>
          </a:xfrm>
          <a:prstGeom prst="rect">
            <a:avLst/>
          </a:prstGeom>
          <a:noFill/>
          <a:ln>
            <a:noFill/>
          </a:ln>
        </p:spPr>
      </p:pic>
      <p:sp>
        <p:nvSpPr>
          <p:cNvPr id="320" name="Google Shape;320;p22"/>
          <p:cNvSpPr txBox="1"/>
          <p:nvPr/>
        </p:nvSpPr>
        <p:spPr>
          <a:xfrm>
            <a:off x="703216" y="4258491"/>
            <a:ext cx="6037218" cy="1776549"/>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However, measuring faults  per KLOC (i.e., </a:t>
            </a:r>
            <a:r>
              <a:rPr lang="en-US" sz="2800">
                <a:solidFill>
                  <a:schemeClr val="accent1"/>
                </a:solidFill>
                <a:latin typeface="Calibri"/>
                <a:ea typeface="Calibri"/>
                <a:cs typeface="Calibri"/>
                <a:sym typeface="Calibri"/>
              </a:rPr>
              <a:t>indirect measurement</a:t>
            </a:r>
            <a:r>
              <a:rPr lang="en-US" sz="2800">
                <a:solidFill>
                  <a:schemeClr val="dk1"/>
                </a:solidFill>
                <a:latin typeface="Calibri"/>
                <a:ea typeface="Calibri"/>
                <a:cs typeface="Calibri"/>
                <a:sym typeface="Calibri"/>
              </a:rPr>
              <a:t>) leads to  identification of only one  problem area.</a:t>
            </a:r>
            <a:endParaRPr sz="2800">
              <a:solidFill>
                <a:schemeClr val="dk1"/>
              </a:solidFill>
              <a:latin typeface="Calibri"/>
              <a:ea typeface="Calibri"/>
              <a:cs typeface="Calibri"/>
              <a:sym typeface="Calibri"/>
            </a:endParaRPr>
          </a:p>
        </p:txBody>
      </p:sp>
      <p:pic>
        <p:nvPicPr>
          <p:cNvPr id="321" name="Google Shape;321;p22"/>
          <p:cNvPicPr preferRelativeResize="0"/>
          <p:nvPr/>
        </p:nvPicPr>
        <p:blipFill rotWithShape="1">
          <a:blip r:embed="rId4">
            <a:alphaModFix/>
          </a:blip>
          <a:srcRect b="0" l="0" r="0" t="0"/>
          <a:stretch/>
        </p:blipFill>
        <p:spPr>
          <a:xfrm>
            <a:off x="6817179" y="4105275"/>
            <a:ext cx="5219700" cy="27527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3"/>
          <p:cNvSpPr txBox="1"/>
          <p:nvPr>
            <p:ph type="title"/>
          </p:nvPr>
        </p:nvSpPr>
        <p:spPr>
          <a:xfrm>
            <a:off x="838200" y="831273"/>
            <a:ext cx="10515600" cy="8594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Measurement: Size of Empirical Set</a:t>
            </a:r>
            <a:endParaRPr sz="3600"/>
          </a:p>
        </p:txBody>
      </p:sp>
      <p:sp>
        <p:nvSpPr>
          <p:cNvPr id="328" name="Google Shape;328;p23"/>
          <p:cNvSpPr txBox="1"/>
          <p:nvPr>
            <p:ph idx="1" type="body"/>
          </p:nvPr>
        </p:nvSpPr>
        <p:spPr>
          <a:xfrm>
            <a:off x="838200" y="1825625"/>
            <a:ext cx="10591800" cy="465355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Example: measuring popularity of 4 software products </a:t>
            </a:r>
            <a:endParaRPr/>
          </a:p>
          <a:p>
            <a:pPr indent="-228600" lvl="0" marL="228600" rtl="0" algn="l">
              <a:lnSpc>
                <a:spcPct val="90000"/>
              </a:lnSpc>
              <a:spcBef>
                <a:spcPts val="1000"/>
              </a:spcBef>
              <a:spcAft>
                <a:spcPts val="0"/>
              </a:spcAft>
              <a:buClr>
                <a:schemeClr val="dk1"/>
              </a:buClr>
              <a:buSzPts val="2800"/>
              <a:buChar char="•"/>
            </a:pPr>
            <a:r>
              <a:rPr lang="en-US"/>
              <a:t>E = {A, R} </a:t>
            </a:r>
            <a:endParaRPr/>
          </a:p>
          <a:p>
            <a:pPr indent="-228600" lvl="1" marL="685800" rtl="0" algn="l">
              <a:lnSpc>
                <a:spcPct val="90000"/>
              </a:lnSpc>
              <a:spcBef>
                <a:spcPts val="500"/>
              </a:spcBef>
              <a:spcAft>
                <a:spcPts val="0"/>
              </a:spcAft>
              <a:buClr>
                <a:schemeClr val="dk1"/>
              </a:buClr>
              <a:buSzPts val="2400"/>
              <a:buChar char="•"/>
            </a:pPr>
            <a:r>
              <a:rPr lang="en-US"/>
              <a:t>| A| = 4 </a:t>
            </a:r>
            <a:endParaRPr/>
          </a:p>
          <a:p>
            <a:pPr indent="-228600" lvl="1" marL="685800" rtl="0" algn="l">
              <a:lnSpc>
                <a:spcPct val="90000"/>
              </a:lnSpc>
              <a:spcBef>
                <a:spcPts val="500"/>
              </a:spcBef>
              <a:spcAft>
                <a:spcPts val="0"/>
              </a:spcAft>
              <a:buClr>
                <a:schemeClr val="dk1"/>
              </a:buClr>
              <a:buSzPts val="2400"/>
              <a:buChar char="•"/>
            </a:pPr>
            <a:r>
              <a:rPr lang="en-US"/>
              <a:t>| R| = 3 </a:t>
            </a:r>
            <a:endParaRPr/>
          </a:p>
          <a:p>
            <a:pPr indent="-228600" lvl="1" marL="685800" rtl="0" algn="l">
              <a:lnSpc>
                <a:spcPct val="90000"/>
              </a:lnSpc>
              <a:spcBef>
                <a:spcPts val="500"/>
              </a:spcBef>
              <a:spcAft>
                <a:spcPts val="0"/>
              </a:spcAft>
              <a:buClr>
                <a:schemeClr val="dk1"/>
              </a:buClr>
              <a:buSzPts val="2400"/>
              <a:buChar char="•"/>
            </a:pPr>
            <a:r>
              <a:rPr lang="en-US"/>
              <a:t>r1: x is more popular than y </a:t>
            </a:r>
            <a:endParaRPr/>
          </a:p>
          <a:p>
            <a:pPr indent="-228600" lvl="1" marL="685800" rtl="0" algn="l">
              <a:lnSpc>
                <a:spcPct val="90000"/>
              </a:lnSpc>
              <a:spcBef>
                <a:spcPts val="500"/>
              </a:spcBef>
              <a:spcAft>
                <a:spcPts val="0"/>
              </a:spcAft>
              <a:buClr>
                <a:schemeClr val="dk1"/>
              </a:buClr>
              <a:buSzPts val="2400"/>
              <a:buChar char="•"/>
            </a:pPr>
            <a:r>
              <a:rPr lang="en-US"/>
              <a:t>r2: x is less popular than y </a:t>
            </a:r>
            <a:endParaRPr/>
          </a:p>
          <a:p>
            <a:pPr indent="-228600" lvl="1" marL="685800" rtl="0" algn="l">
              <a:lnSpc>
                <a:spcPct val="90000"/>
              </a:lnSpc>
              <a:spcBef>
                <a:spcPts val="500"/>
              </a:spcBef>
              <a:spcAft>
                <a:spcPts val="0"/>
              </a:spcAft>
              <a:buClr>
                <a:schemeClr val="dk1"/>
              </a:buClr>
              <a:buSzPts val="2400"/>
              <a:buChar char="•"/>
            </a:pPr>
            <a:r>
              <a:rPr lang="en-US"/>
              <a:t>r3: indifferent </a:t>
            </a:r>
            <a:endParaRPr/>
          </a:p>
          <a:p>
            <a:pPr indent="-228600" lvl="0" marL="228600" rtl="0" algn="l">
              <a:lnSpc>
                <a:spcPct val="90000"/>
              </a:lnSpc>
              <a:spcBef>
                <a:spcPts val="1000"/>
              </a:spcBef>
              <a:spcAft>
                <a:spcPts val="0"/>
              </a:spcAft>
              <a:buClr>
                <a:schemeClr val="dk1"/>
              </a:buClr>
              <a:buSzPts val="2800"/>
              <a:buChar char="•"/>
            </a:pPr>
            <a:r>
              <a:rPr lang="en-US"/>
              <a:t>The total number of possible measures is:  4 × (4 - 1) × 3 = 36 </a:t>
            </a:r>
            <a:endParaRPr/>
          </a:p>
          <a:p>
            <a:pPr indent="-228600" lvl="0" marL="228600" rtl="0" algn="l">
              <a:lnSpc>
                <a:spcPct val="90000"/>
              </a:lnSpc>
              <a:spcBef>
                <a:spcPts val="1000"/>
              </a:spcBef>
              <a:spcAft>
                <a:spcPts val="0"/>
              </a:spcAft>
              <a:buClr>
                <a:schemeClr val="dk1"/>
              </a:buClr>
              <a:buSzPts val="2800"/>
              <a:buChar char="•"/>
            </a:pPr>
            <a:r>
              <a:rPr lang="en-US"/>
              <a:t>The size will grow when the number of elements and relations grow.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
          <p:cNvSpPr txBox="1"/>
          <p:nvPr>
            <p:ph type="title"/>
          </p:nvPr>
        </p:nvSpPr>
        <p:spPr>
          <a:xfrm>
            <a:off x="838200" y="831273"/>
            <a:ext cx="10515600" cy="8594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Measurement</a:t>
            </a:r>
            <a:endParaRPr/>
          </a:p>
        </p:txBody>
      </p:sp>
      <p:sp>
        <p:nvSpPr>
          <p:cNvPr id="100" name="Google Shape;100;p3"/>
          <p:cNvSpPr txBox="1"/>
          <p:nvPr>
            <p:ph idx="1" type="body"/>
          </p:nvPr>
        </p:nvSpPr>
        <p:spPr>
          <a:xfrm>
            <a:off x="838200" y="1825625"/>
            <a:ext cx="10591800" cy="4810306"/>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Questions that are relatively easy to answer for non-software entities are difficult for software. For example,</a:t>
            </a:r>
            <a:endParaRPr/>
          </a:p>
          <a:p>
            <a:pPr indent="-228600" lvl="1" marL="685800" rtl="0" algn="l">
              <a:lnSpc>
                <a:spcPct val="90000"/>
              </a:lnSpc>
              <a:spcBef>
                <a:spcPts val="500"/>
              </a:spcBef>
              <a:spcAft>
                <a:spcPts val="0"/>
              </a:spcAft>
              <a:buClr>
                <a:schemeClr val="dk1"/>
              </a:buClr>
              <a:buSzPct val="100000"/>
              <a:buChar char="•"/>
            </a:pPr>
            <a:r>
              <a:rPr lang="en-US"/>
              <a:t>How much must we know about an attribute before it is reasonable to consider measuring it? For instance, do we know enough about complexity” of programs to be able to measure it?</a:t>
            </a:r>
            <a:endParaRPr/>
          </a:p>
          <a:p>
            <a:pPr indent="-228600" lvl="1" marL="685800" rtl="0" algn="l">
              <a:lnSpc>
                <a:spcPct val="90000"/>
              </a:lnSpc>
              <a:spcBef>
                <a:spcPts val="500"/>
              </a:spcBef>
              <a:spcAft>
                <a:spcPts val="0"/>
              </a:spcAft>
              <a:buClr>
                <a:schemeClr val="dk1"/>
              </a:buClr>
              <a:buSzPct val="100000"/>
              <a:buChar char="•"/>
            </a:pPr>
            <a:r>
              <a:rPr lang="en-US"/>
              <a:t>How do we know if we have really measured the attribute we wanted to measure? For instance, does a count of the number of “bugs” found in a system during integration testing measure the quality of the system? If not, what does the count tell us?</a:t>
            </a:r>
            <a:endParaRPr/>
          </a:p>
          <a:p>
            <a:pPr indent="-228600" lvl="1" marL="685800" rtl="0" algn="l">
              <a:lnSpc>
                <a:spcPct val="90000"/>
              </a:lnSpc>
              <a:spcBef>
                <a:spcPts val="500"/>
              </a:spcBef>
              <a:spcAft>
                <a:spcPts val="0"/>
              </a:spcAft>
              <a:buClr>
                <a:schemeClr val="dk1"/>
              </a:buClr>
              <a:buSzPct val="100000"/>
              <a:buChar char="•"/>
            </a:pPr>
            <a:r>
              <a:rPr lang="en-US"/>
              <a:t>Using measurement, what meaningful statements can we make about an attribute and the entities that possess it? For instance, is it meaningful to talk about doubling a design’s quality? If not, how do we compare two diﬀerent designs?</a:t>
            </a:r>
            <a:endParaRPr/>
          </a:p>
          <a:p>
            <a:pPr indent="-228600" lvl="0" marL="228600" rtl="0" algn="l">
              <a:lnSpc>
                <a:spcPct val="90000"/>
              </a:lnSpc>
              <a:spcBef>
                <a:spcPts val="1000"/>
              </a:spcBef>
              <a:spcAft>
                <a:spcPts val="0"/>
              </a:spcAft>
              <a:buClr>
                <a:schemeClr val="dk1"/>
              </a:buClr>
              <a:buSzPct val="100000"/>
              <a:buChar char="•"/>
            </a:pPr>
            <a:r>
              <a:rPr lang="en-US"/>
              <a:t>To answer these questions, we must establish the basics of a theory of</a:t>
            </a:r>
            <a:br>
              <a:rPr lang="en-US"/>
            </a:br>
            <a:r>
              <a:rPr lang="en-US"/>
              <a:t>measurement.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838200" y="831273"/>
            <a:ext cx="10515600" cy="8594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Metrology</a:t>
            </a:r>
            <a:endParaRPr sz="3600"/>
          </a:p>
        </p:txBody>
      </p:sp>
      <p:sp>
        <p:nvSpPr>
          <p:cNvPr id="107" name="Google Shape;107;p4"/>
          <p:cNvSpPr txBox="1"/>
          <p:nvPr>
            <p:ph idx="1" type="body"/>
          </p:nvPr>
        </p:nvSpPr>
        <p:spPr>
          <a:xfrm>
            <a:off x="838200" y="1825625"/>
            <a:ext cx="10591800" cy="465355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Metrology</a:t>
            </a:r>
            <a:r>
              <a:rPr lang="en-US"/>
              <a:t> is the scientific study of measurement.</a:t>
            </a:r>
            <a:endParaRPr/>
          </a:p>
          <a:p>
            <a:pPr indent="-228600" lvl="0" marL="228600" rtl="0" algn="l">
              <a:lnSpc>
                <a:spcPct val="90000"/>
              </a:lnSpc>
              <a:spcBef>
                <a:spcPts val="1000"/>
              </a:spcBef>
              <a:spcAft>
                <a:spcPts val="0"/>
              </a:spcAft>
              <a:buClr>
                <a:schemeClr val="dk1"/>
              </a:buClr>
              <a:buSzPts val="2800"/>
              <a:buChar char="•"/>
            </a:pPr>
            <a:r>
              <a:rPr lang="en-US"/>
              <a:t>Metrology is the basis for empirical science and engineering in order to bring knowledge under general laws, i.e., to distil observations into formal  theories and express them mathematically. </a:t>
            </a:r>
            <a:endParaRPr/>
          </a:p>
          <a:p>
            <a:pPr indent="-228600" lvl="0" marL="228600" rtl="0" algn="l">
              <a:lnSpc>
                <a:spcPct val="90000"/>
              </a:lnSpc>
              <a:spcBef>
                <a:spcPts val="1000"/>
              </a:spcBef>
              <a:spcAft>
                <a:spcPts val="0"/>
              </a:spcAft>
              <a:buClr>
                <a:schemeClr val="dk1"/>
              </a:buClr>
              <a:buSzPts val="2800"/>
              <a:buChar char="•"/>
            </a:pPr>
            <a:r>
              <a:rPr lang="en-US"/>
              <a:t>Measurement is used for formal (logical or mathematical, orderly and reliable) representation of observation.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5"/>
          <p:cNvSpPr txBox="1"/>
          <p:nvPr>
            <p:ph type="title"/>
          </p:nvPr>
        </p:nvSpPr>
        <p:spPr>
          <a:xfrm>
            <a:off x="838200" y="831273"/>
            <a:ext cx="10515600" cy="8594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Components of a measurement system</a:t>
            </a:r>
            <a:endParaRPr sz="3600"/>
          </a:p>
        </p:txBody>
      </p:sp>
      <p:sp>
        <p:nvSpPr>
          <p:cNvPr id="114" name="Google Shape;114;p5"/>
          <p:cNvSpPr txBox="1"/>
          <p:nvPr>
            <p:ph idx="1" type="body"/>
          </p:nvPr>
        </p:nvSpPr>
        <p:spPr>
          <a:xfrm>
            <a:off x="838200" y="1825625"/>
            <a:ext cx="10591800" cy="465355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Components of a measurement system: </a:t>
            </a:r>
            <a:endParaRPr/>
          </a:p>
          <a:p>
            <a:pPr indent="-228600" lvl="1" marL="685800" rtl="0" algn="l">
              <a:lnSpc>
                <a:spcPct val="90000"/>
              </a:lnSpc>
              <a:spcBef>
                <a:spcPts val="500"/>
              </a:spcBef>
              <a:spcAft>
                <a:spcPts val="0"/>
              </a:spcAft>
              <a:buClr>
                <a:schemeClr val="dk1"/>
              </a:buClr>
              <a:buSzPts val="2400"/>
              <a:buChar char="•"/>
            </a:pPr>
            <a:r>
              <a:rPr lang="en-US"/>
              <a:t>m = &lt;attribute, scale, unit&gt; </a:t>
            </a:r>
            <a:endParaRPr/>
          </a:p>
          <a:p>
            <a:pPr indent="-228600" lvl="1" marL="685800" rtl="0" algn="l">
              <a:lnSpc>
                <a:spcPct val="90000"/>
              </a:lnSpc>
              <a:spcBef>
                <a:spcPts val="500"/>
              </a:spcBef>
              <a:spcAft>
                <a:spcPts val="0"/>
              </a:spcAft>
              <a:buClr>
                <a:schemeClr val="dk1"/>
              </a:buClr>
              <a:buSzPts val="2400"/>
              <a:buChar char="•"/>
            </a:pPr>
            <a:r>
              <a:rPr lang="en-US"/>
              <a:t>Attribute is what is being measured (e.g., size of a program) </a:t>
            </a:r>
            <a:endParaRPr/>
          </a:p>
          <a:p>
            <a:pPr indent="-228600" lvl="1" marL="685800" rtl="0" algn="l">
              <a:lnSpc>
                <a:spcPct val="90000"/>
              </a:lnSpc>
              <a:spcBef>
                <a:spcPts val="500"/>
              </a:spcBef>
              <a:spcAft>
                <a:spcPts val="0"/>
              </a:spcAft>
              <a:buClr>
                <a:schemeClr val="dk1"/>
              </a:buClr>
              <a:buSzPts val="2400"/>
              <a:buChar char="•"/>
            </a:pPr>
            <a:r>
              <a:rPr lang="en-US"/>
              <a:t>Scale is the standard and scope of measurement (e.g., nominal,  ordinal, ratio scale, etc.) </a:t>
            </a:r>
            <a:endParaRPr/>
          </a:p>
          <a:p>
            <a:pPr indent="-228600" lvl="1" marL="685800" rtl="0" algn="l">
              <a:lnSpc>
                <a:spcPct val="90000"/>
              </a:lnSpc>
              <a:spcBef>
                <a:spcPts val="500"/>
              </a:spcBef>
              <a:spcAft>
                <a:spcPts val="0"/>
              </a:spcAft>
              <a:buClr>
                <a:schemeClr val="dk1"/>
              </a:buClr>
              <a:buSzPts val="2400"/>
              <a:buChar char="•"/>
            </a:pPr>
            <a:r>
              <a:rPr lang="en-US"/>
              <a:t>Unit is the physical meaning of scale (e.g., a positive integer, a  symbol, etc.)</a:t>
            </a:r>
            <a:endParaRPr/>
          </a:p>
          <a:p>
            <a:pPr indent="-228600" lvl="0" marL="228600" rtl="0" algn="l">
              <a:lnSpc>
                <a:spcPct val="90000"/>
              </a:lnSpc>
              <a:spcBef>
                <a:spcPts val="1000"/>
              </a:spcBef>
              <a:spcAft>
                <a:spcPts val="0"/>
              </a:spcAft>
              <a:buClr>
                <a:schemeClr val="dk1"/>
              </a:buClr>
              <a:buSzPts val="2800"/>
              <a:buChar char="•"/>
            </a:pPr>
            <a:r>
              <a:rPr lang="en-US"/>
              <a:t>Determining the value of an attribute of an entity.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6"/>
          <p:cNvSpPr txBox="1"/>
          <p:nvPr>
            <p:ph type="title"/>
          </p:nvPr>
        </p:nvSpPr>
        <p:spPr>
          <a:xfrm>
            <a:off x="838200" y="831273"/>
            <a:ext cx="10515600" cy="85941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22222"/>
              <a:buFont typeface="Calibri"/>
              <a:buNone/>
            </a:pPr>
            <a:r>
              <a:rPr lang="en-US"/>
              <a:t>Empirical Relations</a:t>
            </a:r>
            <a:r>
              <a:rPr lang="en-US" sz="3600"/>
              <a:t> </a:t>
            </a:r>
            <a:br>
              <a:rPr lang="en-US" sz="3600"/>
            </a:br>
            <a:endParaRPr sz="3600"/>
          </a:p>
        </p:txBody>
      </p:sp>
      <p:sp>
        <p:nvSpPr>
          <p:cNvPr id="121" name="Google Shape;121;p6"/>
          <p:cNvSpPr txBox="1"/>
          <p:nvPr>
            <p:ph idx="1" type="body"/>
          </p:nvPr>
        </p:nvSpPr>
        <p:spPr>
          <a:xfrm>
            <a:off x="838200" y="1825625"/>
            <a:ext cx="5118463" cy="4653552"/>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chemeClr val="dk1"/>
              </a:buClr>
              <a:buSzPct val="100000"/>
              <a:buChar char="•"/>
            </a:pPr>
            <a:r>
              <a:rPr lang="en-US"/>
              <a:t>The </a:t>
            </a:r>
            <a:r>
              <a:rPr i="1" lang="en-US"/>
              <a:t>representational theory of measurement </a:t>
            </a:r>
            <a:r>
              <a:rPr lang="en-US"/>
              <a:t>seeks to formalize our intuition about the way the world works. </a:t>
            </a:r>
            <a:endParaRPr/>
          </a:p>
          <a:p>
            <a:pPr indent="-228600" lvl="0" marL="228600" rtl="0" algn="l">
              <a:lnSpc>
                <a:spcPct val="90000"/>
              </a:lnSpc>
              <a:spcBef>
                <a:spcPts val="1000"/>
              </a:spcBef>
              <a:spcAft>
                <a:spcPts val="0"/>
              </a:spcAft>
              <a:buClr>
                <a:schemeClr val="dk1"/>
              </a:buClr>
              <a:buSzPct val="100000"/>
              <a:buChar char="•"/>
            </a:pPr>
            <a:r>
              <a:rPr lang="en-US"/>
              <a:t>Given any two people, </a:t>
            </a:r>
            <a:r>
              <a:rPr i="1" lang="en-US"/>
              <a:t>x </a:t>
            </a:r>
            <a:r>
              <a:rPr lang="en-US"/>
              <a:t>and </a:t>
            </a:r>
            <a:r>
              <a:rPr i="1" lang="en-US"/>
              <a:t>y</a:t>
            </a:r>
            <a:r>
              <a:rPr lang="en-US"/>
              <a:t>, we</a:t>
            </a:r>
            <a:br>
              <a:rPr lang="en-US"/>
            </a:br>
            <a:r>
              <a:rPr lang="en-US"/>
              <a:t>can observe that</a:t>
            </a:r>
            <a:br>
              <a:rPr lang="en-US"/>
            </a:br>
            <a:r>
              <a:rPr lang="en-US"/>
              <a:t>• </a:t>
            </a:r>
            <a:r>
              <a:rPr i="1" lang="en-US"/>
              <a:t>x </a:t>
            </a:r>
            <a:r>
              <a:rPr lang="en-US"/>
              <a:t>is taller than </a:t>
            </a:r>
            <a:r>
              <a:rPr i="1" lang="en-US"/>
              <a:t>y</a:t>
            </a:r>
            <a:r>
              <a:rPr lang="en-US"/>
              <a:t>, or</a:t>
            </a:r>
            <a:br>
              <a:rPr lang="en-US"/>
            </a:br>
            <a:r>
              <a:rPr lang="en-US"/>
              <a:t>• </a:t>
            </a:r>
            <a:r>
              <a:rPr i="1" lang="en-US"/>
              <a:t>y </a:t>
            </a:r>
            <a:r>
              <a:rPr lang="en-US"/>
              <a:t>is taller than </a:t>
            </a:r>
            <a:r>
              <a:rPr i="1" lang="en-US"/>
              <a:t>x</a:t>
            </a:r>
            <a:endParaRPr/>
          </a:p>
          <a:p>
            <a:pPr indent="-228600" lvl="0" marL="228600" rtl="0" algn="l">
              <a:lnSpc>
                <a:spcPct val="90000"/>
              </a:lnSpc>
              <a:spcBef>
                <a:spcPts val="1000"/>
              </a:spcBef>
              <a:spcAft>
                <a:spcPts val="0"/>
              </a:spcAft>
              <a:buClr>
                <a:schemeClr val="dk1"/>
              </a:buClr>
              <a:buSzPct val="100000"/>
              <a:buChar char="•"/>
            </a:pPr>
            <a:r>
              <a:rPr lang="en-US"/>
              <a:t>Therefore, we say that </a:t>
            </a:r>
            <a:r>
              <a:rPr i="1" lang="en-US"/>
              <a:t>taller than </a:t>
            </a:r>
            <a:r>
              <a:rPr lang="en-US"/>
              <a:t>is an empirical relation for height. </a:t>
            </a:r>
            <a:br>
              <a:rPr lang="en-US"/>
            </a:br>
            <a:br>
              <a:rPr lang="en-US"/>
            </a:br>
            <a:endParaRPr/>
          </a:p>
        </p:txBody>
      </p:sp>
      <p:pic>
        <p:nvPicPr>
          <p:cNvPr id="122" name="Google Shape;122;p6"/>
          <p:cNvPicPr preferRelativeResize="0"/>
          <p:nvPr/>
        </p:nvPicPr>
        <p:blipFill rotWithShape="1">
          <a:blip r:embed="rId3">
            <a:alphaModFix/>
          </a:blip>
          <a:srcRect b="0" l="0" r="0" t="0"/>
          <a:stretch/>
        </p:blipFill>
        <p:spPr>
          <a:xfrm>
            <a:off x="5886450" y="1502229"/>
            <a:ext cx="6305550" cy="460778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7"/>
          <p:cNvSpPr txBox="1"/>
          <p:nvPr>
            <p:ph type="title"/>
          </p:nvPr>
        </p:nvSpPr>
        <p:spPr>
          <a:xfrm>
            <a:off x="838200" y="831273"/>
            <a:ext cx="10515600" cy="8594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Empirical Relations</a:t>
            </a:r>
            <a:endParaRPr sz="3600"/>
          </a:p>
        </p:txBody>
      </p:sp>
      <p:sp>
        <p:nvSpPr>
          <p:cNvPr id="129" name="Google Shape;129;p7"/>
          <p:cNvSpPr txBox="1"/>
          <p:nvPr>
            <p:ph idx="1" type="body"/>
          </p:nvPr>
        </p:nvSpPr>
        <p:spPr>
          <a:xfrm>
            <a:off x="838200" y="1825625"/>
            <a:ext cx="10591800" cy="465355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Empirical relation preserved under measurement M as numerical relation</a:t>
            </a:r>
            <a:endParaRPr>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p>
        </p:txBody>
      </p:sp>
      <p:sp>
        <p:nvSpPr>
          <p:cNvPr id="130" name="Google Shape;130;p7"/>
          <p:cNvSpPr/>
          <p:nvPr/>
        </p:nvSpPr>
        <p:spPr>
          <a:xfrm>
            <a:off x="2329271" y="3174842"/>
            <a:ext cx="7219950" cy="306863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8"/>
          <p:cNvSpPr txBox="1"/>
          <p:nvPr>
            <p:ph type="title"/>
          </p:nvPr>
        </p:nvSpPr>
        <p:spPr>
          <a:xfrm>
            <a:off x="838200" y="831273"/>
            <a:ext cx="10515600" cy="8594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Real, Empirical &amp; Formal Worlds</a:t>
            </a:r>
            <a:endParaRPr sz="3600"/>
          </a:p>
        </p:txBody>
      </p:sp>
      <p:grpSp>
        <p:nvGrpSpPr>
          <p:cNvPr id="137" name="Google Shape;137;p8"/>
          <p:cNvGrpSpPr/>
          <p:nvPr/>
        </p:nvGrpSpPr>
        <p:grpSpPr>
          <a:xfrm>
            <a:off x="2561068" y="1757425"/>
            <a:ext cx="7232968" cy="4211192"/>
            <a:chOff x="2665571" y="1731299"/>
            <a:chExt cx="7232968" cy="4211192"/>
          </a:xfrm>
        </p:grpSpPr>
        <p:grpSp>
          <p:nvGrpSpPr>
            <p:cNvPr id="138" name="Google Shape;138;p8"/>
            <p:cNvGrpSpPr/>
            <p:nvPr/>
          </p:nvGrpSpPr>
          <p:grpSpPr>
            <a:xfrm>
              <a:off x="2665571" y="1731299"/>
              <a:ext cx="2193735" cy="2266568"/>
              <a:chOff x="1354137" y="1628775"/>
              <a:chExt cx="2193735" cy="2266568"/>
            </a:xfrm>
          </p:grpSpPr>
          <p:sp>
            <p:nvSpPr>
              <p:cNvPr id="139" name="Google Shape;139;p8"/>
              <p:cNvSpPr/>
              <p:nvPr/>
            </p:nvSpPr>
            <p:spPr>
              <a:xfrm>
                <a:off x="1371600" y="1645920"/>
                <a:ext cx="2176272" cy="224942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40" name="Google Shape;140;p8"/>
              <p:cNvSpPr/>
              <p:nvPr/>
            </p:nvSpPr>
            <p:spPr>
              <a:xfrm>
                <a:off x="1816608" y="2311908"/>
                <a:ext cx="1286256" cy="82600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41" name="Google Shape;141;p8"/>
              <p:cNvSpPr/>
              <p:nvPr/>
            </p:nvSpPr>
            <p:spPr>
              <a:xfrm>
                <a:off x="1354137" y="1628775"/>
                <a:ext cx="2160587" cy="2233625"/>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42" name="Google Shape;142;p8"/>
              <p:cNvSpPr/>
              <p:nvPr/>
            </p:nvSpPr>
            <p:spPr>
              <a:xfrm>
                <a:off x="1354137" y="1628775"/>
                <a:ext cx="2160905" cy="2233930"/>
              </a:xfrm>
              <a:custGeom>
                <a:rect b="b" l="l" r="r" t="t"/>
                <a:pathLst>
                  <a:path extrusionOk="0" h="2233929" w="2160904">
                    <a:moveTo>
                      <a:pt x="0" y="1116812"/>
                    </a:moveTo>
                    <a:lnTo>
                      <a:pt x="998" y="1068367"/>
                    </a:lnTo>
                    <a:lnTo>
                      <a:pt x="3965" y="1020449"/>
                    </a:lnTo>
                    <a:lnTo>
                      <a:pt x="8861" y="973100"/>
                    </a:lnTo>
                    <a:lnTo>
                      <a:pt x="15645" y="926362"/>
                    </a:lnTo>
                    <a:lnTo>
                      <a:pt x="24276" y="880277"/>
                    </a:lnTo>
                    <a:lnTo>
                      <a:pt x="34715" y="834887"/>
                    </a:lnTo>
                    <a:lnTo>
                      <a:pt x="46920" y="790233"/>
                    </a:lnTo>
                    <a:lnTo>
                      <a:pt x="60851" y="746358"/>
                    </a:lnTo>
                    <a:lnTo>
                      <a:pt x="76467" y="703304"/>
                    </a:lnTo>
                    <a:lnTo>
                      <a:pt x="93729" y="661112"/>
                    </a:lnTo>
                    <a:lnTo>
                      <a:pt x="112594" y="619824"/>
                    </a:lnTo>
                    <a:lnTo>
                      <a:pt x="133024" y="579482"/>
                    </a:lnTo>
                    <a:lnTo>
                      <a:pt x="154976" y="540129"/>
                    </a:lnTo>
                    <a:lnTo>
                      <a:pt x="178412" y="501806"/>
                    </a:lnTo>
                    <a:lnTo>
                      <a:pt x="203290" y="464554"/>
                    </a:lnTo>
                    <a:lnTo>
                      <a:pt x="229569" y="428416"/>
                    </a:lnTo>
                    <a:lnTo>
                      <a:pt x="257210" y="393434"/>
                    </a:lnTo>
                    <a:lnTo>
                      <a:pt x="286171" y="359650"/>
                    </a:lnTo>
                    <a:lnTo>
                      <a:pt x="316412" y="327105"/>
                    </a:lnTo>
                    <a:lnTo>
                      <a:pt x="347893" y="295842"/>
                    </a:lnTo>
                    <a:lnTo>
                      <a:pt x="380573" y="265902"/>
                    </a:lnTo>
                    <a:lnTo>
                      <a:pt x="414411" y="237328"/>
                    </a:lnTo>
                    <a:lnTo>
                      <a:pt x="449367" y="210160"/>
                    </a:lnTo>
                    <a:lnTo>
                      <a:pt x="485401" y="184441"/>
                    </a:lnTo>
                    <a:lnTo>
                      <a:pt x="522471" y="160214"/>
                    </a:lnTo>
                    <a:lnTo>
                      <a:pt x="560538" y="137519"/>
                    </a:lnTo>
                    <a:lnTo>
                      <a:pt x="599561" y="116399"/>
                    </a:lnTo>
                    <a:lnTo>
                      <a:pt x="639499" y="96896"/>
                    </a:lnTo>
                    <a:lnTo>
                      <a:pt x="680311" y="79051"/>
                    </a:lnTo>
                    <a:lnTo>
                      <a:pt x="721958" y="62907"/>
                    </a:lnTo>
                    <a:lnTo>
                      <a:pt x="764398" y="48505"/>
                    </a:lnTo>
                    <a:lnTo>
                      <a:pt x="807592" y="35888"/>
                    </a:lnTo>
                    <a:lnTo>
                      <a:pt x="851498" y="25097"/>
                    </a:lnTo>
                    <a:lnTo>
                      <a:pt x="896077" y="16173"/>
                    </a:lnTo>
                    <a:lnTo>
                      <a:pt x="941286" y="9160"/>
                    </a:lnTo>
                    <a:lnTo>
                      <a:pt x="987087" y="4099"/>
                    </a:lnTo>
                    <a:lnTo>
                      <a:pt x="1033438" y="1031"/>
                    </a:lnTo>
                    <a:lnTo>
                      <a:pt x="1080300" y="0"/>
                    </a:lnTo>
                    <a:lnTo>
                      <a:pt x="1127160" y="1031"/>
                    </a:lnTo>
                    <a:lnTo>
                      <a:pt x="1173510" y="4099"/>
                    </a:lnTo>
                    <a:lnTo>
                      <a:pt x="1219310" y="9160"/>
                    </a:lnTo>
                    <a:lnTo>
                      <a:pt x="1264519" y="16174"/>
                    </a:lnTo>
                    <a:lnTo>
                      <a:pt x="1309097" y="25097"/>
                    </a:lnTo>
                    <a:lnTo>
                      <a:pt x="1353002" y="35889"/>
                    </a:lnTo>
                    <a:lnTo>
                      <a:pt x="1396195" y="48507"/>
                    </a:lnTo>
                    <a:lnTo>
                      <a:pt x="1438635" y="62909"/>
                    </a:lnTo>
                    <a:lnTo>
                      <a:pt x="1480281" y="79053"/>
                    </a:lnTo>
                    <a:lnTo>
                      <a:pt x="1521093" y="96898"/>
                    </a:lnTo>
                    <a:lnTo>
                      <a:pt x="1561030" y="116402"/>
                    </a:lnTo>
                    <a:lnTo>
                      <a:pt x="1600053" y="137522"/>
                    </a:lnTo>
                    <a:lnTo>
                      <a:pt x="1638119" y="160217"/>
                    </a:lnTo>
                    <a:lnTo>
                      <a:pt x="1675189" y="184445"/>
                    </a:lnTo>
                    <a:lnTo>
                      <a:pt x="1711222" y="210164"/>
                    </a:lnTo>
                    <a:lnTo>
                      <a:pt x="1746178" y="237331"/>
                    </a:lnTo>
                    <a:lnTo>
                      <a:pt x="1780016" y="265906"/>
                    </a:lnTo>
                    <a:lnTo>
                      <a:pt x="1812696" y="295847"/>
                    </a:lnTo>
                    <a:lnTo>
                      <a:pt x="1844176" y="327110"/>
                    </a:lnTo>
                    <a:lnTo>
                      <a:pt x="1874417" y="359655"/>
                    </a:lnTo>
                    <a:lnTo>
                      <a:pt x="1903378" y="393440"/>
                    </a:lnTo>
                    <a:lnTo>
                      <a:pt x="1931018" y="428422"/>
                    </a:lnTo>
                    <a:lnTo>
                      <a:pt x="1957298" y="464560"/>
                    </a:lnTo>
                    <a:lnTo>
                      <a:pt x="1982175" y="501811"/>
                    </a:lnTo>
                    <a:lnTo>
                      <a:pt x="2005611" y="540135"/>
                    </a:lnTo>
                    <a:lnTo>
                      <a:pt x="2027563" y="579488"/>
                    </a:lnTo>
                    <a:lnTo>
                      <a:pt x="2047993" y="619829"/>
                    </a:lnTo>
                    <a:lnTo>
                      <a:pt x="2066858" y="661117"/>
                    </a:lnTo>
                    <a:lnTo>
                      <a:pt x="2084119" y="703309"/>
                    </a:lnTo>
                    <a:lnTo>
                      <a:pt x="2099736" y="746363"/>
                    </a:lnTo>
                    <a:lnTo>
                      <a:pt x="2113667" y="790238"/>
                    </a:lnTo>
                    <a:lnTo>
                      <a:pt x="2125872" y="834891"/>
                    </a:lnTo>
                    <a:lnTo>
                      <a:pt x="2136310" y="880281"/>
                    </a:lnTo>
                    <a:lnTo>
                      <a:pt x="2144942" y="926365"/>
                    </a:lnTo>
                    <a:lnTo>
                      <a:pt x="2151726" y="973103"/>
                    </a:lnTo>
                    <a:lnTo>
                      <a:pt x="2156622" y="1020451"/>
                    </a:lnTo>
                    <a:lnTo>
                      <a:pt x="2159589" y="1068368"/>
                    </a:lnTo>
                    <a:lnTo>
                      <a:pt x="2160587" y="1116812"/>
                    </a:lnTo>
                    <a:lnTo>
                      <a:pt x="2159589" y="1165257"/>
                    </a:lnTo>
                    <a:lnTo>
                      <a:pt x="2156622" y="1213175"/>
                    </a:lnTo>
                    <a:lnTo>
                      <a:pt x="2151726" y="1260524"/>
                    </a:lnTo>
                    <a:lnTo>
                      <a:pt x="2144942" y="1307262"/>
                    </a:lnTo>
                    <a:lnTo>
                      <a:pt x="2136310" y="1353347"/>
                    </a:lnTo>
                    <a:lnTo>
                      <a:pt x="2125872" y="1398737"/>
                    </a:lnTo>
                    <a:lnTo>
                      <a:pt x="2113667" y="1443391"/>
                    </a:lnTo>
                    <a:lnTo>
                      <a:pt x="2099736" y="1487266"/>
                    </a:lnTo>
                    <a:lnTo>
                      <a:pt x="2084119" y="1530320"/>
                    </a:lnTo>
                    <a:lnTo>
                      <a:pt x="2066858" y="1572513"/>
                    </a:lnTo>
                    <a:lnTo>
                      <a:pt x="2047993" y="1613800"/>
                    </a:lnTo>
                    <a:lnTo>
                      <a:pt x="2027563" y="1654142"/>
                    </a:lnTo>
                    <a:lnTo>
                      <a:pt x="2005611" y="1693495"/>
                    </a:lnTo>
                    <a:lnTo>
                      <a:pt x="1982175" y="1731819"/>
                    </a:lnTo>
                    <a:lnTo>
                      <a:pt x="1957298" y="1769070"/>
                    </a:lnTo>
                    <a:lnTo>
                      <a:pt x="1931018" y="1805208"/>
                    </a:lnTo>
                    <a:lnTo>
                      <a:pt x="1903378" y="1840190"/>
                    </a:lnTo>
                    <a:lnTo>
                      <a:pt x="1874417" y="1873974"/>
                    </a:lnTo>
                    <a:lnTo>
                      <a:pt x="1844176" y="1906519"/>
                    </a:lnTo>
                    <a:lnTo>
                      <a:pt x="1812696" y="1937782"/>
                    </a:lnTo>
                    <a:lnTo>
                      <a:pt x="1780016" y="1967722"/>
                    </a:lnTo>
                    <a:lnTo>
                      <a:pt x="1746178" y="1996297"/>
                    </a:lnTo>
                    <a:lnTo>
                      <a:pt x="1711222" y="2023464"/>
                    </a:lnTo>
                    <a:lnTo>
                      <a:pt x="1675189" y="2049183"/>
                    </a:lnTo>
                    <a:lnTo>
                      <a:pt x="1638119" y="2073410"/>
                    </a:lnTo>
                    <a:lnTo>
                      <a:pt x="1600053" y="2096105"/>
                    </a:lnTo>
                    <a:lnTo>
                      <a:pt x="1561030" y="2117225"/>
                    </a:lnTo>
                    <a:lnTo>
                      <a:pt x="1521093" y="2136728"/>
                    </a:lnTo>
                    <a:lnTo>
                      <a:pt x="1480281" y="2154573"/>
                    </a:lnTo>
                    <a:lnTo>
                      <a:pt x="1438635" y="2170717"/>
                    </a:lnTo>
                    <a:lnTo>
                      <a:pt x="1396195" y="2185119"/>
                    </a:lnTo>
                    <a:lnTo>
                      <a:pt x="1353002" y="2197736"/>
                    </a:lnTo>
                    <a:lnTo>
                      <a:pt x="1309097" y="2208528"/>
                    </a:lnTo>
                    <a:lnTo>
                      <a:pt x="1264519" y="2217451"/>
                    </a:lnTo>
                    <a:lnTo>
                      <a:pt x="1219310" y="2224464"/>
                    </a:lnTo>
                    <a:lnTo>
                      <a:pt x="1173510" y="2229525"/>
                    </a:lnTo>
                    <a:lnTo>
                      <a:pt x="1127160" y="2232593"/>
                    </a:lnTo>
                    <a:lnTo>
                      <a:pt x="1080300" y="2233625"/>
                    </a:lnTo>
                    <a:lnTo>
                      <a:pt x="1033438" y="2232593"/>
                    </a:lnTo>
                    <a:lnTo>
                      <a:pt x="987087" y="2229525"/>
                    </a:lnTo>
                    <a:lnTo>
                      <a:pt x="941286" y="2224464"/>
                    </a:lnTo>
                    <a:lnTo>
                      <a:pt x="896077" y="2217451"/>
                    </a:lnTo>
                    <a:lnTo>
                      <a:pt x="851498" y="2208528"/>
                    </a:lnTo>
                    <a:lnTo>
                      <a:pt x="807592" y="2197736"/>
                    </a:lnTo>
                    <a:lnTo>
                      <a:pt x="764398" y="2185119"/>
                    </a:lnTo>
                    <a:lnTo>
                      <a:pt x="721958" y="2170717"/>
                    </a:lnTo>
                    <a:lnTo>
                      <a:pt x="680311" y="2154573"/>
                    </a:lnTo>
                    <a:lnTo>
                      <a:pt x="639499" y="2136728"/>
                    </a:lnTo>
                    <a:lnTo>
                      <a:pt x="599561" y="2117225"/>
                    </a:lnTo>
                    <a:lnTo>
                      <a:pt x="560538" y="2096105"/>
                    </a:lnTo>
                    <a:lnTo>
                      <a:pt x="522471" y="2073410"/>
                    </a:lnTo>
                    <a:lnTo>
                      <a:pt x="485401" y="2049183"/>
                    </a:lnTo>
                    <a:lnTo>
                      <a:pt x="449367" y="2023464"/>
                    </a:lnTo>
                    <a:lnTo>
                      <a:pt x="414411" y="1996297"/>
                    </a:lnTo>
                    <a:lnTo>
                      <a:pt x="380573" y="1967722"/>
                    </a:lnTo>
                    <a:lnTo>
                      <a:pt x="347893" y="1937782"/>
                    </a:lnTo>
                    <a:lnTo>
                      <a:pt x="316412" y="1906519"/>
                    </a:lnTo>
                    <a:lnTo>
                      <a:pt x="286171" y="1873974"/>
                    </a:lnTo>
                    <a:lnTo>
                      <a:pt x="257210" y="1840190"/>
                    </a:lnTo>
                    <a:lnTo>
                      <a:pt x="229569" y="1805208"/>
                    </a:lnTo>
                    <a:lnTo>
                      <a:pt x="203290" y="1769070"/>
                    </a:lnTo>
                    <a:lnTo>
                      <a:pt x="178412" y="1731819"/>
                    </a:lnTo>
                    <a:lnTo>
                      <a:pt x="154976" y="1693495"/>
                    </a:lnTo>
                    <a:lnTo>
                      <a:pt x="133024" y="1654142"/>
                    </a:lnTo>
                    <a:lnTo>
                      <a:pt x="112594" y="1613800"/>
                    </a:lnTo>
                    <a:lnTo>
                      <a:pt x="93729" y="1572513"/>
                    </a:lnTo>
                    <a:lnTo>
                      <a:pt x="76467" y="1530320"/>
                    </a:lnTo>
                    <a:lnTo>
                      <a:pt x="60851" y="1487266"/>
                    </a:lnTo>
                    <a:lnTo>
                      <a:pt x="46920" y="1443391"/>
                    </a:lnTo>
                    <a:lnTo>
                      <a:pt x="34715" y="1398737"/>
                    </a:lnTo>
                    <a:lnTo>
                      <a:pt x="24276" y="1353347"/>
                    </a:lnTo>
                    <a:lnTo>
                      <a:pt x="15645" y="1307262"/>
                    </a:lnTo>
                    <a:lnTo>
                      <a:pt x="8861" y="1260524"/>
                    </a:lnTo>
                    <a:lnTo>
                      <a:pt x="3965" y="1213175"/>
                    </a:lnTo>
                    <a:lnTo>
                      <a:pt x="998" y="1165257"/>
                    </a:lnTo>
                    <a:lnTo>
                      <a:pt x="0" y="1116812"/>
                    </a:lnTo>
                    <a:close/>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43" name="Google Shape;143;p8"/>
            <p:cNvSpPr txBox="1"/>
            <p:nvPr/>
          </p:nvSpPr>
          <p:spPr>
            <a:xfrm>
              <a:off x="3274053" y="2468127"/>
              <a:ext cx="942340" cy="756920"/>
            </a:xfrm>
            <a:prstGeom prst="rect">
              <a:avLst/>
            </a:prstGeom>
            <a:noFill/>
            <a:ln>
              <a:noFill/>
            </a:ln>
          </p:spPr>
          <p:txBody>
            <a:bodyPr anchorCtr="0" anchor="t" bIns="0" lIns="0" spcFirstLastPara="1" rIns="0" wrap="square" tIns="12700">
              <a:spAutoFit/>
            </a:bodyPr>
            <a:lstStyle/>
            <a:p>
              <a:pPr indent="120014" lvl="0" marL="12700" marR="508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Real  World</a:t>
              </a:r>
              <a:endParaRPr b="0" i="0" sz="2400" u="none" cap="none" strike="noStrike">
                <a:solidFill>
                  <a:schemeClr val="dk1"/>
                </a:solidFill>
                <a:latin typeface="Calibri"/>
                <a:ea typeface="Calibri"/>
                <a:cs typeface="Calibri"/>
                <a:sym typeface="Calibri"/>
              </a:endParaRPr>
            </a:p>
          </p:txBody>
        </p:sp>
        <p:grpSp>
          <p:nvGrpSpPr>
            <p:cNvPr id="144" name="Google Shape;144;p8"/>
            <p:cNvGrpSpPr/>
            <p:nvPr/>
          </p:nvGrpSpPr>
          <p:grpSpPr>
            <a:xfrm>
              <a:off x="6842284" y="1731299"/>
              <a:ext cx="2194304" cy="2266568"/>
              <a:chOff x="5530850" y="1628775"/>
              <a:chExt cx="2194304" cy="2266568"/>
            </a:xfrm>
          </p:grpSpPr>
          <p:sp>
            <p:nvSpPr>
              <p:cNvPr id="145" name="Google Shape;145;p8"/>
              <p:cNvSpPr/>
              <p:nvPr/>
            </p:nvSpPr>
            <p:spPr>
              <a:xfrm>
                <a:off x="5548883" y="1645920"/>
                <a:ext cx="2176271" cy="2249423"/>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46" name="Google Shape;146;p8"/>
              <p:cNvSpPr/>
              <p:nvPr/>
            </p:nvSpPr>
            <p:spPr>
              <a:xfrm>
                <a:off x="5742431" y="2311908"/>
                <a:ext cx="1789175" cy="826008"/>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47" name="Google Shape;147;p8"/>
              <p:cNvSpPr/>
              <p:nvPr/>
            </p:nvSpPr>
            <p:spPr>
              <a:xfrm>
                <a:off x="5530850" y="1628775"/>
                <a:ext cx="2160587" cy="2233625"/>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48" name="Google Shape;148;p8"/>
              <p:cNvSpPr/>
              <p:nvPr/>
            </p:nvSpPr>
            <p:spPr>
              <a:xfrm>
                <a:off x="5530850" y="1628775"/>
                <a:ext cx="2160905" cy="2233930"/>
              </a:xfrm>
              <a:custGeom>
                <a:rect b="b" l="l" r="r" t="t"/>
                <a:pathLst>
                  <a:path extrusionOk="0" h="2233929" w="2160904">
                    <a:moveTo>
                      <a:pt x="0" y="1116812"/>
                    </a:moveTo>
                    <a:lnTo>
                      <a:pt x="998" y="1068367"/>
                    </a:lnTo>
                    <a:lnTo>
                      <a:pt x="3965" y="1020449"/>
                    </a:lnTo>
                    <a:lnTo>
                      <a:pt x="8861" y="973100"/>
                    </a:lnTo>
                    <a:lnTo>
                      <a:pt x="15645" y="926362"/>
                    </a:lnTo>
                    <a:lnTo>
                      <a:pt x="24276" y="880277"/>
                    </a:lnTo>
                    <a:lnTo>
                      <a:pt x="34715" y="834887"/>
                    </a:lnTo>
                    <a:lnTo>
                      <a:pt x="46920" y="790233"/>
                    </a:lnTo>
                    <a:lnTo>
                      <a:pt x="60851" y="746358"/>
                    </a:lnTo>
                    <a:lnTo>
                      <a:pt x="76467" y="703304"/>
                    </a:lnTo>
                    <a:lnTo>
                      <a:pt x="93729" y="661112"/>
                    </a:lnTo>
                    <a:lnTo>
                      <a:pt x="112594" y="619824"/>
                    </a:lnTo>
                    <a:lnTo>
                      <a:pt x="133024" y="579482"/>
                    </a:lnTo>
                    <a:lnTo>
                      <a:pt x="154976" y="540129"/>
                    </a:lnTo>
                    <a:lnTo>
                      <a:pt x="178412" y="501806"/>
                    </a:lnTo>
                    <a:lnTo>
                      <a:pt x="203290" y="464554"/>
                    </a:lnTo>
                    <a:lnTo>
                      <a:pt x="229569" y="428416"/>
                    </a:lnTo>
                    <a:lnTo>
                      <a:pt x="257210" y="393434"/>
                    </a:lnTo>
                    <a:lnTo>
                      <a:pt x="286171" y="359650"/>
                    </a:lnTo>
                    <a:lnTo>
                      <a:pt x="316412" y="327105"/>
                    </a:lnTo>
                    <a:lnTo>
                      <a:pt x="347893" y="295842"/>
                    </a:lnTo>
                    <a:lnTo>
                      <a:pt x="380573" y="265902"/>
                    </a:lnTo>
                    <a:lnTo>
                      <a:pt x="414411" y="237328"/>
                    </a:lnTo>
                    <a:lnTo>
                      <a:pt x="449367" y="210160"/>
                    </a:lnTo>
                    <a:lnTo>
                      <a:pt x="485401" y="184441"/>
                    </a:lnTo>
                    <a:lnTo>
                      <a:pt x="522471" y="160214"/>
                    </a:lnTo>
                    <a:lnTo>
                      <a:pt x="560538" y="137519"/>
                    </a:lnTo>
                    <a:lnTo>
                      <a:pt x="599561" y="116399"/>
                    </a:lnTo>
                    <a:lnTo>
                      <a:pt x="639499" y="96896"/>
                    </a:lnTo>
                    <a:lnTo>
                      <a:pt x="680311" y="79051"/>
                    </a:lnTo>
                    <a:lnTo>
                      <a:pt x="721958" y="62907"/>
                    </a:lnTo>
                    <a:lnTo>
                      <a:pt x="764398" y="48505"/>
                    </a:lnTo>
                    <a:lnTo>
                      <a:pt x="807592" y="35888"/>
                    </a:lnTo>
                    <a:lnTo>
                      <a:pt x="851498" y="25097"/>
                    </a:lnTo>
                    <a:lnTo>
                      <a:pt x="896077" y="16173"/>
                    </a:lnTo>
                    <a:lnTo>
                      <a:pt x="941286" y="9160"/>
                    </a:lnTo>
                    <a:lnTo>
                      <a:pt x="987087" y="4099"/>
                    </a:lnTo>
                    <a:lnTo>
                      <a:pt x="1033438" y="1031"/>
                    </a:lnTo>
                    <a:lnTo>
                      <a:pt x="1080300" y="0"/>
                    </a:lnTo>
                    <a:lnTo>
                      <a:pt x="1127160" y="1031"/>
                    </a:lnTo>
                    <a:lnTo>
                      <a:pt x="1173510" y="4099"/>
                    </a:lnTo>
                    <a:lnTo>
                      <a:pt x="1219310" y="9160"/>
                    </a:lnTo>
                    <a:lnTo>
                      <a:pt x="1264519" y="16174"/>
                    </a:lnTo>
                    <a:lnTo>
                      <a:pt x="1309097" y="25097"/>
                    </a:lnTo>
                    <a:lnTo>
                      <a:pt x="1353002" y="35889"/>
                    </a:lnTo>
                    <a:lnTo>
                      <a:pt x="1396195" y="48507"/>
                    </a:lnTo>
                    <a:lnTo>
                      <a:pt x="1438635" y="62909"/>
                    </a:lnTo>
                    <a:lnTo>
                      <a:pt x="1480281" y="79053"/>
                    </a:lnTo>
                    <a:lnTo>
                      <a:pt x="1521093" y="96898"/>
                    </a:lnTo>
                    <a:lnTo>
                      <a:pt x="1561030" y="116402"/>
                    </a:lnTo>
                    <a:lnTo>
                      <a:pt x="1600053" y="137522"/>
                    </a:lnTo>
                    <a:lnTo>
                      <a:pt x="1638119" y="160217"/>
                    </a:lnTo>
                    <a:lnTo>
                      <a:pt x="1675189" y="184445"/>
                    </a:lnTo>
                    <a:lnTo>
                      <a:pt x="1711222" y="210164"/>
                    </a:lnTo>
                    <a:lnTo>
                      <a:pt x="1746178" y="237331"/>
                    </a:lnTo>
                    <a:lnTo>
                      <a:pt x="1780016" y="265906"/>
                    </a:lnTo>
                    <a:lnTo>
                      <a:pt x="1812696" y="295847"/>
                    </a:lnTo>
                    <a:lnTo>
                      <a:pt x="1844176" y="327110"/>
                    </a:lnTo>
                    <a:lnTo>
                      <a:pt x="1874417" y="359655"/>
                    </a:lnTo>
                    <a:lnTo>
                      <a:pt x="1903378" y="393440"/>
                    </a:lnTo>
                    <a:lnTo>
                      <a:pt x="1931018" y="428422"/>
                    </a:lnTo>
                    <a:lnTo>
                      <a:pt x="1957298" y="464560"/>
                    </a:lnTo>
                    <a:lnTo>
                      <a:pt x="1982175" y="501811"/>
                    </a:lnTo>
                    <a:lnTo>
                      <a:pt x="2005611" y="540135"/>
                    </a:lnTo>
                    <a:lnTo>
                      <a:pt x="2027563" y="579488"/>
                    </a:lnTo>
                    <a:lnTo>
                      <a:pt x="2047993" y="619829"/>
                    </a:lnTo>
                    <a:lnTo>
                      <a:pt x="2066858" y="661117"/>
                    </a:lnTo>
                    <a:lnTo>
                      <a:pt x="2084119" y="703309"/>
                    </a:lnTo>
                    <a:lnTo>
                      <a:pt x="2099736" y="746363"/>
                    </a:lnTo>
                    <a:lnTo>
                      <a:pt x="2113667" y="790238"/>
                    </a:lnTo>
                    <a:lnTo>
                      <a:pt x="2125872" y="834891"/>
                    </a:lnTo>
                    <a:lnTo>
                      <a:pt x="2136310" y="880281"/>
                    </a:lnTo>
                    <a:lnTo>
                      <a:pt x="2144942" y="926365"/>
                    </a:lnTo>
                    <a:lnTo>
                      <a:pt x="2151726" y="973103"/>
                    </a:lnTo>
                    <a:lnTo>
                      <a:pt x="2156622" y="1020451"/>
                    </a:lnTo>
                    <a:lnTo>
                      <a:pt x="2159589" y="1068368"/>
                    </a:lnTo>
                    <a:lnTo>
                      <a:pt x="2160587" y="1116812"/>
                    </a:lnTo>
                    <a:lnTo>
                      <a:pt x="2159589" y="1165257"/>
                    </a:lnTo>
                    <a:lnTo>
                      <a:pt x="2156622" y="1213175"/>
                    </a:lnTo>
                    <a:lnTo>
                      <a:pt x="2151726" y="1260524"/>
                    </a:lnTo>
                    <a:lnTo>
                      <a:pt x="2144942" y="1307262"/>
                    </a:lnTo>
                    <a:lnTo>
                      <a:pt x="2136310" y="1353347"/>
                    </a:lnTo>
                    <a:lnTo>
                      <a:pt x="2125872" y="1398737"/>
                    </a:lnTo>
                    <a:lnTo>
                      <a:pt x="2113667" y="1443391"/>
                    </a:lnTo>
                    <a:lnTo>
                      <a:pt x="2099736" y="1487266"/>
                    </a:lnTo>
                    <a:lnTo>
                      <a:pt x="2084119" y="1530320"/>
                    </a:lnTo>
                    <a:lnTo>
                      <a:pt x="2066858" y="1572513"/>
                    </a:lnTo>
                    <a:lnTo>
                      <a:pt x="2047993" y="1613800"/>
                    </a:lnTo>
                    <a:lnTo>
                      <a:pt x="2027563" y="1654142"/>
                    </a:lnTo>
                    <a:lnTo>
                      <a:pt x="2005611" y="1693495"/>
                    </a:lnTo>
                    <a:lnTo>
                      <a:pt x="1982175" y="1731819"/>
                    </a:lnTo>
                    <a:lnTo>
                      <a:pt x="1957298" y="1769070"/>
                    </a:lnTo>
                    <a:lnTo>
                      <a:pt x="1931018" y="1805208"/>
                    </a:lnTo>
                    <a:lnTo>
                      <a:pt x="1903378" y="1840190"/>
                    </a:lnTo>
                    <a:lnTo>
                      <a:pt x="1874417" y="1873974"/>
                    </a:lnTo>
                    <a:lnTo>
                      <a:pt x="1844176" y="1906519"/>
                    </a:lnTo>
                    <a:lnTo>
                      <a:pt x="1812696" y="1937782"/>
                    </a:lnTo>
                    <a:lnTo>
                      <a:pt x="1780016" y="1967722"/>
                    </a:lnTo>
                    <a:lnTo>
                      <a:pt x="1746178" y="1996297"/>
                    </a:lnTo>
                    <a:lnTo>
                      <a:pt x="1711222" y="2023464"/>
                    </a:lnTo>
                    <a:lnTo>
                      <a:pt x="1675189" y="2049183"/>
                    </a:lnTo>
                    <a:lnTo>
                      <a:pt x="1638119" y="2073410"/>
                    </a:lnTo>
                    <a:lnTo>
                      <a:pt x="1600053" y="2096105"/>
                    </a:lnTo>
                    <a:lnTo>
                      <a:pt x="1561030" y="2117225"/>
                    </a:lnTo>
                    <a:lnTo>
                      <a:pt x="1521093" y="2136728"/>
                    </a:lnTo>
                    <a:lnTo>
                      <a:pt x="1480281" y="2154573"/>
                    </a:lnTo>
                    <a:lnTo>
                      <a:pt x="1438635" y="2170717"/>
                    </a:lnTo>
                    <a:lnTo>
                      <a:pt x="1396195" y="2185119"/>
                    </a:lnTo>
                    <a:lnTo>
                      <a:pt x="1353002" y="2197736"/>
                    </a:lnTo>
                    <a:lnTo>
                      <a:pt x="1309097" y="2208528"/>
                    </a:lnTo>
                    <a:lnTo>
                      <a:pt x="1264519" y="2217451"/>
                    </a:lnTo>
                    <a:lnTo>
                      <a:pt x="1219310" y="2224464"/>
                    </a:lnTo>
                    <a:lnTo>
                      <a:pt x="1173510" y="2229525"/>
                    </a:lnTo>
                    <a:lnTo>
                      <a:pt x="1127160" y="2232593"/>
                    </a:lnTo>
                    <a:lnTo>
                      <a:pt x="1080300" y="2233625"/>
                    </a:lnTo>
                    <a:lnTo>
                      <a:pt x="1033438" y="2232593"/>
                    </a:lnTo>
                    <a:lnTo>
                      <a:pt x="987087" y="2229525"/>
                    </a:lnTo>
                    <a:lnTo>
                      <a:pt x="941286" y="2224464"/>
                    </a:lnTo>
                    <a:lnTo>
                      <a:pt x="896077" y="2217451"/>
                    </a:lnTo>
                    <a:lnTo>
                      <a:pt x="851498" y="2208528"/>
                    </a:lnTo>
                    <a:lnTo>
                      <a:pt x="807592" y="2197736"/>
                    </a:lnTo>
                    <a:lnTo>
                      <a:pt x="764398" y="2185119"/>
                    </a:lnTo>
                    <a:lnTo>
                      <a:pt x="721958" y="2170717"/>
                    </a:lnTo>
                    <a:lnTo>
                      <a:pt x="680311" y="2154573"/>
                    </a:lnTo>
                    <a:lnTo>
                      <a:pt x="639499" y="2136728"/>
                    </a:lnTo>
                    <a:lnTo>
                      <a:pt x="599561" y="2117225"/>
                    </a:lnTo>
                    <a:lnTo>
                      <a:pt x="560538" y="2096105"/>
                    </a:lnTo>
                    <a:lnTo>
                      <a:pt x="522471" y="2073410"/>
                    </a:lnTo>
                    <a:lnTo>
                      <a:pt x="485401" y="2049183"/>
                    </a:lnTo>
                    <a:lnTo>
                      <a:pt x="449367" y="2023464"/>
                    </a:lnTo>
                    <a:lnTo>
                      <a:pt x="414411" y="1996297"/>
                    </a:lnTo>
                    <a:lnTo>
                      <a:pt x="380573" y="1967722"/>
                    </a:lnTo>
                    <a:lnTo>
                      <a:pt x="347893" y="1937782"/>
                    </a:lnTo>
                    <a:lnTo>
                      <a:pt x="316412" y="1906519"/>
                    </a:lnTo>
                    <a:lnTo>
                      <a:pt x="286171" y="1873974"/>
                    </a:lnTo>
                    <a:lnTo>
                      <a:pt x="257210" y="1840190"/>
                    </a:lnTo>
                    <a:lnTo>
                      <a:pt x="229569" y="1805208"/>
                    </a:lnTo>
                    <a:lnTo>
                      <a:pt x="203290" y="1769070"/>
                    </a:lnTo>
                    <a:lnTo>
                      <a:pt x="178412" y="1731819"/>
                    </a:lnTo>
                    <a:lnTo>
                      <a:pt x="154976" y="1693495"/>
                    </a:lnTo>
                    <a:lnTo>
                      <a:pt x="133024" y="1654142"/>
                    </a:lnTo>
                    <a:lnTo>
                      <a:pt x="112594" y="1613800"/>
                    </a:lnTo>
                    <a:lnTo>
                      <a:pt x="93729" y="1572513"/>
                    </a:lnTo>
                    <a:lnTo>
                      <a:pt x="76467" y="1530320"/>
                    </a:lnTo>
                    <a:lnTo>
                      <a:pt x="60851" y="1487266"/>
                    </a:lnTo>
                    <a:lnTo>
                      <a:pt x="46920" y="1443391"/>
                    </a:lnTo>
                    <a:lnTo>
                      <a:pt x="34715" y="1398737"/>
                    </a:lnTo>
                    <a:lnTo>
                      <a:pt x="24276" y="1353347"/>
                    </a:lnTo>
                    <a:lnTo>
                      <a:pt x="15645" y="1307262"/>
                    </a:lnTo>
                    <a:lnTo>
                      <a:pt x="8861" y="1260524"/>
                    </a:lnTo>
                    <a:lnTo>
                      <a:pt x="3965" y="1213175"/>
                    </a:lnTo>
                    <a:lnTo>
                      <a:pt x="998" y="1165257"/>
                    </a:lnTo>
                    <a:lnTo>
                      <a:pt x="0" y="1116812"/>
                    </a:lnTo>
                    <a:close/>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49" name="Google Shape;149;p8"/>
            <p:cNvSpPr txBox="1"/>
            <p:nvPr/>
          </p:nvSpPr>
          <p:spPr>
            <a:xfrm>
              <a:off x="7200805" y="2468127"/>
              <a:ext cx="1446530" cy="756920"/>
            </a:xfrm>
            <a:prstGeom prst="rect">
              <a:avLst/>
            </a:prstGeom>
            <a:noFill/>
            <a:ln>
              <a:noFill/>
            </a:ln>
          </p:spPr>
          <p:txBody>
            <a:bodyPr anchorCtr="0" anchor="t" bIns="0" lIns="0" spcFirstLastPara="1" rIns="0" wrap="square" tIns="12700">
              <a:spAutoFit/>
            </a:bodyPr>
            <a:lstStyle/>
            <a:p>
              <a:pPr indent="-250189" lvl="0" marL="262255" marR="508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Empirical  World</a:t>
              </a:r>
              <a:endParaRPr b="0" i="0" sz="2400" u="none" cap="none" strike="noStrike">
                <a:solidFill>
                  <a:schemeClr val="dk1"/>
                </a:solidFill>
                <a:latin typeface="Calibri"/>
                <a:ea typeface="Calibri"/>
                <a:cs typeface="Calibri"/>
                <a:sym typeface="Calibri"/>
              </a:endParaRPr>
            </a:p>
          </p:txBody>
        </p:sp>
        <p:grpSp>
          <p:nvGrpSpPr>
            <p:cNvPr id="150" name="Google Shape;150;p8"/>
            <p:cNvGrpSpPr/>
            <p:nvPr/>
          </p:nvGrpSpPr>
          <p:grpSpPr>
            <a:xfrm>
              <a:off x="4753134" y="3675999"/>
              <a:ext cx="2194051" cy="2266492"/>
              <a:chOff x="3441700" y="3573475"/>
              <a:chExt cx="2194051" cy="2266492"/>
            </a:xfrm>
          </p:grpSpPr>
          <p:sp>
            <p:nvSpPr>
              <p:cNvPr id="151" name="Google Shape;151;p8"/>
              <p:cNvSpPr/>
              <p:nvPr/>
            </p:nvSpPr>
            <p:spPr>
              <a:xfrm>
                <a:off x="3459479" y="3590544"/>
                <a:ext cx="2176272" cy="2249423"/>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52" name="Google Shape;152;p8"/>
              <p:cNvSpPr/>
              <p:nvPr/>
            </p:nvSpPr>
            <p:spPr>
              <a:xfrm>
                <a:off x="3831336" y="4256532"/>
                <a:ext cx="1431036" cy="826008"/>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53" name="Google Shape;153;p8"/>
              <p:cNvSpPr/>
              <p:nvPr/>
            </p:nvSpPr>
            <p:spPr>
              <a:xfrm>
                <a:off x="3441700" y="3573475"/>
                <a:ext cx="2160587" cy="2233612"/>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54" name="Google Shape;154;p8"/>
              <p:cNvSpPr/>
              <p:nvPr/>
            </p:nvSpPr>
            <p:spPr>
              <a:xfrm>
                <a:off x="3441700" y="3573475"/>
                <a:ext cx="2160905" cy="2233930"/>
              </a:xfrm>
              <a:custGeom>
                <a:rect b="b" l="l" r="r" t="t"/>
                <a:pathLst>
                  <a:path extrusionOk="0" h="2233929" w="2160904">
                    <a:moveTo>
                      <a:pt x="0" y="1116799"/>
                    </a:moveTo>
                    <a:lnTo>
                      <a:pt x="998" y="1068354"/>
                    </a:lnTo>
                    <a:lnTo>
                      <a:pt x="3965" y="1020436"/>
                    </a:lnTo>
                    <a:lnTo>
                      <a:pt x="8861" y="973087"/>
                    </a:lnTo>
                    <a:lnTo>
                      <a:pt x="15645" y="926350"/>
                    </a:lnTo>
                    <a:lnTo>
                      <a:pt x="24276" y="880265"/>
                    </a:lnTo>
                    <a:lnTo>
                      <a:pt x="34715" y="834875"/>
                    </a:lnTo>
                    <a:lnTo>
                      <a:pt x="46920" y="790222"/>
                    </a:lnTo>
                    <a:lnTo>
                      <a:pt x="60851" y="746347"/>
                    </a:lnTo>
                    <a:lnTo>
                      <a:pt x="76467" y="703293"/>
                    </a:lnTo>
                    <a:lnTo>
                      <a:pt x="93729" y="661101"/>
                    </a:lnTo>
                    <a:lnTo>
                      <a:pt x="112594" y="619814"/>
                    </a:lnTo>
                    <a:lnTo>
                      <a:pt x="133024" y="579473"/>
                    </a:lnTo>
                    <a:lnTo>
                      <a:pt x="154976" y="540120"/>
                    </a:lnTo>
                    <a:lnTo>
                      <a:pt x="178412" y="501797"/>
                    </a:lnTo>
                    <a:lnTo>
                      <a:pt x="203290" y="464546"/>
                    </a:lnTo>
                    <a:lnTo>
                      <a:pt x="229569" y="428409"/>
                    </a:lnTo>
                    <a:lnTo>
                      <a:pt x="257210" y="393427"/>
                    </a:lnTo>
                    <a:lnTo>
                      <a:pt x="286171" y="359643"/>
                    </a:lnTo>
                    <a:lnTo>
                      <a:pt x="316412" y="327099"/>
                    </a:lnTo>
                    <a:lnTo>
                      <a:pt x="347893" y="295836"/>
                    </a:lnTo>
                    <a:lnTo>
                      <a:pt x="380573" y="265897"/>
                    </a:lnTo>
                    <a:lnTo>
                      <a:pt x="414411" y="237323"/>
                    </a:lnTo>
                    <a:lnTo>
                      <a:pt x="449367" y="210156"/>
                    </a:lnTo>
                    <a:lnTo>
                      <a:pt x="485401" y="184438"/>
                    </a:lnTo>
                    <a:lnTo>
                      <a:pt x="522471" y="160210"/>
                    </a:lnTo>
                    <a:lnTo>
                      <a:pt x="560538" y="137516"/>
                    </a:lnTo>
                    <a:lnTo>
                      <a:pt x="599561" y="116397"/>
                    </a:lnTo>
                    <a:lnTo>
                      <a:pt x="639499" y="96894"/>
                    </a:lnTo>
                    <a:lnTo>
                      <a:pt x="680311" y="79050"/>
                    </a:lnTo>
                    <a:lnTo>
                      <a:pt x="721958" y="62906"/>
                    </a:lnTo>
                    <a:lnTo>
                      <a:pt x="764398" y="48504"/>
                    </a:lnTo>
                    <a:lnTo>
                      <a:pt x="807592" y="35887"/>
                    </a:lnTo>
                    <a:lnTo>
                      <a:pt x="851498" y="25096"/>
                    </a:lnTo>
                    <a:lnTo>
                      <a:pt x="896077" y="16173"/>
                    </a:lnTo>
                    <a:lnTo>
                      <a:pt x="941286" y="9160"/>
                    </a:lnTo>
                    <a:lnTo>
                      <a:pt x="987087" y="4099"/>
                    </a:lnTo>
                    <a:lnTo>
                      <a:pt x="1033438" y="1031"/>
                    </a:lnTo>
                    <a:lnTo>
                      <a:pt x="1080300" y="0"/>
                    </a:lnTo>
                    <a:lnTo>
                      <a:pt x="1127160" y="1031"/>
                    </a:lnTo>
                    <a:lnTo>
                      <a:pt x="1173510" y="4099"/>
                    </a:lnTo>
                    <a:lnTo>
                      <a:pt x="1219310" y="9160"/>
                    </a:lnTo>
                    <a:lnTo>
                      <a:pt x="1264519" y="16173"/>
                    </a:lnTo>
                    <a:lnTo>
                      <a:pt x="1309097" y="25097"/>
                    </a:lnTo>
                    <a:lnTo>
                      <a:pt x="1353002" y="35888"/>
                    </a:lnTo>
                    <a:lnTo>
                      <a:pt x="1396195" y="48505"/>
                    </a:lnTo>
                    <a:lnTo>
                      <a:pt x="1438635" y="62907"/>
                    </a:lnTo>
                    <a:lnTo>
                      <a:pt x="1480281" y="79051"/>
                    </a:lnTo>
                    <a:lnTo>
                      <a:pt x="1521093" y="96896"/>
                    </a:lnTo>
                    <a:lnTo>
                      <a:pt x="1561030" y="116399"/>
                    </a:lnTo>
                    <a:lnTo>
                      <a:pt x="1600053" y="137519"/>
                    </a:lnTo>
                    <a:lnTo>
                      <a:pt x="1638119" y="160213"/>
                    </a:lnTo>
                    <a:lnTo>
                      <a:pt x="1675189" y="184441"/>
                    </a:lnTo>
                    <a:lnTo>
                      <a:pt x="1711222" y="210159"/>
                    </a:lnTo>
                    <a:lnTo>
                      <a:pt x="1746178" y="237327"/>
                    </a:lnTo>
                    <a:lnTo>
                      <a:pt x="1780016" y="265901"/>
                    </a:lnTo>
                    <a:lnTo>
                      <a:pt x="1812696" y="295841"/>
                    </a:lnTo>
                    <a:lnTo>
                      <a:pt x="1844176" y="327104"/>
                    </a:lnTo>
                    <a:lnTo>
                      <a:pt x="1874417" y="359648"/>
                    </a:lnTo>
                    <a:lnTo>
                      <a:pt x="1903378" y="393432"/>
                    </a:lnTo>
                    <a:lnTo>
                      <a:pt x="1931018" y="428414"/>
                    </a:lnTo>
                    <a:lnTo>
                      <a:pt x="1957298" y="464551"/>
                    </a:lnTo>
                    <a:lnTo>
                      <a:pt x="1982175" y="501802"/>
                    </a:lnTo>
                    <a:lnTo>
                      <a:pt x="2005611" y="540125"/>
                    </a:lnTo>
                    <a:lnTo>
                      <a:pt x="2027563" y="579478"/>
                    </a:lnTo>
                    <a:lnTo>
                      <a:pt x="2047993" y="619819"/>
                    </a:lnTo>
                    <a:lnTo>
                      <a:pt x="2066858" y="661107"/>
                    </a:lnTo>
                    <a:lnTo>
                      <a:pt x="2084119" y="703298"/>
                    </a:lnTo>
                    <a:lnTo>
                      <a:pt x="2099736" y="746352"/>
                    </a:lnTo>
                    <a:lnTo>
                      <a:pt x="2113667" y="790226"/>
                    </a:lnTo>
                    <a:lnTo>
                      <a:pt x="2125872" y="834879"/>
                    </a:lnTo>
                    <a:lnTo>
                      <a:pt x="2136310" y="880269"/>
                    </a:lnTo>
                    <a:lnTo>
                      <a:pt x="2144942" y="926353"/>
                    </a:lnTo>
                    <a:lnTo>
                      <a:pt x="2151726" y="973090"/>
                    </a:lnTo>
                    <a:lnTo>
                      <a:pt x="2156622" y="1020438"/>
                    </a:lnTo>
                    <a:lnTo>
                      <a:pt x="2159589" y="1068355"/>
                    </a:lnTo>
                    <a:lnTo>
                      <a:pt x="2160587" y="1116799"/>
                    </a:lnTo>
                    <a:lnTo>
                      <a:pt x="2159589" y="1165245"/>
                    </a:lnTo>
                    <a:lnTo>
                      <a:pt x="2156622" y="1213163"/>
                    </a:lnTo>
                    <a:lnTo>
                      <a:pt x="2151726" y="1260512"/>
                    </a:lnTo>
                    <a:lnTo>
                      <a:pt x="2144942" y="1307249"/>
                    </a:lnTo>
                    <a:lnTo>
                      <a:pt x="2136310" y="1353335"/>
                    </a:lnTo>
                    <a:lnTo>
                      <a:pt x="2125872" y="1398725"/>
                    </a:lnTo>
                    <a:lnTo>
                      <a:pt x="2113667" y="1443378"/>
                    </a:lnTo>
                    <a:lnTo>
                      <a:pt x="2099736" y="1487253"/>
                    </a:lnTo>
                    <a:lnTo>
                      <a:pt x="2084119" y="1530308"/>
                    </a:lnTo>
                    <a:lnTo>
                      <a:pt x="2066858" y="1572500"/>
                    </a:lnTo>
                    <a:lnTo>
                      <a:pt x="2047993" y="1613788"/>
                    </a:lnTo>
                    <a:lnTo>
                      <a:pt x="2027563" y="1654129"/>
                    </a:lnTo>
                    <a:lnTo>
                      <a:pt x="2005611" y="1693483"/>
                    </a:lnTo>
                    <a:lnTo>
                      <a:pt x="1982175" y="1731806"/>
                    </a:lnTo>
                    <a:lnTo>
                      <a:pt x="1957298" y="1769057"/>
                    </a:lnTo>
                    <a:lnTo>
                      <a:pt x="1931018" y="1805195"/>
                    </a:lnTo>
                    <a:lnTo>
                      <a:pt x="1903378" y="1840177"/>
                    </a:lnTo>
                    <a:lnTo>
                      <a:pt x="1874417" y="1873961"/>
                    </a:lnTo>
                    <a:lnTo>
                      <a:pt x="1844176" y="1906506"/>
                    </a:lnTo>
                    <a:lnTo>
                      <a:pt x="1812696" y="1937769"/>
                    </a:lnTo>
                    <a:lnTo>
                      <a:pt x="1780016" y="1967709"/>
                    </a:lnTo>
                    <a:lnTo>
                      <a:pt x="1746178" y="1996284"/>
                    </a:lnTo>
                    <a:lnTo>
                      <a:pt x="1711222" y="2023452"/>
                    </a:lnTo>
                    <a:lnTo>
                      <a:pt x="1675189" y="2049170"/>
                    </a:lnTo>
                    <a:lnTo>
                      <a:pt x="1638119" y="2073398"/>
                    </a:lnTo>
                    <a:lnTo>
                      <a:pt x="1600053" y="2096092"/>
                    </a:lnTo>
                    <a:lnTo>
                      <a:pt x="1561030" y="2117212"/>
                    </a:lnTo>
                    <a:lnTo>
                      <a:pt x="1521093" y="2136715"/>
                    </a:lnTo>
                    <a:lnTo>
                      <a:pt x="1480281" y="2154560"/>
                    </a:lnTo>
                    <a:lnTo>
                      <a:pt x="1438635" y="2170704"/>
                    </a:lnTo>
                    <a:lnTo>
                      <a:pt x="1396195" y="2185106"/>
                    </a:lnTo>
                    <a:lnTo>
                      <a:pt x="1353002" y="2197724"/>
                    </a:lnTo>
                    <a:lnTo>
                      <a:pt x="1309097" y="2208515"/>
                    </a:lnTo>
                    <a:lnTo>
                      <a:pt x="1264519" y="2217438"/>
                    </a:lnTo>
                    <a:lnTo>
                      <a:pt x="1219310" y="2224451"/>
                    </a:lnTo>
                    <a:lnTo>
                      <a:pt x="1173510" y="2229513"/>
                    </a:lnTo>
                    <a:lnTo>
                      <a:pt x="1127160" y="2232580"/>
                    </a:lnTo>
                    <a:lnTo>
                      <a:pt x="1080300" y="2233612"/>
                    </a:lnTo>
                    <a:lnTo>
                      <a:pt x="1033438" y="2232580"/>
                    </a:lnTo>
                    <a:lnTo>
                      <a:pt x="987087" y="2229513"/>
                    </a:lnTo>
                    <a:lnTo>
                      <a:pt x="941286" y="2224451"/>
                    </a:lnTo>
                    <a:lnTo>
                      <a:pt x="896077" y="2217438"/>
                    </a:lnTo>
                    <a:lnTo>
                      <a:pt x="851498" y="2208515"/>
                    </a:lnTo>
                    <a:lnTo>
                      <a:pt x="807592" y="2197724"/>
                    </a:lnTo>
                    <a:lnTo>
                      <a:pt x="764398" y="2185106"/>
                    </a:lnTo>
                    <a:lnTo>
                      <a:pt x="721958" y="2170704"/>
                    </a:lnTo>
                    <a:lnTo>
                      <a:pt x="680311" y="2154560"/>
                    </a:lnTo>
                    <a:lnTo>
                      <a:pt x="639499" y="2136715"/>
                    </a:lnTo>
                    <a:lnTo>
                      <a:pt x="599561" y="2117212"/>
                    </a:lnTo>
                    <a:lnTo>
                      <a:pt x="560538" y="2096092"/>
                    </a:lnTo>
                    <a:lnTo>
                      <a:pt x="522471" y="2073398"/>
                    </a:lnTo>
                    <a:lnTo>
                      <a:pt x="485401" y="2049170"/>
                    </a:lnTo>
                    <a:lnTo>
                      <a:pt x="449367" y="2023452"/>
                    </a:lnTo>
                    <a:lnTo>
                      <a:pt x="414411" y="1996284"/>
                    </a:lnTo>
                    <a:lnTo>
                      <a:pt x="380573" y="1967709"/>
                    </a:lnTo>
                    <a:lnTo>
                      <a:pt x="347893" y="1937769"/>
                    </a:lnTo>
                    <a:lnTo>
                      <a:pt x="316412" y="1906506"/>
                    </a:lnTo>
                    <a:lnTo>
                      <a:pt x="286171" y="1873961"/>
                    </a:lnTo>
                    <a:lnTo>
                      <a:pt x="257210" y="1840177"/>
                    </a:lnTo>
                    <a:lnTo>
                      <a:pt x="229569" y="1805195"/>
                    </a:lnTo>
                    <a:lnTo>
                      <a:pt x="203290" y="1769057"/>
                    </a:lnTo>
                    <a:lnTo>
                      <a:pt x="178412" y="1731806"/>
                    </a:lnTo>
                    <a:lnTo>
                      <a:pt x="154976" y="1693483"/>
                    </a:lnTo>
                    <a:lnTo>
                      <a:pt x="133024" y="1654129"/>
                    </a:lnTo>
                    <a:lnTo>
                      <a:pt x="112594" y="1613788"/>
                    </a:lnTo>
                    <a:lnTo>
                      <a:pt x="93729" y="1572500"/>
                    </a:lnTo>
                    <a:lnTo>
                      <a:pt x="76467" y="1530308"/>
                    </a:lnTo>
                    <a:lnTo>
                      <a:pt x="60851" y="1487253"/>
                    </a:lnTo>
                    <a:lnTo>
                      <a:pt x="46920" y="1443378"/>
                    </a:lnTo>
                    <a:lnTo>
                      <a:pt x="34715" y="1398725"/>
                    </a:lnTo>
                    <a:lnTo>
                      <a:pt x="24276" y="1353335"/>
                    </a:lnTo>
                    <a:lnTo>
                      <a:pt x="15645" y="1307249"/>
                    </a:lnTo>
                    <a:lnTo>
                      <a:pt x="8861" y="1260512"/>
                    </a:lnTo>
                    <a:lnTo>
                      <a:pt x="3965" y="1213163"/>
                    </a:lnTo>
                    <a:lnTo>
                      <a:pt x="998" y="1165245"/>
                    </a:lnTo>
                    <a:lnTo>
                      <a:pt x="0" y="1116799"/>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55" name="Google Shape;155;p8"/>
            <p:cNvSpPr txBox="1"/>
            <p:nvPr/>
          </p:nvSpPr>
          <p:spPr>
            <a:xfrm>
              <a:off x="5289988" y="4412815"/>
              <a:ext cx="1088390" cy="756920"/>
            </a:xfrm>
            <a:prstGeom prst="rect">
              <a:avLst/>
            </a:prstGeom>
            <a:noFill/>
            <a:ln>
              <a:noFill/>
            </a:ln>
          </p:spPr>
          <p:txBody>
            <a:bodyPr anchorCtr="0" anchor="t" bIns="0" lIns="0" spcFirstLastPara="1" rIns="0" wrap="square" tIns="12700">
              <a:spAutoFit/>
            </a:bodyPr>
            <a:lstStyle/>
            <a:p>
              <a:pPr indent="-71755" lvl="0" marL="83820" marR="508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Formal  World</a:t>
              </a:r>
              <a:endParaRPr b="0" i="0" sz="2400" u="none" cap="none" strike="noStrike">
                <a:solidFill>
                  <a:schemeClr val="dk1"/>
                </a:solidFill>
                <a:latin typeface="Calibri"/>
                <a:ea typeface="Calibri"/>
                <a:cs typeface="Calibri"/>
                <a:sym typeface="Calibri"/>
              </a:endParaRPr>
            </a:p>
          </p:txBody>
        </p:sp>
        <p:grpSp>
          <p:nvGrpSpPr>
            <p:cNvPr id="156" name="Google Shape;156;p8"/>
            <p:cNvGrpSpPr/>
            <p:nvPr/>
          </p:nvGrpSpPr>
          <p:grpSpPr>
            <a:xfrm>
              <a:off x="7058184" y="4107786"/>
              <a:ext cx="1038097" cy="1121473"/>
              <a:chOff x="5746750" y="4005262"/>
              <a:chExt cx="1038097" cy="1121473"/>
            </a:xfrm>
          </p:grpSpPr>
          <p:sp>
            <p:nvSpPr>
              <p:cNvPr id="157" name="Google Shape;157;p8"/>
              <p:cNvSpPr/>
              <p:nvPr/>
            </p:nvSpPr>
            <p:spPr>
              <a:xfrm>
                <a:off x="5760720" y="4021835"/>
                <a:ext cx="1024127" cy="1104900"/>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58" name="Google Shape;158;p8"/>
              <p:cNvSpPr/>
              <p:nvPr/>
            </p:nvSpPr>
            <p:spPr>
              <a:xfrm>
                <a:off x="5746750" y="4005262"/>
                <a:ext cx="1008380" cy="1081405"/>
              </a:xfrm>
              <a:custGeom>
                <a:rect b="b" l="l" r="r" t="t"/>
                <a:pathLst>
                  <a:path extrusionOk="0" h="1081404" w="1008379">
                    <a:moveTo>
                      <a:pt x="1008062" y="0"/>
                    </a:moveTo>
                    <a:lnTo>
                      <a:pt x="812380" y="0"/>
                    </a:lnTo>
                    <a:lnTo>
                      <a:pt x="812380" y="472579"/>
                    </a:lnTo>
                    <a:lnTo>
                      <a:pt x="807352" y="505283"/>
                    </a:lnTo>
                    <a:lnTo>
                      <a:pt x="769493" y="565232"/>
                    </a:lnTo>
                    <a:lnTo>
                      <a:pt x="738245" y="591647"/>
                    </a:lnTo>
                    <a:lnTo>
                      <a:pt x="699838" y="615137"/>
                    </a:lnTo>
                    <a:lnTo>
                      <a:pt x="655063" y="635286"/>
                    </a:lnTo>
                    <a:lnTo>
                      <a:pt x="604712" y="651679"/>
                    </a:lnTo>
                    <a:lnTo>
                      <a:pt x="549575" y="663903"/>
                    </a:lnTo>
                    <a:lnTo>
                      <a:pt x="490442" y="671541"/>
                    </a:lnTo>
                    <a:lnTo>
                      <a:pt x="428104" y="674179"/>
                    </a:lnTo>
                    <a:lnTo>
                      <a:pt x="314363" y="674179"/>
                    </a:lnTo>
                    <a:lnTo>
                      <a:pt x="314363" y="472579"/>
                    </a:lnTo>
                    <a:lnTo>
                      <a:pt x="0" y="776833"/>
                    </a:lnTo>
                    <a:lnTo>
                      <a:pt x="314363" y="1081087"/>
                    </a:lnTo>
                    <a:lnTo>
                      <a:pt x="314363" y="879487"/>
                    </a:lnTo>
                    <a:lnTo>
                      <a:pt x="428104" y="879487"/>
                    </a:lnTo>
                    <a:lnTo>
                      <a:pt x="483956" y="877624"/>
                    </a:lnTo>
                    <a:lnTo>
                      <a:pt x="538307" y="872150"/>
                    </a:lnTo>
                    <a:lnTo>
                      <a:pt x="590913" y="863234"/>
                    </a:lnTo>
                    <a:lnTo>
                      <a:pt x="641531" y="851048"/>
                    </a:lnTo>
                    <a:lnTo>
                      <a:pt x="689918" y="835761"/>
                    </a:lnTo>
                    <a:lnTo>
                      <a:pt x="735831" y="817545"/>
                    </a:lnTo>
                    <a:lnTo>
                      <a:pt x="779026" y="796569"/>
                    </a:lnTo>
                    <a:lnTo>
                      <a:pt x="819262" y="773005"/>
                    </a:lnTo>
                    <a:lnTo>
                      <a:pt x="856294" y="747023"/>
                    </a:lnTo>
                    <a:lnTo>
                      <a:pt x="889879" y="718793"/>
                    </a:lnTo>
                    <a:lnTo>
                      <a:pt x="919775" y="688487"/>
                    </a:lnTo>
                    <a:lnTo>
                      <a:pt x="945739" y="656273"/>
                    </a:lnTo>
                    <a:lnTo>
                      <a:pt x="967527" y="622324"/>
                    </a:lnTo>
                    <a:lnTo>
                      <a:pt x="984897" y="586810"/>
                    </a:lnTo>
                    <a:lnTo>
                      <a:pt x="997604" y="549900"/>
                    </a:lnTo>
                    <a:lnTo>
                      <a:pt x="1005407" y="511767"/>
                    </a:lnTo>
                    <a:lnTo>
                      <a:pt x="1008062" y="472579"/>
                    </a:lnTo>
                    <a:lnTo>
                      <a:pt x="1008062" y="0"/>
                    </a:lnTo>
                    <a:close/>
                  </a:path>
                </a:pathLst>
              </a:custGeom>
              <a:solidFill>
                <a:srgbClr val="3333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59" name="Google Shape;159;p8"/>
              <p:cNvSpPr/>
              <p:nvPr/>
            </p:nvSpPr>
            <p:spPr>
              <a:xfrm>
                <a:off x="5746750" y="4005262"/>
                <a:ext cx="1008380" cy="1081405"/>
              </a:xfrm>
              <a:custGeom>
                <a:rect b="b" l="l" r="r" t="t"/>
                <a:pathLst>
                  <a:path extrusionOk="0" h="1081404" w="1008379">
                    <a:moveTo>
                      <a:pt x="0" y="776833"/>
                    </a:moveTo>
                    <a:lnTo>
                      <a:pt x="314363" y="1081087"/>
                    </a:lnTo>
                    <a:lnTo>
                      <a:pt x="314363" y="879487"/>
                    </a:lnTo>
                    <a:lnTo>
                      <a:pt x="428104" y="879487"/>
                    </a:lnTo>
                    <a:lnTo>
                      <a:pt x="483956" y="877624"/>
                    </a:lnTo>
                    <a:lnTo>
                      <a:pt x="538307" y="872150"/>
                    </a:lnTo>
                    <a:lnTo>
                      <a:pt x="590913" y="863234"/>
                    </a:lnTo>
                    <a:lnTo>
                      <a:pt x="641531" y="851048"/>
                    </a:lnTo>
                    <a:lnTo>
                      <a:pt x="689918" y="835761"/>
                    </a:lnTo>
                    <a:lnTo>
                      <a:pt x="735831" y="817545"/>
                    </a:lnTo>
                    <a:lnTo>
                      <a:pt x="779026" y="796569"/>
                    </a:lnTo>
                    <a:lnTo>
                      <a:pt x="819262" y="773005"/>
                    </a:lnTo>
                    <a:lnTo>
                      <a:pt x="856294" y="747023"/>
                    </a:lnTo>
                    <a:lnTo>
                      <a:pt x="889879" y="718793"/>
                    </a:lnTo>
                    <a:lnTo>
                      <a:pt x="919775" y="688487"/>
                    </a:lnTo>
                    <a:lnTo>
                      <a:pt x="945739" y="656273"/>
                    </a:lnTo>
                    <a:lnTo>
                      <a:pt x="967527" y="622324"/>
                    </a:lnTo>
                    <a:lnTo>
                      <a:pt x="984897" y="586810"/>
                    </a:lnTo>
                    <a:lnTo>
                      <a:pt x="997604" y="549900"/>
                    </a:lnTo>
                    <a:lnTo>
                      <a:pt x="1005407" y="511767"/>
                    </a:lnTo>
                    <a:lnTo>
                      <a:pt x="1008062" y="472579"/>
                    </a:lnTo>
                    <a:lnTo>
                      <a:pt x="1008062" y="0"/>
                    </a:lnTo>
                    <a:lnTo>
                      <a:pt x="812380" y="0"/>
                    </a:lnTo>
                    <a:lnTo>
                      <a:pt x="812380" y="472579"/>
                    </a:lnTo>
                    <a:lnTo>
                      <a:pt x="807352" y="505283"/>
                    </a:lnTo>
                    <a:lnTo>
                      <a:pt x="769493" y="565232"/>
                    </a:lnTo>
                    <a:lnTo>
                      <a:pt x="738245" y="591647"/>
                    </a:lnTo>
                    <a:lnTo>
                      <a:pt x="699838" y="615137"/>
                    </a:lnTo>
                    <a:lnTo>
                      <a:pt x="655063" y="635286"/>
                    </a:lnTo>
                    <a:lnTo>
                      <a:pt x="604712" y="651679"/>
                    </a:lnTo>
                    <a:lnTo>
                      <a:pt x="549575" y="663903"/>
                    </a:lnTo>
                    <a:lnTo>
                      <a:pt x="490442" y="671541"/>
                    </a:lnTo>
                    <a:lnTo>
                      <a:pt x="428104" y="674179"/>
                    </a:lnTo>
                    <a:lnTo>
                      <a:pt x="314363" y="674179"/>
                    </a:lnTo>
                    <a:lnTo>
                      <a:pt x="314363" y="472579"/>
                    </a:lnTo>
                    <a:lnTo>
                      <a:pt x="0" y="776833"/>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60" name="Google Shape;160;p8"/>
            <p:cNvSpPr txBox="1"/>
            <p:nvPr/>
          </p:nvSpPr>
          <p:spPr>
            <a:xfrm>
              <a:off x="7713186" y="5099720"/>
              <a:ext cx="1124585"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0" lang="en-US" sz="2000" u="none" cap="none" strike="noStrike">
                  <a:solidFill>
                    <a:schemeClr val="dk1"/>
                  </a:solidFill>
                  <a:latin typeface="Calibri"/>
                  <a:ea typeface="Calibri"/>
                  <a:cs typeface="Calibri"/>
                  <a:sym typeface="Calibri"/>
                </a:rPr>
                <a:t>Mapping</a:t>
              </a:r>
              <a:endParaRPr b="0" i="0" sz="2000" u="none" cap="none" strike="noStrike">
                <a:solidFill>
                  <a:schemeClr val="dk1"/>
                </a:solidFill>
                <a:latin typeface="Calibri"/>
                <a:ea typeface="Calibri"/>
                <a:cs typeface="Calibri"/>
                <a:sym typeface="Calibri"/>
              </a:endParaRPr>
            </a:p>
          </p:txBody>
        </p:sp>
        <p:grpSp>
          <p:nvGrpSpPr>
            <p:cNvPr id="161" name="Google Shape;161;p8"/>
            <p:cNvGrpSpPr/>
            <p:nvPr/>
          </p:nvGrpSpPr>
          <p:grpSpPr>
            <a:xfrm>
              <a:off x="3578384" y="4036349"/>
              <a:ext cx="756664" cy="833246"/>
              <a:chOff x="2266950" y="3933825"/>
              <a:chExt cx="756664" cy="833246"/>
            </a:xfrm>
          </p:grpSpPr>
          <p:sp>
            <p:nvSpPr>
              <p:cNvPr id="162" name="Google Shape;162;p8"/>
              <p:cNvSpPr/>
              <p:nvPr/>
            </p:nvSpPr>
            <p:spPr>
              <a:xfrm>
                <a:off x="2276855" y="3945635"/>
                <a:ext cx="746759" cy="821436"/>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63" name="Google Shape;163;p8"/>
              <p:cNvSpPr/>
              <p:nvPr/>
            </p:nvSpPr>
            <p:spPr>
              <a:xfrm>
                <a:off x="2266950" y="3933825"/>
                <a:ext cx="720725" cy="792480"/>
              </a:xfrm>
              <a:custGeom>
                <a:rect b="b" l="l" r="r" t="t"/>
                <a:pathLst>
                  <a:path extrusionOk="0" h="792479" w="720725">
                    <a:moveTo>
                      <a:pt x="205905" y="0"/>
                    </a:moveTo>
                    <a:lnTo>
                      <a:pt x="0" y="251256"/>
                    </a:lnTo>
                    <a:lnTo>
                      <a:pt x="139699" y="251256"/>
                    </a:lnTo>
                    <a:lnTo>
                      <a:pt x="139699" y="638606"/>
                    </a:lnTo>
                    <a:lnTo>
                      <a:pt x="492124" y="638606"/>
                    </a:lnTo>
                    <a:lnTo>
                      <a:pt x="492124" y="792162"/>
                    </a:lnTo>
                    <a:lnTo>
                      <a:pt x="720724" y="565848"/>
                    </a:lnTo>
                    <a:lnTo>
                      <a:pt x="492124" y="339496"/>
                    </a:lnTo>
                    <a:lnTo>
                      <a:pt x="492124" y="493052"/>
                    </a:lnTo>
                    <a:lnTo>
                      <a:pt x="272135" y="493052"/>
                    </a:lnTo>
                    <a:lnTo>
                      <a:pt x="272135" y="251256"/>
                    </a:lnTo>
                    <a:lnTo>
                      <a:pt x="411848" y="251256"/>
                    </a:lnTo>
                    <a:lnTo>
                      <a:pt x="205905" y="0"/>
                    </a:lnTo>
                    <a:close/>
                  </a:path>
                </a:pathLst>
              </a:custGeom>
              <a:solidFill>
                <a:srgbClr val="3333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64" name="Google Shape;164;p8"/>
              <p:cNvSpPr/>
              <p:nvPr/>
            </p:nvSpPr>
            <p:spPr>
              <a:xfrm>
                <a:off x="2266950" y="3933825"/>
                <a:ext cx="720725" cy="792480"/>
              </a:xfrm>
              <a:custGeom>
                <a:rect b="b" l="l" r="r" t="t"/>
                <a:pathLst>
                  <a:path extrusionOk="0" h="792479" w="720725">
                    <a:moveTo>
                      <a:pt x="205905" y="0"/>
                    </a:moveTo>
                    <a:lnTo>
                      <a:pt x="411848" y="251256"/>
                    </a:lnTo>
                    <a:lnTo>
                      <a:pt x="272135" y="251256"/>
                    </a:lnTo>
                    <a:lnTo>
                      <a:pt x="272135" y="493052"/>
                    </a:lnTo>
                    <a:lnTo>
                      <a:pt x="492124" y="493052"/>
                    </a:lnTo>
                    <a:lnTo>
                      <a:pt x="492124" y="339496"/>
                    </a:lnTo>
                    <a:lnTo>
                      <a:pt x="720724" y="565848"/>
                    </a:lnTo>
                    <a:lnTo>
                      <a:pt x="492124" y="792162"/>
                    </a:lnTo>
                    <a:lnTo>
                      <a:pt x="492124" y="638606"/>
                    </a:lnTo>
                    <a:lnTo>
                      <a:pt x="139699" y="638606"/>
                    </a:lnTo>
                    <a:lnTo>
                      <a:pt x="139699" y="251256"/>
                    </a:lnTo>
                    <a:lnTo>
                      <a:pt x="0" y="251256"/>
                    </a:lnTo>
                    <a:lnTo>
                      <a:pt x="205905" y="0"/>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65" name="Google Shape;165;p8"/>
            <p:cNvSpPr txBox="1"/>
            <p:nvPr/>
          </p:nvSpPr>
          <p:spPr>
            <a:xfrm>
              <a:off x="3225323" y="4823495"/>
              <a:ext cx="1495425" cy="63627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i="0" lang="en-US" sz="2000" u="none" cap="none" strike="noStrike">
                  <a:solidFill>
                    <a:schemeClr val="dk1"/>
                  </a:solidFill>
                  <a:latin typeface="Calibri"/>
                  <a:ea typeface="Calibri"/>
                  <a:cs typeface="Calibri"/>
                  <a:sym typeface="Calibri"/>
                </a:rPr>
                <a:t>Modeling &amp;  Verification</a:t>
              </a:r>
              <a:endParaRPr b="0" i="0" sz="2000" u="none" cap="none" strike="noStrike">
                <a:solidFill>
                  <a:schemeClr val="dk1"/>
                </a:solidFill>
                <a:latin typeface="Calibri"/>
                <a:ea typeface="Calibri"/>
                <a:cs typeface="Calibri"/>
                <a:sym typeface="Calibri"/>
              </a:endParaRPr>
            </a:p>
          </p:txBody>
        </p:sp>
        <p:sp>
          <p:nvSpPr>
            <p:cNvPr id="166" name="Google Shape;166;p8"/>
            <p:cNvSpPr txBox="1"/>
            <p:nvPr/>
          </p:nvSpPr>
          <p:spPr>
            <a:xfrm>
              <a:off x="8772049" y="3487794"/>
              <a:ext cx="1126490" cy="785471"/>
            </a:xfrm>
            <a:prstGeom prst="rect">
              <a:avLst/>
            </a:prstGeom>
            <a:noFill/>
            <a:ln>
              <a:noFill/>
            </a:ln>
          </p:spPr>
          <p:txBody>
            <a:bodyPr anchorCtr="0" anchor="t" bIns="0" lIns="0" spcFirstLastPara="1" rIns="0" wrap="square" tIns="41275">
              <a:spAutoFit/>
            </a:bodyPr>
            <a:lstStyle/>
            <a:p>
              <a:pPr indent="0" lvl="0" marL="12700" marR="5080" rtl="0" algn="l">
                <a:lnSpc>
                  <a:spcPct val="120000"/>
                </a:lnSpc>
                <a:spcBef>
                  <a:spcPts val="0"/>
                </a:spcBef>
                <a:spcAft>
                  <a:spcPts val="0"/>
                </a:spcAft>
                <a:buNone/>
              </a:pPr>
              <a:r>
                <a:rPr b="1" i="1" lang="en-US" sz="2400" u="none" cap="none" strike="noStrike">
                  <a:solidFill>
                    <a:schemeClr val="dk1"/>
                  </a:solidFill>
                  <a:latin typeface="Calibri"/>
                  <a:ea typeface="Calibri"/>
                  <a:cs typeface="Calibri"/>
                  <a:sym typeface="Calibri"/>
                </a:rPr>
                <a:t>Scales  &amp; Units</a:t>
              </a:r>
              <a:endParaRPr b="0" i="0" sz="2400" u="none" cap="none" strike="noStrike">
                <a:solidFill>
                  <a:schemeClr val="dk1"/>
                </a:solidFill>
                <a:latin typeface="Calibri"/>
                <a:ea typeface="Calibri"/>
                <a:cs typeface="Calibri"/>
                <a:sym typeface="Calibri"/>
              </a:endParaRPr>
            </a:p>
          </p:txBody>
        </p:sp>
        <p:grpSp>
          <p:nvGrpSpPr>
            <p:cNvPr id="167" name="Google Shape;167;p8"/>
            <p:cNvGrpSpPr/>
            <p:nvPr/>
          </p:nvGrpSpPr>
          <p:grpSpPr>
            <a:xfrm>
              <a:off x="4803934" y="2307561"/>
              <a:ext cx="2057906" cy="324803"/>
              <a:chOff x="3492500" y="2205037"/>
              <a:chExt cx="2057906" cy="324803"/>
            </a:xfrm>
          </p:grpSpPr>
          <p:sp>
            <p:nvSpPr>
              <p:cNvPr id="168" name="Google Shape;168;p8"/>
              <p:cNvSpPr/>
              <p:nvPr/>
            </p:nvSpPr>
            <p:spPr>
              <a:xfrm>
                <a:off x="3502151" y="2218944"/>
                <a:ext cx="2048255" cy="310896"/>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69" name="Google Shape;169;p8"/>
              <p:cNvSpPr/>
              <p:nvPr/>
            </p:nvSpPr>
            <p:spPr>
              <a:xfrm>
                <a:off x="3492500" y="2205037"/>
                <a:ext cx="2016125" cy="287655"/>
              </a:xfrm>
              <a:custGeom>
                <a:rect b="b" l="l" r="r" t="t"/>
                <a:pathLst>
                  <a:path extrusionOk="0" h="287655" w="2016125">
                    <a:moveTo>
                      <a:pt x="1727238" y="0"/>
                    </a:moveTo>
                    <a:lnTo>
                      <a:pt x="1727238" y="82562"/>
                    </a:lnTo>
                    <a:lnTo>
                      <a:pt x="288886" y="82562"/>
                    </a:lnTo>
                    <a:lnTo>
                      <a:pt x="288886" y="0"/>
                    </a:lnTo>
                    <a:lnTo>
                      <a:pt x="0" y="143675"/>
                    </a:lnTo>
                    <a:lnTo>
                      <a:pt x="288886" y="287337"/>
                    </a:lnTo>
                    <a:lnTo>
                      <a:pt x="288886" y="204787"/>
                    </a:lnTo>
                    <a:lnTo>
                      <a:pt x="1727238" y="204787"/>
                    </a:lnTo>
                    <a:lnTo>
                      <a:pt x="1727238" y="287337"/>
                    </a:lnTo>
                    <a:lnTo>
                      <a:pt x="2016125" y="143675"/>
                    </a:lnTo>
                    <a:lnTo>
                      <a:pt x="1727238" y="0"/>
                    </a:lnTo>
                    <a:close/>
                  </a:path>
                </a:pathLst>
              </a:custGeom>
              <a:solidFill>
                <a:srgbClr val="3333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70" name="Google Shape;170;p8"/>
              <p:cNvSpPr/>
              <p:nvPr/>
            </p:nvSpPr>
            <p:spPr>
              <a:xfrm>
                <a:off x="3492500" y="2205037"/>
                <a:ext cx="2016125" cy="287655"/>
              </a:xfrm>
              <a:custGeom>
                <a:rect b="b" l="l" r="r" t="t"/>
                <a:pathLst>
                  <a:path extrusionOk="0" h="287655" w="2016125">
                    <a:moveTo>
                      <a:pt x="0" y="143675"/>
                    </a:moveTo>
                    <a:lnTo>
                      <a:pt x="288886" y="0"/>
                    </a:lnTo>
                    <a:lnTo>
                      <a:pt x="288886" y="82562"/>
                    </a:lnTo>
                    <a:lnTo>
                      <a:pt x="1727238" y="82562"/>
                    </a:lnTo>
                    <a:lnTo>
                      <a:pt x="1727238" y="0"/>
                    </a:lnTo>
                    <a:lnTo>
                      <a:pt x="2016125" y="143675"/>
                    </a:lnTo>
                    <a:lnTo>
                      <a:pt x="1727238" y="287337"/>
                    </a:lnTo>
                    <a:lnTo>
                      <a:pt x="1727238" y="204787"/>
                    </a:lnTo>
                    <a:lnTo>
                      <a:pt x="288886" y="204787"/>
                    </a:lnTo>
                    <a:lnTo>
                      <a:pt x="288886" y="287337"/>
                    </a:lnTo>
                    <a:lnTo>
                      <a:pt x="0" y="143675"/>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71" name="Google Shape;171;p8"/>
            <p:cNvSpPr txBox="1"/>
            <p:nvPr/>
          </p:nvSpPr>
          <p:spPr>
            <a:xfrm>
              <a:off x="4898549" y="2002507"/>
              <a:ext cx="1772920" cy="33083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i="0" lang="en-US" sz="2000" u="none" cap="none" strike="noStrike">
                  <a:solidFill>
                    <a:schemeClr val="dk1"/>
                  </a:solidFill>
                  <a:latin typeface="Calibri"/>
                  <a:ea typeface="Calibri"/>
                  <a:cs typeface="Calibri"/>
                  <a:sym typeface="Calibri"/>
                </a:rPr>
                <a:t>Measurement</a:t>
              </a:r>
              <a:endParaRPr b="0" i="0" sz="2000" u="none" cap="none" strike="noStrike">
                <a:solidFill>
                  <a:schemeClr val="dk1"/>
                </a:solidFill>
                <a:latin typeface="Calibri"/>
                <a:ea typeface="Calibri"/>
                <a:cs typeface="Calibri"/>
                <a:sym typeface="Calibri"/>
              </a:endParaRPr>
            </a:p>
          </p:txBody>
        </p:sp>
      </p:grpSp>
      <p:sp>
        <p:nvSpPr>
          <p:cNvPr id="172" name="Google Shape;172;p8"/>
          <p:cNvSpPr/>
          <p:nvPr/>
        </p:nvSpPr>
        <p:spPr>
          <a:xfrm>
            <a:off x="4017630" y="6065912"/>
            <a:ext cx="2783711" cy="369332"/>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None/>
            </a:pPr>
            <a:r>
              <a:rPr b="1" i="1" lang="en-US" sz="1800" u="none" cap="none" strike="noStrike">
                <a:solidFill>
                  <a:schemeClr val="dk1"/>
                </a:solidFill>
                <a:latin typeface="Calibri"/>
                <a:ea typeface="Calibri"/>
                <a:cs typeface="Calibri"/>
                <a:sym typeface="Calibri"/>
              </a:rPr>
              <a:t>Mathematical (logical) Model</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9"/>
          <p:cNvSpPr txBox="1"/>
          <p:nvPr>
            <p:ph type="title"/>
          </p:nvPr>
        </p:nvSpPr>
        <p:spPr>
          <a:xfrm>
            <a:off x="838200" y="831273"/>
            <a:ext cx="10515600" cy="8594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Real, Empirical &amp; Formal Worlds</a:t>
            </a:r>
            <a:endParaRPr sz="3600"/>
          </a:p>
        </p:txBody>
      </p:sp>
      <p:grpSp>
        <p:nvGrpSpPr>
          <p:cNvPr id="179" name="Google Shape;179;p9"/>
          <p:cNvGrpSpPr/>
          <p:nvPr/>
        </p:nvGrpSpPr>
        <p:grpSpPr>
          <a:xfrm>
            <a:off x="2561068" y="1662873"/>
            <a:ext cx="7732462" cy="4305744"/>
            <a:chOff x="2665571" y="1636747"/>
            <a:chExt cx="7732462" cy="4305744"/>
          </a:xfrm>
        </p:grpSpPr>
        <p:grpSp>
          <p:nvGrpSpPr>
            <p:cNvPr id="180" name="Google Shape;180;p9"/>
            <p:cNvGrpSpPr/>
            <p:nvPr/>
          </p:nvGrpSpPr>
          <p:grpSpPr>
            <a:xfrm>
              <a:off x="2665571" y="1731299"/>
              <a:ext cx="2193735" cy="2266568"/>
              <a:chOff x="1354137" y="1628775"/>
              <a:chExt cx="2193735" cy="2266568"/>
            </a:xfrm>
          </p:grpSpPr>
          <p:sp>
            <p:nvSpPr>
              <p:cNvPr id="181" name="Google Shape;181;p9"/>
              <p:cNvSpPr/>
              <p:nvPr/>
            </p:nvSpPr>
            <p:spPr>
              <a:xfrm>
                <a:off x="1371600" y="1645920"/>
                <a:ext cx="2176272" cy="224942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82" name="Google Shape;182;p9"/>
              <p:cNvSpPr/>
              <p:nvPr/>
            </p:nvSpPr>
            <p:spPr>
              <a:xfrm>
                <a:off x="1816608" y="2311908"/>
                <a:ext cx="1286256" cy="82600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83" name="Google Shape;183;p9"/>
              <p:cNvSpPr/>
              <p:nvPr/>
            </p:nvSpPr>
            <p:spPr>
              <a:xfrm>
                <a:off x="1354137" y="1628775"/>
                <a:ext cx="2160587" cy="2233625"/>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84" name="Google Shape;184;p9"/>
              <p:cNvSpPr/>
              <p:nvPr/>
            </p:nvSpPr>
            <p:spPr>
              <a:xfrm>
                <a:off x="1354137" y="1628775"/>
                <a:ext cx="2160905" cy="2233930"/>
              </a:xfrm>
              <a:custGeom>
                <a:rect b="b" l="l" r="r" t="t"/>
                <a:pathLst>
                  <a:path extrusionOk="0" h="2233929" w="2160904">
                    <a:moveTo>
                      <a:pt x="0" y="1116812"/>
                    </a:moveTo>
                    <a:lnTo>
                      <a:pt x="998" y="1068367"/>
                    </a:lnTo>
                    <a:lnTo>
                      <a:pt x="3965" y="1020449"/>
                    </a:lnTo>
                    <a:lnTo>
                      <a:pt x="8861" y="973100"/>
                    </a:lnTo>
                    <a:lnTo>
                      <a:pt x="15645" y="926362"/>
                    </a:lnTo>
                    <a:lnTo>
                      <a:pt x="24276" y="880277"/>
                    </a:lnTo>
                    <a:lnTo>
                      <a:pt x="34715" y="834887"/>
                    </a:lnTo>
                    <a:lnTo>
                      <a:pt x="46920" y="790233"/>
                    </a:lnTo>
                    <a:lnTo>
                      <a:pt x="60851" y="746358"/>
                    </a:lnTo>
                    <a:lnTo>
                      <a:pt x="76467" y="703304"/>
                    </a:lnTo>
                    <a:lnTo>
                      <a:pt x="93729" y="661112"/>
                    </a:lnTo>
                    <a:lnTo>
                      <a:pt x="112594" y="619824"/>
                    </a:lnTo>
                    <a:lnTo>
                      <a:pt x="133024" y="579482"/>
                    </a:lnTo>
                    <a:lnTo>
                      <a:pt x="154976" y="540129"/>
                    </a:lnTo>
                    <a:lnTo>
                      <a:pt x="178412" y="501806"/>
                    </a:lnTo>
                    <a:lnTo>
                      <a:pt x="203290" y="464554"/>
                    </a:lnTo>
                    <a:lnTo>
                      <a:pt x="229569" y="428416"/>
                    </a:lnTo>
                    <a:lnTo>
                      <a:pt x="257210" y="393434"/>
                    </a:lnTo>
                    <a:lnTo>
                      <a:pt x="286171" y="359650"/>
                    </a:lnTo>
                    <a:lnTo>
                      <a:pt x="316412" y="327105"/>
                    </a:lnTo>
                    <a:lnTo>
                      <a:pt x="347893" y="295842"/>
                    </a:lnTo>
                    <a:lnTo>
                      <a:pt x="380573" y="265902"/>
                    </a:lnTo>
                    <a:lnTo>
                      <a:pt x="414411" y="237328"/>
                    </a:lnTo>
                    <a:lnTo>
                      <a:pt x="449367" y="210160"/>
                    </a:lnTo>
                    <a:lnTo>
                      <a:pt x="485401" y="184441"/>
                    </a:lnTo>
                    <a:lnTo>
                      <a:pt x="522471" y="160214"/>
                    </a:lnTo>
                    <a:lnTo>
                      <a:pt x="560538" y="137519"/>
                    </a:lnTo>
                    <a:lnTo>
                      <a:pt x="599561" y="116399"/>
                    </a:lnTo>
                    <a:lnTo>
                      <a:pt x="639499" y="96896"/>
                    </a:lnTo>
                    <a:lnTo>
                      <a:pt x="680311" y="79051"/>
                    </a:lnTo>
                    <a:lnTo>
                      <a:pt x="721958" y="62907"/>
                    </a:lnTo>
                    <a:lnTo>
                      <a:pt x="764398" y="48505"/>
                    </a:lnTo>
                    <a:lnTo>
                      <a:pt x="807592" y="35888"/>
                    </a:lnTo>
                    <a:lnTo>
                      <a:pt x="851498" y="25097"/>
                    </a:lnTo>
                    <a:lnTo>
                      <a:pt x="896077" y="16173"/>
                    </a:lnTo>
                    <a:lnTo>
                      <a:pt x="941286" y="9160"/>
                    </a:lnTo>
                    <a:lnTo>
                      <a:pt x="987087" y="4099"/>
                    </a:lnTo>
                    <a:lnTo>
                      <a:pt x="1033438" y="1031"/>
                    </a:lnTo>
                    <a:lnTo>
                      <a:pt x="1080300" y="0"/>
                    </a:lnTo>
                    <a:lnTo>
                      <a:pt x="1127160" y="1031"/>
                    </a:lnTo>
                    <a:lnTo>
                      <a:pt x="1173510" y="4099"/>
                    </a:lnTo>
                    <a:lnTo>
                      <a:pt x="1219310" y="9160"/>
                    </a:lnTo>
                    <a:lnTo>
                      <a:pt x="1264519" y="16174"/>
                    </a:lnTo>
                    <a:lnTo>
                      <a:pt x="1309097" y="25097"/>
                    </a:lnTo>
                    <a:lnTo>
                      <a:pt x="1353002" y="35889"/>
                    </a:lnTo>
                    <a:lnTo>
                      <a:pt x="1396195" y="48507"/>
                    </a:lnTo>
                    <a:lnTo>
                      <a:pt x="1438635" y="62909"/>
                    </a:lnTo>
                    <a:lnTo>
                      <a:pt x="1480281" y="79053"/>
                    </a:lnTo>
                    <a:lnTo>
                      <a:pt x="1521093" y="96898"/>
                    </a:lnTo>
                    <a:lnTo>
                      <a:pt x="1561030" y="116402"/>
                    </a:lnTo>
                    <a:lnTo>
                      <a:pt x="1600053" y="137522"/>
                    </a:lnTo>
                    <a:lnTo>
                      <a:pt x="1638119" y="160217"/>
                    </a:lnTo>
                    <a:lnTo>
                      <a:pt x="1675189" y="184445"/>
                    </a:lnTo>
                    <a:lnTo>
                      <a:pt x="1711222" y="210164"/>
                    </a:lnTo>
                    <a:lnTo>
                      <a:pt x="1746178" y="237331"/>
                    </a:lnTo>
                    <a:lnTo>
                      <a:pt x="1780016" y="265906"/>
                    </a:lnTo>
                    <a:lnTo>
                      <a:pt x="1812696" y="295847"/>
                    </a:lnTo>
                    <a:lnTo>
                      <a:pt x="1844176" y="327110"/>
                    </a:lnTo>
                    <a:lnTo>
                      <a:pt x="1874417" y="359655"/>
                    </a:lnTo>
                    <a:lnTo>
                      <a:pt x="1903378" y="393440"/>
                    </a:lnTo>
                    <a:lnTo>
                      <a:pt x="1931018" y="428422"/>
                    </a:lnTo>
                    <a:lnTo>
                      <a:pt x="1957298" y="464560"/>
                    </a:lnTo>
                    <a:lnTo>
                      <a:pt x="1982175" y="501811"/>
                    </a:lnTo>
                    <a:lnTo>
                      <a:pt x="2005611" y="540135"/>
                    </a:lnTo>
                    <a:lnTo>
                      <a:pt x="2027563" y="579488"/>
                    </a:lnTo>
                    <a:lnTo>
                      <a:pt x="2047993" y="619829"/>
                    </a:lnTo>
                    <a:lnTo>
                      <a:pt x="2066858" y="661117"/>
                    </a:lnTo>
                    <a:lnTo>
                      <a:pt x="2084119" y="703309"/>
                    </a:lnTo>
                    <a:lnTo>
                      <a:pt x="2099736" y="746363"/>
                    </a:lnTo>
                    <a:lnTo>
                      <a:pt x="2113667" y="790238"/>
                    </a:lnTo>
                    <a:lnTo>
                      <a:pt x="2125872" y="834891"/>
                    </a:lnTo>
                    <a:lnTo>
                      <a:pt x="2136310" y="880281"/>
                    </a:lnTo>
                    <a:lnTo>
                      <a:pt x="2144942" y="926365"/>
                    </a:lnTo>
                    <a:lnTo>
                      <a:pt x="2151726" y="973103"/>
                    </a:lnTo>
                    <a:lnTo>
                      <a:pt x="2156622" y="1020451"/>
                    </a:lnTo>
                    <a:lnTo>
                      <a:pt x="2159589" y="1068368"/>
                    </a:lnTo>
                    <a:lnTo>
                      <a:pt x="2160587" y="1116812"/>
                    </a:lnTo>
                    <a:lnTo>
                      <a:pt x="2159589" y="1165257"/>
                    </a:lnTo>
                    <a:lnTo>
                      <a:pt x="2156622" y="1213175"/>
                    </a:lnTo>
                    <a:lnTo>
                      <a:pt x="2151726" y="1260524"/>
                    </a:lnTo>
                    <a:lnTo>
                      <a:pt x="2144942" y="1307262"/>
                    </a:lnTo>
                    <a:lnTo>
                      <a:pt x="2136310" y="1353347"/>
                    </a:lnTo>
                    <a:lnTo>
                      <a:pt x="2125872" y="1398737"/>
                    </a:lnTo>
                    <a:lnTo>
                      <a:pt x="2113667" y="1443391"/>
                    </a:lnTo>
                    <a:lnTo>
                      <a:pt x="2099736" y="1487266"/>
                    </a:lnTo>
                    <a:lnTo>
                      <a:pt x="2084119" y="1530320"/>
                    </a:lnTo>
                    <a:lnTo>
                      <a:pt x="2066858" y="1572513"/>
                    </a:lnTo>
                    <a:lnTo>
                      <a:pt x="2047993" y="1613800"/>
                    </a:lnTo>
                    <a:lnTo>
                      <a:pt x="2027563" y="1654142"/>
                    </a:lnTo>
                    <a:lnTo>
                      <a:pt x="2005611" y="1693495"/>
                    </a:lnTo>
                    <a:lnTo>
                      <a:pt x="1982175" y="1731819"/>
                    </a:lnTo>
                    <a:lnTo>
                      <a:pt x="1957298" y="1769070"/>
                    </a:lnTo>
                    <a:lnTo>
                      <a:pt x="1931018" y="1805208"/>
                    </a:lnTo>
                    <a:lnTo>
                      <a:pt x="1903378" y="1840190"/>
                    </a:lnTo>
                    <a:lnTo>
                      <a:pt x="1874417" y="1873974"/>
                    </a:lnTo>
                    <a:lnTo>
                      <a:pt x="1844176" y="1906519"/>
                    </a:lnTo>
                    <a:lnTo>
                      <a:pt x="1812696" y="1937782"/>
                    </a:lnTo>
                    <a:lnTo>
                      <a:pt x="1780016" y="1967722"/>
                    </a:lnTo>
                    <a:lnTo>
                      <a:pt x="1746178" y="1996297"/>
                    </a:lnTo>
                    <a:lnTo>
                      <a:pt x="1711222" y="2023464"/>
                    </a:lnTo>
                    <a:lnTo>
                      <a:pt x="1675189" y="2049183"/>
                    </a:lnTo>
                    <a:lnTo>
                      <a:pt x="1638119" y="2073410"/>
                    </a:lnTo>
                    <a:lnTo>
                      <a:pt x="1600053" y="2096105"/>
                    </a:lnTo>
                    <a:lnTo>
                      <a:pt x="1561030" y="2117225"/>
                    </a:lnTo>
                    <a:lnTo>
                      <a:pt x="1521093" y="2136728"/>
                    </a:lnTo>
                    <a:lnTo>
                      <a:pt x="1480281" y="2154573"/>
                    </a:lnTo>
                    <a:lnTo>
                      <a:pt x="1438635" y="2170717"/>
                    </a:lnTo>
                    <a:lnTo>
                      <a:pt x="1396195" y="2185119"/>
                    </a:lnTo>
                    <a:lnTo>
                      <a:pt x="1353002" y="2197736"/>
                    </a:lnTo>
                    <a:lnTo>
                      <a:pt x="1309097" y="2208528"/>
                    </a:lnTo>
                    <a:lnTo>
                      <a:pt x="1264519" y="2217451"/>
                    </a:lnTo>
                    <a:lnTo>
                      <a:pt x="1219310" y="2224464"/>
                    </a:lnTo>
                    <a:lnTo>
                      <a:pt x="1173510" y="2229525"/>
                    </a:lnTo>
                    <a:lnTo>
                      <a:pt x="1127160" y="2232593"/>
                    </a:lnTo>
                    <a:lnTo>
                      <a:pt x="1080300" y="2233625"/>
                    </a:lnTo>
                    <a:lnTo>
                      <a:pt x="1033438" y="2232593"/>
                    </a:lnTo>
                    <a:lnTo>
                      <a:pt x="987087" y="2229525"/>
                    </a:lnTo>
                    <a:lnTo>
                      <a:pt x="941286" y="2224464"/>
                    </a:lnTo>
                    <a:lnTo>
                      <a:pt x="896077" y="2217451"/>
                    </a:lnTo>
                    <a:lnTo>
                      <a:pt x="851498" y="2208528"/>
                    </a:lnTo>
                    <a:lnTo>
                      <a:pt x="807592" y="2197736"/>
                    </a:lnTo>
                    <a:lnTo>
                      <a:pt x="764398" y="2185119"/>
                    </a:lnTo>
                    <a:lnTo>
                      <a:pt x="721958" y="2170717"/>
                    </a:lnTo>
                    <a:lnTo>
                      <a:pt x="680311" y="2154573"/>
                    </a:lnTo>
                    <a:lnTo>
                      <a:pt x="639499" y="2136728"/>
                    </a:lnTo>
                    <a:lnTo>
                      <a:pt x="599561" y="2117225"/>
                    </a:lnTo>
                    <a:lnTo>
                      <a:pt x="560538" y="2096105"/>
                    </a:lnTo>
                    <a:lnTo>
                      <a:pt x="522471" y="2073410"/>
                    </a:lnTo>
                    <a:lnTo>
                      <a:pt x="485401" y="2049183"/>
                    </a:lnTo>
                    <a:lnTo>
                      <a:pt x="449367" y="2023464"/>
                    </a:lnTo>
                    <a:lnTo>
                      <a:pt x="414411" y="1996297"/>
                    </a:lnTo>
                    <a:lnTo>
                      <a:pt x="380573" y="1967722"/>
                    </a:lnTo>
                    <a:lnTo>
                      <a:pt x="347893" y="1937782"/>
                    </a:lnTo>
                    <a:lnTo>
                      <a:pt x="316412" y="1906519"/>
                    </a:lnTo>
                    <a:lnTo>
                      <a:pt x="286171" y="1873974"/>
                    </a:lnTo>
                    <a:lnTo>
                      <a:pt x="257210" y="1840190"/>
                    </a:lnTo>
                    <a:lnTo>
                      <a:pt x="229569" y="1805208"/>
                    </a:lnTo>
                    <a:lnTo>
                      <a:pt x="203290" y="1769070"/>
                    </a:lnTo>
                    <a:lnTo>
                      <a:pt x="178412" y="1731819"/>
                    </a:lnTo>
                    <a:lnTo>
                      <a:pt x="154976" y="1693495"/>
                    </a:lnTo>
                    <a:lnTo>
                      <a:pt x="133024" y="1654142"/>
                    </a:lnTo>
                    <a:lnTo>
                      <a:pt x="112594" y="1613800"/>
                    </a:lnTo>
                    <a:lnTo>
                      <a:pt x="93729" y="1572513"/>
                    </a:lnTo>
                    <a:lnTo>
                      <a:pt x="76467" y="1530320"/>
                    </a:lnTo>
                    <a:lnTo>
                      <a:pt x="60851" y="1487266"/>
                    </a:lnTo>
                    <a:lnTo>
                      <a:pt x="46920" y="1443391"/>
                    </a:lnTo>
                    <a:lnTo>
                      <a:pt x="34715" y="1398737"/>
                    </a:lnTo>
                    <a:lnTo>
                      <a:pt x="24276" y="1353347"/>
                    </a:lnTo>
                    <a:lnTo>
                      <a:pt x="15645" y="1307262"/>
                    </a:lnTo>
                    <a:lnTo>
                      <a:pt x="8861" y="1260524"/>
                    </a:lnTo>
                    <a:lnTo>
                      <a:pt x="3965" y="1213175"/>
                    </a:lnTo>
                    <a:lnTo>
                      <a:pt x="998" y="1165257"/>
                    </a:lnTo>
                    <a:lnTo>
                      <a:pt x="0" y="1116812"/>
                    </a:lnTo>
                    <a:close/>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85" name="Google Shape;185;p9"/>
            <p:cNvGrpSpPr/>
            <p:nvPr/>
          </p:nvGrpSpPr>
          <p:grpSpPr>
            <a:xfrm>
              <a:off x="6842284" y="1731299"/>
              <a:ext cx="2194304" cy="2266568"/>
              <a:chOff x="5530850" y="1628775"/>
              <a:chExt cx="2194304" cy="2266568"/>
            </a:xfrm>
          </p:grpSpPr>
          <p:sp>
            <p:nvSpPr>
              <p:cNvPr id="186" name="Google Shape;186;p9"/>
              <p:cNvSpPr/>
              <p:nvPr/>
            </p:nvSpPr>
            <p:spPr>
              <a:xfrm>
                <a:off x="5548883" y="1645920"/>
                <a:ext cx="2176271" cy="2249423"/>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87" name="Google Shape;187;p9"/>
              <p:cNvSpPr/>
              <p:nvPr/>
            </p:nvSpPr>
            <p:spPr>
              <a:xfrm>
                <a:off x="5742431" y="2311908"/>
                <a:ext cx="1789175" cy="826008"/>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88" name="Google Shape;188;p9"/>
              <p:cNvSpPr/>
              <p:nvPr/>
            </p:nvSpPr>
            <p:spPr>
              <a:xfrm>
                <a:off x="5530850" y="1628775"/>
                <a:ext cx="2160587" cy="2233625"/>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89" name="Google Shape;189;p9"/>
              <p:cNvSpPr/>
              <p:nvPr/>
            </p:nvSpPr>
            <p:spPr>
              <a:xfrm>
                <a:off x="5530850" y="1628775"/>
                <a:ext cx="2160905" cy="2233930"/>
              </a:xfrm>
              <a:custGeom>
                <a:rect b="b" l="l" r="r" t="t"/>
                <a:pathLst>
                  <a:path extrusionOk="0" h="2233929" w="2160904">
                    <a:moveTo>
                      <a:pt x="0" y="1116812"/>
                    </a:moveTo>
                    <a:lnTo>
                      <a:pt x="998" y="1068367"/>
                    </a:lnTo>
                    <a:lnTo>
                      <a:pt x="3965" y="1020449"/>
                    </a:lnTo>
                    <a:lnTo>
                      <a:pt x="8861" y="973100"/>
                    </a:lnTo>
                    <a:lnTo>
                      <a:pt x="15645" y="926362"/>
                    </a:lnTo>
                    <a:lnTo>
                      <a:pt x="24276" y="880277"/>
                    </a:lnTo>
                    <a:lnTo>
                      <a:pt x="34715" y="834887"/>
                    </a:lnTo>
                    <a:lnTo>
                      <a:pt x="46920" y="790233"/>
                    </a:lnTo>
                    <a:lnTo>
                      <a:pt x="60851" y="746358"/>
                    </a:lnTo>
                    <a:lnTo>
                      <a:pt x="76467" y="703304"/>
                    </a:lnTo>
                    <a:lnTo>
                      <a:pt x="93729" y="661112"/>
                    </a:lnTo>
                    <a:lnTo>
                      <a:pt x="112594" y="619824"/>
                    </a:lnTo>
                    <a:lnTo>
                      <a:pt x="133024" y="579482"/>
                    </a:lnTo>
                    <a:lnTo>
                      <a:pt x="154976" y="540129"/>
                    </a:lnTo>
                    <a:lnTo>
                      <a:pt x="178412" y="501806"/>
                    </a:lnTo>
                    <a:lnTo>
                      <a:pt x="203290" y="464554"/>
                    </a:lnTo>
                    <a:lnTo>
                      <a:pt x="229569" y="428416"/>
                    </a:lnTo>
                    <a:lnTo>
                      <a:pt x="257210" y="393434"/>
                    </a:lnTo>
                    <a:lnTo>
                      <a:pt x="286171" y="359650"/>
                    </a:lnTo>
                    <a:lnTo>
                      <a:pt x="316412" y="327105"/>
                    </a:lnTo>
                    <a:lnTo>
                      <a:pt x="347893" y="295842"/>
                    </a:lnTo>
                    <a:lnTo>
                      <a:pt x="380573" y="265902"/>
                    </a:lnTo>
                    <a:lnTo>
                      <a:pt x="414411" y="237328"/>
                    </a:lnTo>
                    <a:lnTo>
                      <a:pt x="449367" y="210160"/>
                    </a:lnTo>
                    <a:lnTo>
                      <a:pt x="485401" y="184441"/>
                    </a:lnTo>
                    <a:lnTo>
                      <a:pt x="522471" y="160214"/>
                    </a:lnTo>
                    <a:lnTo>
                      <a:pt x="560538" y="137519"/>
                    </a:lnTo>
                    <a:lnTo>
                      <a:pt x="599561" y="116399"/>
                    </a:lnTo>
                    <a:lnTo>
                      <a:pt x="639499" y="96896"/>
                    </a:lnTo>
                    <a:lnTo>
                      <a:pt x="680311" y="79051"/>
                    </a:lnTo>
                    <a:lnTo>
                      <a:pt x="721958" y="62907"/>
                    </a:lnTo>
                    <a:lnTo>
                      <a:pt x="764398" y="48505"/>
                    </a:lnTo>
                    <a:lnTo>
                      <a:pt x="807592" y="35888"/>
                    </a:lnTo>
                    <a:lnTo>
                      <a:pt x="851498" y="25097"/>
                    </a:lnTo>
                    <a:lnTo>
                      <a:pt x="896077" y="16173"/>
                    </a:lnTo>
                    <a:lnTo>
                      <a:pt x="941286" y="9160"/>
                    </a:lnTo>
                    <a:lnTo>
                      <a:pt x="987087" y="4099"/>
                    </a:lnTo>
                    <a:lnTo>
                      <a:pt x="1033438" y="1031"/>
                    </a:lnTo>
                    <a:lnTo>
                      <a:pt x="1080300" y="0"/>
                    </a:lnTo>
                    <a:lnTo>
                      <a:pt x="1127160" y="1031"/>
                    </a:lnTo>
                    <a:lnTo>
                      <a:pt x="1173510" y="4099"/>
                    </a:lnTo>
                    <a:lnTo>
                      <a:pt x="1219310" y="9160"/>
                    </a:lnTo>
                    <a:lnTo>
                      <a:pt x="1264519" y="16174"/>
                    </a:lnTo>
                    <a:lnTo>
                      <a:pt x="1309097" y="25097"/>
                    </a:lnTo>
                    <a:lnTo>
                      <a:pt x="1353002" y="35889"/>
                    </a:lnTo>
                    <a:lnTo>
                      <a:pt x="1396195" y="48507"/>
                    </a:lnTo>
                    <a:lnTo>
                      <a:pt x="1438635" y="62909"/>
                    </a:lnTo>
                    <a:lnTo>
                      <a:pt x="1480281" y="79053"/>
                    </a:lnTo>
                    <a:lnTo>
                      <a:pt x="1521093" y="96898"/>
                    </a:lnTo>
                    <a:lnTo>
                      <a:pt x="1561030" y="116402"/>
                    </a:lnTo>
                    <a:lnTo>
                      <a:pt x="1600053" y="137522"/>
                    </a:lnTo>
                    <a:lnTo>
                      <a:pt x="1638119" y="160217"/>
                    </a:lnTo>
                    <a:lnTo>
                      <a:pt x="1675189" y="184445"/>
                    </a:lnTo>
                    <a:lnTo>
                      <a:pt x="1711222" y="210164"/>
                    </a:lnTo>
                    <a:lnTo>
                      <a:pt x="1746178" y="237331"/>
                    </a:lnTo>
                    <a:lnTo>
                      <a:pt x="1780016" y="265906"/>
                    </a:lnTo>
                    <a:lnTo>
                      <a:pt x="1812696" y="295847"/>
                    </a:lnTo>
                    <a:lnTo>
                      <a:pt x="1844176" y="327110"/>
                    </a:lnTo>
                    <a:lnTo>
                      <a:pt x="1874417" y="359655"/>
                    </a:lnTo>
                    <a:lnTo>
                      <a:pt x="1903378" y="393440"/>
                    </a:lnTo>
                    <a:lnTo>
                      <a:pt x="1931018" y="428422"/>
                    </a:lnTo>
                    <a:lnTo>
                      <a:pt x="1957298" y="464560"/>
                    </a:lnTo>
                    <a:lnTo>
                      <a:pt x="1982175" y="501811"/>
                    </a:lnTo>
                    <a:lnTo>
                      <a:pt x="2005611" y="540135"/>
                    </a:lnTo>
                    <a:lnTo>
                      <a:pt x="2027563" y="579488"/>
                    </a:lnTo>
                    <a:lnTo>
                      <a:pt x="2047993" y="619829"/>
                    </a:lnTo>
                    <a:lnTo>
                      <a:pt x="2066858" y="661117"/>
                    </a:lnTo>
                    <a:lnTo>
                      <a:pt x="2084119" y="703309"/>
                    </a:lnTo>
                    <a:lnTo>
                      <a:pt x="2099736" y="746363"/>
                    </a:lnTo>
                    <a:lnTo>
                      <a:pt x="2113667" y="790238"/>
                    </a:lnTo>
                    <a:lnTo>
                      <a:pt x="2125872" y="834891"/>
                    </a:lnTo>
                    <a:lnTo>
                      <a:pt x="2136310" y="880281"/>
                    </a:lnTo>
                    <a:lnTo>
                      <a:pt x="2144942" y="926365"/>
                    </a:lnTo>
                    <a:lnTo>
                      <a:pt x="2151726" y="973103"/>
                    </a:lnTo>
                    <a:lnTo>
                      <a:pt x="2156622" y="1020451"/>
                    </a:lnTo>
                    <a:lnTo>
                      <a:pt x="2159589" y="1068368"/>
                    </a:lnTo>
                    <a:lnTo>
                      <a:pt x="2160587" y="1116812"/>
                    </a:lnTo>
                    <a:lnTo>
                      <a:pt x="2159589" y="1165257"/>
                    </a:lnTo>
                    <a:lnTo>
                      <a:pt x="2156622" y="1213175"/>
                    </a:lnTo>
                    <a:lnTo>
                      <a:pt x="2151726" y="1260524"/>
                    </a:lnTo>
                    <a:lnTo>
                      <a:pt x="2144942" y="1307262"/>
                    </a:lnTo>
                    <a:lnTo>
                      <a:pt x="2136310" y="1353347"/>
                    </a:lnTo>
                    <a:lnTo>
                      <a:pt x="2125872" y="1398737"/>
                    </a:lnTo>
                    <a:lnTo>
                      <a:pt x="2113667" y="1443391"/>
                    </a:lnTo>
                    <a:lnTo>
                      <a:pt x="2099736" y="1487266"/>
                    </a:lnTo>
                    <a:lnTo>
                      <a:pt x="2084119" y="1530320"/>
                    </a:lnTo>
                    <a:lnTo>
                      <a:pt x="2066858" y="1572513"/>
                    </a:lnTo>
                    <a:lnTo>
                      <a:pt x="2047993" y="1613800"/>
                    </a:lnTo>
                    <a:lnTo>
                      <a:pt x="2027563" y="1654142"/>
                    </a:lnTo>
                    <a:lnTo>
                      <a:pt x="2005611" y="1693495"/>
                    </a:lnTo>
                    <a:lnTo>
                      <a:pt x="1982175" y="1731819"/>
                    </a:lnTo>
                    <a:lnTo>
                      <a:pt x="1957298" y="1769070"/>
                    </a:lnTo>
                    <a:lnTo>
                      <a:pt x="1931018" y="1805208"/>
                    </a:lnTo>
                    <a:lnTo>
                      <a:pt x="1903378" y="1840190"/>
                    </a:lnTo>
                    <a:lnTo>
                      <a:pt x="1874417" y="1873974"/>
                    </a:lnTo>
                    <a:lnTo>
                      <a:pt x="1844176" y="1906519"/>
                    </a:lnTo>
                    <a:lnTo>
                      <a:pt x="1812696" y="1937782"/>
                    </a:lnTo>
                    <a:lnTo>
                      <a:pt x="1780016" y="1967722"/>
                    </a:lnTo>
                    <a:lnTo>
                      <a:pt x="1746178" y="1996297"/>
                    </a:lnTo>
                    <a:lnTo>
                      <a:pt x="1711222" y="2023464"/>
                    </a:lnTo>
                    <a:lnTo>
                      <a:pt x="1675189" y="2049183"/>
                    </a:lnTo>
                    <a:lnTo>
                      <a:pt x="1638119" y="2073410"/>
                    </a:lnTo>
                    <a:lnTo>
                      <a:pt x="1600053" y="2096105"/>
                    </a:lnTo>
                    <a:lnTo>
                      <a:pt x="1561030" y="2117225"/>
                    </a:lnTo>
                    <a:lnTo>
                      <a:pt x="1521093" y="2136728"/>
                    </a:lnTo>
                    <a:lnTo>
                      <a:pt x="1480281" y="2154573"/>
                    </a:lnTo>
                    <a:lnTo>
                      <a:pt x="1438635" y="2170717"/>
                    </a:lnTo>
                    <a:lnTo>
                      <a:pt x="1396195" y="2185119"/>
                    </a:lnTo>
                    <a:lnTo>
                      <a:pt x="1353002" y="2197736"/>
                    </a:lnTo>
                    <a:lnTo>
                      <a:pt x="1309097" y="2208528"/>
                    </a:lnTo>
                    <a:lnTo>
                      <a:pt x="1264519" y="2217451"/>
                    </a:lnTo>
                    <a:lnTo>
                      <a:pt x="1219310" y="2224464"/>
                    </a:lnTo>
                    <a:lnTo>
                      <a:pt x="1173510" y="2229525"/>
                    </a:lnTo>
                    <a:lnTo>
                      <a:pt x="1127160" y="2232593"/>
                    </a:lnTo>
                    <a:lnTo>
                      <a:pt x="1080300" y="2233625"/>
                    </a:lnTo>
                    <a:lnTo>
                      <a:pt x="1033438" y="2232593"/>
                    </a:lnTo>
                    <a:lnTo>
                      <a:pt x="987087" y="2229525"/>
                    </a:lnTo>
                    <a:lnTo>
                      <a:pt x="941286" y="2224464"/>
                    </a:lnTo>
                    <a:lnTo>
                      <a:pt x="896077" y="2217451"/>
                    </a:lnTo>
                    <a:lnTo>
                      <a:pt x="851498" y="2208528"/>
                    </a:lnTo>
                    <a:lnTo>
                      <a:pt x="807592" y="2197736"/>
                    </a:lnTo>
                    <a:lnTo>
                      <a:pt x="764398" y="2185119"/>
                    </a:lnTo>
                    <a:lnTo>
                      <a:pt x="721958" y="2170717"/>
                    </a:lnTo>
                    <a:lnTo>
                      <a:pt x="680311" y="2154573"/>
                    </a:lnTo>
                    <a:lnTo>
                      <a:pt x="639499" y="2136728"/>
                    </a:lnTo>
                    <a:lnTo>
                      <a:pt x="599561" y="2117225"/>
                    </a:lnTo>
                    <a:lnTo>
                      <a:pt x="560538" y="2096105"/>
                    </a:lnTo>
                    <a:lnTo>
                      <a:pt x="522471" y="2073410"/>
                    </a:lnTo>
                    <a:lnTo>
                      <a:pt x="485401" y="2049183"/>
                    </a:lnTo>
                    <a:lnTo>
                      <a:pt x="449367" y="2023464"/>
                    </a:lnTo>
                    <a:lnTo>
                      <a:pt x="414411" y="1996297"/>
                    </a:lnTo>
                    <a:lnTo>
                      <a:pt x="380573" y="1967722"/>
                    </a:lnTo>
                    <a:lnTo>
                      <a:pt x="347893" y="1937782"/>
                    </a:lnTo>
                    <a:lnTo>
                      <a:pt x="316412" y="1906519"/>
                    </a:lnTo>
                    <a:lnTo>
                      <a:pt x="286171" y="1873974"/>
                    </a:lnTo>
                    <a:lnTo>
                      <a:pt x="257210" y="1840190"/>
                    </a:lnTo>
                    <a:lnTo>
                      <a:pt x="229569" y="1805208"/>
                    </a:lnTo>
                    <a:lnTo>
                      <a:pt x="203290" y="1769070"/>
                    </a:lnTo>
                    <a:lnTo>
                      <a:pt x="178412" y="1731819"/>
                    </a:lnTo>
                    <a:lnTo>
                      <a:pt x="154976" y="1693495"/>
                    </a:lnTo>
                    <a:lnTo>
                      <a:pt x="133024" y="1654142"/>
                    </a:lnTo>
                    <a:lnTo>
                      <a:pt x="112594" y="1613800"/>
                    </a:lnTo>
                    <a:lnTo>
                      <a:pt x="93729" y="1572513"/>
                    </a:lnTo>
                    <a:lnTo>
                      <a:pt x="76467" y="1530320"/>
                    </a:lnTo>
                    <a:lnTo>
                      <a:pt x="60851" y="1487266"/>
                    </a:lnTo>
                    <a:lnTo>
                      <a:pt x="46920" y="1443391"/>
                    </a:lnTo>
                    <a:lnTo>
                      <a:pt x="34715" y="1398737"/>
                    </a:lnTo>
                    <a:lnTo>
                      <a:pt x="24276" y="1353347"/>
                    </a:lnTo>
                    <a:lnTo>
                      <a:pt x="15645" y="1307262"/>
                    </a:lnTo>
                    <a:lnTo>
                      <a:pt x="8861" y="1260524"/>
                    </a:lnTo>
                    <a:lnTo>
                      <a:pt x="3965" y="1213175"/>
                    </a:lnTo>
                    <a:lnTo>
                      <a:pt x="998" y="1165257"/>
                    </a:lnTo>
                    <a:lnTo>
                      <a:pt x="0" y="1116812"/>
                    </a:lnTo>
                    <a:close/>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90" name="Google Shape;190;p9"/>
            <p:cNvGrpSpPr/>
            <p:nvPr/>
          </p:nvGrpSpPr>
          <p:grpSpPr>
            <a:xfrm>
              <a:off x="4753134" y="3675999"/>
              <a:ext cx="2194051" cy="2266492"/>
              <a:chOff x="3441700" y="3573475"/>
              <a:chExt cx="2194051" cy="2266492"/>
            </a:xfrm>
          </p:grpSpPr>
          <p:sp>
            <p:nvSpPr>
              <p:cNvPr id="191" name="Google Shape;191;p9"/>
              <p:cNvSpPr/>
              <p:nvPr/>
            </p:nvSpPr>
            <p:spPr>
              <a:xfrm>
                <a:off x="3459479" y="3590544"/>
                <a:ext cx="2176272" cy="2249423"/>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92" name="Google Shape;192;p9"/>
              <p:cNvSpPr/>
              <p:nvPr/>
            </p:nvSpPr>
            <p:spPr>
              <a:xfrm>
                <a:off x="3831336" y="4256532"/>
                <a:ext cx="1431036" cy="826008"/>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93" name="Google Shape;193;p9"/>
              <p:cNvSpPr/>
              <p:nvPr/>
            </p:nvSpPr>
            <p:spPr>
              <a:xfrm>
                <a:off x="3441700" y="3573475"/>
                <a:ext cx="2160587" cy="2233612"/>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94" name="Google Shape;194;p9"/>
              <p:cNvSpPr/>
              <p:nvPr/>
            </p:nvSpPr>
            <p:spPr>
              <a:xfrm>
                <a:off x="3441700" y="3573475"/>
                <a:ext cx="2160905" cy="2233930"/>
              </a:xfrm>
              <a:custGeom>
                <a:rect b="b" l="l" r="r" t="t"/>
                <a:pathLst>
                  <a:path extrusionOk="0" h="2233929" w="2160904">
                    <a:moveTo>
                      <a:pt x="0" y="1116799"/>
                    </a:moveTo>
                    <a:lnTo>
                      <a:pt x="998" y="1068354"/>
                    </a:lnTo>
                    <a:lnTo>
                      <a:pt x="3965" y="1020436"/>
                    </a:lnTo>
                    <a:lnTo>
                      <a:pt x="8861" y="973087"/>
                    </a:lnTo>
                    <a:lnTo>
                      <a:pt x="15645" y="926350"/>
                    </a:lnTo>
                    <a:lnTo>
                      <a:pt x="24276" y="880265"/>
                    </a:lnTo>
                    <a:lnTo>
                      <a:pt x="34715" y="834875"/>
                    </a:lnTo>
                    <a:lnTo>
                      <a:pt x="46920" y="790222"/>
                    </a:lnTo>
                    <a:lnTo>
                      <a:pt x="60851" y="746347"/>
                    </a:lnTo>
                    <a:lnTo>
                      <a:pt x="76467" y="703293"/>
                    </a:lnTo>
                    <a:lnTo>
                      <a:pt x="93729" y="661101"/>
                    </a:lnTo>
                    <a:lnTo>
                      <a:pt x="112594" y="619814"/>
                    </a:lnTo>
                    <a:lnTo>
                      <a:pt x="133024" y="579473"/>
                    </a:lnTo>
                    <a:lnTo>
                      <a:pt x="154976" y="540120"/>
                    </a:lnTo>
                    <a:lnTo>
                      <a:pt x="178412" y="501797"/>
                    </a:lnTo>
                    <a:lnTo>
                      <a:pt x="203290" y="464546"/>
                    </a:lnTo>
                    <a:lnTo>
                      <a:pt x="229569" y="428409"/>
                    </a:lnTo>
                    <a:lnTo>
                      <a:pt x="257210" y="393427"/>
                    </a:lnTo>
                    <a:lnTo>
                      <a:pt x="286171" y="359643"/>
                    </a:lnTo>
                    <a:lnTo>
                      <a:pt x="316412" y="327099"/>
                    </a:lnTo>
                    <a:lnTo>
                      <a:pt x="347893" y="295836"/>
                    </a:lnTo>
                    <a:lnTo>
                      <a:pt x="380573" y="265897"/>
                    </a:lnTo>
                    <a:lnTo>
                      <a:pt x="414411" y="237323"/>
                    </a:lnTo>
                    <a:lnTo>
                      <a:pt x="449367" y="210156"/>
                    </a:lnTo>
                    <a:lnTo>
                      <a:pt x="485401" y="184438"/>
                    </a:lnTo>
                    <a:lnTo>
                      <a:pt x="522471" y="160210"/>
                    </a:lnTo>
                    <a:lnTo>
                      <a:pt x="560538" y="137516"/>
                    </a:lnTo>
                    <a:lnTo>
                      <a:pt x="599561" y="116397"/>
                    </a:lnTo>
                    <a:lnTo>
                      <a:pt x="639499" y="96894"/>
                    </a:lnTo>
                    <a:lnTo>
                      <a:pt x="680311" y="79050"/>
                    </a:lnTo>
                    <a:lnTo>
                      <a:pt x="721958" y="62906"/>
                    </a:lnTo>
                    <a:lnTo>
                      <a:pt x="764398" y="48504"/>
                    </a:lnTo>
                    <a:lnTo>
                      <a:pt x="807592" y="35887"/>
                    </a:lnTo>
                    <a:lnTo>
                      <a:pt x="851498" y="25096"/>
                    </a:lnTo>
                    <a:lnTo>
                      <a:pt x="896077" y="16173"/>
                    </a:lnTo>
                    <a:lnTo>
                      <a:pt x="941286" y="9160"/>
                    </a:lnTo>
                    <a:lnTo>
                      <a:pt x="987087" y="4099"/>
                    </a:lnTo>
                    <a:lnTo>
                      <a:pt x="1033438" y="1031"/>
                    </a:lnTo>
                    <a:lnTo>
                      <a:pt x="1080300" y="0"/>
                    </a:lnTo>
                    <a:lnTo>
                      <a:pt x="1127160" y="1031"/>
                    </a:lnTo>
                    <a:lnTo>
                      <a:pt x="1173510" y="4099"/>
                    </a:lnTo>
                    <a:lnTo>
                      <a:pt x="1219310" y="9160"/>
                    </a:lnTo>
                    <a:lnTo>
                      <a:pt x="1264519" y="16173"/>
                    </a:lnTo>
                    <a:lnTo>
                      <a:pt x="1309097" y="25097"/>
                    </a:lnTo>
                    <a:lnTo>
                      <a:pt x="1353002" y="35888"/>
                    </a:lnTo>
                    <a:lnTo>
                      <a:pt x="1396195" y="48505"/>
                    </a:lnTo>
                    <a:lnTo>
                      <a:pt x="1438635" y="62907"/>
                    </a:lnTo>
                    <a:lnTo>
                      <a:pt x="1480281" y="79051"/>
                    </a:lnTo>
                    <a:lnTo>
                      <a:pt x="1521093" y="96896"/>
                    </a:lnTo>
                    <a:lnTo>
                      <a:pt x="1561030" y="116399"/>
                    </a:lnTo>
                    <a:lnTo>
                      <a:pt x="1600053" y="137519"/>
                    </a:lnTo>
                    <a:lnTo>
                      <a:pt x="1638119" y="160213"/>
                    </a:lnTo>
                    <a:lnTo>
                      <a:pt x="1675189" y="184441"/>
                    </a:lnTo>
                    <a:lnTo>
                      <a:pt x="1711222" y="210159"/>
                    </a:lnTo>
                    <a:lnTo>
                      <a:pt x="1746178" y="237327"/>
                    </a:lnTo>
                    <a:lnTo>
                      <a:pt x="1780016" y="265901"/>
                    </a:lnTo>
                    <a:lnTo>
                      <a:pt x="1812696" y="295841"/>
                    </a:lnTo>
                    <a:lnTo>
                      <a:pt x="1844176" y="327104"/>
                    </a:lnTo>
                    <a:lnTo>
                      <a:pt x="1874417" y="359648"/>
                    </a:lnTo>
                    <a:lnTo>
                      <a:pt x="1903378" y="393432"/>
                    </a:lnTo>
                    <a:lnTo>
                      <a:pt x="1931018" y="428414"/>
                    </a:lnTo>
                    <a:lnTo>
                      <a:pt x="1957298" y="464551"/>
                    </a:lnTo>
                    <a:lnTo>
                      <a:pt x="1982175" y="501802"/>
                    </a:lnTo>
                    <a:lnTo>
                      <a:pt x="2005611" y="540125"/>
                    </a:lnTo>
                    <a:lnTo>
                      <a:pt x="2027563" y="579478"/>
                    </a:lnTo>
                    <a:lnTo>
                      <a:pt x="2047993" y="619819"/>
                    </a:lnTo>
                    <a:lnTo>
                      <a:pt x="2066858" y="661107"/>
                    </a:lnTo>
                    <a:lnTo>
                      <a:pt x="2084119" y="703298"/>
                    </a:lnTo>
                    <a:lnTo>
                      <a:pt x="2099736" y="746352"/>
                    </a:lnTo>
                    <a:lnTo>
                      <a:pt x="2113667" y="790226"/>
                    </a:lnTo>
                    <a:lnTo>
                      <a:pt x="2125872" y="834879"/>
                    </a:lnTo>
                    <a:lnTo>
                      <a:pt x="2136310" y="880269"/>
                    </a:lnTo>
                    <a:lnTo>
                      <a:pt x="2144942" y="926353"/>
                    </a:lnTo>
                    <a:lnTo>
                      <a:pt x="2151726" y="973090"/>
                    </a:lnTo>
                    <a:lnTo>
                      <a:pt x="2156622" y="1020438"/>
                    </a:lnTo>
                    <a:lnTo>
                      <a:pt x="2159589" y="1068355"/>
                    </a:lnTo>
                    <a:lnTo>
                      <a:pt x="2160587" y="1116799"/>
                    </a:lnTo>
                    <a:lnTo>
                      <a:pt x="2159589" y="1165245"/>
                    </a:lnTo>
                    <a:lnTo>
                      <a:pt x="2156622" y="1213163"/>
                    </a:lnTo>
                    <a:lnTo>
                      <a:pt x="2151726" y="1260512"/>
                    </a:lnTo>
                    <a:lnTo>
                      <a:pt x="2144942" y="1307249"/>
                    </a:lnTo>
                    <a:lnTo>
                      <a:pt x="2136310" y="1353335"/>
                    </a:lnTo>
                    <a:lnTo>
                      <a:pt x="2125872" y="1398725"/>
                    </a:lnTo>
                    <a:lnTo>
                      <a:pt x="2113667" y="1443378"/>
                    </a:lnTo>
                    <a:lnTo>
                      <a:pt x="2099736" y="1487253"/>
                    </a:lnTo>
                    <a:lnTo>
                      <a:pt x="2084119" y="1530308"/>
                    </a:lnTo>
                    <a:lnTo>
                      <a:pt x="2066858" y="1572500"/>
                    </a:lnTo>
                    <a:lnTo>
                      <a:pt x="2047993" y="1613788"/>
                    </a:lnTo>
                    <a:lnTo>
                      <a:pt x="2027563" y="1654129"/>
                    </a:lnTo>
                    <a:lnTo>
                      <a:pt x="2005611" y="1693483"/>
                    </a:lnTo>
                    <a:lnTo>
                      <a:pt x="1982175" y="1731806"/>
                    </a:lnTo>
                    <a:lnTo>
                      <a:pt x="1957298" y="1769057"/>
                    </a:lnTo>
                    <a:lnTo>
                      <a:pt x="1931018" y="1805195"/>
                    </a:lnTo>
                    <a:lnTo>
                      <a:pt x="1903378" y="1840177"/>
                    </a:lnTo>
                    <a:lnTo>
                      <a:pt x="1874417" y="1873961"/>
                    </a:lnTo>
                    <a:lnTo>
                      <a:pt x="1844176" y="1906506"/>
                    </a:lnTo>
                    <a:lnTo>
                      <a:pt x="1812696" y="1937769"/>
                    </a:lnTo>
                    <a:lnTo>
                      <a:pt x="1780016" y="1967709"/>
                    </a:lnTo>
                    <a:lnTo>
                      <a:pt x="1746178" y="1996284"/>
                    </a:lnTo>
                    <a:lnTo>
                      <a:pt x="1711222" y="2023452"/>
                    </a:lnTo>
                    <a:lnTo>
                      <a:pt x="1675189" y="2049170"/>
                    </a:lnTo>
                    <a:lnTo>
                      <a:pt x="1638119" y="2073398"/>
                    </a:lnTo>
                    <a:lnTo>
                      <a:pt x="1600053" y="2096092"/>
                    </a:lnTo>
                    <a:lnTo>
                      <a:pt x="1561030" y="2117212"/>
                    </a:lnTo>
                    <a:lnTo>
                      <a:pt x="1521093" y="2136715"/>
                    </a:lnTo>
                    <a:lnTo>
                      <a:pt x="1480281" y="2154560"/>
                    </a:lnTo>
                    <a:lnTo>
                      <a:pt x="1438635" y="2170704"/>
                    </a:lnTo>
                    <a:lnTo>
                      <a:pt x="1396195" y="2185106"/>
                    </a:lnTo>
                    <a:lnTo>
                      <a:pt x="1353002" y="2197724"/>
                    </a:lnTo>
                    <a:lnTo>
                      <a:pt x="1309097" y="2208515"/>
                    </a:lnTo>
                    <a:lnTo>
                      <a:pt x="1264519" y="2217438"/>
                    </a:lnTo>
                    <a:lnTo>
                      <a:pt x="1219310" y="2224451"/>
                    </a:lnTo>
                    <a:lnTo>
                      <a:pt x="1173510" y="2229513"/>
                    </a:lnTo>
                    <a:lnTo>
                      <a:pt x="1127160" y="2232580"/>
                    </a:lnTo>
                    <a:lnTo>
                      <a:pt x="1080300" y="2233612"/>
                    </a:lnTo>
                    <a:lnTo>
                      <a:pt x="1033438" y="2232580"/>
                    </a:lnTo>
                    <a:lnTo>
                      <a:pt x="987087" y="2229513"/>
                    </a:lnTo>
                    <a:lnTo>
                      <a:pt x="941286" y="2224451"/>
                    </a:lnTo>
                    <a:lnTo>
                      <a:pt x="896077" y="2217438"/>
                    </a:lnTo>
                    <a:lnTo>
                      <a:pt x="851498" y="2208515"/>
                    </a:lnTo>
                    <a:lnTo>
                      <a:pt x="807592" y="2197724"/>
                    </a:lnTo>
                    <a:lnTo>
                      <a:pt x="764398" y="2185106"/>
                    </a:lnTo>
                    <a:lnTo>
                      <a:pt x="721958" y="2170704"/>
                    </a:lnTo>
                    <a:lnTo>
                      <a:pt x="680311" y="2154560"/>
                    </a:lnTo>
                    <a:lnTo>
                      <a:pt x="639499" y="2136715"/>
                    </a:lnTo>
                    <a:lnTo>
                      <a:pt x="599561" y="2117212"/>
                    </a:lnTo>
                    <a:lnTo>
                      <a:pt x="560538" y="2096092"/>
                    </a:lnTo>
                    <a:lnTo>
                      <a:pt x="522471" y="2073398"/>
                    </a:lnTo>
                    <a:lnTo>
                      <a:pt x="485401" y="2049170"/>
                    </a:lnTo>
                    <a:lnTo>
                      <a:pt x="449367" y="2023452"/>
                    </a:lnTo>
                    <a:lnTo>
                      <a:pt x="414411" y="1996284"/>
                    </a:lnTo>
                    <a:lnTo>
                      <a:pt x="380573" y="1967709"/>
                    </a:lnTo>
                    <a:lnTo>
                      <a:pt x="347893" y="1937769"/>
                    </a:lnTo>
                    <a:lnTo>
                      <a:pt x="316412" y="1906506"/>
                    </a:lnTo>
                    <a:lnTo>
                      <a:pt x="286171" y="1873961"/>
                    </a:lnTo>
                    <a:lnTo>
                      <a:pt x="257210" y="1840177"/>
                    </a:lnTo>
                    <a:lnTo>
                      <a:pt x="229569" y="1805195"/>
                    </a:lnTo>
                    <a:lnTo>
                      <a:pt x="203290" y="1769057"/>
                    </a:lnTo>
                    <a:lnTo>
                      <a:pt x="178412" y="1731806"/>
                    </a:lnTo>
                    <a:lnTo>
                      <a:pt x="154976" y="1693483"/>
                    </a:lnTo>
                    <a:lnTo>
                      <a:pt x="133024" y="1654129"/>
                    </a:lnTo>
                    <a:lnTo>
                      <a:pt x="112594" y="1613788"/>
                    </a:lnTo>
                    <a:lnTo>
                      <a:pt x="93729" y="1572500"/>
                    </a:lnTo>
                    <a:lnTo>
                      <a:pt x="76467" y="1530308"/>
                    </a:lnTo>
                    <a:lnTo>
                      <a:pt x="60851" y="1487253"/>
                    </a:lnTo>
                    <a:lnTo>
                      <a:pt x="46920" y="1443378"/>
                    </a:lnTo>
                    <a:lnTo>
                      <a:pt x="34715" y="1398725"/>
                    </a:lnTo>
                    <a:lnTo>
                      <a:pt x="24276" y="1353335"/>
                    </a:lnTo>
                    <a:lnTo>
                      <a:pt x="15645" y="1307249"/>
                    </a:lnTo>
                    <a:lnTo>
                      <a:pt x="8861" y="1260512"/>
                    </a:lnTo>
                    <a:lnTo>
                      <a:pt x="3965" y="1213163"/>
                    </a:lnTo>
                    <a:lnTo>
                      <a:pt x="998" y="1165245"/>
                    </a:lnTo>
                    <a:lnTo>
                      <a:pt x="0" y="1116799"/>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95" name="Google Shape;195;p9"/>
            <p:cNvGrpSpPr/>
            <p:nvPr/>
          </p:nvGrpSpPr>
          <p:grpSpPr>
            <a:xfrm>
              <a:off x="7058184" y="4107786"/>
              <a:ext cx="1038097" cy="1121473"/>
              <a:chOff x="5746750" y="4005262"/>
              <a:chExt cx="1038097" cy="1121473"/>
            </a:xfrm>
          </p:grpSpPr>
          <p:sp>
            <p:nvSpPr>
              <p:cNvPr id="196" name="Google Shape;196;p9"/>
              <p:cNvSpPr/>
              <p:nvPr/>
            </p:nvSpPr>
            <p:spPr>
              <a:xfrm>
                <a:off x="5760720" y="4021835"/>
                <a:ext cx="1024127" cy="1104900"/>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97" name="Google Shape;197;p9"/>
              <p:cNvSpPr/>
              <p:nvPr/>
            </p:nvSpPr>
            <p:spPr>
              <a:xfrm>
                <a:off x="5746750" y="4005262"/>
                <a:ext cx="1008380" cy="1081405"/>
              </a:xfrm>
              <a:custGeom>
                <a:rect b="b" l="l" r="r" t="t"/>
                <a:pathLst>
                  <a:path extrusionOk="0" h="1081404" w="1008379">
                    <a:moveTo>
                      <a:pt x="1008062" y="0"/>
                    </a:moveTo>
                    <a:lnTo>
                      <a:pt x="812380" y="0"/>
                    </a:lnTo>
                    <a:lnTo>
                      <a:pt x="812380" y="472579"/>
                    </a:lnTo>
                    <a:lnTo>
                      <a:pt x="807352" y="505283"/>
                    </a:lnTo>
                    <a:lnTo>
                      <a:pt x="769493" y="565232"/>
                    </a:lnTo>
                    <a:lnTo>
                      <a:pt x="738245" y="591647"/>
                    </a:lnTo>
                    <a:lnTo>
                      <a:pt x="699838" y="615137"/>
                    </a:lnTo>
                    <a:lnTo>
                      <a:pt x="655063" y="635286"/>
                    </a:lnTo>
                    <a:lnTo>
                      <a:pt x="604712" y="651679"/>
                    </a:lnTo>
                    <a:lnTo>
                      <a:pt x="549575" y="663903"/>
                    </a:lnTo>
                    <a:lnTo>
                      <a:pt x="490442" y="671541"/>
                    </a:lnTo>
                    <a:lnTo>
                      <a:pt x="428104" y="674179"/>
                    </a:lnTo>
                    <a:lnTo>
                      <a:pt x="314363" y="674179"/>
                    </a:lnTo>
                    <a:lnTo>
                      <a:pt x="314363" y="472579"/>
                    </a:lnTo>
                    <a:lnTo>
                      <a:pt x="0" y="776833"/>
                    </a:lnTo>
                    <a:lnTo>
                      <a:pt x="314363" y="1081087"/>
                    </a:lnTo>
                    <a:lnTo>
                      <a:pt x="314363" y="879487"/>
                    </a:lnTo>
                    <a:lnTo>
                      <a:pt x="428104" y="879487"/>
                    </a:lnTo>
                    <a:lnTo>
                      <a:pt x="483956" y="877624"/>
                    </a:lnTo>
                    <a:lnTo>
                      <a:pt x="538307" y="872150"/>
                    </a:lnTo>
                    <a:lnTo>
                      <a:pt x="590913" y="863234"/>
                    </a:lnTo>
                    <a:lnTo>
                      <a:pt x="641531" y="851048"/>
                    </a:lnTo>
                    <a:lnTo>
                      <a:pt x="689918" y="835761"/>
                    </a:lnTo>
                    <a:lnTo>
                      <a:pt x="735831" y="817545"/>
                    </a:lnTo>
                    <a:lnTo>
                      <a:pt x="779026" y="796569"/>
                    </a:lnTo>
                    <a:lnTo>
                      <a:pt x="819262" y="773005"/>
                    </a:lnTo>
                    <a:lnTo>
                      <a:pt x="856294" y="747023"/>
                    </a:lnTo>
                    <a:lnTo>
                      <a:pt x="889879" y="718793"/>
                    </a:lnTo>
                    <a:lnTo>
                      <a:pt x="919775" y="688487"/>
                    </a:lnTo>
                    <a:lnTo>
                      <a:pt x="945739" y="656273"/>
                    </a:lnTo>
                    <a:lnTo>
                      <a:pt x="967527" y="622324"/>
                    </a:lnTo>
                    <a:lnTo>
                      <a:pt x="984897" y="586810"/>
                    </a:lnTo>
                    <a:lnTo>
                      <a:pt x="997604" y="549900"/>
                    </a:lnTo>
                    <a:lnTo>
                      <a:pt x="1005407" y="511767"/>
                    </a:lnTo>
                    <a:lnTo>
                      <a:pt x="1008062" y="472579"/>
                    </a:lnTo>
                    <a:lnTo>
                      <a:pt x="1008062" y="0"/>
                    </a:lnTo>
                    <a:close/>
                  </a:path>
                </a:pathLst>
              </a:custGeom>
              <a:solidFill>
                <a:srgbClr val="3333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98" name="Google Shape;198;p9"/>
              <p:cNvSpPr/>
              <p:nvPr/>
            </p:nvSpPr>
            <p:spPr>
              <a:xfrm>
                <a:off x="5746750" y="4005262"/>
                <a:ext cx="1008380" cy="1081405"/>
              </a:xfrm>
              <a:custGeom>
                <a:rect b="b" l="l" r="r" t="t"/>
                <a:pathLst>
                  <a:path extrusionOk="0" h="1081404" w="1008379">
                    <a:moveTo>
                      <a:pt x="0" y="776833"/>
                    </a:moveTo>
                    <a:lnTo>
                      <a:pt x="314363" y="1081087"/>
                    </a:lnTo>
                    <a:lnTo>
                      <a:pt x="314363" y="879487"/>
                    </a:lnTo>
                    <a:lnTo>
                      <a:pt x="428104" y="879487"/>
                    </a:lnTo>
                    <a:lnTo>
                      <a:pt x="483956" y="877624"/>
                    </a:lnTo>
                    <a:lnTo>
                      <a:pt x="538307" y="872150"/>
                    </a:lnTo>
                    <a:lnTo>
                      <a:pt x="590913" y="863234"/>
                    </a:lnTo>
                    <a:lnTo>
                      <a:pt x="641531" y="851048"/>
                    </a:lnTo>
                    <a:lnTo>
                      <a:pt x="689918" y="835761"/>
                    </a:lnTo>
                    <a:lnTo>
                      <a:pt x="735831" y="817545"/>
                    </a:lnTo>
                    <a:lnTo>
                      <a:pt x="779026" y="796569"/>
                    </a:lnTo>
                    <a:lnTo>
                      <a:pt x="819262" y="773005"/>
                    </a:lnTo>
                    <a:lnTo>
                      <a:pt x="856294" y="747023"/>
                    </a:lnTo>
                    <a:lnTo>
                      <a:pt x="889879" y="718793"/>
                    </a:lnTo>
                    <a:lnTo>
                      <a:pt x="919775" y="688487"/>
                    </a:lnTo>
                    <a:lnTo>
                      <a:pt x="945739" y="656273"/>
                    </a:lnTo>
                    <a:lnTo>
                      <a:pt x="967527" y="622324"/>
                    </a:lnTo>
                    <a:lnTo>
                      <a:pt x="984897" y="586810"/>
                    </a:lnTo>
                    <a:lnTo>
                      <a:pt x="997604" y="549900"/>
                    </a:lnTo>
                    <a:lnTo>
                      <a:pt x="1005407" y="511767"/>
                    </a:lnTo>
                    <a:lnTo>
                      <a:pt x="1008062" y="472579"/>
                    </a:lnTo>
                    <a:lnTo>
                      <a:pt x="1008062" y="0"/>
                    </a:lnTo>
                    <a:lnTo>
                      <a:pt x="812380" y="0"/>
                    </a:lnTo>
                    <a:lnTo>
                      <a:pt x="812380" y="472579"/>
                    </a:lnTo>
                    <a:lnTo>
                      <a:pt x="807352" y="505283"/>
                    </a:lnTo>
                    <a:lnTo>
                      <a:pt x="769493" y="565232"/>
                    </a:lnTo>
                    <a:lnTo>
                      <a:pt x="738245" y="591647"/>
                    </a:lnTo>
                    <a:lnTo>
                      <a:pt x="699838" y="615137"/>
                    </a:lnTo>
                    <a:lnTo>
                      <a:pt x="655063" y="635286"/>
                    </a:lnTo>
                    <a:lnTo>
                      <a:pt x="604712" y="651679"/>
                    </a:lnTo>
                    <a:lnTo>
                      <a:pt x="549575" y="663903"/>
                    </a:lnTo>
                    <a:lnTo>
                      <a:pt x="490442" y="671541"/>
                    </a:lnTo>
                    <a:lnTo>
                      <a:pt x="428104" y="674179"/>
                    </a:lnTo>
                    <a:lnTo>
                      <a:pt x="314363" y="674179"/>
                    </a:lnTo>
                    <a:lnTo>
                      <a:pt x="314363" y="472579"/>
                    </a:lnTo>
                    <a:lnTo>
                      <a:pt x="0" y="776833"/>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99" name="Google Shape;199;p9"/>
            <p:cNvSpPr txBox="1"/>
            <p:nvPr/>
          </p:nvSpPr>
          <p:spPr>
            <a:xfrm>
              <a:off x="7713186" y="5099720"/>
              <a:ext cx="1124585"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0" lang="en-US" sz="2000" u="none" cap="none" strike="noStrike">
                  <a:solidFill>
                    <a:schemeClr val="dk1"/>
                  </a:solidFill>
                  <a:latin typeface="Calibri"/>
                  <a:ea typeface="Calibri"/>
                  <a:cs typeface="Calibri"/>
                  <a:sym typeface="Calibri"/>
                </a:rPr>
                <a:t>Mapping</a:t>
              </a:r>
              <a:endParaRPr b="0" i="0" sz="2000" u="none" cap="none" strike="noStrike">
                <a:solidFill>
                  <a:schemeClr val="dk1"/>
                </a:solidFill>
                <a:latin typeface="Calibri"/>
                <a:ea typeface="Calibri"/>
                <a:cs typeface="Calibri"/>
                <a:sym typeface="Calibri"/>
              </a:endParaRPr>
            </a:p>
          </p:txBody>
        </p:sp>
        <p:grpSp>
          <p:nvGrpSpPr>
            <p:cNvPr id="200" name="Google Shape;200;p9"/>
            <p:cNvGrpSpPr/>
            <p:nvPr/>
          </p:nvGrpSpPr>
          <p:grpSpPr>
            <a:xfrm>
              <a:off x="3578384" y="4036349"/>
              <a:ext cx="756664" cy="833246"/>
              <a:chOff x="2266950" y="3933825"/>
              <a:chExt cx="756664" cy="833246"/>
            </a:xfrm>
          </p:grpSpPr>
          <p:sp>
            <p:nvSpPr>
              <p:cNvPr id="201" name="Google Shape;201;p9"/>
              <p:cNvSpPr/>
              <p:nvPr/>
            </p:nvSpPr>
            <p:spPr>
              <a:xfrm>
                <a:off x="2276855" y="3945635"/>
                <a:ext cx="746759" cy="821436"/>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02" name="Google Shape;202;p9"/>
              <p:cNvSpPr/>
              <p:nvPr/>
            </p:nvSpPr>
            <p:spPr>
              <a:xfrm>
                <a:off x="2266950" y="3933825"/>
                <a:ext cx="720725" cy="792480"/>
              </a:xfrm>
              <a:custGeom>
                <a:rect b="b" l="l" r="r" t="t"/>
                <a:pathLst>
                  <a:path extrusionOk="0" h="792479" w="720725">
                    <a:moveTo>
                      <a:pt x="205905" y="0"/>
                    </a:moveTo>
                    <a:lnTo>
                      <a:pt x="0" y="251256"/>
                    </a:lnTo>
                    <a:lnTo>
                      <a:pt x="139699" y="251256"/>
                    </a:lnTo>
                    <a:lnTo>
                      <a:pt x="139699" y="638606"/>
                    </a:lnTo>
                    <a:lnTo>
                      <a:pt x="492124" y="638606"/>
                    </a:lnTo>
                    <a:lnTo>
                      <a:pt x="492124" y="792162"/>
                    </a:lnTo>
                    <a:lnTo>
                      <a:pt x="720724" y="565848"/>
                    </a:lnTo>
                    <a:lnTo>
                      <a:pt x="492124" y="339496"/>
                    </a:lnTo>
                    <a:lnTo>
                      <a:pt x="492124" y="493052"/>
                    </a:lnTo>
                    <a:lnTo>
                      <a:pt x="272135" y="493052"/>
                    </a:lnTo>
                    <a:lnTo>
                      <a:pt x="272135" y="251256"/>
                    </a:lnTo>
                    <a:lnTo>
                      <a:pt x="411848" y="251256"/>
                    </a:lnTo>
                    <a:lnTo>
                      <a:pt x="205905" y="0"/>
                    </a:lnTo>
                    <a:close/>
                  </a:path>
                </a:pathLst>
              </a:custGeom>
              <a:solidFill>
                <a:srgbClr val="3333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03" name="Google Shape;203;p9"/>
              <p:cNvSpPr/>
              <p:nvPr/>
            </p:nvSpPr>
            <p:spPr>
              <a:xfrm>
                <a:off x="2266950" y="3933825"/>
                <a:ext cx="720725" cy="792480"/>
              </a:xfrm>
              <a:custGeom>
                <a:rect b="b" l="l" r="r" t="t"/>
                <a:pathLst>
                  <a:path extrusionOk="0" h="792479" w="720725">
                    <a:moveTo>
                      <a:pt x="205905" y="0"/>
                    </a:moveTo>
                    <a:lnTo>
                      <a:pt x="411848" y="251256"/>
                    </a:lnTo>
                    <a:lnTo>
                      <a:pt x="272135" y="251256"/>
                    </a:lnTo>
                    <a:lnTo>
                      <a:pt x="272135" y="493052"/>
                    </a:lnTo>
                    <a:lnTo>
                      <a:pt x="492124" y="493052"/>
                    </a:lnTo>
                    <a:lnTo>
                      <a:pt x="492124" y="339496"/>
                    </a:lnTo>
                    <a:lnTo>
                      <a:pt x="720724" y="565848"/>
                    </a:lnTo>
                    <a:lnTo>
                      <a:pt x="492124" y="792162"/>
                    </a:lnTo>
                    <a:lnTo>
                      <a:pt x="492124" y="638606"/>
                    </a:lnTo>
                    <a:lnTo>
                      <a:pt x="139699" y="638606"/>
                    </a:lnTo>
                    <a:lnTo>
                      <a:pt x="139699" y="251256"/>
                    </a:lnTo>
                    <a:lnTo>
                      <a:pt x="0" y="251256"/>
                    </a:lnTo>
                    <a:lnTo>
                      <a:pt x="205905" y="0"/>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04" name="Google Shape;204;p9"/>
            <p:cNvSpPr txBox="1"/>
            <p:nvPr/>
          </p:nvSpPr>
          <p:spPr>
            <a:xfrm>
              <a:off x="3225323" y="4823495"/>
              <a:ext cx="1495425" cy="63627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i="0" lang="en-US" sz="2000" u="none" cap="none" strike="noStrike">
                  <a:solidFill>
                    <a:schemeClr val="dk1"/>
                  </a:solidFill>
                  <a:latin typeface="Calibri"/>
                  <a:ea typeface="Calibri"/>
                  <a:cs typeface="Calibri"/>
                  <a:sym typeface="Calibri"/>
                </a:rPr>
                <a:t>Modeling &amp;  Verification</a:t>
              </a:r>
              <a:endParaRPr b="0" i="0" sz="2000" u="none" cap="none" strike="noStrike">
                <a:solidFill>
                  <a:schemeClr val="dk1"/>
                </a:solidFill>
                <a:latin typeface="Calibri"/>
                <a:ea typeface="Calibri"/>
                <a:cs typeface="Calibri"/>
                <a:sym typeface="Calibri"/>
              </a:endParaRPr>
            </a:p>
          </p:txBody>
        </p:sp>
        <p:sp>
          <p:nvSpPr>
            <p:cNvPr id="205" name="Google Shape;205;p9"/>
            <p:cNvSpPr txBox="1"/>
            <p:nvPr/>
          </p:nvSpPr>
          <p:spPr>
            <a:xfrm>
              <a:off x="8772048" y="3487794"/>
              <a:ext cx="1625985" cy="785471"/>
            </a:xfrm>
            <a:prstGeom prst="rect">
              <a:avLst/>
            </a:prstGeom>
            <a:noFill/>
            <a:ln>
              <a:noFill/>
            </a:ln>
          </p:spPr>
          <p:txBody>
            <a:bodyPr anchorCtr="0" anchor="t" bIns="0" lIns="0" spcFirstLastPara="1" rIns="0" wrap="square" tIns="41275">
              <a:spAutoFit/>
            </a:bodyPr>
            <a:lstStyle/>
            <a:p>
              <a:pPr indent="0" lvl="0" marL="12700" marR="5080" rtl="0" algn="l">
                <a:lnSpc>
                  <a:spcPct val="120000"/>
                </a:lnSpc>
                <a:spcBef>
                  <a:spcPts val="0"/>
                </a:spcBef>
                <a:spcAft>
                  <a:spcPts val="0"/>
                </a:spcAft>
                <a:buNone/>
              </a:pPr>
              <a:r>
                <a:rPr b="1" i="1" lang="en-US" sz="2400" u="none" cap="none" strike="noStrike">
                  <a:solidFill>
                    <a:schemeClr val="dk1"/>
                  </a:solidFill>
                  <a:latin typeface="Calibri"/>
                  <a:ea typeface="Calibri"/>
                  <a:cs typeface="Calibri"/>
                  <a:sym typeface="Calibri"/>
                </a:rPr>
                <a:t>Scale: </a:t>
              </a:r>
              <a:r>
                <a:rPr b="1" i="1" lang="en-US" sz="2400" u="none" cap="none" strike="noStrike">
                  <a:solidFill>
                    <a:schemeClr val="accent1"/>
                  </a:solidFill>
                  <a:latin typeface="Calibri"/>
                  <a:ea typeface="Calibri"/>
                  <a:cs typeface="Calibri"/>
                  <a:sym typeface="Calibri"/>
                </a:rPr>
                <a:t>ratio</a:t>
              </a:r>
              <a:r>
                <a:rPr b="1" i="1" lang="en-US" sz="2400" u="none" cap="none" strike="noStrike">
                  <a:solidFill>
                    <a:schemeClr val="dk1"/>
                  </a:solidFill>
                  <a:latin typeface="Calibri"/>
                  <a:ea typeface="Calibri"/>
                  <a:cs typeface="Calibri"/>
                  <a:sym typeface="Calibri"/>
                </a:rPr>
                <a:t> unit: </a:t>
              </a:r>
              <a:r>
                <a:rPr b="1" i="1" lang="en-US" sz="2400" u="none" cap="none" strike="noStrike">
                  <a:solidFill>
                    <a:schemeClr val="accent1"/>
                  </a:solidFill>
                  <a:latin typeface="Calibri"/>
                  <a:ea typeface="Calibri"/>
                  <a:cs typeface="Calibri"/>
                  <a:sym typeface="Calibri"/>
                </a:rPr>
                <a:t>cm</a:t>
              </a:r>
              <a:endParaRPr b="0" i="0" sz="2400" u="none" cap="none" strike="noStrike">
                <a:solidFill>
                  <a:schemeClr val="accent1"/>
                </a:solidFill>
                <a:latin typeface="Calibri"/>
                <a:ea typeface="Calibri"/>
                <a:cs typeface="Calibri"/>
                <a:sym typeface="Calibri"/>
              </a:endParaRPr>
            </a:p>
          </p:txBody>
        </p:sp>
        <p:grpSp>
          <p:nvGrpSpPr>
            <p:cNvPr id="206" name="Google Shape;206;p9"/>
            <p:cNvGrpSpPr/>
            <p:nvPr/>
          </p:nvGrpSpPr>
          <p:grpSpPr>
            <a:xfrm>
              <a:off x="4803934" y="2307561"/>
              <a:ext cx="2057906" cy="324803"/>
              <a:chOff x="3492500" y="2205037"/>
              <a:chExt cx="2057906" cy="324803"/>
            </a:xfrm>
          </p:grpSpPr>
          <p:sp>
            <p:nvSpPr>
              <p:cNvPr id="207" name="Google Shape;207;p9"/>
              <p:cNvSpPr/>
              <p:nvPr/>
            </p:nvSpPr>
            <p:spPr>
              <a:xfrm>
                <a:off x="3502151" y="2218944"/>
                <a:ext cx="2048255" cy="310896"/>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08" name="Google Shape;208;p9"/>
              <p:cNvSpPr/>
              <p:nvPr/>
            </p:nvSpPr>
            <p:spPr>
              <a:xfrm>
                <a:off x="3492500" y="2205037"/>
                <a:ext cx="2016125" cy="287655"/>
              </a:xfrm>
              <a:custGeom>
                <a:rect b="b" l="l" r="r" t="t"/>
                <a:pathLst>
                  <a:path extrusionOk="0" h="287655" w="2016125">
                    <a:moveTo>
                      <a:pt x="1727238" y="0"/>
                    </a:moveTo>
                    <a:lnTo>
                      <a:pt x="1727238" y="82562"/>
                    </a:lnTo>
                    <a:lnTo>
                      <a:pt x="288886" y="82562"/>
                    </a:lnTo>
                    <a:lnTo>
                      <a:pt x="288886" y="0"/>
                    </a:lnTo>
                    <a:lnTo>
                      <a:pt x="0" y="143675"/>
                    </a:lnTo>
                    <a:lnTo>
                      <a:pt x="288886" y="287337"/>
                    </a:lnTo>
                    <a:lnTo>
                      <a:pt x="288886" y="204787"/>
                    </a:lnTo>
                    <a:lnTo>
                      <a:pt x="1727238" y="204787"/>
                    </a:lnTo>
                    <a:lnTo>
                      <a:pt x="1727238" y="287337"/>
                    </a:lnTo>
                    <a:lnTo>
                      <a:pt x="2016125" y="143675"/>
                    </a:lnTo>
                    <a:lnTo>
                      <a:pt x="1727238" y="0"/>
                    </a:lnTo>
                    <a:close/>
                  </a:path>
                </a:pathLst>
              </a:custGeom>
              <a:solidFill>
                <a:srgbClr val="3333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09" name="Google Shape;209;p9"/>
              <p:cNvSpPr/>
              <p:nvPr/>
            </p:nvSpPr>
            <p:spPr>
              <a:xfrm>
                <a:off x="3492500" y="2205037"/>
                <a:ext cx="2016125" cy="287655"/>
              </a:xfrm>
              <a:custGeom>
                <a:rect b="b" l="l" r="r" t="t"/>
                <a:pathLst>
                  <a:path extrusionOk="0" h="287655" w="2016125">
                    <a:moveTo>
                      <a:pt x="0" y="143675"/>
                    </a:moveTo>
                    <a:lnTo>
                      <a:pt x="288886" y="0"/>
                    </a:lnTo>
                    <a:lnTo>
                      <a:pt x="288886" y="82562"/>
                    </a:lnTo>
                    <a:lnTo>
                      <a:pt x="1727238" y="82562"/>
                    </a:lnTo>
                    <a:lnTo>
                      <a:pt x="1727238" y="0"/>
                    </a:lnTo>
                    <a:lnTo>
                      <a:pt x="2016125" y="143675"/>
                    </a:lnTo>
                    <a:lnTo>
                      <a:pt x="1727238" y="287337"/>
                    </a:lnTo>
                    <a:lnTo>
                      <a:pt x="1727238" y="204787"/>
                    </a:lnTo>
                    <a:lnTo>
                      <a:pt x="288886" y="204787"/>
                    </a:lnTo>
                    <a:lnTo>
                      <a:pt x="288886" y="287337"/>
                    </a:lnTo>
                    <a:lnTo>
                      <a:pt x="0" y="143675"/>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10" name="Google Shape;210;p9"/>
            <p:cNvSpPr txBox="1"/>
            <p:nvPr/>
          </p:nvSpPr>
          <p:spPr>
            <a:xfrm>
              <a:off x="5029178" y="1636747"/>
              <a:ext cx="1772920" cy="641842"/>
            </a:xfrm>
            <a:prstGeom prst="rect">
              <a:avLst/>
            </a:prstGeom>
            <a:noFill/>
            <a:ln>
              <a:noFill/>
            </a:ln>
          </p:spPr>
          <p:txBody>
            <a:bodyPr anchorCtr="0" anchor="t" bIns="0" lIns="0" spcFirstLastPara="1" rIns="0" wrap="square" tIns="13325">
              <a:spAutoFit/>
            </a:bodyPr>
            <a:lstStyle/>
            <a:p>
              <a:pPr indent="0" lvl="0" marL="12700" marR="0" rtl="0" algn="ctr">
                <a:lnSpc>
                  <a:spcPct val="100000"/>
                </a:lnSpc>
                <a:spcBef>
                  <a:spcPts val="0"/>
                </a:spcBef>
                <a:spcAft>
                  <a:spcPts val="0"/>
                </a:spcAft>
                <a:buNone/>
              </a:pPr>
              <a:r>
                <a:rPr b="1" i="0" lang="en-US" sz="2000" u="none" cap="none" strike="noStrike">
                  <a:solidFill>
                    <a:schemeClr val="dk1"/>
                  </a:solidFill>
                  <a:latin typeface="Calibri"/>
                  <a:ea typeface="Calibri"/>
                  <a:cs typeface="Calibri"/>
                  <a:sym typeface="Calibri"/>
                </a:rPr>
                <a:t>Measurement</a:t>
              </a:r>
              <a:endParaRPr b="1" i="0" sz="2000" u="none" cap="none" strike="noStrike">
                <a:solidFill>
                  <a:schemeClr val="dk1"/>
                </a:solidFill>
                <a:latin typeface="Calibri"/>
                <a:ea typeface="Calibri"/>
                <a:cs typeface="Calibri"/>
                <a:sym typeface="Calibri"/>
              </a:endParaRPr>
            </a:p>
            <a:p>
              <a:pPr indent="0" lvl="0" marL="12700" marR="0" rtl="0" algn="ctr">
                <a:lnSpc>
                  <a:spcPct val="100000"/>
                </a:lnSpc>
                <a:spcBef>
                  <a:spcPts val="105"/>
                </a:spcBef>
                <a:spcAft>
                  <a:spcPts val="0"/>
                </a:spcAft>
                <a:buNone/>
              </a:pPr>
              <a:r>
                <a:rPr b="1" i="0" lang="en-US" sz="2000" u="none" cap="none" strike="noStrike">
                  <a:solidFill>
                    <a:schemeClr val="accent1"/>
                  </a:solidFill>
                  <a:latin typeface="Calibri"/>
                  <a:ea typeface="Calibri"/>
                  <a:cs typeface="Calibri"/>
                  <a:sym typeface="Calibri"/>
                </a:rPr>
                <a:t>Height</a:t>
              </a:r>
              <a:endParaRPr b="0" i="0" sz="2000" u="none" cap="none" strike="noStrike">
                <a:solidFill>
                  <a:schemeClr val="accent1"/>
                </a:solidFill>
                <a:latin typeface="Calibri"/>
                <a:ea typeface="Calibri"/>
                <a:cs typeface="Calibri"/>
                <a:sym typeface="Calibri"/>
              </a:endParaRPr>
            </a:p>
          </p:txBody>
        </p:sp>
      </p:grpSp>
      <p:grpSp>
        <p:nvGrpSpPr>
          <p:cNvPr id="211" name="Google Shape;211;p9"/>
          <p:cNvGrpSpPr/>
          <p:nvPr/>
        </p:nvGrpSpPr>
        <p:grpSpPr>
          <a:xfrm>
            <a:off x="3084986" y="2313327"/>
            <a:ext cx="5212131" cy="2701608"/>
            <a:chOff x="3084986" y="2313327"/>
            <a:chExt cx="5212131" cy="2701608"/>
          </a:xfrm>
        </p:grpSpPr>
        <p:sp>
          <p:nvSpPr>
            <p:cNvPr id="212" name="Google Shape;212;p9"/>
            <p:cNvSpPr txBox="1"/>
            <p:nvPr/>
          </p:nvSpPr>
          <p:spPr>
            <a:xfrm>
              <a:off x="3084986" y="2313327"/>
              <a:ext cx="122618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0" lang="en-US" sz="2400" u="none" cap="none" strike="noStrike">
                  <a:solidFill>
                    <a:srgbClr val="800000"/>
                  </a:solidFill>
                  <a:latin typeface="Tahoma"/>
                  <a:ea typeface="Tahoma"/>
                  <a:cs typeface="Tahoma"/>
                  <a:sym typeface="Tahoma"/>
                </a:rPr>
                <a:t>Entity A</a:t>
              </a:r>
              <a:endParaRPr b="0" i="0" sz="2400" u="none" cap="none" strike="noStrike">
                <a:solidFill>
                  <a:schemeClr val="dk1"/>
                </a:solidFill>
                <a:latin typeface="Tahoma"/>
                <a:ea typeface="Tahoma"/>
                <a:cs typeface="Tahoma"/>
                <a:sym typeface="Tahoma"/>
              </a:endParaRPr>
            </a:p>
          </p:txBody>
        </p:sp>
        <p:sp>
          <p:nvSpPr>
            <p:cNvPr id="213" name="Google Shape;213;p9"/>
            <p:cNvSpPr txBox="1"/>
            <p:nvPr/>
          </p:nvSpPr>
          <p:spPr>
            <a:xfrm>
              <a:off x="3084986" y="3044847"/>
              <a:ext cx="122682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0" lang="en-US" sz="2400" u="none" cap="none" strike="noStrike">
                  <a:solidFill>
                    <a:srgbClr val="008000"/>
                  </a:solidFill>
                  <a:latin typeface="Tahoma"/>
                  <a:ea typeface="Tahoma"/>
                  <a:cs typeface="Tahoma"/>
                  <a:sym typeface="Tahoma"/>
                </a:rPr>
                <a:t>Entity B</a:t>
              </a:r>
              <a:endParaRPr b="0" i="0" sz="2400" u="none" cap="none" strike="noStrike">
                <a:solidFill>
                  <a:schemeClr val="dk1"/>
                </a:solidFill>
                <a:latin typeface="Tahoma"/>
                <a:ea typeface="Tahoma"/>
                <a:cs typeface="Tahoma"/>
                <a:sym typeface="Tahoma"/>
              </a:endParaRPr>
            </a:p>
          </p:txBody>
        </p:sp>
        <p:sp>
          <p:nvSpPr>
            <p:cNvPr id="214" name="Google Shape;214;p9"/>
            <p:cNvSpPr txBox="1"/>
            <p:nvPr/>
          </p:nvSpPr>
          <p:spPr>
            <a:xfrm>
              <a:off x="4803728" y="4623775"/>
              <a:ext cx="196532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0" lang="en-US" sz="2400" u="none" cap="none" strike="noStrike">
                  <a:solidFill>
                    <a:srgbClr val="800000"/>
                  </a:solidFill>
                  <a:latin typeface="Tahoma"/>
                  <a:ea typeface="Tahoma"/>
                  <a:cs typeface="Tahoma"/>
                  <a:sym typeface="Tahoma"/>
                </a:rPr>
                <a:t>M(A) </a:t>
              </a:r>
              <a:r>
                <a:rPr b="1" i="0" lang="en-US" sz="2400" u="none" cap="none" strike="noStrike">
                  <a:solidFill>
                    <a:schemeClr val="dk1"/>
                  </a:solidFill>
                  <a:latin typeface="Tahoma"/>
                  <a:ea typeface="Tahoma"/>
                  <a:cs typeface="Tahoma"/>
                  <a:sym typeface="Tahoma"/>
                </a:rPr>
                <a:t>&gt; </a:t>
              </a:r>
              <a:r>
                <a:rPr b="1" i="0" lang="en-US" sz="2400" u="none" cap="none" strike="noStrike">
                  <a:solidFill>
                    <a:srgbClr val="008000"/>
                  </a:solidFill>
                  <a:latin typeface="Tahoma"/>
                  <a:ea typeface="Tahoma"/>
                  <a:cs typeface="Tahoma"/>
                  <a:sym typeface="Tahoma"/>
                </a:rPr>
                <a:t>M(B)</a:t>
              </a:r>
              <a:endParaRPr b="0" i="0" sz="2400" u="none" cap="none" strike="noStrike">
                <a:solidFill>
                  <a:schemeClr val="dk1"/>
                </a:solidFill>
                <a:latin typeface="Tahoma"/>
                <a:ea typeface="Tahoma"/>
                <a:cs typeface="Tahoma"/>
                <a:sym typeface="Tahoma"/>
              </a:endParaRPr>
            </a:p>
          </p:txBody>
        </p:sp>
        <p:sp>
          <p:nvSpPr>
            <p:cNvPr id="215" name="Google Shape;215;p9"/>
            <p:cNvSpPr txBox="1"/>
            <p:nvPr/>
          </p:nvSpPr>
          <p:spPr>
            <a:xfrm>
              <a:off x="7572582" y="2313327"/>
              <a:ext cx="72453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0" lang="en-US" sz="2400" u="none" cap="none" strike="noStrike">
                  <a:solidFill>
                    <a:srgbClr val="800000"/>
                  </a:solidFill>
                  <a:latin typeface="Tahoma"/>
                  <a:ea typeface="Tahoma"/>
                  <a:cs typeface="Tahoma"/>
                  <a:sym typeface="Tahoma"/>
                </a:rPr>
                <a:t>197</a:t>
              </a:r>
              <a:r>
                <a:rPr b="1" i="0" lang="en-US" sz="2400" u="sng" cap="none" strike="noStrike">
                  <a:solidFill>
                    <a:srgbClr val="800000"/>
                  </a:solidFill>
                  <a:latin typeface="Tahoma"/>
                  <a:ea typeface="Tahoma"/>
                  <a:cs typeface="Tahoma"/>
                  <a:sym typeface="Tahoma"/>
                </a:rPr>
                <a:t>  </a:t>
              </a:r>
              <a:endParaRPr b="0" i="0" sz="2400" u="none" cap="none" strike="noStrike">
                <a:solidFill>
                  <a:schemeClr val="dk1"/>
                </a:solidFill>
                <a:latin typeface="Tahoma"/>
                <a:ea typeface="Tahoma"/>
                <a:cs typeface="Tahoma"/>
                <a:sym typeface="Tahoma"/>
              </a:endParaRPr>
            </a:p>
          </p:txBody>
        </p:sp>
        <p:sp>
          <p:nvSpPr>
            <p:cNvPr id="216" name="Google Shape;216;p9"/>
            <p:cNvSpPr txBox="1"/>
            <p:nvPr/>
          </p:nvSpPr>
          <p:spPr>
            <a:xfrm>
              <a:off x="7572582" y="3044847"/>
              <a:ext cx="60642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0" lang="en-US" sz="2400" u="none" cap="none" strike="noStrike">
                  <a:solidFill>
                    <a:srgbClr val="008000"/>
                  </a:solidFill>
                  <a:latin typeface="Tahoma"/>
                  <a:ea typeface="Tahoma"/>
                  <a:cs typeface="Tahoma"/>
                  <a:sym typeface="Tahoma"/>
                </a:rPr>
                <a:t>124</a:t>
              </a:r>
              <a:endParaRPr b="0" i="0" sz="2400" u="none" cap="none" strike="noStrike">
                <a:solidFill>
                  <a:schemeClr val="dk1"/>
                </a:solidFill>
                <a:latin typeface="Tahoma"/>
                <a:ea typeface="Tahoma"/>
                <a:cs typeface="Tahoma"/>
                <a:sym typeface="Tahoma"/>
              </a:endParaRPr>
            </a:p>
          </p:txBody>
        </p:sp>
      </p:grpSp>
      <p:grpSp>
        <p:nvGrpSpPr>
          <p:cNvPr id="217" name="Google Shape;217;p9"/>
          <p:cNvGrpSpPr/>
          <p:nvPr/>
        </p:nvGrpSpPr>
        <p:grpSpPr>
          <a:xfrm>
            <a:off x="1109250" y="2114987"/>
            <a:ext cx="1143007" cy="1687499"/>
            <a:chOff x="1109250" y="2114987"/>
            <a:chExt cx="1143007" cy="1687499"/>
          </a:xfrm>
        </p:grpSpPr>
        <p:sp>
          <p:nvSpPr>
            <p:cNvPr id="218" name="Google Shape;218;p9"/>
            <p:cNvSpPr/>
            <p:nvPr/>
          </p:nvSpPr>
          <p:spPr>
            <a:xfrm>
              <a:off x="1252130" y="3257982"/>
              <a:ext cx="785815" cy="544504"/>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19" name="Google Shape;219;p9"/>
            <p:cNvSpPr/>
            <p:nvPr/>
          </p:nvSpPr>
          <p:spPr>
            <a:xfrm>
              <a:off x="1109250" y="2114987"/>
              <a:ext cx="1143007" cy="928687"/>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2021-07-06T06:56:26Z</dcterms:created>
  <dc:creator>jubair</dc:creator>
</cp:coreProperties>
</file>