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Tahom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hSktZlhQ36QOvqTWQWqlLIKORo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A46FC8-0675-4630-A5D5-428B80A23031}">
  <a:tblStyle styleId="{43A46FC8-0675-4630-A5D5-428B80A2303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Tahoma-bold.fntdata"/><Relationship Id="rId41" Type="http://schemas.openxmlformats.org/officeDocument/2006/relationships/font" Target="fonts/Tahoma-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Software Development</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1EB9-4186-B303-F0D2B6F1BBB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1EB9-4186-B303-F0D2B6F1BBB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1EB9-4186-B303-F0D2B6F1BBB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1EB9-4186-B303-F0D2B6F1BBB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1EB9-4186-B303-F0D2B6F1BBB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1EB9-4186-B303-F0D2B6F1BBB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Sheet1!$A$2:$A$7</c:f>
              <c:strCache>
                <c:ptCount val="6"/>
                <c:pt idx="0">
                  <c:v>Requirement</c:v>
                </c:pt>
                <c:pt idx="1">
                  <c:v>Design</c:v>
                </c:pt>
                <c:pt idx="2">
                  <c:v>Coding</c:v>
                </c:pt>
                <c:pt idx="3">
                  <c:v>Testing</c:v>
                </c:pt>
                <c:pt idx="4">
                  <c:v>Maintenance</c:v>
                </c:pt>
                <c:pt idx="5">
                  <c:v>CASE tools</c:v>
                </c:pt>
              </c:strCache>
            </c:strRef>
          </c:cat>
          <c:val>
            <c:numRef>
              <c:f>Sheet1!$B$2:$B$7</c:f>
              <c:numCache>
                <c:formatCode>General</c:formatCode>
                <c:ptCount val="6"/>
                <c:pt idx="0">
                  <c:v>13</c:v>
                </c:pt>
                <c:pt idx="1">
                  <c:v>30</c:v>
                </c:pt>
                <c:pt idx="2">
                  <c:v>20</c:v>
                </c:pt>
                <c:pt idx="3">
                  <c:v>20</c:v>
                </c:pt>
                <c:pt idx="4">
                  <c:v>12</c:v>
                </c:pt>
                <c:pt idx="5">
                  <c:v>5</c:v>
                </c:pt>
              </c:numCache>
            </c:numRef>
          </c:val>
          <c:extLst>
            <c:ext xmlns:c16="http://schemas.microsoft.com/office/drawing/2014/chart" uri="{C3380CC4-5D6E-409C-BE32-E72D297353CC}">
              <c16:uniqueId val="{00000000-D978-4145-8779-ECBDC8ADAAF9}"/>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smtClean="0"/>
              <a:t>Case Tools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Cost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Sheet1!$A$2:$A$4</c:f>
              <c:strCache>
                <c:ptCount val="3"/>
                <c:pt idx="0">
                  <c:v>Case Tool #1</c:v>
                </c:pt>
                <c:pt idx="1">
                  <c:v>Case Tool #2</c:v>
                </c:pt>
                <c:pt idx="2">
                  <c:v>Case Tool #3</c:v>
                </c:pt>
              </c:strCache>
            </c:strRef>
          </c:cat>
          <c:val>
            <c:numRef>
              <c:f>Sheet1!$B$2:$B$4</c:f>
              <c:numCache>
                <c:formatCode>General</c:formatCode>
                <c:ptCount val="3"/>
                <c:pt idx="0">
                  <c:v>100</c:v>
                </c:pt>
                <c:pt idx="1">
                  <c:v>200</c:v>
                </c:pt>
                <c:pt idx="2">
                  <c:v>50</c:v>
                </c:pt>
              </c:numCache>
            </c:numRef>
          </c:val>
          <c:extLst>
            <c:ext xmlns:c16="http://schemas.microsoft.com/office/drawing/2014/chart" uri="{C3380CC4-5D6E-409C-BE32-E72D297353CC}">
              <c16:uniqueId val="{00000000-322D-4AEE-A382-89C99035A018}"/>
            </c:ext>
          </c:extLst>
        </c:ser>
        <c:dLbls>
          <c:showLegendKey val="0"/>
          <c:showVal val="0"/>
          <c:showCatName val="0"/>
          <c:showSerName val="0"/>
          <c:showPercent val="0"/>
          <c:showBubbleSize val="0"/>
        </c:dLbls>
        <c:gapWidth val="150"/>
        <c:overlap val="100"/>
        <c:axId val="608320704"/>
        <c:axId val="608319040"/>
      </c:barChart>
      <c:catAx>
        <c:axId val="60832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08319040"/>
        <c:crosses val="autoZero"/>
        <c:auto val="1"/>
        <c:lblAlgn val="ctr"/>
        <c:lblOffset val="100"/>
        <c:noMultiLvlLbl val="0"/>
      </c:catAx>
      <c:valAx>
        <c:axId val="60831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08320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Cost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Sheet1!$A$2:$A$4</c:f>
              <c:strCache>
                <c:ptCount val="3"/>
                <c:pt idx="0">
                  <c:v>Case Tool #1</c:v>
                </c:pt>
                <c:pt idx="1">
                  <c:v>Case Tool #2</c:v>
                </c:pt>
                <c:pt idx="2">
                  <c:v>Case Tool #3</c:v>
                </c:pt>
              </c:strCache>
            </c:strRef>
          </c:cat>
          <c:val>
            <c:numRef>
              <c:f>Sheet1!$B$2:$B$4</c:f>
              <c:numCache>
                <c:formatCode>General</c:formatCode>
                <c:ptCount val="3"/>
                <c:pt idx="0">
                  <c:v>100</c:v>
                </c:pt>
                <c:pt idx="1">
                  <c:v>200</c:v>
                </c:pt>
                <c:pt idx="2">
                  <c:v>50</c:v>
                </c:pt>
              </c:numCache>
            </c:numRef>
          </c:val>
          <c:extLst>
            <c:ext xmlns:c16="http://schemas.microsoft.com/office/drawing/2014/chart" uri="{C3380CC4-5D6E-409C-BE32-E72D297353CC}">
              <c16:uniqueId val="{00000000-8AC9-4AFD-917C-3F06C43A45AD}"/>
            </c:ext>
          </c:extLst>
        </c:ser>
        <c:dLbls>
          <c:showLegendKey val="0"/>
          <c:showVal val="0"/>
          <c:showCatName val="0"/>
          <c:showSerName val="0"/>
          <c:showPercent val="0"/>
          <c:showBubbleSize val="0"/>
        </c:dLbls>
        <c:gapWidth val="150"/>
        <c:overlap val="100"/>
        <c:axId val="608320704"/>
        <c:axId val="608319040"/>
      </c:barChart>
      <c:catAx>
        <c:axId val="60832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08319040"/>
        <c:crosses val="autoZero"/>
        <c:auto val="1"/>
        <c:lblAlgn val="ctr"/>
        <c:lblOffset val="100"/>
        <c:noMultiLvlLbl val="0"/>
      </c:catAx>
      <c:valAx>
        <c:axId val="60831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08320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57" name="Google Shape;15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66" name="Google Shape;16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90" name="Google Shape;19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99" name="Google Shape;19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07" name="Google Shape;20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15" name="Google Shape;2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22" name="Google Shape;22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30" name="Google Shape;23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38" name="Google Shape;23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50" name="Google Shape;25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57" name="Google Shape;25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64" name="Google Shape;26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71" name="Google Shape;27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79" name="Google Shape;27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86" name="Google Shape;28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295" name="Google Shape;29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02" name="Google Shape;30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09" name="Google Shape;30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16" name="Google Shape;31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23" name="Google Shape;32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32" name="Google Shape;33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39" name="Google Shape;33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46" name="Google Shape;34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53" name="Google Shape;35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60" name="Google Shape;36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367" name="Google Shape;36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28" name="Google Shape;12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35" name="Google Shape;13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42" name="Google Shape;1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https://www.tutorialspoint.com/software_engineering/case_tools_overview.htm</a:t>
            </a:r>
            <a:endParaRPr/>
          </a:p>
          <a:p>
            <a:pPr indent="0" lvl="0" marL="0" rtl="0" algn="l">
              <a:spcBef>
                <a:spcPts val="0"/>
              </a:spcBef>
              <a:spcAft>
                <a:spcPts val="0"/>
              </a:spcAft>
              <a:buNone/>
            </a:pPr>
            <a:r>
              <a:t/>
            </a:r>
            <a:endParaRPr/>
          </a:p>
        </p:txBody>
      </p:sp>
      <p:sp>
        <p:nvSpPr>
          <p:cNvPr id="149" name="Google Shape;14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GQ(I)M Continue</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Indicator b</a:t>
            </a:r>
            <a:endParaRPr sz="3600"/>
          </a:p>
        </p:txBody>
      </p:sp>
      <p:sp>
        <p:nvSpPr>
          <p:cNvPr id="160" name="Google Shape;160;p10"/>
          <p:cNvSpPr txBox="1"/>
          <p:nvPr>
            <p:ph idx="1" type="body"/>
          </p:nvPr>
        </p:nvSpPr>
        <p:spPr>
          <a:xfrm>
            <a:off x="838200" y="1606730"/>
            <a:ext cx="10515600" cy="10319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Measurement Goal #9: CASE Tools </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How much would CASE tools cost?</a:t>
            </a:r>
            <a:endParaRPr>
              <a:latin typeface="Times New Roman"/>
              <a:ea typeface="Times New Roman"/>
              <a:cs typeface="Times New Roman"/>
              <a:sym typeface="Times New Roman"/>
            </a:endParaRPr>
          </a:p>
        </p:txBody>
      </p:sp>
      <p:graphicFrame>
        <p:nvGraphicFramePr>
          <p:cNvPr id="161" name="Google Shape;161;p10"/>
          <p:cNvGraphicFramePr/>
          <p:nvPr/>
        </p:nvGraphicFramePr>
        <p:xfrm>
          <a:off x="2032000" y="2612571"/>
          <a:ext cx="8128000" cy="3918858"/>
        </p:xfrm>
        <a:graphic>
          <a:graphicData uri="http://schemas.openxmlformats.org/drawingml/2006/chart">
            <c:chart r:id="rId3"/>
          </a:graphicData>
        </a:graphic>
      </p:graphicFrame>
      <p:sp>
        <p:nvSpPr>
          <p:cNvPr id="162" name="Google Shape;162;p10"/>
          <p:cNvSpPr txBox="1"/>
          <p:nvPr/>
        </p:nvSpPr>
        <p:spPr>
          <a:xfrm rot="-5400000">
            <a:off x="964042" y="4234976"/>
            <a:ext cx="1589251" cy="215444"/>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800000"/>
                </a:solidFill>
                <a:latin typeface="Tahoma"/>
                <a:ea typeface="Tahoma"/>
                <a:cs typeface="Tahoma"/>
                <a:sym typeface="Tahoma"/>
              </a:rPr>
              <a:t>Cost in 100$</a:t>
            </a:r>
            <a:endParaRPr sz="1400">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Indicator c &amp; d</a:t>
            </a:r>
            <a:endParaRPr sz="3600"/>
          </a:p>
        </p:txBody>
      </p:sp>
      <p:sp>
        <p:nvSpPr>
          <p:cNvPr id="169" name="Google Shape;169;p11"/>
          <p:cNvSpPr txBox="1"/>
          <p:nvPr>
            <p:ph idx="1" type="body"/>
          </p:nvPr>
        </p:nvSpPr>
        <p:spPr>
          <a:xfrm>
            <a:off x="838200" y="1606730"/>
            <a:ext cx="10515600" cy="10319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Measurement Goal #9: CASE Tools</a:t>
            </a:r>
            <a:endParaRPr/>
          </a:p>
          <a:p>
            <a:pPr indent="0" lvl="1" marL="457200" rtl="0" algn="l">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Is the increase in productivity offset by the cost of the tools?</a:t>
            </a:r>
            <a:endParaRPr/>
          </a:p>
        </p:txBody>
      </p:sp>
      <p:grpSp>
        <p:nvGrpSpPr>
          <p:cNvPr id="170" name="Google Shape;170;p11"/>
          <p:cNvGrpSpPr/>
          <p:nvPr/>
        </p:nvGrpSpPr>
        <p:grpSpPr>
          <a:xfrm>
            <a:off x="1247866" y="2965642"/>
            <a:ext cx="3815067" cy="2254148"/>
            <a:chOff x="4787900" y="1476476"/>
            <a:chExt cx="3815067" cy="2254148"/>
          </a:xfrm>
        </p:grpSpPr>
        <p:sp>
          <p:nvSpPr>
            <p:cNvPr id="171" name="Google Shape;171;p11"/>
            <p:cNvSpPr/>
            <p:nvPr/>
          </p:nvSpPr>
          <p:spPr>
            <a:xfrm>
              <a:off x="4787900" y="1476476"/>
              <a:ext cx="3815067" cy="22541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1"/>
            <p:cNvSpPr/>
            <p:nvPr/>
          </p:nvSpPr>
          <p:spPr>
            <a:xfrm>
              <a:off x="7815072" y="3325368"/>
              <a:ext cx="685800" cy="30022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3" name="Google Shape;173;p11"/>
          <p:cNvGrpSpPr/>
          <p:nvPr/>
        </p:nvGrpSpPr>
        <p:grpSpPr>
          <a:xfrm>
            <a:off x="6244046" y="2721822"/>
            <a:ext cx="4894397" cy="2609928"/>
            <a:chOff x="6244046" y="2721822"/>
            <a:chExt cx="4894397" cy="2609928"/>
          </a:xfrm>
        </p:grpSpPr>
        <p:sp>
          <p:nvSpPr>
            <p:cNvPr id="174" name="Google Shape;174;p11"/>
            <p:cNvSpPr/>
            <p:nvPr/>
          </p:nvSpPr>
          <p:spPr>
            <a:xfrm>
              <a:off x="7322157" y="2721822"/>
              <a:ext cx="3816286" cy="238593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1"/>
            <p:cNvSpPr txBox="1"/>
            <p:nvPr/>
          </p:nvSpPr>
          <p:spPr>
            <a:xfrm>
              <a:off x="6244046" y="3474720"/>
              <a:ext cx="96665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Average cost per KLOC</a:t>
              </a:r>
              <a:endParaRPr sz="1800">
                <a:solidFill>
                  <a:schemeClr val="dk1"/>
                </a:solidFill>
                <a:latin typeface="Calibri"/>
                <a:ea typeface="Calibri"/>
                <a:cs typeface="Calibri"/>
                <a:sym typeface="Calibri"/>
              </a:endParaRPr>
            </a:p>
          </p:txBody>
        </p:sp>
        <p:grpSp>
          <p:nvGrpSpPr>
            <p:cNvPr id="176" name="Google Shape;176;p11"/>
            <p:cNvGrpSpPr/>
            <p:nvPr/>
          </p:nvGrpSpPr>
          <p:grpSpPr>
            <a:xfrm>
              <a:off x="8232185" y="3354042"/>
              <a:ext cx="2793047" cy="1977708"/>
              <a:chOff x="8232185" y="3354042"/>
              <a:chExt cx="2793047" cy="1977708"/>
            </a:xfrm>
          </p:grpSpPr>
          <p:sp>
            <p:nvSpPr>
              <p:cNvPr id="177" name="Google Shape;177;p11"/>
              <p:cNvSpPr txBox="1"/>
              <p:nvPr/>
            </p:nvSpPr>
            <p:spPr>
              <a:xfrm>
                <a:off x="8232185" y="5092355"/>
                <a:ext cx="72453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800000"/>
                    </a:solidFill>
                    <a:latin typeface="Tahoma"/>
                    <a:ea typeface="Tahoma"/>
                    <a:cs typeface="Tahoma"/>
                    <a:sym typeface="Tahoma"/>
                  </a:rPr>
                  <a:t>without</a:t>
                </a:r>
                <a:endParaRPr sz="1400">
                  <a:solidFill>
                    <a:schemeClr val="dk1"/>
                  </a:solidFill>
                  <a:latin typeface="Tahoma"/>
                  <a:ea typeface="Tahoma"/>
                  <a:cs typeface="Tahoma"/>
                  <a:sym typeface="Tahoma"/>
                </a:endParaRPr>
              </a:p>
            </p:txBody>
          </p:sp>
          <p:sp>
            <p:nvSpPr>
              <p:cNvPr id="178" name="Google Shape;178;p11"/>
              <p:cNvSpPr txBox="1"/>
              <p:nvPr/>
            </p:nvSpPr>
            <p:spPr>
              <a:xfrm>
                <a:off x="9816510" y="5092355"/>
                <a:ext cx="426084"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800000"/>
                    </a:solidFill>
                    <a:latin typeface="Tahoma"/>
                    <a:ea typeface="Tahoma"/>
                    <a:cs typeface="Tahoma"/>
                    <a:sym typeface="Tahoma"/>
                  </a:rPr>
                  <a:t>with</a:t>
                </a:r>
                <a:endParaRPr sz="1400">
                  <a:solidFill>
                    <a:schemeClr val="dk1"/>
                  </a:solidFill>
                  <a:latin typeface="Tahoma"/>
                  <a:ea typeface="Tahoma"/>
                  <a:cs typeface="Tahoma"/>
                  <a:sym typeface="Tahoma"/>
                </a:endParaRPr>
              </a:p>
            </p:txBody>
          </p:sp>
          <p:sp>
            <p:nvSpPr>
              <p:cNvPr id="179" name="Google Shape;179;p11"/>
              <p:cNvSpPr txBox="1"/>
              <p:nvPr/>
            </p:nvSpPr>
            <p:spPr>
              <a:xfrm>
                <a:off x="10576923" y="3354042"/>
                <a:ext cx="448309" cy="66675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400">
                    <a:solidFill>
                      <a:srgbClr val="3333CC"/>
                    </a:solidFill>
                    <a:latin typeface="Tahoma"/>
                    <a:ea typeface="Tahoma"/>
                    <a:cs typeface="Tahoma"/>
                    <a:sym typeface="Tahoma"/>
                  </a:rPr>
                  <a:t>Case  tool  cost</a:t>
                </a:r>
                <a:endParaRPr sz="1400">
                  <a:solidFill>
                    <a:schemeClr val="dk1"/>
                  </a:solidFill>
                  <a:latin typeface="Tahoma"/>
                  <a:ea typeface="Tahoma"/>
                  <a:cs typeface="Tahoma"/>
                  <a:sym typeface="Tahoma"/>
                </a:endParaRPr>
              </a:p>
            </p:txBody>
          </p:sp>
          <p:sp>
            <p:nvSpPr>
              <p:cNvPr id="180" name="Google Shape;180;p11"/>
              <p:cNvSpPr txBox="1"/>
              <p:nvPr/>
            </p:nvSpPr>
            <p:spPr>
              <a:xfrm>
                <a:off x="10576923" y="4228755"/>
                <a:ext cx="394970" cy="4533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3333CC"/>
                    </a:solidFill>
                    <a:latin typeface="Tahoma"/>
                    <a:ea typeface="Tahoma"/>
                    <a:cs typeface="Tahoma"/>
                    <a:sym typeface="Tahoma"/>
                  </a:rPr>
                  <a:t>LOC</a:t>
                </a:r>
                <a:endParaRPr sz="1400">
                  <a:solidFill>
                    <a:schemeClr val="dk1"/>
                  </a:solidFill>
                  <a:latin typeface="Tahoma"/>
                  <a:ea typeface="Tahoma"/>
                  <a:cs typeface="Tahoma"/>
                  <a:sym typeface="Tahoma"/>
                </a:endParaRPr>
              </a:p>
              <a:p>
                <a:pPr indent="0" lvl="0" marL="12700" marR="0" rtl="0" algn="l">
                  <a:lnSpc>
                    <a:spcPct val="100000"/>
                  </a:lnSpc>
                  <a:spcBef>
                    <a:spcPts val="5"/>
                  </a:spcBef>
                  <a:spcAft>
                    <a:spcPts val="0"/>
                  </a:spcAft>
                  <a:buNone/>
                </a:pPr>
                <a:r>
                  <a:rPr b="1" lang="en-US" sz="1400">
                    <a:solidFill>
                      <a:srgbClr val="3333CC"/>
                    </a:solidFill>
                    <a:latin typeface="Tahoma"/>
                    <a:ea typeface="Tahoma"/>
                    <a:cs typeface="Tahoma"/>
                    <a:sym typeface="Tahoma"/>
                  </a:rPr>
                  <a:t>cost</a:t>
                </a:r>
                <a:endParaRPr sz="1400">
                  <a:solidFill>
                    <a:schemeClr val="dk1"/>
                  </a:solidFill>
                  <a:latin typeface="Tahoma"/>
                  <a:ea typeface="Tahoma"/>
                  <a:cs typeface="Tahoma"/>
                  <a:sym typeface="Tahoma"/>
                </a:endParaRPr>
              </a:p>
            </p:txBody>
          </p:sp>
        </p:grpSp>
      </p:grpSp>
      <p:sp>
        <p:nvSpPr>
          <p:cNvPr id="181" name="Google Shape;181;p11"/>
          <p:cNvSpPr txBox="1"/>
          <p:nvPr/>
        </p:nvSpPr>
        <p:spPr>
          <a:xfrm>
            <a:off x="4466045" y="4795445"/>
            <a:ext cx="46482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800000"/>
                </a:solidFill>
                <a:latin typeface="Tahoma"/>
                <a:ea typeface="Tahoma"/>
                <a:cs typeface="Tahoma"/>
                <a:sym typeface="Tahoma"/>
              </a:rPr>
              <a:t>Time</a:t>
            </a:r>
            <a:endParaRPr sz="1400">
              <a:solidFill>
                <a:schemeClr val="dk1"/>
              </a:solidFill>
              <a:latin typeface="Tahoma"/>
              <a:ea typeface="Tahoma"/>
              <a:cs typeface="Tahoma"/>
              <a:sym typeface="Tahoma"/>
            </a:endParaRPr>
          </a:p>
        </p:txBody>
      </p:sp>
      <p:sp>
        <p:nvSpPr>
          <p:cNvPr id="182" name="Google Shape;182;p11"/>
          <p:cNvSpPr txBox="1"/>
          <p:nvPr/>
        </p:nvSpPr>
        <p:spPr>
          <a:xfrm>
            <a:off x="2642007" y="4452545"/>
            <a:ext cx="45720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3333CC"/>
                </a:solidFill>
                <a:latin typeface="Tahoma"/>
                <a:ea typeface="Tahoma"/>
                <a:cs typeface="Tahoma"/>
                <a:sym typeface="Tahoma"/>
              </a:rPr>
              <a:t>after</a:t>
            </a:r>
            <a:endParaRPr sz="1400">
              <a:solidFill>
                <a:schemeClr val="dk1"/>
              </a:solidFill>
              <a:latin typeface="Tahoma"/>
              <a:ea typeface="Tahoma"/>
              <a:cs typeface="Tahoma"/>
              <a:sym typeface="Tahoma"/>
            </a:endParaRPr>
          </a:p>
        </p:txBody>
      </p:sp>
      <p:sp>
        <p:nvSpPr>
          <p:cNvPr id="183" name="Google Shape;183;p11"/>
          <p:cNvSpPr txBox="1"/>
          <p:nvPr/>
        </p:nvSpPr>
        <p:spPr>
          <a:xfrm>
            <a:off x="1476103" y="3814354"/>
            <a:ext cx="652099" cy="22890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3333CC"/>
                </a:solidFill>
                <a:latin typeface="Tahoma"/>
                <a:ea typeface="Tahoma"/>
                <a:cs typeface="Tahoma"/>
                <a:sym typeface="Tahoma"/>
              </a:rPr>
              <a:t>before</a:t>
            </a:r>
            <a:endParaRPr sz="1400">
              <a:solidFill>
                <a:schemeClr val="dk1"/>
              </a:solidFill>
              <a:latin typeface="Tahoma"/>
              <a:ea typeface="Tahoma"/>
              <a:cs typeface="Tahoma"/>
              <a:sym typeface="Tahoma"/>
            </a:endParaRPr>
          </a:p>
        </p:txBody>
      </p:sp>
      <p:sp>
        <p:nvSpPr>
          <p:cNvPr id="184" name="Google Shape;184;p11"/>
          <p:cNvSpPr txBox="1"/>
          <p:nvPr/>
        </p:nvSpPr>
        <p:spPr>
          <a:xfrm>
            <a:off x="1475058" y="3011277"/>
            <a:ext cx="1568588" cy="22890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C00000"/>
                </a:solidFill>
                <a:latin typeface="Tahoma"/>
                <a:ea typeface="Tahoma"/>
                <a:cs typeface="Tahoma"/>
                <a:sym typeface="Tahoma"/>
              </a:rPr>
              <a:t>Productivity LOC</a:t>
            </a:r>
            <a:endParaRPr sz="1400">
              <a:solidFill>
                <a:srgbClr val="C00000"/>
              </a:solidFill>
              <a:latin typeface="Tahoma"/>
              <a:ea typeface="Tahoma"/>
              <a:cs typeface="Tahoma"/>
              <a:sym typeface="Tahoma"/>
            </a:endParaRPr>
          </a:p>
        </p:txBody>
      </p:sp>
      <p:sp>
        <p:nvSpPr>
          <p:cNvPr id="185" name="Google Shape;185;p11"/>
          <p:cNvSpPr txBox="1"/>
          <p:nvPr/>
        </p:nvSpPr>
        <p:spPr>
          <a:xfrm>
            <a:off x="2621281" y="5312229"/>
            <a:ext cx="9666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t>
            </a:r>
            <a:endParaRPr sz="1800">
              <a:solidFill>
                <a:schemeClr val="dk1"/>
              </a:solidFill>
              <a:latin typeface="Calibri"/>
              <a:ea typeface="Calibri"/>
              <a:cs typeface="Calibri"/>
              <a:sym typeface="Calibri"/>
            </a:endParaRPr>
          </a:p>
        </p:txBody>
      </p:sp>
      <p:sp>
        <p:nvSpPr>
          <p:cNvPr id="186" name="Google Shape;186;p11"/>
          <p:cNvSpPr txBox="1"/>
          <p:nvPr/>
        </p:nvSpPr>
        <p:spPr>
          <a:xfrm>
            <a:off x="8795658" y="5399315"/>
            <a:ext cx="9666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Indicator e</a:t>
            </a:r>
            <a:endParaRPr sz="3600"/>
          </a:p>
        </p:txBody>
      </p:sp>
      <p:sp>
        <p:nvSpPr>
          <p:cNvPr id="193" name="Google Shape;193;p12"/>
          <p:cNvSpPr txBox="1"/>
          <p:nvPr>
            <p:ph idx="1" type="body"/>
          </p:nvPr>
        </p:nvSpPr>
        <p:spPr>
          <a:xfrm>
            <a:off x="838200" y="1606730"/>
            <a:ext cx="10515600" cy="10319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Measurement Goal #9: CASE Tools</a:t>
            </a:r>
            <a:endParaRPr/>
          </a:p>
          <a:p>
            <a:pPr indent="-228600" lvl="1" marL="685800" rtl="0" algn="l">
              <a:lnSpc>
                <a:spcPct val="90000"/>
              </a:lnSpc>
              <a:spcBef>
                <a:spcPts val="500"/>
              </a:spcBef>
              <a:spcAft>
                <a:spcPts val="0"/>
              </a:spcAft>
              <a:buClr>
                <a:schemeClr val="dk1"/>
              </a:buClr>
              <a:buSzPts val="2400"/>
              <a:buChar char="•"/>
            </a:pPr>
            <a:r>
              <a:rPr lang="en-US"/>
              <a:t>How long will we have to train employees with the tools?</a:t>
            </a:r>
            <a:endParaRPr/>
          </a:p>
        </p:txBody>
      </p:sp>
      <p:sp>
        <p:nvSpPr>
          <p:cNvPr id="194" name="Google Shape;194;p12"/>
          <p:cNvSpPr txBox="1"/>
          <p:nvPr/>
        </p:nvSpPr>
        <p:spPr>
          <a:xfrm rot="-5400000">
            <a:off x="1625222" y="4122435"/>
            <a:ext cx="1589251" cy="215444"/>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800000"/>
                </a:solidFill>
                <a:latin typeface="Tahoma"/>
                <a:ea typeface="Tahoma"/>
                <a:cs typeface="Tahoma"/>
                <a:sym typeface="Tahoma"/>
              </a:rPr>
              <a:t>Days of training</a:t>
            </a:r>
            <a:endParaRPr sz="1400">
              <a:solidFill>
                <a:schemeClr val="dk1"/>
              </a:solidFill>
              <a:latin typeface="Tahoma"/>
              <a:ea typeface="Tahoma"/>
              <a:cs typeface="Tahoma"/>
              <a:sym typeface="Tahoma"/>
            </a:endParaRPr>
          </a:p>
        </p:txBody>
      </p:sp>
      <p:graphicFrame>
        <p:nvGraphicFramePr>
          <p:cNvPr id="195" name="Google Shape;195;p12"/>
          <p:cNvGraphicFramePr/>
          <p:nvPr/>
        </p:nvGraphicFramePr>
        <p:xfrm>
          <a:off x="2808514" y="2599509"/>
          <a:ext cx="7040880" cy="3474720"/>
        </p:xfrm>
        <a:graphic>
          <a:graphicData uri="http://schemas.openxmlformats.org/drawingml/2006/chart">
            <c:chart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6: Identify Indicators </a:t>
            </a:r>
            <a:endParaRPr sz="3600"/>
          </a:p>
        </p:txBody>
      </p:sp>
      <p:pic>
        <p:nvPicPr>
          <p:cNvPr id="202" name="Google Shape;202;p13"/>
          <p:cNvPicPr preferRelativeResize="0"/>
          <p:nvPr/>
        </p:nvPicPr>
        <p:blipFill rotWithShape="1">
          <a:blip r:embed="rId3">
            <a:alphaModFix/>
          </a:blip>
          <a:srcRect b="0" l="0" r="0" t="0"/>
          <a:stretch/>
        </p:blipFill>
        <p:spPr>
          <a:xfrm>
            <a:off x="2312126" y="2694792"/>
            <a:ext cx="2625666" cy="2269094"/>
          </a:xfrm>
          <a:prstGeom prst="rect">
            <a:avLst/>
          </a:prstGeom>
          <a:noFill/>
          <a:ln>
            <a:noFill/>
          </a:ln>
        </p:spPr>
      </p:pic>
      <p:pic>
        <p:nvPicPr>
          <p:cNvPr id="203" name="Google Shape;203;p13"/>
          <p:cNvPicPr preferRelativeResize="0"/>
          <p:nvPr/>
        </p:nvPicPr>
        <p:blipFill rotWithShape="1">
          <a:blip r:embed="rId4">
            <a:alphaModFix/>
          </a:blip>
          <a:srcRect b="0" l="0" r="0" t="0"/>
          <a:stretch/>
        </p:blipFill>
        <p:spPr>
          <a:xfrm>
            <a:off x="5176156" y="1888355"/>
            <a:ext cx="4634049" cy="42229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7: Identify Data Elements</a:t>
            </a:r>
            <a:endParaRPr sz="3600"/>
          </a:p>
        </p:txBody>
      </p:sp>
      <p:sp>
        <p:nvSpPr>
          <p:cNvPr id="210" name="Google Shape;210;p14"/>
          <p:cNvSpPr txBox="1"/>
          <p:nvPr>
            <p:ph idx="1" type="body"/>
          </p:nvPr>
        </p:nvSpPr>
        <p:spPr>
          <a:xfrm>
            <a:off x="838200" y="1606730"/>
            <a:ext cx="10515600" cy="21031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 this Step we must </a:t>
            </a:r>
            <a:r>
              <a:rPr lang="en-US">
                <a:solidFill>
                  <a:srgbClr val="0070C0"/>
                </a:solidFill>
              </a:rPr>
              <a:t>identify</a:t>
            </a:r>
            <a:r>
              <a:rPr lang="en-US"/>
              <a:t>: </a:t>
            </a:r>
            <a:endParaRPr/>
          </a:p>
          <a:p>
            <a:pPr indent="-228600" lvl="1" marL="685800" rtl="0" algn="l">
              <a:lnSpc>
                <a:spcPct val="90000"/>
              </a:lnSpc>
              <a:spcBef>
                <a:spcPts val="500"/>
              </a:spcBef>
              <a:spcAft>
                <a:spcPts val="0"/>
              </a:spcAft>
              <a:buClr>
                <a:schemeClr val="dk1"/>
              </a:buClr>
              <a:buSzPts val="2400"/>
              <a:buChar char="•"/>
            </a:pPr>
            <a:r>
              <a:rPr lang="en-US"/>
              <a:t>Data elements that must be collected to construct the indicators identified in Step 6 </a:t>
            </a:r>
            <a:endParaRPr/>
          </a:p>
        </p:txBody>
      </p:sp>
      <p:pic>
        <p:nvPicPr>
          <p:cNvPr id="211" name="Google Shape;211;p14"/>
          <p:cNvPicPr preferRelativeResize="0"/>
          <p:nvPr/>
        </p:nvPicPr>
        <p:blipFill rotWithShape="1">
          <a:blip r:embed="rId3">
            <a:alphaModFix/>
          </a:blip>
          <a:srcRect b="0" l="0" r="0" t="0"/>
          <a:stretch/>
        </p:blipFill>
        <p:spPr>
          <a:xfrm>
            <a:off x="3409133" y="3846875"/>
            <a:ext cx="5787118" cy="26821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7: Identify Data Elements</a:t>
            </a:r>
            <a:endParaRPr sz="3600"/>
          </a:p>
        </p:txBody>
      </p:sp>
      <p:sp>
        <p:nvSpPr>
          <p:cNvPr id="218" name="Google Shape;218;p15"/>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elements identification involves: </a:t>
            </a:r>
            <a:endParaRPr/>
          </a:p>
          <a:p>
            <a:pPr indent="-228600" lvl="1" marL="685800" rtl="0" algn="l">
              <a:lnSpc>
                <a:spcPct val="90000"/>
              </a:lnSpc>
              <a:spcBef>
                <a:spcPts val="500"/>
              </a:spcBef>
              <a:spcAft>
                <a:spcPts val="0"/>
              </a:spcAft>
              <a:buClr>
                <a:schemeClr val="dk1"/>
              </a:buClr>
              <a:buSzPts val="2400"/>
              <a:buChar char="•"/>
            </a:pPr>
            <a:r>
              <a:rPr lang="en-US"/>
              <a:t>Preparing a list of data items (attributes). </a:t>
            </a:r>
            <a:endParaRPr/>
          </a:p>
          <a:p>
            <a:pPr indent="-228600" lvl="1" marL="685800" rtl="0" algn="l">
              <a:lnSpc>
                <a:spcPct val="90000"/>
              </a:lnSpc>
              <a:spcBef>
                <a:spcPts val="500"/>
              </a:spcBef>
              <a:spcAft>
                <a:spcPts val="0"/>
              </a:spcAft>
              <a:buClr>
                <a:schemeClr val="dk1"/>
              </a:buClr>
              <a:buSzPts val="2400"/>
              <a:buChar char="•"/>
            </a:pPr>
            <a:r>
              <a:rPr lang="en-US"/>
              <a:t>Preparing a checklist cross-referencing data items and indicators, i.e., which data element is used by which indicator. </a:t>
            </a:r>
            <a:endParaRPr/>
          </a:p>
          <a:p>
            <a:pPr indent="-228600" lvl="0" marL="228600" rtl="0" algn="l">
              <a:lnSpc>
                <a:spcPct val="90000"/>
              </a:lnSpc>
              <a:spcBef>
                <a:spcPts val="1000"/>
              </a:spcBef>
              <a:spcAft>
                <a:spcPts val="0"/>
              </a:spcAft>
              <a:buClr>
                <a:schemeClr val="dk1"/>
              </a:buClr>
              <a:buSzPts val="2800"/>
              <a:buChar char="•"/>
            </a:pPr>
            <a:r>
              <a:rPr lang="en-US"/>
              <a:t>Definitions for data items including </a:t>
            </a:r>
            <a:r>
              <a:rPr lang="en-US">
                <a:solidFill>
                  <a:srgbClr val="0070C0"/>
                </a:solidFill>
              </a:rPr>
              <a:t>scales</a:t>
            </a:r>
            <a:r>
              <a:rPr lang="en-US"/>
              <a:t>, </a:t>
            </a:r>
            <a:r>
              <a:rPr lang="en-US">
                <a:solidFill>
                  <a:srgbClr val="0070C0"/>
                </a:solidFill>
              </a:rPr>
              <a:t>ranges</a:t>
            </a:r>
            <a:r>
              <a:rPr lang="en-US"/>
              <a:t> and </a:t>
            </a:r>
            <a:r>
              <a:rPr lang="en-US">
                <a:solidFill>
                  <a:srgbClr val="0070C0"/>
                </a:solidFill>
              </a:rPr>
              <a:t>precision</a:t>
            </a:r>
            <a:r>
              <a:rPr lang="en-US"/>
              <a:t> will be added in the next step.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 </a:t>
            </a:r>
            <a:endParaRPr sz="3600"/>
          </a:p>
        </p:txBody>
      </p:sp>
      <p:sp>
        <p:nvSpPr>
          <p:cNvPr id="225" name="Google Shape;225;p16"/>
          <p:cNvSpPr txBox="1"/>
          <p:nvPr>
            <p:ph idx="1" type="body"/>
          </p:nvPr>
        </p:nvSpPr>
        <p:spPr>
          <a:xfrm>
            <a:off x="838200" y="1606730"/>
            <a:ext cx="10515600" cy="6270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List the data elements vs. the indicators identified in Step 6.</a:t>
            </a:r>
            <a:endParaRPr/>
          </a:p>
        </p:txBody>
      </p:sp>
      <p:graphicFrame>
        <p:nvGraphicFramePr>
          <p:cNvPr id="226" name="Google Shape;226;p16"/>
          <p:cNvGraphicFramePr/>
          <p:nvPr/>
        </p:nvGraphicFramePr>
        <p:xfrm>
          <a:off x="1522548" y="2496214"/>
          <a:ext cx="3000000" cy="3000000"/>
        </p:xfrm>
        <a:graphic>
          <a:graphicData uri="http://schemas.openxmlformats.org/drawingml/2006/table">
            <a:tbl>
              <a:tblPr bandRow="1" firstRow="1">
                <a:noFill/>
                <a:tableStyleId>{43A46FC8-0675-4630-A5D5-428B80A23031}</a:tableStyleId>
              </a:tblPr>
              <a:tblGrid>
                <a:gridCol w="4590875"/>
                <a:gridCol w="679275"/>
                <a:gridCol w="744575"/>
                <a:gridCol w="679275"/>
                <a:gridCol w="718450"/>
                <a:gridCol w="715550"/>
              </a:tblGrid>
              <a:tr h="370850">
                <a:tc>
                  <a:txBody>
                    <a:bodyPr/>
                    <a:lstStyle/>
                    <a:p>
                      <a:pPr indent="0" lvl="0" marL="0" marR="0" rtl="0" algn="l">
                        <a:spcBef>
                          <a:spcPts val="0"/>
                        </a:spcBef>
                        <a:spcAft>
                          <a:spcPts val="0"/>
                        </a:spcAft>
                        <a:buNone/>
                      </a:pPr>
                      <a:r>
                        <a:rPr lang="en-US" sz="1800" u="none" cap="none" strike="noStrike"/>
                        <a:t>What data are required?</a:t>
                      </a:r>
                      <a:endParaRPr sz="1800"/>
                    </a:p>
                  </a:txBody>
                  <a:tcPr marT="45725" marB="45725" marR="91450" marL="91450"/>
                </a:tc>
                <a:tc>
                  <a:txBody>
                    <a:bodyPr/>
                    <a:lstStyle/>
                    <a:p>
                      <a:pPr indent="0" lvl="0" marL="0" marR="0" rtl="0" algn="l">
                        <a:spcBef>
                          <a:spcPts val="0"/>
                        </a:spcBef>
                        <a:spcAft>
                          <a:spcPts val="0"/>
                        </a:spcAft>
                        <a:buNone/>
                      </a:pPr>
                      <a:r>
                        <a:rPr lang="en-US" sz="1800"/>
                        <a:t>a</a:t>
                      </a:r>
                      <a:endParaRPr sz="1800"/>
                    </a:p>
                  </a:txBody>
                  <a:tcPr marT="45725" marB="45725" marR="91450" marL="91450"/>
                </a:tc>
                <a:tc>
                  <a:txBody>
                    <a:bodyPr/>
                    <a:lstStyle/>
                    <a:p>
                      <a:pPr indent="0" lvl="0" marL="0" marR="0" rtl="0" algn="l">
                        <a:spcBef>
                          <a:spcPts val="0"/>
                        </a:spcBef>
                        <a:spcAft>
                          <a:spcPts val="0"/>
                        </a:spcAft>
                        <a:buNone/>
                      </a:pPr>
                      <a:r>
                        <a:rPr lang="en-US" sz="1800"/>
                        <a:t>b</a:t>
                      </a:r>
                      <a:endParaRPr sz="1800"/>
                    </a:p>
                  </a:txBody>
                  <a:tcPr marT="45725" marB="45725" marR="91450" marL="91450"/>
                </a:tc>
                <a:tc>
                  <a:txBody>
                    <a:bodyPr/>
                    <a:lstStyle/>
                    <a:p>
                      <a:pPr indent="0" lvl="0" marL="0" marR="0" rtl="0" algn="l">
                        <a:spcBef>
                          <a:spcPts val="0"/>
                        </a:spcBef>
                        <a:spcAft>
                          <a:spcPts val="0"/>
                        </a:spcAft>
                        <a:buNone/>
                      </a:pPr>
                      <a:r>
                        <a:rPr lang="en-US" sz="1800"/>
                        <a:t>c</a:t>
                      </a:r>
                      <a:endParaRPr sz="1800"/>
                    </a:p>
                  </a:txBody>
                  <a:tcPr marT="45725" marB="45725" marR="91450" marL="91450"/>
                </a:tc>
                <a:tc>
                  <a:txBody>
                    <a:bodyPr/>
                    <a:lstStyle/>
                    <a:p>
                      <a:pPr indent="0" lvl="0" marL="0" marR="0" rtl="0" algn="l">
                        <a:spcBef>
                          <a:spcPts val="0"/>
                        </a:spcBef>
                        <a:spcAft>
                          <a:spcPts val="0"/>
                        </a:spcAft>
                        <a:buNone/>
                      </a:pPr>
                      <a:r>
                        <a:rPr lang="en-US" sz="1800"/>
                        <a:t>d</a:t>
                      </a:r>
                      <a:endParaRPr sz="1800"/>
                    </a:p>
                  </a:txBody>
                  <a:tcPr marT="45725" marB="45725" marR="91450" marL="91450"/>
                </a:tc>
                <a:tc>
                  <a:txBody>
                    <a:bodyPr/>
                    <a:lstStyle/>
                    <a:p>
                      <a:pPr indent="0" lvl="0" marL="0" marR="0" rtl="0" algn="l">
                        <a:spcBef>
                          <a:spcPts val="0"/>
                        </a:spcBef>
                        <a:spcAft>
                          <a:spcPts val="0"/>
                        </a:spcAft>
                        <a:buNone/>
                      </a:pPr>
                      <a:r>
                        <a:rPr lang="en-US" sz="1800"/>
                        <a:t>e</a:t>
                      </a:r>
                      <a:endParaRPr sz="1800"/>
                    </a:p>
                  </a:txBody>
                  <a:tcPr marT="45725" marB="45725" marR="91450" marL="91450"/>
                </a:tc>
              </a:tr>
              <a:tr h="370850">
                <a:tc>
                  <a:txBody>
                    <a:bodyPr/>
                    <a:lstStyle/>
                    <a:p>
                      <a:pPr indent="0" lvl="0" marL="0" marR="0" rtl="0" algn="l">
                        <a:spcBef>
                          <a:spcPts val="0"/>
                        </a:spcBef>
                        <a:spcAft>
                          <a:spcPts val="0"/>
                        </a:spcAft>
                        <a:buNone/>
                      </a:pPr>
                      <a:r>
                        <a:rPr lang="en-US" sz="1800"/>
                        <a:t>Total Money available for project</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Total money available for CASE</a:t>
                      </a:r>
                      <a:r>
                        <a:rPr lang="en-US" sz="1800"/>
                        <a:t> tools</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Lines of source code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Development effort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Type of Case tool</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Average cost per LOC</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Training effort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type="title"/>
          </p:nvPr>
        </p:nvSpPr>
        <p:spPr>
          <a:xfrm>
            <a:off x="838200" y="478575"/>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7: Identify Data Elements</a:t>
            </a:r>
            <a:endParaRPr sz="3600"/>
          </a:p>
        </p:txBody>
      </p:sp>
      <p:pic>
        <p:nvPicPr>
          <p:cNvPr id="233" name="Google Shape;233;p17"/>
          <p:cNvPicPr preferRelativeResize="0"/>
          <p:nvPr/>
        </p:nvPicPr>
        <p:blipFill rotWithShape="1">
          <a:blip r:embed="rId3">
            <a:alphaModFix/>
          </a:blip>
          <a:srcRect b="0" l="0" r="0" t="0"/>
          <a:stretch/>
        </p:blipFill>
        <p:spPr>
          <a:xfrm>
            <a:off x="2599509" y="1188720"/>
            <a:ext cx="6348548" cy="4643487"/>
          </a:xfrm>
          <a:prstGeom prst="rect">
            <a:avLst/>
          </a:prstGeom>
          <a:noFill/>
          <a:ln>
            <a:noFill/>
          </a:ln>
        </p:spPr>
      </p:pic>
      <p:sp>
        <p:nvSpPr>
          <p:cNvPr id="234" name="Google Shape;234;p17"/>
          <p:cNvSpPr txBox="1"/>
          <p:nvPr/>
        </p:nvSpPr>
        <p:spPr>
          <a:xfrm>
            <a:off x="3709851" y="5917474"/>
            <a:ext cx="4676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Using Indicators to Identify Data Elements</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838200" y="622267"/>
            <a:ext cx="5758543"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8: Define Measure</a:t>
            </a:r>
            <a:endParaRPr sz="3600"/>
          </a:p>
        </p:txBody>
      </p:sp>
      <p:sp>
        <p:nvSpPr>
          <p:cNvPr id="241" name="Google Shape;241;p18"/>
          <p:cNvSpPr txBox="1"/>
          <p:nvPr>
            <p:ph idx="1" type="body"/>
          </p:nvPr>
        </p:nvSpPr>
        <p:spPr>
          <a:xfrm>
            <a:off x="838200" y="1606730"/>
            <a:ext cx="5118463"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a measure definition? </a:t>
            </a:r>
            <a:endParaRPr/>
          </a:p>
          <a:p>
            <a:pPr indent="-228600" lvl="1" marL="685800" rtl="0" algn="l">
              <a:lnSpc>
                <a:spcPct val="90000"/>
              </a:lnSpc>
              <a:spcBef>
                <a:spcPts val="500"/>
              </a:spcBef>
              <a:spcAft>
                <a:spcPts val="0"/>
              </a:spcAft>
              <a:buClr>
                <a:schemeClr val="dk1"/>
              </a:buClr>
              <a:buSzPts val="2400"/>
              <a:buChar char="•"/>
            </a:pPr>
            <a:r>
              <a:rPr lang="en-US"/>
              <a:t>A measure definition is a </a:t>
            </a:r>
            <a:r>
              <a:rPr lang="en-US">
                <a:solidFill>
                  <a:srgbClr val="0070C0"/>
                </a:solidFill>
              </a:rPr>
              <a:t>semi-formal specification </a:t>
            </a:r>
            <a:r>
              <a:rPr lang="en-US"/>
              <a:t>for the object to be measured. </a:t>
            </a:r>
            <a:endParaRPr/>
          </a:p>
          <a:p>
            <a:pPr indent="-228600" lvl="0" marL="228600" rtl="0" algn="l">
              <a:lnSpc>
                <a:spcPct val="90000"/>
              </a:lnSpc>
              <a:spcBef>
                <a:spcPts val="1000"/>
              </a:spcBef>
              <a:spcAft>
                <a:spcPts val="0"/>
              </a:spcAft>
              <a:buClr>
                <a:schemeClr val="dk1"/>
              </a:buClr>
              <a:buSzPts val="2800"/>
              <a:buChar char="•"/>
            </a:pPr>
            <a:r>
              <a:rPr lang="en-US"/>
              <a:t>Why is it useful? </a:t>
            </a:r>
            <a:endParaRPr/>
          </a:p>
          <a:p>
            <a:pPr indent="-228600" lvl="1" marL="685800" rtl="0" algn="l">
              <a:lnSpc>
                <a:spcPct val="90000"/>
              </a:lnSpc>
              <a:spcBef>
                <a:spcPts val="500"/>
              </a:spcBef>
              <a:spcAft>
                <a:spcPts val="0"/>
              </a:spcAft>
              <a:buClr>
                <a:schemeClr val="dk1"/>
              </a:buClr>
              <a:buSzPts val="2400"/>
              <a:buChar char="•"/>
            </a:pPr>
            <a:r>
              <a:rPr lang="en-US"/>
              <a:t>It is extremely useful to </a:t>
            </a:r>
            <a:r>
              <a:rPr lang="en-US">
                <a:solidFill>
                  <a:srgbClr val="0070C0"/>
                </a:solidFill>
              </a:rPr>
              <a:t>clarify the implicit assumptions</a:t>
            </a:r>
            <a:r>
              <a:rPr lang="en-US"/>
              <a:t>, what is  included and what is not in  the measurement.</a:t>
            </a:r>
            <a:endParaRPr/>
          </a:p>
        </p:txBody>
      </p:sp>
      <p:grpSp>
        <p:nvGrpSpPr>
          <p:cNvPr id="242" name="Google Shape;242;p18"/>
          <p:cNvGrpSpPr/>
          <p:nvPr/>
        </p:nvGrpSpPr>
        <p:grpSpPr>
          <a:xfrm>
            <a:off x="6622869" y="404950"/>
            <a:ext cx="4832755" cy="6217616"/>
            <a:chOff x="4913401" y="1413116"/>
            <a:chExt cx="3906748" cy="4968633"/>
          </a:xfrm>
        </p:grpSpPr>
        <p:sp>
          <p:nvSpPr>
            <p:cNvPr id="243" name="Google Shape;243;p18"/>
            <p:cNvSpPr/>
            <p:nvPr/>
          </p:nvSpPr>
          <p:spPr>
            <a:xfrm>
              <a:off x="4913401" y="1413116"/>
              <a:ext cx="3906748" cy="49686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8"/>
            <p:cNvSpPr/>
            <p:nvPr/>
          </p:nvSpPr>
          <p:spPr>
            <a:xfrm>
              <a:off x="5219699" y="1557337"/>
              <a:ext cx="288925" cy="287655"/>
            </a:xfrm>
            <a:custGeom>
              <a:rect b="b" l="l" r="r" t="t"/>
              <a:pathLst>
                <a:path extrusionOk="0" h="287655" w="288925">
                  <a:moveTo>
                    <a:pt x="144462" y="0"/>
                  </a:moveTo>
                  <a:lnTo>
                    <a:pt x="98802" y="7324"/>
                  </a:lnTo>
                  <a:lnTo>
                    <a:pt x="59146" y="27720"/>
                  </a:lnTo>
                  <a:lnTo>
                    <a:pt x="27873" y="58822"/>
                  </a:lnTo>
                  <a:lnTo>
                    <a:pt x="7365" y="98262"/>
                  </a:lnTo>
                  <a:lnTo>
                    <a:pt x="0" y="143675"/>
                  </a:lnTo>
                  <a:lnTo>
                    <a:pt x="7365" y="189087"/>
                  </a:lnTo>
                  <a:lnTo>
                    <a:pt x="27873" y="228527"/>
                  </a:lnTo>
                  <a:lnTo>
                    <a:pt x="59146" y="259629"/>
                  </a:lnTo>
                  <a:lnTo>
                    <a:pt x="98802" y="280025"/>
                  </a:lnTo>
                  <a:lnTo>
                    <a:pt x="144462" y="287350"/>
                  </a:lnTo>
                  <a:lnTo>
                    <a:pt x="190122" y="280025"/>
                  </a:lnTo>
                  <a:lnTo>
                    <a:pt x="229778" y="259629"/>
                  </a:lnTo>
                  <a:lnTo>
                    <a:pt x="261051" y="228527"/>
                  </a:lnTo>
                  <a:lnTo>
                    <a:pt x="281559" y="189087"/>
                  </a:lnTo>
                  <a:lnTo>
                    <a:pt x="288925" y="143675"/>
                  </a:lnTo>
                  <a:lnTo>
                    <a:pt x="281559" y="98262"/>
                  </a:lnTo>
                  <a:lnTo>
                    <a:pt x="261051" y="58822"/>
                  </a:lnTo>
                  <a:lnTo>
                    <a:pt x="229778" y="27720"/>
                  </a:lnTo>
                  <a:lnTo>
                    <a:pt x="190122" y="7324"/>
                  </a:lnTo>
                  <a:lnTo>
                    <a:pt x="144462"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8"/>
            <p:cNvSpPr/>
            <p:nvPr/>
          </p:nvSpPr>
          <p:spPr>
            <a:xfrm>
              <a:off x="5219699" y="1557337"/>
              <a:ext cx="288925" cy="287655"/>
            </a:xfrm>
            <a:custGeom>
              <a:rect b="b" l="l" r="r" t="t"/>
              <a:pathLst>
                <a:path extrusionOk="0" h="287655" w="288925">
                  <a:moveTo>
                    <a:pt x="0" y="143675"/>
                  </a:moveTo>
                  <a:lnTo>
                    <a:pt x="7365" y="98262"/>
                  </a:lnTo>
                  <a:lnTo>
                    <a:pt x="27873" y="58822"/>
                  </a:lnTo>
                  <a:lnTo>
                    <a:pt x="59146" y="27720"/>
                  </a:lnTo>
                  <a:lnTo>
                    <a:pt x="98802" y="7324"/>
                  </a:lnTo>
                  <a:lnTo>
                    <a:pt x="144462" y="0"/>
                  </a:lnTo>
                  <a:lnTo>
                    <a:pt x="190122" y="7324"/>
                  </a:lnTo>
                  <a:lnTo>
                    <a:pt x="229778" y="27720"/>
                  </a:lnTo>
                  <a:lnTo>
                    <a:pt x="261051" y="58822"/>
                  </a:lnTo>
                  <a:lnTo>
                    <a:pt x="281559" y="98262"/>
                  </a:lnTo>
                  <a:lnTo>
                    <a:pt x="288925" y="143675"/>
                  </a:lnTo>
                  <a:lnTo>
                    <a:pt x="281559" y="189087"/>
                  </a:lnTo>
                  <a:lnTo>
                    <a:pt x="261051" y="228527"/>
                  </a:lnTo>
                  <a:lnTo>
                    <a:pt x="229778" y="259629"/>
                  </a:lnTo>
                  <a:lnTo>
                    <a:pt x="190122" y="280025"/>
                  </a:lnTo>
                  <a:lnTo>
                    <a:pt x="144462" y="287350"/>
                  </a:lnTo>
                  <a:lnTo>
                    <a:pt x="98802" y="280025"/>
                  </a:lnTo>
                  <a:lnTo>
                    <a:pt x="59146" y="259629"/>
                  </a:lnTo>
                  <a:lnTo>
                    <a:pt x="27873" y="228527"/>
                  </a:lnTo>
                  <a:lnTo>
                    <a:pt x="7365" y="189087"/>
                  </a:lnTo>
                  <a:lnTo>
                    <a:pt x="0" y="1436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6" name="Google Shape;246;p18"/>
          <p:cNvSpPr/>
          <p:nvPr/>
        </p:nvSpPr>
        <p:spPr>
          <a:xfrm>
            <a:off x="7354390" y="5016137"/>
            <a:ext cx="2233748" cy="1397726"/>
          </a:xfrm>
          <a:prstGeom prst="ellipse">
            <a:avLst/>
          </a:prstGeom>
          <a:noFill/>
          <a:ln cap="flat" cmpd="sng" w="381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8: Define Measure</a:t>
            </a:r>
            <a:endParaRPr sz="3600"/>
          </a:p>
        </p:txBody>
      </p:sp>
      <p:sp>
        <p:nvSpPr>
          <p:cNvPr id="253" name="Google Shape;253;p19"/>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the measures are identified they must be defined clearly</a:t>
            </a:r>
            <a:endParaRPr/>
          </a:p>
          <a:p>
            <a:pPr indent="-228600" lvl="0" marL="228600" rtl="0" algn="l">
              <a:lnSpc>
                <a:spcPct val="90000"/>
              </a:lnSpc>
              <a:spcBef>
                <a:spcPts val="1000"/>
              </a:spcBef>
              <a:spcAft>
                <a:spcPts val="0"/>
              </a:spcAft>
              <a:buClr>
                <a:schemeClr val="dk1"/>
              </a:buClr>
              <a:buSzPts val="2800"/>
              <a:buChar char="•"/>
            </a:pPr>
            <a:r>
              <a:rPr lang="en-US"/>
              <a:t>Definitions must indicate: </a:t>
            </a:r>
            <a:endParaRPr/>
          </a:p>
          <a:p>
            <a:pPr indent="-228600" lvl="1" marL="685800" rtl="0" algn="l">
              <a:lnSpc>
                <a:spcPct val="90000"/>
              </a:lnSpc>
              <a:spcBef>
                <a:spcPts val="500"/>
              </a:spcBef>
              <a:spcAft>
                <a:spcPts val="0"/>
              </a:spcAft>
              <a:buClr>
                <a:schemeClr val="dk1"/>
              </a:buClr>
              <a:buSzPts val="2400"/>
              <a:buChar char="•"/>
            </a:pPr>
            <a:r>
              <a:rPr lang="en-US"/>
              <a:t>Name and short description </a:t>
            </a:r>
            <a:endParaRPr/>
          </a:p>
          <a:p>
            <a:pPr indent="-228600" lvl="1" marL="685800" rtl="0" algn="l">
              <a:lnSpc>
                <a:spcPct val="90000"/>
              </a:lnSpc>
              <a:spcBef>
                <a:spcPts val="500"/>
              </a:spcBef>
              <a:spcAft>
                <a:spcPts val="0"/>
              </a:spcAft>
              <a:buClr>
                <a:schemeClr val="dk1"/>
              </a:buClr>
              <a:buSzPts val="2400"/>
              <a:buChar char="•"/>
            </a:pPr>
            <a:r>
              <a:rPr lang="en-US"/>
              <a:t>Scale </a:t>
            </a:r>
            <a:endParaRPr/>
          </a:p>
          <a:p>
            <a:pPr indent="-228600" lvl="1" marL="685800" rtl="0" algn="l">
              <a:lnSpc>
                <a:spcPct val="90000"/>
              </a:lnSpc>
              <a:spcBef>
                <a:spcPts val="500"/>
              </a:spcBef>
              <a:spcAft>
                <a:spcPts val="0"/>
              </a:spcAft>
              <a:buClr>
                <a:schemeClr val="dk1"/>
              </a:buClr>
              <a:buSzPts val="2400"/>
              <a:buChar char="•"/>
            </a:pPr>
            <a:r>
              <a:rPr lang="en-US"/>
              <a:t>Range of variation </a:t>
            </a:r>
            <a:endParaRPr/>
          </a:p>
          <a:p>
            <a:pPr indent="-228600" lvl="1" marL="685800" rtl="0" algn="l">
              <a:lnSpc>
                <a:spcPct val="90000"/>
              </a:lnSpc>
              <a:spcBef>
                <a:spcPts val="500"/>
              </a:spcBef>
              <a:spcAft>
                <a:spcPts val="0"/>
              </a:spcAft>
              <a:buClr>
                <a:schemeClr val="dk1"/>
              </a:buClr>
              <a:buSzPts val="2400"/>
              <a:buChar char="•"/>
            </a:pPr>
            <a:r>
              <a:rPr lang="en-US"/>
              <a:t>Precision required </a:t>
            </a:r>
            <a:endParaRPr/>
          </a:p>
          <a:p>
            <a:pPr indent="-228600" lvl="1" marL="685800" rtl="0" algn="l">
              <a:lnSpc>
                <a:spcPct val="90000"/>
              </a:lnSpc>
              <a:spcBef>
                <a:spcPts val="500"/>
              </a:spcBef>
              <a:spcAft>
                <a:spcPts val="0"/>
              </a:spcAft>
              <a:buClr>
                <a:schemeClr val="dk1"/>
              </a:buClr>
              <a:buSzPts val="2400"/>
              <a:buChar char="•"/>
            </a:pPr>
            <a:r>
              <a:rPr lang="en-US"/>
              <a:t>Implicit and explicit assumptions related to measurement,  what is included and what is not. </a:t>
            </a:r>
            <a:endParaRPr/>
          </a:p>
          <a:p>
            <a:pPr indent="-228600" lvl="1" marL="685800" rtl="0" algn="l">
              <a:lnSpc>
                <a:spcPct val="90000"/>
              </a:lnSpc>
              <a:spcBef>
                <a:spcPts val="500"/>
              </a:spcBef>
              <a:spcAft>
                <a:spcPts val="0"/>
              </a:spcAft>
              <a:buClr>
                <a:schemeClr val="dk1"/>
              </a:buClr>
              <a:buSzPts val="2400"/>
              <a:buChar char="•"/>
            </a:pPr>
            <a:r>
              <a:rPr lang="en-US"/>
              <a:t>Anything else that may help interpret the measurement  procedure and values correctly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413261"/>
            <a:ext cx="5458097"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GQ(I)M: Next Steps</a:t>
            </a:r>
            <a:endParaRPr sz="3600"/>
          </a:p>
        </p:txBody>
      </p:sp>
      <p:grpSp>
        <p:nvGrpSpPr>
          <p:cNvPr id="96" name="Google Shape;96;p2"/>
          <p:cNvGrpSpPr/>
          <p:nvPr/>
        </p:nvGrpSpPr>
        <p:grpSpPr>
          <a:xfrm>
            <a:off x="4963886" y="640081"/>
            <a:ext cx="4832755" cy="6217616"/>
            <a:chOff x="6675120" y="300446"/>
            <a:chExt cx="4832755" cy="6217616"/>
          </a:xfrm>
        </p:grpSpPr>
        <p:grpSp>
          <p:nvGrpSpPr>
            <p:cNvPr id="97" name="Google Shape;97;p2"/>
            <p:cNvGrpSpPr/>
            <p:nvPr/>
          </p:nvGrpSpPr>
          <p:grpSpPr>
            <a:xfrm>
              <a:off x="6675120" y="300446"/>
              <a:ext cx="4832755" cy="6217616"/>
              <a:chOff x="4913401" y="1413116"/>
              <a:chExt cx="3906748" cy="4968633"/>
            </a:xfrm>
          </p:grpSpPr>
          <p:sp>
            <p:nvSpPr>
              <p:cNvPr id="98" name="Google Shape;98;p2"/>
              <p:cNvSpPr/>
              <p:nvPr/>
            </p:nvSpPr>
            <p:spPr>
              <a:xfrm>
                <a:off x="4913401" y="1413116"/>
                <a:ext cx="3906748" cy="49686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
              <p:cNvSpPr/>
              <p:nvPr/>
            </p:nvSpPr>
            <p:spPr>
              <a:xfrm>
                <a:off x="5219699" y="1557337"/>
                <a:ext cx="288925" cy="287655"/>
              </a:xfrm>
              <a:custGeom>
                <a:rect b="b" l="l" r="r" t="t"/>
                <a:pathLst>
                  <a:path extrusionOk="0" h="287655" w="288925">
                    <a:moveTo>
                      <a:pt x="144462" y="0"/>
                    </a:moveTo>
                    <a:lnTo>
                      <a:pt x="98802" y="7324"/>
                    </a:lnTo>
                    <a:lnTo>
                      <a:pt x="59146" y="27720"/>
                    </a:lnTo>
                    <a:lnTo>
                      <a:pt x="27873" y="58822"/>
                    </a:lnTo>
                    <a:lnTo>
                      <a:pt x="7365" y="98262"/>
                    </a:lnTo>
                    <a:lnTo>
                      <a:pt x="0" y="143675"/>
                    </a:lnTo>
                    <a:lnTo>
                      <a:pt x="7365" y="189087"/>
                    </a:lnTo>
                    <a:lnTo>
                      <a:pt x="27873" y="228527"/>
                    </a:lnTo>
                    <a:lnTo>
                      <a:pt x="59146" y="259629"/>
                    </a:lnTo>
                    <a:lnTo>
                      <a:pt x="98802" y="280025"/>
                    </a:lnTo>
                    <a:lnTo>
                      <a:pt x="144462" y="287350"/>
                    </a:lnTo>
                    <a:lnTo>
                      <a:pt x="190122" y="280025"/>
                    </a:lnTo>
                    <a:lnTo>
                      <a:pt x="229778" y="259629"/>
                    </a:lnTo>
                    <a:lnTo>
                      <a:pt x="261051" y="228527"/>
                    </a:lnTo>
                    <a:lnTo>
                      <a:pt x="281559" y="189087"/>
                    </a:lnTo>
                    <a:lnTo>
                      <a:pt x="288925" y="143675"/>
                    </a:lnTo>
                    <a:lnTo>
                      <a:pt x="281559" y="98262"/>
                    </a:lnTo>
                    <a:lnTo>
                      <a:pt x="261051" y="58822"/>
                    </a:lnTo>
                    <a:lnTo>
                      <a:pt x="229778" y="27720"/>
                    </a:lnTo>
                    <a:lnTo>
                      <a:pt x="190122" y="7324"/>
                    </a:lnTo>
                    <a:lnTo>
                      <a:pt x="144462"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p:nvPr/>
            </p:nvSpPr>
            <p:spPr>
              <a:xfrm>
                <a:off x="5219699" y="1557337"/>
                <a:ext cx="288925" cy="287655"/>
              </a:xfrm>
              <a:custGeom>
                <a:rect b="b" l="l" r="r" t="t"/>
                <a:pathLst>
                  <a:path extrusionOk="0" h="287655" w="288925">
                    <a:moveTo>
                      <a:pt x="0" y="143675"/>
                    </a:moveTo>
                    <a:lnTo>
                      <a:pt x="7365" y="98262"/>
                    </a:lnTo>
                    <a:lnTo>
                      <a:pt x="27873" y="58822"/>
                    </a:lnTo>
                    <a:lnTo>
                      <a:pt x="59146" y="27720"/>
                    </a:lnTo>
                    <a:lnTo>
                      <a:pt x="98802" y="7324"/>
                    </a:lnTo>
                    <a:lnTo>
                      <a:pt x="144462" y="0"/>
                    </a:lnTo>
                    <a:lnTo>
                      <a:pt x="190122" y="7324"/>
                    </a:lnTo>
                    <a:lnTo>
                      <a:pt x="229778" y="27720"/>
                    </a:lnTo>
                    <a:lnTo>
                      <a:pt x="261051" y="58822"/>
                    </a:lnTo>
                    <a:lnTo>
                      <a:pt x="281559" y="98262"/>
                    </a:lnTo>
                    <a:lnTo>
                      <a:pt x="288925" y="143675"/>
                    </a:lnTo>
                    <a:lnTo>
                      <a:pt x="281559" y="189087"/>
                    </a:lnTo>
                    <a:lnTo>
                      <a:pt x="261051" y="228527"/>
                    </a:lnTo>
                    <a:lnTo>
                      <a:pt x="229778" y="259629"/>
                    </a:lnTo>
                    <a:lnTo>
                      <a:pt x="190122" y="280025"/>
                    </a:lnTo>
                    <a:lnTo>
                      <a:pt x="144462" y="287350"/>
                    </a:lnTo>
                    <a:lnTo>
                      <a:pt x="98802" y="280025"/>
                    </a:lnTo>
                    <a:lnTo>
                      <a:pt x="59146" y="259629"/>
                    </a:lnTo>
                    <a:lnTo>
                      <a:pt x="27873" y="228527"/>
                    </a:lnTo>
                    <a:lnTo>
                      <a:pt x="7365" y="189087"/>
                    </a:lnTo>
                    <a:lnTo>
                      <a:pt x="0" y="1436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2"/>
            <p:cNvSpPr/>
            <p:nvPr/>
          </p:nvSpPr>
          <p:spPr>
            <a:xfrm>
              <a:off x="6819538" y="3541939"/>
              <a:ext cx="4558211" cy="2819672"/>
            </a:xfrm>
            <a:custGeom>
              <a:rect b="b" l="l" r="r" t="t"/>
              <a:pathLst>
                <a:path extrusionOk="0" h="2374900" w="3745229">
                  <a:moveTo>
                    <a:pt x="0" y="0"/>
                  </a:moveTo>
                  <a:lnTo>
                    <a:pt x="3744912" y="0"/>
                  </a:lnTo>
                  <a:lnTo>
                    <a:pt x="3744912" y="2374900"/>
                  </a:lnTo>
                  <a:lnTo>
                    <a:pt x="0" y="2374900"/>
                  </a:lnTo>
                  <a:lnTo>
                    <a:pt x="0" y="0"/>
                  </a:lnTo>
                  <a:close/>
                </a:path>
              </a:pathLst>
            </a:custGeom>
            <a:noFill/>
            <a:ln cap="flat" cmpd="sng" w="28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a:t>
            </a:r>
            <a:endParaRPr sz="3600"/>
          </a:p>
        </p:txBody>
      </p:sp>
      <p:sp>
        <p:nvSpPr>
          <p:cNvPr id="260" name="Google Shape;260;p20"/>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Measuring the height of school children, between the ages of 6 and 12 </a:t>
            </a:r>
            <a:endParaRPr/>
          </a:p>
          <a:p>
            <a:pPr indent="-228600" lvl="1" marL="685800" rtl="0" algn="l">
              <a:lnSpc>
                <a:spcPct val="90000"/>
              </a:lnSpc>
              <a:spcBef>
                <a:spcPts val="500"/>
              </a:spcBef>
              <a:spcAft>
                <a:spcPts val="0"/>
              </a:spcAft>
              <a:buClr>
                <a:srgbClr val="0070C0"/>
              </a:buClr>
              <a:buSzPts val="2400"/>
              <a:buChar char="•"/>
            </a:pPr>
            <a:r>
              <a:rPr lang="en-US">
                <a:solidFill>
                  <a:srgbClr val="0070C0"/>
                </a:solidFill>
              </a:rPr>
              <a:t>Measure Definition 1</a:t>
            </a:r>
            <a:r>
              <a:rPr lang="en-US"/>
              <a:t>: Height is standing height,  measured in inches. </a:t>
            </a:r>
            <a:endParaRPr/>
          </a:p>
          <a:p>
            <a:pPr indent="-228600" lvl="1" marL="685800" rtl="0" algn="l">
              <a:lnSpc>
                <a:spcPct val="90000"/>
              </a:lnSpc>
              <a:spcBef>
                <a:spcPts val="500"/>
              </a:spcBef>
              <a:spcAft>
                <a:spcPts val="0"/>
              </a:spcAft>
              <a:buClr>
                <a:srgbClr val="0070C0"/>
              </a:buClr>
              <a:buSzPts val="2400"/>
              <a:buChar char="•"/>
            </a:pPr>
            <a:r>
              <a:rPr lang="en-US">
                <a:solidFill>
                  <a:srgbClr val="0070C0"/>
                </a:solidFill>
              </a:rPr>
              <a:t>Measure Definition 2</a:t>
            </a:r>
            <a:r>
              <a:rPr lang="en-US"/>
              <a:t>: Height is standing height  (exclusive of piled up hair and hats), measured in inches, bare foot, on a calibrated scale, by a trained nurse,  between 8 and 9 o'clock in the morning. </a:t>
            </a:r>
            <a:endParaRPr/>
          </a:p>
          <a:p>
            <a:pPr indent="-228600" lvl="0" marL="228600" rtl="0" algn="l">
              <a:lnSpc>
                <a:spcPct val="90000"/>
              </a:lnSpc>
              <a:spcBef>
                <a:spcPts val="1000"/>
              </a:spcBef>
              <a:spcAft>
                <a:spcPts val="0"/>
              </a:spcAft>
              <a:buClr>
                <a:schemeClr val="dk1"/>
              </a:buClr>
              <a:buSzPts val="2800"/>
              <a:buChar char="•"/>
            </a:pPr>
            <a:r>
              <a:rPr lang="en-US"/>
              <a:t>Which set of height measurements is expected to be  more reliable, more consistent across schools, and  more fit for interpretation?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a:t>
            </a:r>
            <a:endParaRPr sz="3600"/>
          </a:p>
        </p:txBody>
      </p:sp>
      <p:sp>
        <p:nvSpPr>
          <p:cNvPr id="267" name="Google Shape;267;p21"/>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same applies to definitions such as: </a:t>
            </a:r>
            <a:endParaRPr/>
          </a:p>
          <a:p>
            <a:pPr indent="-228600" lvl="1" marL="685800" rtl="0" algn="l">
              <a:lnSpc>
                <a:spcPct val="90000"/>
              </a:lnSpc>
              <a:spcBef>
                <a:spcPts val="500"/>
              </a:spcBef>
              <a:spcAft>
                <a:spcPts val="0"/>
              </a:spcAft>
              <a:buClr>
                <a:schemeClr val="dk1"/>
              </a:buClr>
              <a:buSzPts val="2400"/>
              <a:buChar char="•"/>
            </a:pPr>
            <a:r>
              <a:rPr lang="en-US"/>
              <a:t>The measure for </a:t>
            </a:r>
            <a:r>
              <a:rPr lang="en-US">
                <a:solidFill>
                  <a:srgbClr val="0070C0"/>
                </a:solidFill>
              </a:rPr>
              <a:t>software size </a:t>
            </a:r>
            <a:r>
              <a:rPr lang="en-US"/>
              <a:t>is the number of  non-commented, nonblank, executable source statements. </a:t>
            </a:r>
            <a:endParaRPr/>
          </a:p>
          <a:p>
            <a:pPr indent="-228600" lvl="1" marL="685800" rtl="0" algn="l">
              <a:lnSpc>
                <a:spcPct val="90000"/>
              </a:lnSpc>
              <a:spcBef>
                <a:spcPts val="500"/>
              </a:spcBef>
              <a:spcAft>
                <a:spcPts val="0"/>
              </a:spcAft>
              <a:buClr>
                <a:schemeClr val="dk1"/>
              </a:buClr>
              <a:buSzPts val="2400"/>
              <a:buChar char="•"/>
            </a:pPr>
            <a:r>
              <a:rPr lang="en-US"/>
              <a:t>The measure for </a:t>
            </a:r>
            <a:r>
              <a:rPr lang="en-US">
                <a:solidFill>
                  <a:srgbClr val="0070C0"/>
                </a:solidFill>
              </a:rPr>
              <a:t>cost</a:t>
            </a:r>
            <a:r>
              <a:rPr lang="en-US"/>
              <a:t> is the total direct labour hours from the start of the project. </a:t>
            </a:r>
            <a:endParaRPr/>
          </a:p>
          <a:p>
            <a:pPr indent="-228600" lvl="0" marL="228600" rtl="0" algn="l">
              <a:lnSpc>
                <a:spcPct val="90000"/>
              </a:lnSpc>
              <a:spcBef>
                <a:spcPts val="1000"/>
              </a:spcBef>
              <a:spcAft>
                <a:spcPts val="0"/>
              </a:spcAft>
              <a:buClr>
                <a:schemeClr val="dk1"/>
              </a:buClr>
              <a:buSzPts val="2800"/>
              <a:buChar char="•"/>
            </a:pPr>
            <a:r>
              <a:rPr lang="en-US"/>
              <a:t>These are less-specified examples of definitions of measures that may lead to misinterpretations of measurements and recorded values.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838200" y="622267"/>
            <a:ext cx="5536474"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a:t>
            </a:r>
            <a:endParaRPr sz="3600"/>
          </a:p>
        </p:txBody>
      </p:sp>
      <p:sp>
        <p:nvSpPr>
          <p:cNvPr id="274" name="Google Shape;274;p22"/>
          <p:cNvSpPr txBox="1"/>
          <p:nvPr>
            <p:ph idx="1" type="body"/>
          </p:nvPr>
        </p:nvSpPr>
        <p:spPr>
          <a:xfrm>
            <a:off x="838200" y="1606730"/>
            <a:ext cx="5000897"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Measures can be best  defined using </a:t>
            </a:r>
            <a:endParaRPr/>
          </a:p>
          <a:p>
            <a:pPr indent="-228600" lvl="1" marL="685800" rtl="0" algn="l">
              <a:lnSpc>
                <a:spcPct val="90000"/>
              </a:lnSpc>
              <a:spcBef>
                <a:spcPts val="500"/>
              </a:spcBef>
              <a:spcAft>
                <a:spcPts val="0"/>
              </a:spcAft>
              <a:buClr>
                <a:schemeClr val="dk1"/>
              </a:buClr>
              <a:buSzPts val="2400"/>
              <a:buChar char="•"/>
            </a:pPr>
            <a:r>
              <a:rPr lang="en-US"/>
              <a:t>Definition checklists &amp;  descriptive forms </a:t>
            </a:r>
            <a:endParaRPr/>
          </a:p>
          <a:p>
            <a:pPr indent="-228600" lvl="0" marL="228600" rtl="0" algn="l">
              <a:lnSpc>
                <a:spcPct val="90000"/>
              </a:lnSpc>
              <a:spcBef>
                <a:spcPts val="1000"/>
              </a:spcBef>
              <a:spcAft>
                <a:spcPts val="0"/>
              </a:spcAft>
              <a:buClr>
                <a:schemeClr val="dk1"/>
              </a:buClr>
              <a:buSzPts val="2800"/>
              <a:buChar char="•"/>
            </a:pPr>
            <a:r>
              <a:rPr lang="en-US"/>
              <a:t>Advantages: Making explicit many issues,  assumptions and  decisions that usually  go unrecorded.</a:t>
            </a:r>
            <a:endParaRPr/>
          </a:p>
        </p:txBody>
      </p:sp>
      <p:pic>
        <p:nvPicPr>
          <p:cNvPr id="275" name="Google Shape;275;p22"/>
          <p:cNvPicPr preferRelativeResize="0"/>
          <p:nvPr/>
        </p:nvPicPr>
        <p:blipFill rotWithShape="1">
          <a:blip r:embed="rId3">
            <a:alphaModFix/>
          </a:blip>
          <a:srcRect b="0" l="0" r="0" t="0"/>
          <a:stretch/>
        </p:blipFill>
        <p:spPr>
          <a:xfrm>
            <a:off x="6441894" y="135058"/>
            <a:ext cx="5131798" cy="67229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a:t>
            </a:r>
            <a:endParaRPr sz="3600"/>
          </a:p>
        </p:txBody>
      </p:sp>
      <p:sp>
        <p:nvSpPr>
          <p:cNvPr id="282" name="Google Shape;282;p23"/>
          <p:cNvSpPr/>
          <p:nvPr/>
        </p:nvSpPr>
        <p:spPr>
          <a:xfrm>
            <a:off x="2506027" y="1648024"/>
            <a:ext cx="7588084" cy="41573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838200" y="622267"/>
            <a:ext cx="5784669" cy="7493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Step 9: Identify Actions to  Implement Measures</a:t>
            </a:r>
            <a:endParaRPr sz="3600"/>
          </a:p>
        </p:txBody>
      </p:sp>
      <p:sp>
        <p:nvSpPr>
          <p:cNvPr id="289" name="Google Shape;289;p24"/>
          <p:cNvSpPr txBox="1"/>
          <p:nvPr>
            <p:ph idx="1" type="body"/>
          </p:nvPr>
        </p:nvSpPr>
        <p:spPr>
          <a:xfrm>
            <a:off x="838200" y="1606730"/>
            <a:ext cx="4948646"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step is to </a:t>
            </a:r>
            <a:r>
              <a:rPr lang="en-US">
                <a:solidFill>
                  <a:schemeClr val="accent1"/>
                </a:solidFill>
              </a:rPr>
              <a:t>assemble  information about the current status and use of  the measures</a:t>
            </a:r>
            <a:r>
              <a:rPr lang="en-US"/>
              <a:t>, so as to prepare a plan for implementing the measures defined, through:</a:t>
            </a:r>
            <a:endParaRPr/>
          </a:p>
          <a:p>
            <a:pPr indent="-228600" lvl="1" marL="685800" rtl="0" algn="l">
              <a:lnSpc>
                <a:spcPct val="90000"/>
              </a:lnSpc>
              <a:spcBef>
                <a:spcPts val="500"/>
              </a:spcBef>
              <a:spcAft>
                <a:spcPts val="0"/>
              </a:spcAft>
              <a:buClr>
                <a:schemeClr val="dk1"/>
              </a:buClr>
              <a:buSzPts val="2400"/>
              <a:buChar char="•"/>
            </a:pPr>
            <a:r>
              <a:rPr lang="en-US"/>
              <a:t>Analysis	&amp; </a:t>
            </a:r>
            <a:endParaRPr/>
          </a:p>
          <a:p>
            <a:pPr indent="-228600" lvl="1" marL="685800" rtl="0" algn="l">
              <a:lnSpc>
                <a:spcPct val="90000"/>
              </a:lnSpc>
              <a:spcBef>
                <a:spcPts val="500"/>
              </a:spcBef>
              <a:spcAft>
                <a:spcPts val="0"/>
              </a:spcAft>
              <a:buClr>
                <a:schemeClr val="dk1"/>
              </a:buClr>
              <a:buSzPts val="2400"/>
              <a:buChar char="•"/>
            </a:pPr>
            <a:r>
              <a:rPr lang="en-US"/>
              <a:t>Diagnosis &amp; </a:t>
            </a:r>
            <a:endParaRPr/>
          </a:p>
          <a:p>
            <a:pPr indent="-228600" lvl="1" marL="685800" rtl="0" algn="l">
              <a:lnSpc>
                <a:spcPct val="90000"/>
              </a:lnSpc>
              <a:spcBef>
                <a:spcPts val="500"/>
              </a:spcBef>
              <a:spcAft>
                <a:spcPts val="0"/>
              </a:spcAft>
              <a:buClr>
                <a:schemeClr val="dk1"/>
              </a:buClr>
              <a:buSzPts val="2400"/>
              <a:buChar char="•"/>
            </a:pPr>
            <a:r>
              <a:rPr lang="en-US"/>
              <a:t>Actions</a:t>
            </a:r>
            <a:endParaRPr/>
          </a:p>
        </p:txBody>
      </p:sp>
      <p:sp>
        <p:nvSpPr>
          <p:cNvPr id="290" name="Google Shape;290;p24"/>
          <p:cNvSpPr/>
          <p:nvPr/>
        </p:nvSpPr>
        <p:spPr>
          <a:xfrm>
            <a:off x="6648995" y="640383"/>
            <a:ext cx="4832755" cy="62176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4"/>
          <p:cNvSpPr/>
          <p:nvPr/>
        </p:nvSpPr>
        <p:spPr>
          <a:xfrm>
            <a:off x="9509760" y="5277393"/>
            <a:ext cx="849086" cy="1227909"/>
          </a:xfrm>
          <a:prstGeom prst="ellipse">
            <a:avLst/>
          </a:prstGeom>
          <a:noFill/>
          <a:ln cap="flat" cmpd="sng" w="381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Analysis</a:t>
            </a:r>
            <a:endParaRPr sz="3600"/>
          </a:p>
        </p:txBody>
      </p:sp>
      <p:sp>
        <p:nvSpPr>
          <p:cNvPr id="298" name="Google Shape;298;p25"/>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Analysis</a:t>
            </a:r>
            <a:r>
              <a:rPr lang="en-US"/>
              <a:t> means identifying the measures that the </a:t>
            </a:r>
            <a:r>
              <a:rPr lang="en-US">
                <a:solidFill>
                  <a:schemeClr val="accent1"/>
                </a:solidFill>
              </a:rPr>
              <a:t>organization is using now</a:t>
            </a:r>
            <a:r>
              <a:rPr lang="en-US"/>
              <a:t> and understanding how it is collecting them using questions such as: </a:t>
            </a:r>
            <a:endParaRPr/>
          </a:p>
          <a:p>
            <a:pPr indent="-228600" lvl="1" marL="685800" rtl="0" algn="l">
              <a:lnSpc>
                <a:spcPct val="90000"/>
              </a:lnSpc>
              <a:spcBef>
                <a:spcPts val="500"/>
              </a:spcBef>
              <a:spcAft>
                <a:spcPts val="0"/>
              </a:spcAft>
              <a:buClr>
                <a:schemeClr val="dk1"/>
              </a:buClr>
              <a:buSzPts val="2400"/>
              <a:buChar char="•"/>
            </a:pPr>
            <a:r>
              <a:rPr lang="en-US"/>
              <a:t>What data elements are required for our goal-driven measures? </a:t>
            </a:r>
            <a:endParaRPr/>
          </a:p>
          <a:p>
            <a:pPr indent="-228600" lvl="1" marL="685800" rtl="0" algn="l">
              <a:lnSpc>
                <a:spcPct val="90000"/>
              </a:lnSpc>
              <a:spcBef>
                <a:spcPts val="500"/>
              </a:spcBef>
              <a:spcAft>
                <a:spcPts val="0"/>
              </a:spcAft>
              <a:buClr>
                <a:schemeClr val="dk1"/>
              </a:buClr>
              <a:buSzPts val="2400"/>
              <a:buChar char="•"/>
            </a:pPr>
            <a:r>
              <a:rPr lang="en-US"/>
              <a:t>Which data elements are collected now? </a:t>
            </a:r>
            <a:endParaRPr/>
          </a:p>
          <a:p>
            <a:pPr indent="-228600" lvl="1" marL="685800" rtl="0" algn="l">
              <a:lnSpc>
                <a:spcPct val="90000"/>
              </a:lnSpc>
              <a:spcBef>
                <a:spcPts val="500"/>
              </a:spcBef>
              <a:spcAft>
                <a:spcPts val="0"/>
              </a:spcAft>
              <a:buClr>
                <a:schemeClr val="dk1"/>
              </a:buClr>
              <a:buSzPts val="2400"/>
              <a:buChar char="•"/>
            </a:pPr>
            <a:r>
              <a:rPr lang="en-US"/>
              <a:t>How are they collected? </a:t>
            </a:r>
            <a:endParaRPr/>
          </a:p>
          <a:p>
            <a:pPr indent="-228600" lvl="1" marL="685800" rtl="0" algn="l">
              <a:lnSpc>
                <a:spcPct val="90000"/>
              </a:lnSpc>
              <a:spcBef>
                <a:spcPts val="500"/>
              </a:spcBef>
              <a:spcAft>
                <a:spcPts val="0"/>
              </a:spcAft>
              <a:buClr>
                <a:schemeClr val="dk1"/>
              </a:buClr>
              <a:buSzPts val="2400"/>
              <a:buChar char="•"/>
            </a:pPr>
            <a:r>
              <a:rPr lang="en-US"/>
              <a:t>What are the processes that provide the data? </a:t>
            </a:r>
            <a:endParaRPr/>
          </a:p>
          <a:p>
            <a:pPr indent="-228600" lvl="1" marL="685800" rtl="0" algn="l">
              <a:lnSpc>
                <a:spcPct val="90000"/>
              </a:lnSpc>
              <a:spcBef>
                <a:spcPts val="500"/>
              </a:spcBef>
              <a:spcAft>
                <a:spcPts val="0"/>
              </a:spcAft>
              <a:buClr>
                <a:schemeClr val="dk1"/>
              </a:buClr>
              <a:buSzPts val="2400"/>
              <a:buChar char="•"/>
            </a:pPr>
            <a:r>
              <a:rPr lang="en-US"/>
              <a:t>How are the data elements stored and reported?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Diagnosis</a:t>
            </a:r>
            <a:endParaRPr sz="3600"/>
          </a:p>
        </p:txBody>
      </p:sp>
      <p:sp>
        <p:nvSpPr>
          <p:cNvPr id="305" name="Google Shape;305;p26"/>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Diagnosis</a:t>
            </a:r>
            <a:r>
              <a:rPr lang="en-US"/>
              <a:t> means </a:t>
            </a:r>
            <a:r>
              <a:rPr lang="en-US">
                <a:solidFill>
                  <a:schemeClr val="accent1"/>
                </a:solidFill>
              </a:rPr>
              <a:t>evaluating the data elements that the organization is collecting now</a:t>
            </a:r>
            <a:r>
              <a:rPr lang="en-US"/>
              <a:t>, determining how well they meet the needs of new measurements, and proposing  appropriate actions for: </a:t>
            </a:r>
            <a:endParaRPr/>
          </a:p>
          <a:p>
            <a:pPr indent="-228600" lvl="1" marL="685800" rtl="0" algn="l">
              <a:lnSpc>
                <a:spcPct val="90000"/>
              </a:lnSpc>
              <a:spcBef>
                <a:spcPts val="500"/>
              </a:spcBef>
              <a:spcAft>
                <a:spcPts val="0"/>
              </a:spcAft>
              <a:buClr>
                <a:schemeClr val="dk1"/>
              </a:buClr>
              <a:buSzPts val="2400"/>
              <a:buChar char="•"/>
            </a:pPr>
            <a:r>
              <a:rPr lang="en-US"/>
              <a:t>Using the data, adapting data to the needs, adapting needs to the data and obtaining what is missing. </a:t>
            </a:r>
            <a:endParaRPr/>
          </a:p>
          <a:p>
            <a:pPr indent="-228600" lvl="0" marL="228600" rtl="0" algn="l">
              <a:lnSpc>
                <a:spcPct val="90000"/>
              </a:lnSpc>
              <a:spcBef>
                <a:spcPts val="1000"/>
              </a:spcBef>
              <a:spcAft>
                <a:spcPts val="0"/>
              </a:spcAft>
              <a:buClr>
                <a:schemeClr val="dk1"/>
              </a:buClr>
              <a:buSzPts val="2800"/>
              <a:buChar char="•"/>
            </a:pPr>
            <a:r>
              <a:rPr lang="en-US"/>
              <a:t>By asking questions such as: </a:t>
            </a:r>
            <a:endParaRPr/>
          </a:p>
          <a:p>
            <a:pPr indent="-228600" lvl="1" marL="685800" rtl="0" algn="l">
              <a:lnSpc>
                <a:spcPct val="90000"/>
              </a:lnSpc>
              <a:spcBef>
                <a:spcPts val="500"/>
              </a:spcBef>
              <a:spcAft>
                <a:spcPts val="0"/>
              </a:spcAft>
              <a:buClr>
                <a:schemeClr val="dk1"/>
              </a:buClr>
              <a:buSzPts val="2400"/>
              <a:buChar char="•"/>
            </a:pPr>
            <a:r>
              <a:rPr lang="en-US"/>
              <a:t>What existing measures and processes can be used to satisfy data  requirements? </a:t>
            </a:r>
            <a:endParaRPr/>
          </a:p>
          <a:p>
            <a:pPr indent="-228600" lvl="1" marL="685800" rtl="0" algn="l">
              <a:lnSpc>
                <a:spcPct val="90000"/>
              </a:lnSpc>
              <a:spcBef>
                <a:spcPts val="500"/>
              </a:spcBef>
              <a:spcAft>
                <a:spcPts val="0"/>
              </a:spcAft>
              <a:buClr>
                <a:schemeClr val="dk1"/>
              </a:buClr>
              <a:buSzPts val="2400"/>
              <a:buChar char="•"/>
            </a:pPr>
            <a:r>
              <a:rPr lang="en-US"/>
              <a:t>What elements of measurement definitions or practices must be changed or modified?</a:t>
            </a:r>
            <a:endParaRPr/>
          </a:p>
          <a:p>
            <a:pPr indent="-228600" lvl="1" marL="685800" rtl="0" algn="l">
              <a:lnSpc>
                <a:spcPct val="90000"/>
              </a:lnSpc>
              <a:spcBef>
                <a:spcPts val="500"/>
              </a:spcBef>
              <a:spcAft>
                <a:spcPts val="0"/>
              </a:spcAft>
              <a:buClr>
                <a:schemeClr val="dk1"/>
              </a:buClr>
              <a:buSzPts val="2400"/>
              <a:buChar char="•"/>
            </a:pPr>
            <a:r>
              <a:rPr lang="en-US"/>
              <a:t>What new or additional processes are needed?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7"/>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Action</a:t>
            </a:r>
            <a:endParaRPr sz="3600"/>
          </a:p>
        </p:txBody>
      </p:sp>
      <p:sp>
        <p:nvSpPr>
          <p:cNvPr id="312" name="Google Shape;312;p27"/>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0070C0"/>
              </a:buClr>
              <a:buSzPct val="100000"/>
              <a:buChar char="•"/>
            </a:pPr>
            <a:r>
              <a:rPr lang="en-US">
                <a:solidFill>
                  <a:srgbClr val="0070C0"/>
                </a:solidFill>
              </a:rPr>
              <a:t>Action</a:t>
            </a:r>
            <a:r>
              <a:rPr lang="en-US"/>
              <a:t> means translating the results of the analysis and  diagnosis into implementable steps. </a:t>
            </a:r>
            <a:endParaRPr/>
          </a:p>
          <a:p>
            <a:pPr indent="-228600" lvl="0" marL="228600" rtl="0" algn="l">
              <a:lnSpc>
                <a:spcPct val="90000"/>
              </a:lnSpc>
              <a:spcBef>
                <a:spcPts val="1000"/>
              </a:spcBef>
              <a:spcAft>
                <a:spcPts val="0"/>
              </a:spcAft>
              <a:buClr>
                <a:schemeClr val="dk1"/>
              </a:buClr>
              <a:buSzPct val="100000"/>
              <a:buChar char="•"/>
            </a:pPr>
            <a:r>
              <a:rPr lang="en-US"/>
              <a:t>Action identifies elements that measurement plan will be built upon. Some pre-planning tasks are: </a:t>
            </a:r>
            <a:endParaRPr/>
          </a:p>
          <a:p>
            <a:pPr indent="-228600" lvl="1" marL="685800" rtl="0" algn="l">
              <a:lnSpc>
                <a:spcPct val="90000"/>
              </a:lnSpc>
              <a:spcBef>
                <a:spcPts val="500"/>
              </a:spcBef>
              <a:spcAft>
                <a:spcPts val="0"/>
              </a:spcAft>
              <a:buClr>
                <a:schemeClr val="dk1"/>
              </a:buClr>
              <a:buSzPct val="100000"/>
              <a:buChar char="•"/>
            </a:pPr>
            <a:r>
              <a:rPr lang="en-US"/>
              <a:t>Identify </a:t>
            </a:r>
            <a:r>
              <a:rPr lang="en-US">
                <a:solidFill>
                  <a:srgbClr val="00B050"/>
                </a:solidFill>
              </a:rPr>
              <a:t>sources</a:t>
            </a:r>
            <a:r>
              <a:rPr lang="en-US"/>
              <a:t> of data within existing software process(es). </a:t>
            </a:r>
            <a:endParaRPr/>
          </a:p>
          <a:p>
            <a:pPr indent="-228600" lvl="1" marL="685800" rtl="0" algn="l">
              <a:lnSpc>
                <a:spcPct val="90000"/>
              </a:lnSpc>
              <a:spcBef>
                <a:spcPts val="500"/>
              </a:spcBef>
              <a:spcAft>
                <a:spcPts val="0"/>
              </a:spcAft>
              <a:buClr>
                <a:schemeClr val="dk1"/>
              </a:buClr>
              <a:buSzPct val="100000"/>
              <a:buChar char="•"/>
            </a:pPr>
            <a:r>
              <a:rPr lang="en-US"/>
              <a:t>Define </a:t>
            </a:r>
            <a:r>
              <a:rPr lang="en-US">
                <a:solidFill>
                  <a:srgbClr val="00B050"/>
                </a:solidFill>
              </a:rPr>
              <a:t>methods</a:t>
            </a:r>
            <a:r>
              <a:rPr lang="en-US"/>
              <a:t> that will be used to collect and report data. </a:t>
            </a:r>
            <a:endParaRPr/>
          </a:p>
          <a:p>
            <a:pPr indent="-228600" lvl="1" marL="685800" rtl="0" algn="l">
              <a:lnSpc>
                <a:spcPct val="90000"/>
              </a:lnSpc>
              <a:spcBef>
                <a:spcPts val="500"/>
              </a:spcBef>
              <a:spcAft>
                <a:spcPts val="0"/>
              </a:spcAft>
              <a:buClr>
                <a:schemeClr val="dk1"/>
              </a:buClr>
              <a:buSzPct val="100000"/>
              <a:buChar char="•"/>
            </a:pPr>
            <a:r>
              <a:rPr lang="en-US"/>
              <a:t>Identify </a:t>
            </a:r>
            <a:r>
              <a:rPr lang="en-US">
                <a:solidFill>
                  <a:srgbClr val="00B050"/>
                </a:solidFill>
              </a:rPr>
              <a:t>tools</a:t>
            </a:r>
            <a:r>
              <a:rPr lang="en-US"/>
              <a:t> that will be required to support collecting, reporting,  and storing data. </a:t>
            </a:r>
            <a:endParaRPr/>
          </a:p>
          <a:p>
            <a:pPr indent="-228600" lvl="1" marL="685800" rtl="0" algn="l">
              <a:lnSpc>
                <a:spcPct val="90000"/>
              </a:lnSpc>
              <a:spcBef>
                <a:spcPts val="500"/>
              </a:spcBef>
              <a:spcAft>
                <a:spcPts val="0"/>
              </a:spcAft>
              <a:buClr>
                <a:schemeClr val="dk1"/>
              </a:buClr>
              <a:buSzPct val="100000"/>
              <a:buChar char="•"/>
            </a:pPr>
            <a:r>
              <a:rPr lang="en-US"/>
              <a:t>Determine </a:t>
            </a:r>
            <a:r>
              <a:rPr lang="en-US">
                <a:solidFill>
                  <a:srgbClr val="00B050"/>
                </a:solidFill>
              </a:rPr>
              <a:t>requirements (constraints) </a:t>
            </a:r>
            <a:r>
              <a:rPr lang="en-US"/>
              <a:t>for points in time and  frequencies of measurement. </a:t>
            </a:r>
            <a:endParaRPr/>
          </a:p>
          <a:p>
            <a:pPr indent="-228600" lvl="1" marL="685800" rtl="0" algn="l">
              <a:lnSpc>
                <a:spcPct val="90000"/>
              </a:lnSpc>
              <a:spcBef>
                <a:spcPts val="500"/>
              </a:spcBef>
              <a:spcAft>
                <a:spcPts val="0"/>
              </a:spcAft>
              <a:buClr>
                <a:srgbClr val="00B050"/>
              </a:buClr>
              <a:buSzPct val="100000"/>
              <a:buChar char="•"/>
            </a:pPr>
            <a:r>
              <a:rPr lang="en-US">
                <a:solidFill>
                  <a:srgbClr val="00B050"/>
                </a:solidFill>
              </a:rPr>
              <a:t>Document</a:t>
            </a:r>
            <a:r>
              <a:rPr lang="en-US"/>
              <a:t> data collection procedures. </a:t>
            </a:r>
            <a:endParaRPr/>
          </a:p>
          <a:p>
            <a:pPr indent="-228600" lvl="2" marL="1143000" rtl="0" algn="l">
              <a:lnSpc>
                <a:spcPct val="90000"/>
              </a:lnSpc>
              <a:spcBef>
                <a:spcPts val="500"/>
              </a:spcBef>
              <a:spcAft>
                <a:spcPts val="0"/>
              </a:spcAft>
              <a:buClr>
                <a:schemeClr val="dk1"/>
              </a:buClr>
              <a:buSzPct val="100000"/>
              <a:buChar char="•"/>
            </a:pPr>
            <a:r>
              <a:rPr lang="en-US"/>
              <a:t>Identify responsible persons and organizations. </a:t>
            </a:r>
            <a:endParaRPr/>
          </a:p>
          <a:p>
            <a:pPr indent="-228600" lvl="2" marL="1143000" rtl="0" algn="l">
              <a:lnSpc>
                <a:spcPct val="90000"/>
              </a:lnSpc>
              <a:spcBef>
                <a:spcPts val="500"/>
              </a:spcBef>
              <a:spcAft>
                <a:spcPts val="0"/>
              </a:spcAft>
              <a:buClr>
                <a:schemeClr val="dk1"/>
              </a:buClr>
              <a:buSzPct val="100000"/>
              <a:buChar char="•"/>
            </a:pPr>
            <a:r>
              <a:rPr lang="en-US"/>
              <a:t>Determine where, how, and when to collect and report. </a:t>
            </a:r>
            <a:endParaRPr/>
          </a:p>
          <a:p>
            <a:pPr indent="-228600" lvl="2" marL="1143000" rtl="0" algn="l">
              <a:lnSpc>
                <a:spcPct val="90000"/>
              </a:lnSpc>
              <a:spcBef>
                <a:spcPts val="500"/>
              </a:spcBef>
              <a:spcAft>
                <a:spcPts val="0"/>
              </a:spcAft>
              <a:buClr>
                <a:schemeClr val="dk1"/>
              </a:buClr>
              <a:buSzPct val="100000"/>
              <a:buChar char="•"/>
            </a:pPr>
            <a:r>
              <a:rPr lang="en-US"/>
              <a:t>Create sketches for the data collection records will be used.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8"/>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Action Item Checklist</a:t>
            </a:r>
            <a:endParaRPr sz="3600"/>
          </a:p>
        </p:txBody>
      </p:sp>
      <p:sp>
        <p:nvSpPr>
          <p:cNvPr id="319" name="Google Shape;319;p28"/>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Define data elements (Step 8). </a:t>
            </a:r>
            <a:endParaRPr/>
          </a:p>
          <a:p>
            <a:pPr indent="-228600" lvl="0" marL="228600" rtl="0" algn="l">
              <a:lnSpc>
                <a:spcPct val="90000"/>
              </a:lnSpc>
              <a:spcBef>
                <a:spcPts val="1000"/>
              </a:spcBef>
              <a:spcAft>
                <a:spcPts val="0"/>
              </a:spcAft>
              <a:buClr>
                <a:schemeClr val="dk1"/>
              </a:buClr>
              <a:buSzPct val="100000"/>
              <a:buChar char="•"/>
            </a:pPr>
            <a:r>
              <a:rPr lang="en-US"/>
              <a:t>Define frequencies of collection and points in the process where  measurements will be made. </a:t>
            </a:r>
            <a:endParaRPr/>
          </a:p>
          <a:p>
            <a:pPr indent="-228600" lvl="0" marL="228600" rtl="0" algn="l">
              <a:lnSpc>
                <a:spcPct val="90000"/>
              </a:lnSpc>
              <a:spcBef>
                <a:spcPts val="1000"/>
              </a:spcBef>
              <a:spcAft>
                <a:spcPts val="0"/>
              </a:spcAft>
              <a:buClr>
                <a:schemeClr val="dk1"/>
              </a:buClr>
              <a:buSzPct val="100000"/>
              <a:buChar char="•"/>
            </a:pPr>
            <a:r>
              <a:rPr lang="en-US"/>
              <a:t>Define timelines required for moving measurement results from the  points of collection to databases or users. </a:t>
            </a:r>
            <a:endParaRPr/>
          </a:p>
          <a:p>
            <a:pPr indent="-228600" lvl="0" marL="228600" rtl="0" algn="l">
              <a:lnSpc>
                <a:spcPct val="90000"/>
              </a:lnSpc>
              <a:spcBef>
                <a:spcPts val="1000"/>
              </a:spcBef>
              <a:spcAft>
                <a:spcPts val="0"/>
              </a:spcAft>
              <a:buClr>
                <a:schemeClr val="dk1"/>
              </a:buClr>
              <a:buSzPct val="100000"/>
              <a:buChar char="•"/>
            </a:pPr>
            <a:r>
              <a:rPr lang="en-US"/>
              <a:t>Create forms and procedures for collecting and recording data. </a:t>
            </a:r>
            <a:endParaRPr/>
          </a:p>
          <a:p>
            <a:pPr indent="-228600" lvl="0" marL="228600" rtl="0" algn="l">
              <a:lnSpc>
                <a:spcPct val="90000"/>
              </a:lnSpc>
              <a:spcBef>
                <a:spcPts val="1000"/>
              </a:spcBef>
              <a:spcAft>
                <a:spcPts val="0"/>
              </a:spcAft>
              <a:buClr>
                <a:schemeClr val="dk1"/>
              </a:buClr>
              <a:buSzPct val="100000"/>
              <a:buChar char="•"/>
            </a:pPr>
            <a:r>
              <a:rPr lang="en-US"/>
              <a:t>Define how data is to be stored and how data will be accessed. Identify  who is responsible for designing the database and for entering, retaining,  and overseeing the data. </a:t>
            </a:r>
            <a:endParaRPr/>
          </a:p>
          <a:p>
            <a:pPr indent="-228600" lvl="0" marL="228600" rtl="0" algn="l">
              <a:lnSpc>
                <a:spcPct val="90000"/>
              </a:lnSpc>
              <a:spcBef>
                <a:spcPts val="1000"/>
              </a:spcBef>
              <a:spcAft>
                <a:spcPts val="0"/>
              </a:spcAft>
              <a:buClr>
                <a:schemeClr val="dk1"/>
              </a:buClr>
              <a:buSzPct val="100000"/>
              <a:buChar char="•"/>
            </a:pPr>
            <a:r>
              <a:rPr lang="en-US"/>
              <a:t>Determine who will collect and access data. Assign responsibilities for  these actions. </a:t>
            </a:r>
            <a:endParaRPr/>
          </a:p>
          <a:p>
            <a:pPr indent="-228600" lvl="0" marL="228600" rtl="0" algn="l">
              <a:lnSpc>
                <a:spcPct val="90000"/>
              </a:lnSpc>
              <a:spcBef>
                <a:spcPts val="1000"/>
              </a:spcBef>
              <a:spcAft>
                <a:spcPts val="0"/>
              </a:spcAft>
              <a:buClr>
                <a:schemeClr val="dk1"/>
              </a:buClr>
              <a:buSzPct val="100000"/>
              <a:buChar char="•"/>
            </a:pPr>
            <a:r>
              <a:rPr lang="en-US"/>
              <a:t>Define how data will be analyzed and reported. </a:t>
            </a:r>
            <a:endParaRPr/>
          </a:p>
          <a:p>
            <a:pPr indent="-228600" lvl="0" marL="228600" rtl="0" algn="l">
              <a:lnSpc>
                <a:spcPct val="90000"/>
              </a:lnSpc>
              <a:spcBef>
                <a:spcPts val="1000"/>
              </a:spcBef>
              <a:spcAft>
                <a:spcPts val="0"/>
              </a:spcAft>
              <a:buClr>
                <a:schemeClr val="dk1"/>
              </a:buClr>
              <a:buSzPct val="100000"/>
              <a:buChar char="•"/>
            </a:pPr>
            <a:r>
              <a:rPr lang="en-US"/>
              <a:t>Identify supporting tools that must be developed or acquired to help you  automate and administer the process. </a:t>
            </a:r>
            <a:endParaRPr/>
          </a:p>
          <a:p>
            <a:pPr indent="-228600" lvl="0" marL="228600" rtl="0" algn="l">
              <a:lnSpc>
                <a:spcPct val="90000"/>
              </a:lnSpc>
              <a:spcBef>
                <a:spcPts val="1000"/>
              </a:spcBef>
              <a:spcAft>
                <a:spcPts val="0"/>
              </a:spcAft>
              <a:buClr>
                <a:schemeClr val="dk1"/>
              </a:buClr>
              <a:buSzPct val="100000"/>
              <a:buChar char="•"/>
            </a:pPr>
            <a:r>
              <a:rPr lang="en-US"/>
              <a:t>Prepare a process guide for collecting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txBox="1"/>
          <p:nvPr>
            <p:ph type="title"/>
          </p:nvPr>
        </p:nvSpPr>
        <p:spPr>
          <a:xfrm>
            <a:off x="838200" y="622267"/>
            <a:ext cx="5353594"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10: Prepare a Plan</a:t>
            </a:r>
            <a:endParaRPr sz="3600"/>
          </a:p>
        </p:txBody>
      </p:sp>
      <p:sp>
        <p:nvSpPr>
          <p:cNvPr id="326" name="Google Shape;326;p29"/>
          <p:cNvSpPr txBox="1"/>
          <p:nvPr>
            <p:ph idx="1" type="body"/>
          </p:nvPr>
        </p:nvSpPr>
        <p:spPr>
          <a:xfrm>
            <a:off x="838200" y="1606730"/>
            <a:ext cx="501396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Measurement  implementation plan is based on analysis,  diagnosis and actions (Step 9)</a:t>
            </a:r>
            <a:endParaRPr/>
          </a:p>
          <a:p>
            <a:pPr indent="-228600" lvl="0" marL="228600" rtl="0" algn="l">
              <a:lnSpc>
                <a:spcPct val="90000"/>
              </a:lnSpc>
              <a:spcBef>
                <a:spcPts val="1000"/>
              </a:spcBef>
              <a:spcAft>
                <a:spcPts val="0"/>
              </a:spcAft>
              <a:buClr>
                <a:schemeClr val="dk1"/>
              </a:buClr>
              <a:buSzPts val="2800"/>
              <a:buChar char="•"/>
            </a:pPr>
            <a:r>
              <a:rPr lang="en-US"/>
              <a:t>Measurement plan template includes:</a:t>
            </a:r>
            <a:endParaRPr/>
          </a:p>
          <a:p>
            <a:pPr indent="-228600" lvl="1" marL="685800" rtl="0" algn="l">
              <a:lnSpc>
                <a:spcPct val="90000"/>
              </a:lnSpc>
              <a:spcBef>
                <a:spcPts val="500"/>
              </a:spcBef>
              <a:spcAft>
                <a:spcPts val="0"/>
              </a:spcAft>
              <a:buClr>
                <a:schemeClr val="dk1"/>
              </a:buClr>
              <a:buSzPts val="2400"/>
              <a:buChar char="•"/>
            </a:pPr>
            <a:r>
              <a:rPr lang="en-US"/>
              <a:t>Objective </a:t>
            </a:r>
            <a:endParaRPr/>
          </a:p>
          <a:p>
            <a:pPr indent="-228600" lvl="1" marL="685800" rtl="0" algn="l">
              <a:lnSpc>
                <a:spcPct val="90000"/>
              </a:lnSpc>
              <a:spcBef>
                <a:spcPts val="500"/>
              </a:spcBef>
              <a:spcAft>
                <a:spcPts val="0"/>
              </a:spcAft>
              <a:buClr>
                <a:schemeClr val="dk1"/>
              </a:buClr>
              <a:buSzPts val="2400"/>
              <a:buChar char="•"/>
            </a:pPr>
            <a:r>
              <a:rPr lang="en-US"/>
              <a:t>Description </a:t>
            </a:r>
            <a:endParaRPr/>
          </a:p>
          <a:p>
            <a:pPr indent="-228600" lvl="1" marL="685800" rtl="0" algn="l">
              <a:lnSpc>
                <a:spcPct val="90000"/>
              </a:lnSpc>
              <a:spcBef>
                <a:spcPts val="500"/>
              </a:spcBef>
              <a:spcAft>
                <a:spcPts val="0"/>
              </a:spcAft>
              <a:buClr>
                <a:schemeClr val="dk1"/>
              </a:buClr>
              <a:buSzPts val="2400"/>
              <a:buChar char="•"/>
            </a:pPr>
            <a:r>
              <a:rPr lang="en-US"/>
              <a:t>Implementation </a:t>
            </a:r>
            <a:endParaRPr/>
          </a:p>
          <a:p>
            <a:pPr indent="-228600" lvl="1" marL="685800" rtl="0" algn="l">
              <a:lnSpc>
                <a:spcPct val="90000"/>
              </a:lnSpc>
              <a:spcBef>
                <a:spcPts val="500"/>
              </a:spcBef>
              <a:spcAft>
                <a:spcPts val="0"/>
              </a:spcAft>
              <a:buClr>
                <a:schemeClr val="dk1"/>
              </a:buClr>
              <a:buSzPts val="2400"/>
              <a:buChar char="•"/>
            </a:pPr>
            <a:r>
              <a:rPr lang="en-US"/>
              <a:t>Sustained operations</a:t>
            </a:r>
            <a:endParaRPr/>
          </a:p>
        </p:txBody>
      </p:sp>
      <p:sp>
        <p:nvSpPr>
          <p:cNvPr id="327" name="Google Shape;327;p29"/>
          <p:cNvSpPr/>
          <p:nvPr/>
        </p:nvSpPr>
        <p:spPr>
          <a:xfrm>
            <a:off x="6675121" y="640384"/>
            <a:ext cx="4832755" cy="62176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29"/>
          <p:cNvSpPr/>
          <p:nvPr/>
        </p:nvSpPr>
        <p:spPr>
          <a:xfrm>
            <a:off x="10280469" y="5290456"/>
            <a:ext cx="1123405" cy="1449978"/>
          </a:xfrm>
          <a:prstGeom prst="ellipse">
            <a:avLst/>
          </a:prstGeom>
          <a:noFill/>
          <a:ln cap="flat" cmpd="sng" w="381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GQ(I)M Next Steps</a:t>
            </a:r>
            <a:endParaRPr sz="3600"/>
          </a:p>
        </p:txBody>
      </p:sp>
      <p:sp>
        <p:nvSpPr>
          <p:cNvPr id="108" name="Google Shape;108;p3"/>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0070C0"/>
              </a:buClr>
              <a:buSzPts val="2800"/>
              <a:buFont typeface="Calibri"/>
              <a:buAutoNum type="arabicPeriod" startAt="6"/>
            </a:pPr>
            <a:r>
              <a:rPr lang="en-US">
                <a:solidFill>
                  <a:srgbClr val="0070C0"/>
                </a:solidFill>
              </a:rPr>
              <a:t>Identify quantifiable questions and indicators</a:t>
            </a:r>
            <a:r>
              <a:rPr lang="en-US"/>
              <a:t> that will be used to achieve measurement goals. </a:t>
            </a:r>
            <a:endParaRPr/>
          </a:p>
          <a:p>
            <a:pPr indent="-514350" lvl="0" marL="514350" rtl="0" algn="l">
              <a:lnSpc>
                <a:spcPct val="90000"/>
              </a:lnSpc>
              <a:spcBef>
                <a:spcPts val="1000"/>
              </a:spcBef>
              <a:spcAft>
                <a:spcPts val="0"/>
              </a:spcAft>
              <a:buClr>
                <a:srgbClr val="0070C0"/>
              </a:buClr>
              <a:buSzPts val="2800"/>
              <a:buFont typeface="Calibri"/>
              <a:buAutoNum type="arabicPeriod" startAt="6"/>
            </a:pPr>
            <a:r>
              <a:rPr lang="en-US">
                <a:solidFill>
                  <a:srgbClr val="0070C0"/>
                </a:solidFill>
              </a:rPr>
              <a:t>Identify data elements </a:t>
            </a:r>
            <a:r>
              <a:rPr lang="en-US"/>
              <a:t>that will be collected to construct the indicators. </a:t>
            </a:r>
            <a:endParaRPr/>
          </a:p>
          <a:p>
            <a:pPr indent="-514350" lvl="0" marL="514350" rtl="0" algn="l">
              <a:lnSpc>
                <a:spcPct val="90000"/>
              </a:lnSpc>
              <a:spcBef>
                <a:spcPts val="1000"/>
              </a:spcBef>
              <a:spcAft>
                <a:spcPts val="0"/>
              </a:spcAft>
              <a:buClr>
                <a:srgbClr val="0070C0"/>
              </a:buClr>
              <a:buSzPts val="2800"/>
              <a:buFont typeface="Calibri"/>
              <a:buAutoNum type="arabicPeriod" startAt="6"/>
            </a:pPr>
            <a:r>
              <a:rPr lang="en-US">
                <a:solidFill>
                  <a:srgbClr val="0070C0"/>
                </a:solidFill>
              </a:rPr>
              <a:t>Define measures </a:t>
            </a:r>
            <a:r>
              <a:rPr lang="en-US"/>
              <a:t>to be used, and make these definitions operational.</a:t>
            </a:r>
            <a:endParaRPr/>
          </a:p>
          <a:p>
            <a:pPr indent="-514350" lvl="0" marL="514350" rtl="0" algn="l">
              <a:lnSpc>
                <a:spcPct val="90000"/>
              </a:lnSpc>
              <a:spcBef>
                <a:spcPts val="1000"/>
              </a:spcBef>
              <a:spcAft>
                <a:spcPts val="0"/>
              </a:spcAft>
              <a:buClr>
                <a:srgbClr val="0070C0"/>
              </a:buClr>
              <a:buSzPts val="2800"/>
              <a:buFont typeface="Calibri"/>
              <a:buAutoNum type="arabicPeriod" startAt="6"/>
            </a:pPr>
            <a:r>
              <a:rPr lang="en-US">
                <a:solidFill>
                  <a:srgbClr val="0070C0"/>
                </a:solidFill>
              </a:rPr>
              <a:t>Identify actions </a:t>
            </a:r>
            <a:r>
              <a:rPr lang="en-US"/>
              <a:t>that will be taken to implement the measures.</a:t>
            </a:r>
            <a:endParaRPr/>
          </a:p>
          <a:p>
            <a:pPr indent="-514350" lvl="0" marL="514350" rtl="0" algn="l">
              <a:lnSpc>
                <a:spcPct val="90000"/>
              </a:lnSpc>
              <a:spcBef>
                <a:spcPts val="1000"/>
              </a:spcBef>
              <a:spcAft>
                <a:spcPts val="0"/>
              </a:spcAft>
              <a:buClr>
                <a:srgbClr val="0070C0"/>
              </a:buClr>
              <a:buSzPts val="2800"/>
              <a:buFont typeface="Calibri"/>
              <a:buAutoNum type="arabicPeriod" startAt="6"/>
            </a:pPr>
            <a:r>
              <a:rPr lang="en-US">
                <a:solidFill>
                  <a:srgbClr val="0070C0"/>
                </a:solidFill>
              </a:rPr>
              <a:t>Prepare a plan </a:t>
            </a:r>
            <a:r>
              <a:rPr lang="en-US"/>
              <a:t>for implementing the measures.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10: Plan Template</a:t>
            </a:r>
            <a:endParaRPr sz="3600"/>
          </a:p>
        </p:txBody>
      </p:sp>
      <p:sp>
        <p:nvSpPr>
          <p:cNvPr id="335" name="Google Shape;335;p30"/>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Objective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List the principal objectives of this measurement implementation effort. </a:t>
            </a:r>
            <a:endParaRPr/>
          </a:p>
          <a:p>
            <a:pPr indent="-228600" lvl="0" marL="228600" rtl="0" algn="l">
              <a:lnSpc>
                <a:spcPct val="90000"/>
              </a:lnSpc>
              <a:spcBef>
                <a:spcPts val="1000"/>
              </a:spcBef>
              <a:spcAft>
                <a:spcPts val="0"/>
              </a:spcAft>
              <a:buClr>
                <a:schemeClr val="dk1"/>
              </a:buClr>
              <a:buSzPts val="2800"/>
              <a:buChar char="•"/>
            </a:pPr>
            <a:r>
              <a:rPr lang="en-US"/>
              <a:t>Identify the measures to be implemented, explain why they are important to the organization, and  summarize the expected outcomes.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10: Plan Template</a:t>
            </a:r>
            <a:endParaRPr sz="3600"/>
          </a:p>
        </p:txBody>
      </p:sp>
      <p:sp>
        <p:nvSpPr>
          <p:cNvPr id="342" name="Google Shape;342;p31"/>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Description</a:t>
            </a:r>
            <a:endParaRPr/>
          </a:p>
          <a:p>
            <a:pPr indent="-50800" lvl="0" marL="228600" rtl="0" algn="l">
              <a:lnSpc>
                <a:spcPct val="90000"/>
              </a:lnSpc>
              <a:spcBef>
                <a:spcPts val="1000"/>
              </a:spcBef>
              <a:spcAft>
                <a:spcPts val="0"/>
              </a:spcAft>
              <a:buClr>
                <a:schemeClr val="dk1"/>
              </a:buClr>
              <a:buSzPts val="2800"/>
              <a:buNone/>
            </a:pPr>
            <a:r>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Background </a:t>
            </a:r>
            <a:endParaRPr/>
          </a:p>
          <a:p>
            <a:pPr indent="-228600" lvl="1" marL="685800" rtl="0" algn="l">
              <a:lnSpc>
                <a:spcPct val="90000"/>
              </a:lnSpc>
              <a:spcBef>
                <a:spcPts val="500"/>
              </a:spcBef>
              <a:spcAft>
                <a:spcPts val="0"/>
              </a:spcAft>
              <a:buClr>
                <a:schemeClr val="dk1"/>
              </a:buClr>
              <a:buSzPts val="2400"/>
              <a:buChar char="•"/>
            </a:pPr>
            <a:r>
              <a:rPr lang="en-US"/>
              <a:t>A brief history of the events that have led to or motivated this plan. Describe the origins of the plan, the work that has been done to date and who participated. Relate the planned actions to other existing or concurrent measurement activities within the organization and (if appropriate) in those of customers or suppliers.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Goals </a:t>
            </a:r>
            <a:endParaRPr/>
          </a:p>
          <a:p>
            <a:pPr indent="-228600" lvl="1" marL="685800" rtl="0" algn="l">
              <a:lnSpc>
                <a:spcPct val="90000"/>
              </a:lnSpc>
              <a:spcBef>
                <a:spcPts val="500"/>
              </a:spcBef>
              <a:spcAft>
                <a:spcPts val="0"/>
              </a:spcAft>
              <a:buClr>
                <a:schemeClr val="dk1"/>
              </a:buClr>
              <a:buSzPts val="2400"/>
              <a:buChar char="•"/>
            </a:pPr>
            <a:r>
              <a:rPr lang="en-US"/>
              <a:t>List and explain the goals that motivate and guide the activities under this plan by identifying three kinds of goals: (a) business goals, (b) measurement goals, and (c) the goals of this plan.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10: Plan Template</a:t>
            </a:r>
            <a:endParaRPr sz="3600"/>
          </a:p>
        </p:txBody>
      </p:sp>
      <p:sp>
        <p:nvSpPr>
          <p:cNvPr id="349" name="Google Shape;349;p32"/>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lnSpc>
                <a:spcPct val="90000"/>
              </a:lnSpc>
              <a:spcBef>
                <a:spcPts val="0"/>
              </a:spcBef>
              <a:spcAft>
                <a:spcPts val="0"/>
              </a:spcAft>
              <a:buClr>
                <a:schemeClr val="dk1"/>
              </a:buClr>
              <a:buSzPct val="100000"/>
              <a:buFont typeface="Calibri"/>
              <a:buAutoNum type="arabicPeriod" startAt="3"/>
            </a:pPr>
            <a:r>
              <a:rPr lang="en-US"/>
              <a:t>Scope </a:t>
            </a:r>
            <a:endParaRPr/>
          </a:p>
          <a:p>
            <a:pPr indent="-228600" lvl="1" marL="685800" rtl="0" algn="l">
              <a:lnSpc>
                <a:spcPct val="90000"/>
              </a:lnSpc>
              <a:spcBef>
                <a:spcPts val="500"/>
              </a:spcBef>
              <a:spcAft>
                <a:spcPts val="0"/>
              </a:spcAft>
              <a:buClr>
                <a:schemeClr val="dk1"/>
              </a:buClr>
              <a:buSzPct val="100000"/>
              <a:buChar char="•"/>
            </a:pPr>
            <a:r>
              <a:rPr lang="en-US"/>
              <a:t>Relate the measures that this plan implements to the  measurement goals. Do the measures apply to new projects  only? To development projects? To large or small programs?  To only certain divisions or departments? Who are the major  stakeholders? Who will be affected by the measurement  practices, processes, and methods? Who will use the results?  Identify the time span over which this plan is to be effective.</a:t>
            </a:r>
            <a:endParaRPr/>
          </a:p>
          <a:p>
            <a:pPr indent="-514350" lvl="0" marL="514350" rtl="0" algn="l">
              <a:lnSpc>
                <a:spcPct val="90000"/>
              </a:lnSpc>
              <a:spcBef>
                <a:spcPts val="1000"/>
              </a:spcBef>
              <a:spcAft>
                <a:spcPts val="0"/>
              </a:spcAft>
              <a:buClr>
                <a:schemeClr val="dk1"/>
              </a:buClr>
              <a:buSzPct val="100000"/>
              <a:buFont typeface="Calibri"/>
              <a:buAutoNum type="arabicPeriod" startAt="3"/>
            </a:pPr>
            <a:r>
              <a:rPr lang="en-US"/>
              <a:t>Relationship to other software process improvement efforts </a:t>
            </a:r>
            <a:endParaRPr/>
          </a:p>
          <a:p>
            <a:pPr indent="-228600" lvl="1" marL="685800" rtl="0" algn="l">
              <a:lnSpc>
                <a:spcPct val="90000"/>
              </a:lnSpc>
              <a:spcBef>
                <a:spcPts val="500"/>
              </a:spcBef>
              <a:spcAft>
                <a:spcPts val="0"/>
              </a:spcAft>
              <a:buClr>
                <a:schemeClr val="dk1"/>
              </a:buClr>
              <a:buSzPct val="100000"/>
              <a:buChar char="•"/>
            </a:pPr>
            <a:r>
              <a:rPr lang="en-US"/>
              <a:t>Describe how the measurement efforts in this plan relate to other process improvement activities at the organization, such as the CMM, the Baldrige Award, or ISO 9000 certification. </a:t>
            </a:r>
            <a:endParaRPr/>
          </a:p>
          <a:p>
            <a:pPr indent="-514350" lvl="0" marL="514350" rtl="0" algn="l">
              <a:lnSpc>
                <a:spcPct val="90000"/>
              </a:lnSpc>
              <a:spcBef>
                <a:spcPts val="1000"/>
              </a:spcBef>
              <a:spcAft>
                <a:spcPts val="0"/>
              </a:spcAft>
              <a:buClr>
                <a:schemeClr val="dk1"/>
              </a:buClr>
              <a:buSzPct val="100000"/>
              <a:buFont typeface="Calibri"/>
              <a:buAutoNum type="arabicPeriod" startAt="3"/>
            </a:pPr>
            <a:r>
              <a:rPr lang="en-US"/>
              <a:t>Relationship to other functional activities </a:t>
            </a:r>
            <a:endParaRPr/>
          </a:p>
          <a:p>
            <a:pPr indent="-228600" lvl="1" marL="685800" rtl="0" algn="l">
              <a:lnSpc>
                <a:spcPct val="90000"/>
              </a:lnSpc>
              <a:spcBef>
                <a:spcPts val="500"/>
              </a:spcBef>
              <a:spcAft>
                <a:spcPts val="0"/>
              </a:spcAft>
              <a:buClr>
                <a:schemeClr val="dk1"/>
              </a:buClr>
              <a:buSzPct val="100000"/>
              <a:buChar char="•"/>
            </a:pPr>
            <a:r>
              <a:rPr lang="en-US"/>
              <a:t>Describe how the measurement efforts in this plan relate to  other functional groups and activities at the organization, such  as cost estimating, time and effort reporting, cost accounting,  and quality assurance.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10: Plan Template</a:t>
            </a:r>
            <a:endParaRPr sz="3600"/>
          </a:p>
        </p:txBody>
      </p:sp>
      <p:sp>
        <p:nvSpPr>
          <p:cNvPr id="356" name="Google Shape;356;p33"/>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Implementation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Describe the actions that are to be taken to implement the measures identified in the Description. It includes detailed information on</a:t>
            </a:r>
            <a:endParaRPr/>
          </a:p>
          <a:p>
            <a:pPr indent="-228600" lvl="1" marL="685800" rtl="0" algn="l">
              <a:lnSpc>
                <a:spcPct val="90000"/>
              </a:lnSpc>
              <a:spcBef>
                <a:spcPts val="500"/>
              </a:spcBef>
              <a:spcAft>
                <a:spcPts val="0"/>
              </a:spcAft>
              <a:buClr>
                <a:schemeClr val="dk1"/>
              </a:buClr>
              <a:buSzPts val="2400"/>
              <a:buChar char="•"/>
            </a:pPr>
            <a:r>
              <a:rPr lang="en-US"/>
              <a:t>Activities, products, and tasks </a:t>
            </a:r>
            <a:endParaRPr/>
          </a:p>
          <a:p>
            <a:pPr indent="-228600" lvl="1" marL="685800" rtl="0" algn="l">
              <a:lnSpc>
                <a:spcPct val="90000"/>
              </a:lnSpc>
              <a:spcBef>
                <a:spcPts val="500"/>
              </a:spcBef>
              <a:spcAft>
                <a:spcPts val="0"/>
              </a:spcAft>
              <a:buClr>
                <a:schemeClr val="dk1"/>
              </a:buClr>
              <a:buSzPts val="2400"/>
              <a:buChar char="•"/>
            </a:pPr>
            <a:r>
              <a:rPr lang="en-US"/>
              <a:t>Schedules </a:t>
            </a:r>
            <a:endParaRPr/>
          </a:p>
          <a:p>
            <a:pPr indent="-228600" lvl="1" marL="685800" rtl="0" algn="l">
              <a:lnSpc>
                <a:spcPct val="90000"/>
              </a:lnSpc>
              <a:spcBef>
                <a:spcPts val="500"/>
              </a:spcBef>
              <a:spcAft>
                <a:spcPts val="0"/>
              </a:spcAft>
              <a:buClr>
                <a:schemeClr val="dk1"/>
              </a:buClr>
              <a:buSzPts val="2400"/>
              <a:buChar char="•"/>
            </a:pPr>
            <a:r>
              <a:rPr lang="en-US"/>
              <a:t>Resources </a:t>
            </a:r>
            <a:endParaRPr/>
          </a:p>
          <a:p>
            <a:pPr indent="-228600" lvl="1" marL="685800" rtl="0" algn="l">
              <a:lnSpc>
                <a:spcPct val="90000"/>
              </a:lnSpc>
              <a:spcBef>
                <a:spcPts val="500"/>
              </a:spcBef>
              <a:spcAft>
                <a:spcPts val="0"/>
              </a:spcAft>
              <a:buClr>
                <a:schemeClr val="dk1"/>
              </a:buClr>
              <a:buSzPts val="2400"/>
              <a:buChar char="•"/>
            </a:pPr>
            <a:r>
              <a:rPr lang="en-US"/>
              <a:t>Responsibilities </a:t>
            </a:r>
            <a:endParaRPr/>
          </a:p>
          <a:p>
            <a:pPr indent="-228600" lvl="1" marL="685800" rtl="0" algn="l">
              <a:lnSpc>
                <a:spcPct val="90000"/>
              </a:lnSpc>
              <a:spcBef>
                <a:spcPts val="500"/>
              </a:spcBef>
              <a:spcAft>
                <a:spcPts val="0"/>
              </a:spcAft>
              <a:buClr>
                <a:schemeClr val="dk1"/>
              </a:buClr>
              <a:buSzPts val="2400"/>
              <a:buChar char="•"/>
            </a:pPr>
            <a:r>
              <a:rPr lang="en-US"/>
              <a:t>Measurement and monitoring Assumptions </a:t>
            </a:r>
            <a:endParaRPr/>
          </a:p>
          <a:p>
            <a:pPr indent="-228600" lvl="1" marL="685800" rtl="0" algn="l">
              <a:lnSpc>
                <a:spcPct val="90000"/>
              </a:lnSpc>
              <a:spcBef>
                <a:spcPts val="500"/>
              </a:spcBef>
              <a:spcAft>
                <a:spcPts val="0"/>
              </a:spcAft>
              <a:buClr>
                <a:schemeClr val="dk1"/>
              </a:buClr>
              <a:buSzPts val="2400"/>
              <a:buChar char="•"/>
            </a:pPr>
            <a:r>
              <a:rPr lang="en-US"/>
              <a:t>Risk management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10: Plan Template</a:t>
            </a:r>
            <a:endParaRPr sz="3600"/>
          </a:p>
        </p:txBody>
      </p:sp>
      <p:sp>
        <p:nvSpPr>
          <p:cNvPr id="363" name="Google Shape;363;p34"/>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070C0"/>
              </a:buClr>
              <a:buSzPct val="100000"/>
              <a:buChar char="•"/>
            </a:pPr>
            <a:r>
              <a:rPr lang="en-US">
                <a:solidFill>
                  <a:srgbClr val="0070C0"/>
                </a:solidFill>
              </a:rPr>
              <a:t>Sustained Operations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Describe the actions that will be taken to sustain and use the measures implemented. </a:t>
            </a:r>
            <a:endParaRPr/>
          </a:p>
          <a:p>
            <a:pPr indent="-228600" lvl="0" marL="228600" rtl="0" algn="l">
              <a:lnSpc>
                <a:spcPct val="90000"/>
              </a:lnSpc>
              <a:spcBef>
                <a:spcPts val="1000"/>
              </a:spcBef>
              <a:spcAft>
                <a:spcPts val="0"/>
              </a:spcAft>
              <a:buClr>
                <a:schemeClr val="dk1"/>
              </a:buClr>
              <a:buSzPct val="100000"/>
              <a:buChar char="•"/>
            </a:pPr>
            <a:r>
              <a:rPr lang="en-US"/>
              <a:t>Assign resources and responsibilities and make provisions for continuing evolution. </a:t>
            </a:r>
            <a:endParaRPr/>
          </a:p>
          <a:p>
            <a:pPr indent="-228600" lvl="0" marL="228600" rtl="0" algn="l">
              <a:lnSpc>
                <a:spcPct val="90000"/>
              </a:lnSpc>
              <a:spcBef>
                <a:spcPts val="1000"/>
              </a:spcBef>
              <a:spcAft>
                <a:spcPts val="0"/>
              </a:spcAft>
              <a:buClr>
                <a:schemeClr val="dk1"/>
              </a:buClr>
              <a:buSzPct val="100000"/>
              <a:buChar char="•"/>
            </a:pPr>
            <a:r>
              <a:rPr lang="en-US"/>
              <a:t>Describe the practices that will be used to evaluate and monitor the  effectiveness of the measures and to assess their business value and  their effects on organizational performance. </a:t>
            </a:r>
            <a:endParaRPr/>
          </a:p>
          <a:p>
            <a:pPr indent="-228600" lvl="0" marL="228600" rtl="0" algn="l">
              <a:lnSpc>
                <a:spcPct val="90000"/>
              </a:lnSpc>
              <a:spcBef>
                <a:spcPts val="1000"/>
              </a:spcBef>
              <a:spcAft>
                <a:spcPts val="0"/>
              </a:spcAft>
              <a:buClr>
                <a:schemeClr val="dk1"/>
              </a:buClr>
              <a:buSzPct val="100000"/>
              <a:buChar char="•"/>
            </a:pPr>
            <a:r>
              <a:rPr lang="en-US"/>
              <a:t>Alternatively, if appropriate, provide direction and resources for preparing an operational plan for sustaining the collection, use,  retention, evolution, and evaluation of these measures.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type="title"/>
          </p:nvPr>
        </p:nvSpPr>
        <p:spPr>
          <a:xfrm>
            <a:off x="838200" y="622267"/>
            <a:ext cx="10515600" cy="8538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CMMI</a:t>
            </a:r>
            <a:endParaRPr sz="3600"/>
          </a:p>
        </p:txBody>
      </p:sp>
      <p:sp>
        <p:nvSpPr>
          <p:cNvPr id="370" name="Google Shape;370;p35"/>
          <p:cNvSpPr txBox="1"/>
          <p:nvPr>
            <p:ph idx="1" type="body"/>
          </p:nvPr>
        </p:nvSpPr>
        <p:spPr>
          <a:xfrm>
            <a:off x="838200" y="1503336"/>
            <a:ext cx="10515600" cy="491296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CMMI for Development provides an ordinal ranking of development organizations from </a:t>
            </a:r>
            <a:r>
              <a:rPr i="1" lang="en-US"/>
              <a:t>initial </a:t>
            </a:r>
            <a:r>
              <a:rPr lang="en-US"/>
              <a:t>(the least predictable and controllable, and least understood) to </a:t>
            </a:r>
            <a:r>
              <a:rPr i="1" lang="en-US"/>
              <a:t>optimizing </a:t>
            </a:r>
            <a:r>
              <a:rPr lang="en-US"/>
              <a:t>(the most predictable and controllable)</a:t>
            </a:r>
            <a:endParaRPr/>
          </a:p>
          <a:p>
            <a:pPr indent="-457200" lvl="1" marL="914400" rtl="0" algn="l">
              <a:lnSpc>
                <a:spcPct val="90000"/>
              </a:lnSpc>
              <a:spcBef>
                <a:spcPts val="500"/>
              </a:spcBef>
              <a:spcAft>
                <a:spcPts val="0"/>
              </a:spcAft>
              <a:buClr>
                <a:schemeClr val="dk1"/>
              </a:buClr>
              <a:buSzPct val="100000"/>
              <a:buFont typeface="Calibri"/>
              <a:buAutoNum type="arabicPeriod"/>
            </a:pPr>
            <a:r>
              <a:rPr i="1" lang="en-US"/>
              <a:t>Initial</a:t>
            </a:r>
            <a:r>
              <a:rPr lang="en-US"/>
              <a:t>: Level 1 processes are ad hoc and “success depends on the</a:t>
            </a:r>
            <a:br>
              <a:rPr lang="en-US"/>
            </a:br>
            <a:r>
              <a:rPr lang="en-US"/>
              <a:t>competence and heroics of the people in the organization.”</a:t>
            </a:r>
            <a:endParaRPr/>
          </a:p>
          <a:p>
            <a:pPr indent="-457200" lvl="1" marL="914400" rtl="0" algn="l">
              <a:lnSpc>
                <a:spcPct val="90000"/>
              </a:lnSpc>
              <a:spcBef>
                <a:spcPts val="500"/>
              </a:spcBef>
              <a:spcAft>
                <a:spcPts val="0"/>
              </a:spcAft>
              <a:buClr>
                <a:schemeClr val="dk1"/>
              </a:buClr>
              <a:buSzPct val="100000"/>
              <a:buFont typeface="Calibri"/>
              <a:buAutoNum type="arabicPeriod"/>
            </a:pPr>
            <a:r>
              <a:rPr i="1" lang="en-US"/>
              <a:t>Managed</a:t>
            </a:r>
            <a:r>
              <a:rPr lang="en-US"/>
              <a:t>: Level 2 processes are planned; “the projects employ skilled</a:t>
            </a:r>
            <a:br>
              <a:rPr lang="en-US"/>
            </a:br>
            <a:r>
              <a:rPr lang="en-US"/>
              <a:t>people … have adequate resources … involve relevant stakeholders;</a:t>
            </a:r>
            <a:br>
              <a:rPr lang="en-US"/>
            </a:br>
            <a:r>
              <a:rPr lang="en-US"/>
              <a:t>are monitored, controlled, and reviewed … .”</a:t>
            </a:r>
            <a:endParaRPr/>
          </a:p>
          <a:p>
            <a:pPr indent="-457200" lvl="1" marL="914400" rtl="0" algn="l">
              <a:lnSpc>
                <a:spcPct val="90000"/>
              </a:lnSpc>
              <a:spcBef>
                <a:spcPts val="500"/>
              </a:spcBef>
              <a:spcAft>
                <a:spcPts val="0"/>
              </a:spcAft>
              <a:buClr>
                <a:schemeClr val="dk1"/>
              </a:buClr>
              <a:buSzPct val="100000"/>
              <a:buFont typeface="Calibri"/>
              <a:buAutoNum type="arabicPeriod"/>
            </a:pPr>
            <a:r>
              <a:rPr i="1" lang="en-US"/>
              <a:t>Defined</a:t>
            </a:r>
            <a:r>
              <a:rPr lang="en-US"/>
              <a:t>: Level 3 “processes are well characterized and understood,</a:t>
            </a:r>
            <a:br>
              <a:rPr lang="en-US"/>
            </a:br>
            <a:r>
              <a:rPr lang="en-US"/>
              <a:t>and are described in standards procedures, tools, and methods.</a:t>
            </a:r>
            <a:endParaRPr/>
          </a:p>
          <a:p>
            <a:pPr indent="-457200" lvl="1" marL="914400" rtl="0" algn="l">
              <a:lnSpc>
                <a:spcPct val="90000"/>
              </a:lnSpc>
              <a:spcBef>
                <a:spcPts val="500"/>
              </a:spcBef>
              <a:spcAft>
                <a:spcPts val="0"/>
              </a:spcAft>
              <a:buClr>
                <a:schemeClr val="dk1"/>
              </a:buClr>
              <a:buSzPct val="100000"/>
              <a:buFont typeface="Calibri"/>
              <a:buAutoNum type="arabicPeriod"/>
            </a:pPr>
            <a:r>
              <a:rPr i="1" lang="en-US"/>
              <a:t>Quantitatively managed</a:t>
            </a:r>
            <a:r>
              <a:rPr lang="en-US"/>
              <a:t>: A Level 4 “organization and projects establish quantitative objectives for quality and process performance and</a:t>
            </a:r>
            <a:br>
              <a:rPr lang="en-US"/>
            </a:br>
            <a:r>
              <a:rPr lang="en-US"/>
              <a:t>use them as criteria in managing projects.”</a:t>
            </a:r>
            <a:endParaRPr/>
          </a:p>
          <a:p>
            <a:pPr indent="-457200" lvl="1" marL="914400" rtl="0" algn="l">
              <a:lnSpc>
                <a:spcPct val="90000"/>
              </a:lnSpc>
              <a:spcBef>
                <a:spcPts val="500"/>
              </a:spcBef>
              <a:spcAft>
                <a:spcPts val="0"/>
              </a:spcAft>
              <a:buClr>
                <a:schemeClr val="dk1"/>
              </a:buClr>
              <a:buSzPct val="100000"/>
              <a:buFont typeface="Calibri"/>
              <a:buAutoNum type="arabicPeriod"/>
            </a:pPr>
            <a:r>
              <a:rPr i="1" lang="en-US"/>
              <a:t>Optimizing</a:t>
            </a:r>
            <a:r>
              <a:rPr lang="en-US"/>
              <a:t>: A Level 5 “organization continually improves its processes based on a quantitative understanding of its business objectives and performance needs” (CMMI Product Team 2010).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838200" y="622267"/>
            <a:ext cx="5614851"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6: Identify Indicators </a:t>
            </a:r>
            <a:endParaRPr sz="3600"/>
          </a:p>
        </p:txBody>
      </p:sp>
      <p:sp>
        <p:nvSpPr>
          <p:cNvPr id="115" name="Google Shape;115;p4"/>
          <p:cNvSpPr txBox="1"/>
          <p:nvPr>
            <p:ph idx="1" type="body"/>
          </p:nvPr>
        </p:nvSpPr>
        <p:spPr>
          <a:xfrm>
            <a:off x="838200" y="1449978"/>
            <a:ext cx="5471160" cy="49663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an indicator?</a:t>
            </a:r>
            <a:endParaRPr/>
          </a:p>
          <a:p>
            <a:pPr indent="0" lvl="1" marL="457200" rtl="0" algn="l">
              <a:lnSpc>
                <a:spcPct val="90000"/>
              </a:lnSpc>
              <a:spcBef>
                <a:spcPts val="500"/>
              </a:spcBef>
              <a:spcAft>
                <a:spcPts val="0"/>
              </a:spcAft>
              <a:buClr>
                <a:schemeClr val="dk1"/>
              </a:buClr>
              <a:buSzPts val="2400"/>
              <a:buNone/>
            </a:pPr>
            <a:r>
              <a:rPr lang="en-US"/>
              <a:t>Indicator is a display of one or more measurement results that is designed to communicate or explain the  significance of those results to the user.</a:t>
            </a:r>
            <a:endParaRPr/>
          </a:p>
          <a:p>
            <a:pPr indent="-228600" lvl="0" marL="228600" rtl="0" algn="l">
              <a:lnSpc>
                <a:spcPct val="90000"/>
              </a:lnSpc>
              <a:spcBef>
                <a:spcPts val="1000"/>
              </a:spcBef>
              <a:spcAft>
                <a:spcPts val="0"/>
              </a:spcAft>
              <a:buClr>
                <a:schemeClr val="dk1"/>
              </a:buClr>
              <a:buSzPts val="2800"/>
              <a:buChar char="•"/>
            </a:pPr>
            <a:r>
              <a:rPr lang="en-US"/>
              <a:t>Why is it useful? </a:t>
            </a:r>
            <a:endParaRPr/>
          </a:p>
          <a:p>
            <a:pPr indent="0" lvl="1" marL="457200" rtl="0" algn="l">
              <a:lnSpc>
                <a:spcPct val="90000"/>
              </a:lnSpc>
              <a:spcBef>
                <a:spcPts val="500"/>
              </a:spcBef>
              <a:spcAft>
                <a:spcPts val="0"/>
              </a:spcAft>
              <a:buClr>
                <a:schemeClr val="dk1"/>
              </a:buClr>
              <a:buSzPts val="2400"/>
              <a:buNone/>
            </a:pPr>
            <a:r>
              <a:rPr lang="en-US"/>
              <a:t>Seeing how measurement data will be displayed helps clarify exactly what must be measured.</a:t>
            </a:r>
            <a:endParaRPr/>
          </a:p>
        </p:txBody>
      </p:sp>
      <p:sp>
        <p:nvSpPr>
          <p:cNvPr id="116" name="Google Shape;116;p4"/>
          <p:cNvSpPr/>
          <p:nvPr/>
        </p:nvSpPr>
        <p:spPr>
          <a:xfrm>
            <a:off x="6675120" y="300446"/>
            <a:ext cx="4832755" cy="62176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4"/>
          <p:cNvSpPr/>
          <p:nvPr/>
        </p:nvSpPr>
        <p:spPr>
          <a:xfrm>
            <a:off x="7537269" y="3474721"/>
            <a:ext cx="3370217" cy="1005840"/>
          </a:xfrm>
          <a:custGeom>
            <a:rect b="b" l="l" r="r" t="t"/>
            <a:pathLst>
              <a:path extrusionOk="0" h="2374900" w="3745229">
                <a:moveTo>
                  <a:pt x="0" y="0"/>
                </a:moveTo>
                <a:lnTo>
                  <a:pt x="3744912" y="0"/>
                </a:lnTo>
                <a:lnTo>
                  <a:pt x="3744912" y="2374900"/>
                </a:lnTo>
                <a:lnTo>
                  <a:pt x="0" y="2374900"/>
                </a:lnTo>
                <a:lnTo>
                  <a:pt x="0" y="0"/>
                </a:lnTo>
                <a:close/>
              </a:path>
            </a:pathLst>
          </a:custGeom>
          <a:noFill/>
          <a:ln cap="flat" cmpd="sng" w="28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Step 6: Identify Indicators </a:t>
            </a:r>
            <a:endParaRPr sz="3600"/>
          </a:p>
        </p:txBody>
      </p:sp>
      <p:sp>
        <p:nvSpPr>
          <p:cNvPr id="124" name="Google Shape;124;p5"/>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proceed? </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Select a measurement goal </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Identify quantifiable questions related to this goal that you would like to be answered. </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Prepare sketches for displays (indicators) that will help you address your questions.</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Prioritize the indicators and identify the ones that will be most useful to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Quantifiable Questions</a:t>
            </a:r>
            <a:endParaRPr sz="3600"/>
          </a:p>
        </p:txBody>
      </p:sp>
      <p:sp>
        <p:nvSpPr>
          <p:cNvPr id="131" name="Google Shape;131;p6"/>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quantifiable question? </a:t>
            </a:r>
            <a:endParaRPr/>
          </a:p>
          <a:p>
            <a:pPr indent="-228600" lvl="0" marL="228600" rtl="0" algn="l">
              <a:lnSpc>
                <a:spcPct val="90000"/>
              </a:lnSpc>
              <a:spcBef>
                <a:spcPts val="1000"/>
              </a:spcBef>
              <a:spcAft>
                <a:spcPts val="0"/>
              </a:spcAft>
              <a:buClr>
                <a:schemeClr val="dk1"/>
              </a:buClr>
              <a:buSzPts val="2800"/>
              <a:buChar char="•"/>
            </a:pPr>
            <a:r>
              <a:rPr lang="en-US"/>
              <a:t>How is it different from questions in Step 2?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Question:	“</a:t>
            </a:r>
            <a:r>
              <a:rPr lang="en-US">
                <a:solidFill>
                  <a:srgbClr val="0070C0"/>
                </a:solidFill>
              </a:rPr>
              <a:t>Is there sufficient code inspection</a:t>
            </a:r>
            <a:r>
              <a:rPr lang="en-US"/>
              <a:t>?” </a:t>
            </a:r>
            <a:endParaRPr/>
          </a:p>
          <a:p>
            <a:pPr indent="0" lvl="1" marL="457200" rtl="0" algn="l">
              <a:lnSpc>
                <a:spcPct val="90000"/>
              </a:lnSpc>
              <a:spcBef>
                <a:spcPts val="500"/>
              </a:spcBef>
              <a:spcAft>
                <a:spcPts val="0"/>
              </a:spcAft>
              <a:buClr>
                <a:schemeClr val="dk1"/>
              </a:buClr>
              <a:buSzPts val="2400"/>
              <a:buNone/>
            </a:pPr>
            <a:r>
              <a:rPr lang="en-US"/>
              <a:t>(addresses a generic class of entities; answer: not  necessarily numeric or logic)</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Quantifiable Question:	“</a:t>
            </a:r>
            <a:r>
              <a:rPr lang="en-US">
                <a:solidFill>
                  <a:srgbClr val="0070C0"/>
                </a:solidFill>
              </a:rPr>
              <a:t>What percentage of the code in Module A is inspected?</a:t>
            </a:r>
            <a:r>
              <a:rPr lang="en-US"/>
              <a:t>” </a:t>
            </a:r>
            <a:endParaRPr/>
          </a:p>
          <a:p>
            <a:pPr indent="0" lvl="1" marL="457200" rtl="0" algn="l">
              <a:lnSpc>
                <a:spcPct val="90000"/>
              </a:lnSpc>
              <a:spcBef>
                <a:spcPts val="500"/>
              </a:spcBef>
              <a:spcAft>
                <a:spcPts val="0"/>
              </a:spcAft>
              <a:buClr>
                <a:schemeClr val="dk1"/>
              </a:buClr>
              <a:buSzPts val="2400"/>
              <a:buNone/>
            </a:pPr>
            <a:r>
              <a:rPr lang="en-US"/>
              <a:t>(addresses a specific entity; answer: numeric or logic)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a:t>
            </a:r>
            <a:endParaRPr sz="3600"/>
          </a:p>
        </p:txBody>
      </p:sp>
      <p:sp>
        <p:nvSpPr>
          <p:cNvPr id="138" name="Google Shape;138;p7"/>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Measurement Goal 1: Development Team </a:t>
            </a:r>
            <a:endParaRPr/>
          </a:p>
          <a:p>
            <a:pPr indent="-228600" lvl="0" marL="228600" rtl="0" algn="l">
              <a:lnSpc>
                <a:spcPct val="90000"/>
              </a:lnSpc>
              <a:spcBef>
                <a:spcPts val="1000"/>
              </a:spcBef>
              <a:spcAft>
                <a:spcPts val="0"/>
              </a:spcAft>
              <a:buClr>
                <a:schemeClr val="dk1"/>
              </a:buClr>
              <a:buSzPts val="2800"/>
              <a:buChar char="•"/>
            </a:pPr>
            <a:r>
              <a:rPr lang="en-US"/>
              <a:t>Questions: questions that we would like answered are: </a:t>
            </a:r>
            <a:endParaRPr/>
          </a:p>
          <a:p>
            <a:pPr indent="-228600" lvl="1" marL="685800" rtl="0" algn="l">
              <a:lnSpc>
                <a:spcPct val="90000"/>
              </a:lnSpc>
              <a:spcBef>
                <a:spcPts val="500"/>
              </a:spcBef>
              <a:spcAft>
                <a:spcPts val="0"/>
              </a:spcAft>
              <a:buClr>
                <a:schemeClr val="dk1"/>
              </a:buClr>
              <a:buSzPts val="2400"/>
              <a:buChar char="•"/>
            </a:pPr>
            <a:r>
              <a:rPr lang="en-US"/>
              <a:t>What are the personality factors of all the development team members?</a:t>
            </a:r>
            <a:endParaRPr/>
          </a:p>
          <a:p>
            <a:pPr indent="-228600" lvl="1" marL="685800" rtl="0" algn="l">
              <a:lnSpc>
                <a:spcPct val="90000"/>
              </a:lnSpc>
              <a:spcBef>
                <a:spcPts val="500"/>
              </a:spcBef>
              <a:spcAft>
                <a:spcPts val="0"/>
              </a:spcAft>
              <a:buClr>
                <a:schemeClr val="dk1"/>
              </a:buClr>
              <a:buSzPts val="2400"/>
              <a:buChar char="•"/>
            </a:pPr>
            <a:r>
              <a:rPr lang="en-US"/>
              <a:t>What is the rate at which individual engineers involved in software  development produce software and associated documentation? </a:t>
            </a:r>
            <a:endParaRPr/>
          </a:p>
          <a:p>
            <a:pPr indent="-228600" lvl="1" marL="685800" rtl="0" algn="l">
              <a:lnSpc>
                <a:spcPct val="90000"/>
              </a:lnSpc>
              <a:spcBef>
                <a:spcPts val="500"/>
              </a:spcBef>
              <a:spcAft>
                <a:spcPts val="0"/>
              </a:spcAft>
              <a:buClr>
                <a:schemeClr val="dk1"/>
              </a:buClr>
              <a:buSzPts val="2400"/>
              <a:buChar char="•"/>
            </a:pPr>
            <a:r>
              <a:rPr lang="en-US"/>
              <a:t>What design and analysis techniques are most effective in product  development? </a:t>
            </a:r>
            <a:endParaRPr/>
          </a:p>
          <a:p>
            <a:pPr indent="-228600" lvl="1" marL="685800" rtl="0" algn="l">
              <a:lnSpc>
                <a:spcPct val="90000"/>
              </a:lnSpc>
              <a:spcBef>
                <a:spcPts val="500"/>
              </a:spcBef>
              <a:spcAft>
                <a:spcPts val="0"/>
              </a:spcAft>
              <a:buClr>
                <a:schemeClr val="dk1"/>
              </a:buClr>
              <a:buSzPts val="2400"/>
              <a:buChar char="•"/>
            </a:pPr>
            <a:r>
              <a:rPr lang="en-US"/>
              <a:t>Is the development team structured to effectively utilize members’ skills?</a:t>
            </a:r>
            <a:endParaRPr/>
          </a:p>
          <a:p>
            <a:pPr indent="-228600" lvl="1" marL="685800" rtl="0" algn="l">
              <a:lnSpc>
                <a:spcPct val="90000"/>
              </a:lnSpc>
              <a:spcBef>
                <a:spcPts val="500"/>
              </a:spcBef>
              <a:spcAft>
                <a:spcPts val="0"/>
              </a:spcAft>
              <a:buClr>
                <a:schemeClr val="dk1"/>
              </a:buClr>
              <a:buSzPts val="2400"/>
              <a:buChar char="•"/>
            </a:pPr>
            <a:r>
              <a:rPr lang="en-US"/>
              <a:t>How many years of experience do the team members have and in what domain?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Example</a:t>
            </a:r>
            <a:endParaRPr sz="3600"/>
          </a:p>
        </p:txBody>
      </p:sp>
      <p:sp>
        <p:nvSpPr>
          <p:cNvPr id="145" name="Google Shape;145;p8"/>
          <p:cNvSpPr txBox="1"/>
          <p:nvPr>
            <p:ph idx="1" type="body"/>
          </p:nvPr>
        </p:nvSpPr>
        <p:spPr>
          <a:xfrm>
            <a:off x="838200" y="1606730"/>
            <a:ext cx="10515600" cy="480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Measurement Goal #9: CASE Tools </a:t>
            </a:r>
            <a:endParaRPr/>
          </a:p>
          <a:p>
            <a:pPr indent="-228600" lvl="0" marL="228600" rtl="0" algn="l">
              <a:lnSpc>
                <a:spcPct val="90000"/>
              </a:lnSpc>
              <a:spcBef>
                <a:spcPts val="1000"/>
              </a:spcBef>
              <a:spcAft>
                <a:spcPts val="0"/>
              </a:spcAft>
              <a:buClr>
                <a:schemeClr val="dk1"/>
              </a:buClr>
              <a:buSzPts val="2800"/>
              <a:buChar char="•"/>
            </a:pPr>
            <a:r>
              <a:rPr lang="en-US"/>
              <a:t>Questions: </a:t>
            </a:r>
            <a:endParaRPr/>
          </a:p>
          <a:p>
            <a:pPr indent="-228600" lvl="1" marL="685800" rtl="0" algn="l">
              <a:lnSpc>
                <a:spcPct val="90000"/>
              </a:lnSpc>
              <a:spcBef>
                <a:spcPts val="500"/>
              </a:spcBef>
              <a:spcAft>
                <a:spcPts val="0"/>
              </a:spcAft>
              <a:buClr>
                <a:schemeClr val="dk1"/>
              </a:buClr>
              <a:buSzPts val="2400"/>
              <a:buChar char="•"/>
            </a:pPr>
            <a:r>
              <a:rPr lang="en-US"/>
              <a:t>What percentage of the budget is available for tools?</a:t>
            </a:r>
            <a:endParaRPr/>
          </a:p>
          <a:p>
            <a:pPr indent="-228600" lvl="1" marL="685800" rtl="0" algn="l">
              <a:lnSpc>
                <a:spcPct val="90000"/>
              </a:lnSpc>
              <a:spcBef>
                <a:spcPts val="500"/>
              </a:spcBef>
              <a:spcAft>
                <a:spcPts val="0"/>
              </a:spcAft>
              <a:buClr>
                <a:schemeClr val="dk1"/>
              </a:buClr>
              <a:buSzPts val="2400"/>
              <a:buChar char="•"/>
            </a:pPr>
            <a:r>
              <a:rPr lang="en-US"/>
              <a:t>How much would CASE tools cost?</a:t>
            </a:r>
            <a:endParaRPr/>
          </a:p>
          <a:p>
            <a:pPr indent="-228600" lvl="1" marL="685800" rtl="0" algn="l">
              <a:lnSpc>
                <a:spcPct val="90000"/>
              </a:lnSpc>
              <a:spcBef>
                <a:spcPts val="500"/>
              </a:spcBef>
              <a:spcAft>
                <a:spcPts val="0"/>
              </a:spcAft>
              <a:buClr>
                <a:schemeClr val="dk1"/>
              </a:buClr>
              <a:buSzPts val="2400"/>
              <a:buChar char="•"/>
            </a:pPr>
            <a:r>
              <a:rPr lang="en-US"/>
              <a:t>Is the increase in productivity offset by the cost of the tools? </a:t>
            </a:r>
            <a:endParaRPr/>
          </a:p>
          <a:p>
            <a:pPr indent="-228600" lvl="1" marL="685800" rtl="0" algn="l">
              <a:lnSpc>
                <a:spcPct val="90000"/>
              </a:lnSpc>
              <a:spcBef>
                <a:spcPts val="500"/>
              </a:spcBef>
              <a:spcAft>
                <a:spcPts val="0"/>
              </a:spcAft>
              <a:buClr>
                <a:schemeClr val="dk1"/>
              </a:buClr>
              <a:buSzPts val="2400"/>
              <a:buChar char="•"/>
            </a:pPr>
            <a:r>
              <a:rPr lang="en-US"/>
              <a:t>How long will we have to train employees with the tools?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838200" y="622267"/>
            <a:ext cx="10515600" cy="749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Indicator a</a:t>
            </a:r>
            <a:endParaRPr sz="3600"/>
          </a:p>
        </p:txBody>
      </p:sp>
      <p:sp>
        <p:nvSpPr>
          <p:cNvPr id="152" name="Google Shape;152;p9"/>
          <p:cNvSpPr txBox="1"/>
          <p:nvPr>
            <p:ph idx="1" type="body"/>
          </p:nvPr>
        </p:nvSpPr>
        <p:spPr>
          <a:xfrm>
            <a:off x="838200" y="1606731"/>
            <a:ext cx="10515600" cy="10450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Measurement Goal #9: CASE Tools </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What percentage of the budget is available for tools?</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153" name="Google Shape;153;p9"/>
          <p:cNvGraphicFramePr/>
          <p:nvPr/>
        </p:nvGraphicFramePr>
        <p:xfrm>
          <a:off x="2032000" y="2625634"/>
          <a:ext cx="8128000" cy="3512699"/>
        </p:xfrm>
        <a:graphic>
          <a:graphicData uri="http://schemas.openxmlformats.org/drawingml/2006/chart">
            <c:chart r:id="rId3"/>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2021-07-27T12:53:42Z</dcterms:created>
  <dc:creator>jubair</dc:creator>
</cp:coreProperties>
</file>