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VdCnyrQbZkeTTsctKI+IMAbp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0A0EAF-342D-4B4B-AC09-00B5BF0EAB8D}">
  <a:tblStyle styleId="{100A0EAF-342D-4B4B-AC09-00B5BF0EAB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6039B9F-6978-4BAD-B4F3-9F2F889341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https://www.geeksforgeeks.org/software-engineering-halsteads-software-metrics/</a:t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https://www.geeksforgeeks.org/software-engineering-halsteads-software-metrics/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n1* = Number of potential operators.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n2* = Number of potential operands.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V* = (2 + n2*) * log</a:t>
            </a:r>
            <a:r>
              <a:rPr lang="en-US" sz="9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 + n2*)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language, any program must contain at least the definition of the function main()), possibly as a function or as a procedure: n1* = 2, since at least 2 operators must appear for any function or procedure : 1 for the name of the function and 1 to serve as an assignment or grouping symbol, and n2* represents the number of parameters, without repetition, which would need to be passed on to the function or the procedure.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https://www.geeksforgeeks.org/software-engineering-halsteads-software-metrics/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https://www.geeksforgeeks.org/software-engineering-halsteads-software-metrics/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475b55a5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7475b55a5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7475b55a5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475b55a5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7475b55a5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7475b55a5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475b55a5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7475b55a5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7475b55a5d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475b55a5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7475b55a5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https://en.wikipedia.org/wiki/Comparison_of_code_generation_tools</a:t>
            </a:r>
            <a:endParaRPr/>
          </a:p>
        </p:txBody>
      </p:sp>
      <p:sp>
        <p:nvSpPr>
          <p:cNvPr id="249" name="Google Shape;249;g17475b55a5d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475b55a5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7475b55a5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7475b55a5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475b55a5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7475b55a5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7475b55a5d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475b55a5d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475b55a5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7475b55a5d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475b55a5d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475b55a5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7475b55a5d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Measuring Internal Product Attributes</a:t>
            </a:r>
            <a:br>
              <a:rPr lang="en-US" sz="4400"/>
            </a:br>
            <a:r>
              <a:rPr lang="en-US" sz="4400"/>
              <a:t>Size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 (Halstead’s work)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Maurice Halstead’s Theory (1971~1979): A program </a:t>
            </a:r>
            <a:r>
              <a:rPr i="1" lang="en-US"/>
              <a:t>P</a:t>
            </a:r>
            <a:r>
              <a:rPr lang="en-US"/>
              <a:t> is a collection of </a:t>
            </a:r>
            <a:r>
              <a:rPr i="1" lang="en-US"/>
              <a:t>tokens</a:t>
            </a:r>
            <a:r>
              <a:rPr lang="en-US"/>
              <a:t>, composed of two basic elements: </a:t>
            </a:r>
            <a:r>
              <a:rPr lang="en-US">
                <a:solidFill>
                  <a:schemeClr val="accent1"/>
                </a:solidFill>
              </a:rPr>
              <a:t>operands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operators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Operands are variables, constants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Operators are defined operations in a programming language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6244046" y="3317965"/>
            <a:ext cx="1724297" cy="1580606"/>
          </a:xfrm>
          <a:prstGeom prst="wedgeEllipseCallout">
            <a:avLst>
              <a:gd fmla="val -70833" name="adj1"/>
              <a:gd fmla="val -97004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a, b, arr[], x, 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2516778" y="4162697"/>
            <a:ext cx="1724297" cy="1580606"/>
          </a:xfrm>
          <a:prstGeom prst="wedgeEllipseCallout">
            <a:avLst>
              <a:gd fmla="val 60228" name="adj1"/>
              <a:gd fmla="val -11518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If…else,main, for, switch…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Halstead’s work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distinct operators in the program (μ1)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distinct operands in the program (μ2)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Total number of occurrences of operators in the program (N1)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Total number of occurrences of operands in the program (N2)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Program vocabulary </a:t>
            </a:r>
            <a:r>
              <a:rPr lang="en-US"/>
              <a:t>(μ)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μ = μ</a:t>
            </a:r>
            <a:r>
              <a:rPr baseline="-25000" lang="en-US"/>
              <a:t>1</a:t>
            </a:r>
            <a:r>
              <a:rPr lang="en-US"/>
              <a:t> + μ</a:t>
            </a:r>
            <a:r>
              <a:rPr baseline="-25000" lang="en-US"/>
              <a:t>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Program length </a:t>
            </a:r>
            <a:r>
              <a:rPr lang="en-US"/>
              <a:t>is the total number of occurrences of operators and operands: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N = N</a:t>
            </a:r>
            <a:r>
              <a:rPr baseline="-25000" lang="en-US"/>
              <a:t>1</a:t>
            </a:r>
            <a:r>
              <a:rPr lang="en-US"/>
              <a:t> + N</a:t>
            </a:r>
            <a:r>
              <a:rPr baseline="-25000" lang="en-US"/>
              <a:t>2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Program volume </a:t>
            </a:r>
            <a:r>
              <a:rPr lang="en-US"/>
              <a:t>is the number of mental comparisons needed to write a program of length </a:t>
            </a:r>
            <a:r>
              <a:rPr i="1" lang="en-US"/>
              <a:t>N</a:t>
            </a:r>
            <a:r>
              <a:rPr lang="en-US"/>
              <a:t>, bits or space required to store the program.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9" y="5802629"/>
            <a:ext cx="37433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982275" y="1422750"/>
            <a:ext cx="8728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main(){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int a;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scanf(“%d”, &amp;a);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if(a &gt;</a:t>
            </a: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 10)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if(a &lt; 20)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printf(“10 &lt; a &lt; 20 %d\n”, a);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	else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		printf(“a &gt;= 20 %d\n”, a);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	else printf(“a &lt;= 10 %d\n”, a);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170" name="Google Shape;170;p13"/>
          <p:cNvGraphicFramePr/>
          <p:nvPr/>
        </p:nvGraphicFramePr>
        <p:xfrm>
          <a:off x="294822" y="1885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{100A0EAF-342D-4B4B-AC09-00B5BF0EAB8D}</a:tableStyleId>
              </a:tblPr>
              <a:tblGrid>
                <a:gridCol w="1603375"/>
                <a:gridCol w="1580825"/>
                <a:gridCol w="1467400"/>
                <a:gridCol w="1696125"/>
              </a:tblGrid>
              <a:tr h="5374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587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occurrences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79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occurrences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64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64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stdio.h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64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… &gt;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09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09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&gt;=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… 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09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… else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… }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7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7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77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scanf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836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 … “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gridSpan="2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b="1" baseline="-25000" i="1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baseline="-25000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71" name="Google Shape;171;p13"/>
          <p:cNvSpPr txBox="1"/>
          <p:nvPr/>
        </p:nvSpPr>
        <p:spPr>
          <a:xfrm>
            <a:off x="7129750" y="271750"/>
            <a:ext cx="498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main(){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int a;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scanf(“%d”, &amp;a);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if(a &gt;= 10)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if(a &lt; 20)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printf(“10 &lt; a &lt; 20 %d\n”,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else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	printf(“a &gt;= 20 %d\n”,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else printf(“a &lt;= 10 %d\n”,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177" name="Google Shape;177;p14"/>
          <p:cNvGraphicFramePr/>
          <p:nvPr/>
        </p:nvGraphicFramePr>
        <p:xfrm>
          <a:off x="400050" y="2380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{100A0EAF-342D-4B4B-AC09-00B5BF0EAB8D}</a:tableStyleId>
              </a:tblPr>
              <a:tblGrid>
                <a:gridCol w="2532125"/>
                <a:gridCol w="3671325"/>
              </a:tblGrid>
              <a:tr h="3962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Operands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occurrences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50">
                <a:tc>
                  <a:txBody>
                    <a:bodyPr/>
                    <a:lstStyle/>
                    <a:p>
                      <a:pPr indent="0" lvl="0" marL="153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b="1" baseline="-25000" i="1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baseline="-25000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b="1" baseline="-25000" i="1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b="1"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baseline="-25000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Vocabulary </a:t>
                      </a:r>
                      <a:r>
                        <a:rPr b="1" lang="en-US" sz="2000" u="none" cap="none" strike="noStrike"/>
                        <a:t>μ = μ</a:t>
                      </a:r>
                      <a:r>
                        <a:rPr b="1" baseline="-25000" lang="en-US" sz="2000" u="none" cap="none" strike="noStrike"/>
                        <a:t>1</a:t>
                      </a:r>
                      <a:r>
                        <a:rPr b="1" lang="en-US" sz="2000" u="none" cap="none" strike="noStrike"/>
                        <a:t> + μ</a:t>
                      </a:r>
                      <a:r>
                        <a:rPr b="1" baseline="-25000" lang="en-US" sz="2000" u="none" cap="none" strike="noStrike"/>
                        <a:t>2</a:t>
                      </a:r>
                      <a:r>
                        <a:rPr b="1" lang="en-US" sz="2000" u="none" cap="none" strike="noStrike"/>
                        <a:t> = 23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length:	N = N</a:t>
                      </a:r>
                      <a:r>
                        <a:rPr b="1" baseline="-25000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N</a:t>
                      </a:r>
                      <a:r>
                        <a:rPr b="1" baseline="-25000" lang="en-US" sz="1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63</a:t>
                      </a:r>
                      <a:endParaRPr/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Volume:   V = Nlog</a:t>
                      </a:r>
                      <a:r>
                        <a:rPr b="1" baseline="-2500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2000" u="none" cap="none" strike="noStrike"/>
                        <a:t>μ = 63 log2 23 =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284.98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78" name="Google Shape;178;p14"/>
          <p:cNvSpPr txBox="1"/>
          <p:nvPr/>
        </p:nvSpPr>
        <p:spPr>
          <a:xfrm>
            <a:off x="6746100" y="271750"/>
            <a:ext cx="5371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main(){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int a;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scanf(“%d”, &amp;a);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if(a &gt;= 10)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if(a &lt; 20)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printf(“10 &lt; a &lt; 20 %d\n”,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else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		printf(“a &gt;= 20 %d\n”,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	else printf(“a &lt;= 10 %d\n”, a);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Halstead’s work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vocabulary (μ) 		μ = μ</a:t>
            </a:r>
            <a:r>
              <a:rPr baseline="-25000" lang="en-US"/>
              <a:t>1</a:t>
            </a:r>
            <a:r>
              <a:rPr lang="en-US"/>
              <a:t> + μ</a:t>
            </a:r>
            <a:r>
              <a:rPr baseline="-25000" lang="en-US"/>
              <a:t>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Length 			N = N1 + N2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Estimated program length	 N^ = μ</a:t>
            </a:r>
            <a:r>
              <a:rPr baseline="-25000" lang="en-US"/>
              <a:t>1</a:t>
            </a:r>
            <a:r>
              <a:rPr lang="en-US"/>
              <a:t>log</a:t>
            </a:r>
            <a:r>
              <a:rPr baseline="-25000" lang="en-US"/>
              <a:t>2</a:t>
            </a:r>
            <a:r>
              <a:rPr lang="en-US"/>
              <a:t>μ</a:t>
            </a:r>
            <a:r>
              <a:rPr baseline="-25000" lang="en-US"/>
              <a:t>1</a:t>
            </a:r>
            <a:r>
              <a:rPr lang="en-US"/>
              <a:t> + μ</a:t>
            </a:r>
            <a:r>
              <a:rPr baseline="-25000" lang="en-US"/>
              <a:t>2</a:t>
            </a:r>
            <a:r>
              <a:rPr lang="en-US"/>
              <a:t>log</a:t>
            </a:r>
            <a:r>
              <a:rPr baseline="-25000" lang="en-US"/>
              <a:t>2</a:t>
            </a:r>
            <a:r>
              <a:rPr lang="en-US"/>
              <a:t>μ</a:t>
            </a:r>
            <a:r>
              <a:rPr baseline="-25000" lang="en-US"/>
              <a:t>2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Program Level</a:t>
            </a:r>
            <a:r>
              <a:rPr lang="en-US"/>
              <a:t>: To rank the programming languages, the level of abstraction provided by the programming language, program level (L) is considered. The higher the level of a language, the less effort it takes to develop a program using that language.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L = V* / V	= (2/μ</a:t>
            </a:r>
            <a:r>
              <a:rPr baseline="-25000" lang="en-US"/>
              <a:t>1</a:t>
            </a:r>
            <a:r>
              <a:rPr lang="en-US"/>
              <a:t>) * (μ</a:t>
            </a:r>
            <a:r>
              <a:rPr baseline="-25000" lang="en-US"/>
              <a:t>2</a:t>
            </a:r>
            <a:r>
              <a:rPr lang="en-US"/>
              <a:t>/N</a:t>
            </a:r>
            <a:r>
              <a:rPr baseline="-25000" lang="en-US"/>
              <a:t>2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V* is the minimum potential volume. Ranges of L is between zero and 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Minimum Potential Volume: the volume of the most succinct program in which a problem can be coded.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Halstead’s work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Program Difficulty </a:t>
            </a:r>
            <a:r>
              <a:rPr lang="en-US"/>
              <a:t>(D): measures how difficult to handle a program		 	D = 1/L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the volume of the implementation of a program increases, the program level decreases and the difficulty increases.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Program Effort</a:t>
            </a:r>
            <a:r>
              <a:rPr lang="en-US"/>
              <a:t>: Measures the amount of mental activity needed to translate the existing algorithm into implementation in the specified programming language.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E = V / L = D * V = Difficulty * Volume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Halstead’s work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</a:pPr>
            <a:r>
              <a:rPr lang="en-US">
                <a:solidFill>
                  <a:schemeClr val="accent1"/>
                </a:solidFill>
              </a:rPr>
              <a:t>Program Time</a:t>
            </a:r>
            <a:r>
              <a:rPr lang="en-US"/>
              <a:t>: Measures the amount of time needed to translate the existing algorithm into implementation in the specified programming language.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T = E / 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 cognitive psychology β is usually a number between 5 and 20. Halstead claims that	β=18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Remaining Bug: the number of bugs left in the software at the delivery time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 = E</a:t>
            </a:r>
            <a:r>
              <a:rPr baseline="30000" lang="en-US"/>
              <a:t>2/3</a:t>
            </a:r>
            <a:r>
              <a:rPr lang="en-US"/>
              <a:t>/3000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Conclusion: the bigger program needs more time to be developed and more bugs remained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475b55a5d_0_7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06" name="Google Shape;206;g17475b55a5d_0_7"/>
          <p:cNvSpPr txBox="1"/>
          <p:nvPr>
            <p:ph idx="1" type="body"/>
          </p:nvPr>
        </p:nvSpPr>
        <p:spPr>
          <a:xfrm>
            <a:off x="838200" y="1175725"/>
            <a:ext cx="105156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the following program calculate Halstead’s (c1) number of operators; (c2) number of operands; (c3) program vocabulary; (c4) occurrences of operators in the program; (c5) occurrences of operands in the program; (c6) program length; (c7) program volume; (c8) program estimated length.</a:t>
            </a:r>
            <a:endParaRPr/>
          </a:p>
        </p:txBody>
      </p:sp>
      <p:sp>
        <p:nvSpPr>
          <p:cNvPr id="207" name="Google Shape;207;g17475b55a5d_0_7"/>
          <p:cNvSpPr txBox="1"/>
          <p:nvPr/>
        </p:nvSpPr>
        <p:spPr>
          <a:xfrm>
            <a:off x="838200" y="3484950"/>
            <a:ext cx="1118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1: read x,y,z;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2: type = “scalene”;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3: if (x == y or x == z or y == z) type =“isosceles”;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4: if (x == y and x == z) type =“equilateral”;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5: if (x &gt;= y+z or y &gt;= x+z or z &gt;= x+y) type =“not a triangle”;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6: if (x &lt;= 0 or y &lt;= 0 or z &lt;= 0) type =“bad inputs”;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Source Code Pro"/>
                <a:ea typeface="Source Code Pro"/>
                <a:cs typeface="Source Code Pro"/>
                <a:sym typeface="Source Code Pro"/>
              </a:rPr>
              <a:t>7: print type;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475b55a5d_0_17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14" name="Google Shape;214;g17475b55a5d_0_17"/>
          <p:cNvSpPr txBox="1"/>
          <p:nvPr/>
        </p:nvSpPr>
        <p:spPr>
          <a:xfrm>
            <a:off x="4476075" y="88650"/>
            <a:ext cx="7641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1: read x,y,z;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2: type = “scalene”;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3: if (x == y or x == z or y == z) type =“isosceles”;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4: if (x == y and x == z) type =“equilateral”;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5: if (x &gt;= y+z or y &gt;= x+z or z &gt;= x+y) type =“not a triangle”;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6: if (x &lt;= 0 or y &lt;= 0 or z &lt;= 0) type =“bad inputs”;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Code Pro"/>
                <a:ea typeface="Source Code Pro"/>
                <a:cs typeface="Source Code Pro"/>
                <a:sym typeface="Source Code Pro"/>
              </a:rPr>
              <a:t>7: print type;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5" name="Google Shape;215;g17475b55a5d_0_17"/>
          <p:cNvGraphicFramePr/>
          <p:nvPr/>
        </p:nvGraphicFramePr>
        <p:xfrm>
          <a:off x="838200" y="206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{26039B9F-6978-4BAD-B4F3-9F2F889341D9}</a:tableStyleId>
              </a:tblPr>
              <a:tblGrid>
                <a:gridCol w="1833050"/>
                <a:gridCol w="1833050"/>
                <a:gridCol w="1833050"/>
                <a:gridCol w="1817075"/>
                <a:gridCol w="1849025"/>
                <a:gridCol w="1833050"/>
              </a:tblGrid>
              <a:tr h="4095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Operators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Operands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“...”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g17475b55a5d_0_17"/>
          <p:cNvSpPr txBox="1"/>
          <p:nvPr/>
        </p:nvSpPr>
        <p:spPr>
          <a:xfrm>
            <a:off x="1726475" y="5436550"/>
            <a:ext cx="158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μ1 = 14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N1 = 51</a:t>
            </a:r>
            <a:endParaRPr sz="2600"/>
          </a:p>
        </p:txBody>
      </p:sp>
      <p:sp>
        <p:nvSpPr>
          <p:cNvPr id="217" name="Google Shape;217;g17475b55a5d_0_17"/>
          <p:cNvSpPr txBox="1"/>
          <p:nvPr/>
        </p:nvSpPr>
        <p:spPr>
          <a:xfrm>
            <a:off x="9096050" y="5436550"/>
            <a:ext cx="158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μ2 = 6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N2 = 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Internal product attributes describe a software product in a way that is dependent only on the product itself.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most useful attributes is the size of a software product, which can be measured statically,  i.e., without executing the system.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necessary to define software size in terms of more than one internal attributes, each capturing a key aspect of software size. 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Size measurement must reflect </a:t>
            </a:r>
            <a:r>
              <a:rPr lang="en-US">
                <a:solidFill>
                  <a:schemeClr val="accent2"/>
                </a:solidFill>
              </a:rPr>
              <a:t>effort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cost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productivity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(c1) Number of distinct operators in the program: μ1 = 14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(c2) Number of distinct operands in the program: μ2 = 6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(c3) Program vocabulary: μ = μ1 + μ2 = 20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(c4) Total number of occurrences of operators in the program: N1 = 51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(c5) Total number of occurrences of operands in the program: N2 = 39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(c6) Program length: N = N1 + N2 = 90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(c7) Program volume: V = N log2 μ = 90 log2 (20) = 388.9735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(c8) Program estimated length: N^ = μ1 log2 μ1 + μ2 log2 μ2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				= 14 log2 14 + 6 log2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				= 68.81274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475b55a5d_0_31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Critics of Halstead’s work</a:t>
            </a:r>
            <a:endParaRPr/>
          </a:p>
        </p:txBody>
      </p:sp>
      <p:sp>
        <p:nvSpPr>
          <p:cNvPr id="231" name="Google Shape;231;g17475b55a5d_0_31"/>
          <p:cNvSpPr txBox="1"/>
          <p:nvPr>
            <p:ph idx="1" type="body"/>
          </p:nvPr>
        </p:nvSpPr>
        <p:spPr>
          <a:xfrm>
            <a:off x="838200" y="1489166"/>
            <a:ext cx="10515600" cy="4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Critics of Halstead’s work Developed in the context of assembly languages and too fine grained for modern programming languages.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treatment of basic and derived measures is somehow confusing.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notions of time to develop is arguable.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Unable to be extended to include the size for specification and design.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Length: Alternative Methods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 methods for text-based measurement of code length: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Source memory size</a:t>
            </a:r>
            <a:r>
              <a:rPr lang="en-US"/>
              <a:t>: Measuring length in terms of number of bytes of computer storage required for the program text. Excludes library code.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Char size</a:t>
            </a:r>
            <a:r>
              <a:rPr lang="en-US"/>
              <a:t>: Measuring length in terms of number of  characters (CHAR) in program text.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Object memory size</a:t>
            </a:r>
            <a:r>
              <a:rPr lang="en-US"/>
              <a:t>: Measuring length in terms of an object (executable or binary) file. Includes library code.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are relatively easy to measure (or estimate).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 Properties of Software Size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properties for any valid measure of software size: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/>
              <a:t>Nonnegativity</a:t>
            </a:r>
            <a:r>
              <a:rPr lang="en-US"/>
              <a:t>: All systems have nonnegative size.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/>
              <a:t>Null value</a:t>
            </a:r>
            <a:r>
              <a:rPr lang="en-US"/>
              <a:t>: The size of a system with no elements is zero.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/>
              <a:t>Additivity</a:t>
            </a:r>
            <a:r>
              <a:rPr lang="en-US"/>
              <a:t>: The size of the union of two modules is the sum of sizes of the two modules after subtracting the size of the intersection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475b55a5d_0_40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Length: Code – Problems</a:t>
            </a:r>
            <a:endParaRPr/>
          </a:p>
        </p:txBody>
      </p:sp>
      <p:sp>
        <p:nvSpPr>
          <p:cNvPr id="252" name="Google Shape;252;g17475b55a5d_0_40"/>
          <p:cNvSpPr txBox="1"/>
          <p:nvPr>
            <p:ph idx="1" type="body"/>
          </p:nvPr>
        </p:nvSpPr>
        <p:spPr>
          <a:xfrm>
            <a:off x="838200" y="1489166"/>
            <a:ext cx="10515600" cy="4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problems with text-based definition of length is that the line of code measurement is increasingly less meaningful as software development turns to more automated tools, such as: 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Tools that generate code from specifications 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 programming tools  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can be the length measure for objects that are not textual?  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one account for components that are constructed externally? (library, repository, inherited functions, design patterns, etc.)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475b55a5d_0_48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Length: Code – Problems</a:t>
            </a:r>
            <a:endParaRPr/>
          </a:p>
        </p:txBody>
      </p:sp>
      <p:sp>
        <p:nvSpPr>
          <p:cNvPr id="259" name="Google Shape;259;g17475b55a5d_0_48"/>
          <p:cNvSpPr txBox="1"/>
          <p:nvPr>
            <p:ph idx="1" type="body"/>
          </p:nvPr>
        </p:nvSpPr>
        <p:spPr>
          <a:xfrm>
            <a:off x="838200" y="1489166"/>
            <a:ext cx="10515600" cy="4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LOC size measurement needs to be replaced by some other size measures, such as: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rgbClr val="42719B"/>
                </a:solidFill>
              </a:rPr>
              <a:t>Object points</a:t>
            </a:r>
            <a:r>
              <a:rPr lang="en-US"/>
              <a:t> (as used in COCOMO 2.0), etc. 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Measuring length by taking into account the </a:t>
            </a:r>
            <a:r>
              <a:rPr lang="en-US">
                <a:solidFill>
                  <a:srgbClr val="42719B"/>
                </a:solidFill>
              </a:rPr>
              <a:t>reused</a:t>
            </a:r>
            <a:r>
              <a:rPr lang="en-US"/>
              <a:t> portion of code.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475b55a5d_0_56"/>
          <p:cNvSpPr txBox="1"/>
          <p:nvPr>
            <p:ph type="title"/>
          </p:nvPr>
        </p:nvSpPr>
        <p:spPr>
          <a:xfrm>
            <a:off x="838200" y="365126"/>
            <a:ext cx="105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Length: Spec. &amp; Design</a:t>
            </a:r>
            <a:endParaRPr/>
          </a:p>
        </p:txBody>
      </p:sp>
      <p:sp>
        <p:nvSpPr>
          <p:cNvPr id="266" name="Google Shape;266;g17475b55a5d_0_56"/>
          <p:cNvSpPr txBox="1"/>
          <p:nvPr>
            <p:ph idx="1" type="body"/>
          </p:nvPr>
        </p:nvSpPr>
        <p:spPr>
          <a:xfrm>
            <a:off x="838200" y="1489170"/>
            <a:ext cx="105156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Specification and design documents are usually composed of logical text (axioms, constraints, etc.) and diagrams (flow graphs, etc.)  Define atomic objects to measure textual contents and graphical contents, e.g.,</a:t>
            </a:r>
            <a:endParaRPr/>
          </a:p>
        </p:txBody>
      </p:sp>
      <p:graphicFrame>
        <p:nvGraphicFramePr>
          <p:cNvPr id="267" name="Google Shape;267;g17475b55a5d_0_56"/>
          <p:cNvGraphicFramePr/>
          <p:nvPr/>
        </p:nvGraphicFramePr>
        <p:xfrm>
          <a:off x="952500" y="34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{26039B9F-6978-4BAD-B4F3-9F2F889341D9}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Diagram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Atomic objects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Data-flow diagram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bubbles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dictionary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element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Entity-relationship diagram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Objects, relations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State transition diagrams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States, transitions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475b55a5d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Length: Prediction</a:t>
            </a:r>
            <a:endParaRPr/>
          </a:p>
        </p:txBody>
      </p:sp>
      <p:sp>
        <p:nvSpPr>
          <p:cNvPr id="274" name="Google Shape;274;g17475b55a5d_0_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Theoretically, size of design can be used to predict size of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project has a design-to-code expansion ratio.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design is measured by the number of modules of size </a:t>
            </a:r>
            <a:r>
              <a:rPr lang="en-US"/>
              <a:t>S</a:t>
            </a:r>
            <a:r>
              <a:rPr baseline="-25000" lang="en-US"/>
              <a:t>i </a:t>
            </a:r>
            <a:r>
              <a:rPr lang="en-US"/>
              <a:t>, then: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LOC = σ </a:t>
            </a:r>
            <a:r>
              <a:rPr lang="en-US"/>
              <a:t>∑S</a:t>
            </a:r>
            <a:r>
              <a:rPr baseline="-25000" lang="en-US"/>
              <a:t>i</a:t>
            </a:r>
            <a:endParaRPr baseline="-25000"/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σ is the design-to-code expansion ratio recorded for previous similar projects.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475b55a5d_0_75"/>
          <p:cNvSpPr txBox="1"/>
          <p:nvPr>
            <p:ph type="title"/>
          </p:nvPr>
        </p:nvSpPr>
        <p:spPr>
          <a:xfrm>
            <a:off x="838200" y="365125"/>
            <a:ext cx="10515600" cy="9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Size Metrics</a:t>
            </a:r>
            <a:endParaRPr/>
          </a:p>
        </p:txBody>
      </p:sp>
      <p:sp>
        <p:nvSpPr>
          <p:cNvPr id="102" name="Google Shape;102;g17475b55a5d_0_75"/>
          <p:cNvSpPr txBox="1"/>
          <p:nvPr/>
        </p:nvSpPr>
        <p:spPr>
          <a:xfrm>
            <a:off x="767350" y="3237700"/>
            <a:ext cx="23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size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17475b55a5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400" y="1294825"/>
            <a:ext cx="7616924" cy="54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size can be described by </a:t>
            </a:r>
            <a:r>
              <a:rPr lang="en-US">
                <a:solidFill>
                  <a:schemeClr val="accent1"/>
                </a:solidFill>
              </a:rPr>
              <a:t>length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functionality</a:t>
            </a:r>
            <a:r>
              <a:rPr lang="en-US"/>
              <a:t>, and </a:t>
            </a:r>
            <a:r>
              <a:rPr lang="en-US">
                <a:solidFill>
                  <a:srgbClr val="42719B"/>
                </a:solidFill>
              </a:rPr>
              <a:t>complexity</a:t>
            </a:r>
            <a:r>
              <a:rPr lang="en-US"/>
              <a:t>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Length is the physical product size.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Functionality is a measure of the functions supplied by the product to the user.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Complexity is a multi-faceted attribute which can be interpreted in multiple ways.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Reuse</a:t>
            </a:r>
            <a:r>
              <a:rPr lang="en-US"/>
              <a:t> is also an issue in size, specifically the amount or size of reuse within a program.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Length is the “physical size” of the product.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software development effort, there are three major development products: specification,	design, and code.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length of the specification can indicate how long the design is likely to be, which in turn is a  predictor of code length.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0" y="1243025"/>
            <a:ext cx="6011474" cy="54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Variations of LOC: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 of physical lines including blank lines.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 of all lines except blank lines and comments.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 of all statements except comments (statements taking more than one line count as only one line).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 of all lines except blank lines, comments, </a:t>
            </a:r>
            <a:r>
              <a:rPr lang="en-US"/>
              <a:t>declarations and headings.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 of only executable statements, not including exception conditions.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commonly used measure of source code program length is the number of lines of code (LOC).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NCLOC: non-commented source line of code or effective lines of code (ELOC).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CLOC: commented source line of code.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measuring NCLOC and CLOC separately we can define: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length	(LOC) = NCLOC + CLOC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density of  comments in a program :	CLOC/LOC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Size: Length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 of LOC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and automatically measurable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Correlates with programming effort (&amp; cost)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 of LOC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Vague definition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 dependability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available for early planning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Developers’ skill dependability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Encouraging “sumo” development!</a:t>
            </a: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7999041" y="3743814"/>
            <a:ext cx="2177796" cy="2398776"/>
            <a:chOff x="6679692" y="4096511"/>
            <a:chExt cx="2177796" cy="2398776"/>
          </a:xfrm>
        </p:grpSpPr>
        <p:sp>
          <p:nvSpPr>
            <p:cNvPr id="141" name="Google Shape;141;p9"/>
            <p:cNvSpPr/>
            <p:nvPr/>
          </p:nvSpPr>
          <p:spPr>
            <a:xfrm>
              <a:off x="6679692" y="4096511"/>
              <a:ext cx="2177796" cy="239877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877346" y="4297891"/>
              <a:ext cx="1558396" cy="18044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2021-07-30T02:19:24Z</dcterms:created>
  <dc:creator>jubair</dc:creator>
</cp:coreProperties>
</file>