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jxKvmz7UKzj1q0TYKnGiuImuL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https://www.tutorialspoint.com/estimation_techniques/estimation_techniques_function_points.htm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https://www.geeksforgeeks.org/software-engineering-calculation-of-function-point-fp/</a:t>
            </a:r>
            <a:endParaRPr/>
          </a:p>
        </p:txBody>
      </p:sp>
      <p:sp>
        <p:nvSpPr>
          <p:cNvPr id="104" name="Google Shape;10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Measuring Internal Product Attributes: Software Size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External Interface Files (EIF)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external interface file (EIF) is a user identifiable group of logically related </a:t>
            </a:r>
            <a:r>
              <a:rPr lang="en-US">
                <a:solidFill>
                  <a:schemeClr val="accent1"/>
                </a:solidFill>
              </a:rPr>
              <a:t>data or control information referenced by the application, but maintained within the boundary of another application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primary intent of an EIF is to hold data referenced through one or more elementary processes within the boundary of the application counted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means an EIF counted for an application must be in an ILF in another application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for ILF, but maintained in a different system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Unadjusted FP count (UFC)</a:t>
            </a:r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complexity rating is associated with each count according  to function point complexity weights, below: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UFC = 4N</a:t>
            </a:r>
            <a:r>
              <a:rPr baseline="-25000" lang="en-US"/>
              <a:t>EI</a:t>
            </a:r>
            <a:r>
              <a:rPr lang="en-US"/>
              <a:t>  +  5N</a:t>
            </a:r>
            <a:r>
              <a:rPr baseline="-25000" lang="en-US"/>
              <a:t>EO</a:t>
            </a:r>
            <a:r>
              <a:rPr lang="en-US"/>
              <a:t>  +  4N</a:t>
            </a:r>
            <a:r>
              <a:rPr baseline="-25000" lang="en-US"/>
              <a:t>EQ</a:t>
            </a:r>
            <a:r>
              <a:rPr lang="en-US"/>
              <a:t> + 7N</a:t>
            </a:r>
            <a:r>
              <a:rPr baseline="-25000" lang="en-US"/>
              <a:t>EIF</a:t>
            </a:r>
            <a:r>
              <a:rPr lang="en-US"/>
              <a:t> +  10N</a:t>
            </a:r>
            <a:r>
              <a:rPr baseline="-25000" lang="en-US"/>
              <a:t>ILF</a:t>
            </a:r>
            <a:endParaRPr baseline="-250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943" y="4010297"/>
            <a:ext cx="6876366" cy="240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9848" y="2382066"/>
            <a:ext cx="38195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Technical Complexity Factors (TCF)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Technical complexity factors (aka. Value Adjustment Factor (VAF)) is a weighted sum of 14 components, given below:</a:t>
            </a:r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077" y="2688225"/>
            <a:ext cx="7392070" cy="287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Technical Complexity Factors (TCF)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u="sng"/>
              <a:t>Reliable Backup and Recovery</a:t>
            </a:r>
            <a:r>
              <a:rPr lang="en-US"/>
              <a:t>: The application need reliable backup and recovery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u="sng"/>
              <a:t>Data Communications</a:t>
            </a:r>
            <a:r>
              <a:rPr lang="en-US"/>
              <a:t>: The data and control information used in the application are sent or received over communication facilities.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u="sng"/>
              <a:t>Distributed functions</a:t>
            </a:r>
            <a:r>
              <a:rPr lang="en-US"/>
              <a:t>: Distributed data or processing functions are a characteristic of the application within the application boundary.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u="sng"/>
              <a:t>Performance</a:t>
            </a:r>
            <a:r>
              <a:rPr lang="en-US"/>
              <a:t>: Application performance objectives, stated or approved by the user, in either response or throughput, influence the design, development, installation and support of the application.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u="sng"/>
              <a:t>Heavily Used Configuration</a:t>
            </a:r>
            <a:r>
              <a:rPr lang="en-US"/>
              <a:t>: A heavily used operational configuration, requiring special design considerations, is a characteristic of the application.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u="sng"/>
              <a:t>On-line Data Entry</a:t>
            </a:r>
            <a:r>
              <a:rPr lang="en-US"/>
              <a:t>: On-line data entry and control information functions are provided in the application.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u="sng"/>
              <a:t>Operational Ease</a:t>
            </a:r>
            <a:r>
              <a:rPr lang="en-US"/>
              <a:t>: Operational ease is a characteristic of the application.  Effective start-up, backup and recovery procedures were provided and tested during the system test phase.</a:t>
            </a:r>
            <a:endParaRPr/>
          </a:p>
          <a:p>
            <a:pPr indent="-37655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Technical Complexity Factors (TCF)</a:t>
            </a:r>
            <a:endParaRPr/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8"/>
            </a:pPr>
            <a:r>
              <a:rPr lang="en-US" u="sng"/>
              <a:t>On-line Update</a:t>
            </a:r>
            <a:r>
              <a:rPr lang="en-US"/>
              <a:t>: The application provides on-line update for the internal logical files.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8"/>
            </a:pPr>
            <a:r>
              <a:rPr lang="en-US" u="sng"/>
              <a:t>Complex interface</a:t>
            </a:r>
            <a:r>
              <a:rPr lang="en-US"/>
              <a:t>: The application requires complex interface for input/output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8"/>
            </a:pPr>
            <a:r>
              <a:rPr lang="en-US" u="sng"/>
              <a:t>Complex Processing</a:t>
            </a:r>
            <a:r>
              <a:rPr lang="en-US"/>
              <a:t>: Complex processing is a characteristic of the application.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8"/>
            </a:pPr>
            <a:r>
              <a:rPr lang="en-US" u="sng"/>
              <a:t>Reusability</a:t>
            </a:r>
            <a:r>
              <a:rPr lang="en-US"/>
              <a:t>: The application and the code in the application have been specifically designed, developed and supported to be usable in other applications.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8"/>
            </a:pPr>
            <a:r>
              <a:rPr lang="en-US" u="sng"/>
              <a:t>Installation Ease</a:t>
            </a:r>
            <a:r>
              <a:rPr lang="en-US"/>
              <a:t>: Conversion and installation ease are characteristics of the  application. A conversion and installation plan and/or conversion tools were  provided and tested during the system test phase.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8"/>
            </a:pPr>
            <a:r>
              <a:rPr lang="en-US" u="sng"/>
              <a:t>Multiple Sites</a:t>
            </a:r>
            <a:r>
              <a:rPr lang="en-US"/>
              <a:t>: The application has been specifically designed, developed and  supported to be installed at multiple sites for multiple organizations.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8"/>
            </a:pPr>
            <a:r>
              <a:rPr lang="en-US" u="sng"/>
              <a:t>Facilitate Change</a:t>
            </a:r>
            <a:r>
              <a:rPr lang="en-US"/>
              <a:t>: The application has been specifically designed, developed and supported to facilitate change.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Technical Complexity Factors (TCF)</a:t>
            </a:r>
            <a:endParaRPr/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component is rated from 0 to 5, where 0  means the component is not relevant to the system and 5 means the component is essential.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TCF can then be calculated as: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VAF varies from 0.65 (if all Fj are set to 0) to 1.35 (if all Fj are set to 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FP = UFC × TCF </a:t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7611" y="3193052"/>
            <a:ext cx="3802905" cy="89562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/>
          <p:nvPr/>
        </p:nvSpPr>
        <p:spPr>
          <a:xfrm>
            <a:off x="5956663" y="3161211"/>
            <a:ext cx="1593668" cy="901338"/>
          </a:xfrm>
          <a:prstGeom prst="ellipse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8634549" y="2547257"/>
            <a:ext cx="1685108" cy="612648"/>
          </a:xfrm>
          <a:prstGeom prst="wedgeRoundRectCallout">
            <a:avLst>
              <a:gd fmla="val -117921" name="adj1"/>
              <a:gd fmla="val 81690" name="adj2"/>
              <a:gd fmla="val 16667" name="adj3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Min: 0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Max: 0.7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Spell Checker</a:t>
            </a:r>
            <a:endParaRPr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785948" y="2730136"/>
            <a:ext cx="10515600" cy="367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Checks all words in a document by comparing them to a list of words in the internal dictionary and an optional user-defined dictionary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After processing the document sends a report on all misspelled words to standard output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 request from user shows number of words processed on standard output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 request from user shows number of spelling errors detected on standard output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Requests can be issued at any point in time while processing the document file</a:t>
            </a:r>
            <a:endParaRPr/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863" y="1215165"/>
            <a:ext cx="8098971" cy="139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Spell Checker</a:t>
            </a:r>
            <a:endParaRPr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838200" y="1423851"/>
            <a:ext cx="10515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Spec to Diagram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948" y="2181497"/>
            <a:ext cx="9546232" cy="367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Spell Checker</a:t>
            </a:r>
            <a:endParaRPr/>
          </a:p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Assume that: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F</a:t>
            </a:r>
            <a:r>
              <a:rPr lang="en-US"/>
              <a:t>3, </a:t>
            </a:r>
            <a:r>
              <a:rPr i="1" lang="en-US"/>
              <a:t>F</a:t>
            </a:r>
            <a:r>
              <a:rPr lang="en-US"/>
              <a:t>5, </a:t>
            </a:r>
            <a:r>
              <a:rPr i="1" lang="en-US"/>
              <a:t>F</a:t>
            </a:r>
            <a:r>
              <a:rPr lang="en-US"/>
              <a:t>9, </a:t>
            </a:r>
            <a:r>
              <a:rPr i="1" lang="en-US"/>
              <a:t>F</a:t>
            </a:r>
            <a:r>
              <a:rPr lang="en-US"/>
              <a:t>11, </a:t>
            </a:r>
            <a:r>
              <a:rPr i="1" lang="en-US"/>
              <a:t>F</a:t>
            </a:r>
            <a:r>
              <a:rPr lang="en-US"/>
              <a:t>12, and </a:t>
            </a:r>
            <a:r>
              <a:rPr i="1" lang="en-US"/>
              <a:t>F</a:t>
            </a:r>
            <a:r>
              <a:rPr lang="en-US"/>
              <a:t>13 ------🡪  0,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F</a:t>
            </a:r>
            <a:r>
              <a:rPr lang="en-US"/>
              <a:t>1, </a:t>
            </a:r>
            <a:r>
              <a:rPr i="1" lang="en-US"/>
              <a:t>F</a:t>
            </a:r>
            <a:r>
              <a:rPr lang="en-US"/>
              <a:t>2, </a:t>
            </a:r>
            <a:r>
              <a:rPr i="1" lang="en-US"/>
              <a:t>F</a:t>
            </a:r>
            <a:r>
              <a:rPr lang="en-US"/>
              <a:t>6, </a:t>
            </a:r>
            <a:r>
              <a:rPr i="1" lang="en-US"/>
              <a:t>F</a:t>
            </a:r>
            <a:r>
              <a:rPr lang="en-US"/>
              <a:t>7, </a:t>
            </a:r>
            <a:r>
              <a:rPr i="1" lang="en-US"/>
              <a:t>F</a:t>
            </a:r>
            <a:r>
              <a:rPr lang="en-US"/>
              <a:t>8, and </a:t>
            </a:r>
            <a:r>
              <a:rPr i="1" lang="en-US"/>
              <a:t>F</a:t>
            </a:r>
            <a:r>
              <a:rPr lang="en-US"/>
              <a:t>14 ---------🡪 3,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F</a:t>
            </a:r>
            <a:r>
              <a:rPr lang="en-US"/>
              <a:t>4 and </a:t>
            </a:r>
            <a:r>
              <a:rPr i="1" lang="en-US"/>
              <a:t>F</a:t>
            </a:r>
            <a:r>
              <a:rPr lang="en-US"/>
              <a:t>10 ------🡪 5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FP = UFC * TCF   = 58  * 0.93  = 53.94 ~ 54</a:t>
            </a:r>
            <a:br>
              <a:rPr lang="en-US"/>
            </a:br>
            <a:endParaRPr/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1884" y="4309654"/>
            <a:ext cx="3676162" cy="536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6408" y="1857375"/>
            <a:ext cx="31051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FP 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our historical database of project measurements reveals that it takes a developer an average of two person-days of effort to implement an FP.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 we may estimate the effort needed to complete the spelling checker as 108 days (i.e., 54 FPs multiplied by 2 days each).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Size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Size measurement must reflect effort, cost and productivity.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Size-oriented metrics are direct measures of software and the  process by which it was developed.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metrics include effort (time), money spent, LOC, pages of documents created, errors, and number of staff.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measure for length is LOC. Simple size-oriented metrics can be generated from LOC, such as: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Productivity = KLOC / person-month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Quality = defects / KLOC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Documentation = pages of documents / KLOC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FP Advantages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be counted before design or code documents exist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be used for estimating project cost, effort, schedule early in the project life-cycle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Helps with contract negotiations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dependent on languages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FP Limitations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FP is a </a:t>
            </a:r>
            <a:r>
              <a:rPr lang="en-US">
                <a:solidFill>
                  <a:srgbClr val="FF0000"/>
                </a:solidFill>
              </a:rPr>
              <a:t>subjective measure</a:t>
            </a:r>
            <a:r>
              <a:rPr lang="en-US"/>
              <a:t>: affected by the selection of weights by external users.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Problems with subjectivity in the technology factor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Problems with double counting.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Problems with subjective weighting.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point calculation requires a full software system specification. It is therefore difficult to use function points very early in the software development lifecycle.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Problems with changing requirements.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suitable for “complex” software, e.g., real-time and embedded applications.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Function-Oriented Metrics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Point (FP) is a weighted measure of software functionality.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idea is that a product with more functionality will be larger in size.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Function-oriented metrics are indirect measures of software which focus on functionality and utility.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first function-oriented metrics was proposed by Albrecht  (1979~1983) who suggested a productivity measurement approach called the Function Point(FP) method.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FP maintained by IFPUG (International Function Point Users Group)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 (FP)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points (FPs) measure the amount of functionality in a system </a:t>
            </a:r>
            <a:r>
              <a:rPr lang="en-US">
                <a:solidFill>
                  <a:schemeClr val="accent1"/>
                </a:solidFill>
              </a:rPr>
              <a:t>based upon the system specification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FP relies on 5 things: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External inputs (EI)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External outputs (EO)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External inquiries (EQ)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External Interface Files (EIF)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Internal Logical Files (ILF)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FP is computed in two steps: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Calculating </a:t>
            </a:r>
            <a:r>
              <a:rPr lang="en-US">
                <a:solidFill>
                  <a:schemeClr val="accent1"/>
                </a:solidFill>
              </a:rPr>
              <a:t>Unadjusted Function point Count (UFC).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Multiplying the UFC by a </a:t>
            </a:r>
            <a:r>
              <a:rPr lang="en-US">
                <a:solidFill>
                  <a:schemeClr val="accent1"/>
                </a:solidFill>
              </a:rPr>
              <a:t>Technical complexity factors (TCF) </a:t>
            </a:r>
            <a:endParaRPr>
              <a:solidFill>
                <a:schemeClr val="accent1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The final (adjusted) Function Point is: FP = UFC * TCF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6"/>
            <a:ext cx="10515600" cy="950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 (FP)</a:t>
            </a:r>
            <a:endParaRPr/>
          </a:p>
        </p:txBody>
      </p:sp>
      <p:pic>
        <p:nvPicPr>
          <p:cNvPr descr="Functions" id="113" name="Google Shape;113;p5"/>
          <p:cNvPicPr preferRelativeResize="0"/>
          <p:nvPr/>
        </p:nvPicPr>
        <p:blipFill rotWithShape="1">
          <a:blip r:embed="rId3">
            <a:alphaModFix/>
          </a:blip>
          <a:srcRect b="7277" l="0" r="0" t="0"/>
          <a:stretch/>
        </p:blipFill>
        <p:spPr>
          <a:xfrm>
            <a:off x="2422358" y="1767000"/>
            <a:ext cx="7218947" cy="464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External inputs (EI)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423851"/>
            <a:ext cx="10657114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external input (EI) is an elementary process that processes data or control information that </a:t>
            </a:r>
            <a:r>
              <a:rPr lang="en-US">
                <a:solidFill>
                  <a:schemeClr val="accent1"/>
                </a:solidFill>
              </a:rPr>
              <a:t>comes from outside the application boundary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primary intent of an EI is to maintain one or more ILFs and/or to  alter the behavior of the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may come from a data input screen or another application.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EI </a:t>
            </a:r>
            <a:r>
              <a:rPr lang="en-US">
                <a:solidFill>
                  <a:schemeClr val="accent1"/>
                </a:solidFill>
              </a:rPr>
              <a:t>is how an application gets information</a:t>
            </a:r>
            <a:endParaRPr>
              <a:solidFill>
                <a:schemeClr val="accen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entry by users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or file feeds by external applications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External outputs (EO)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external output (EO) is an elementary process that </a:t>
            </a:r>
            <a:r>
              <a:rPr lang="en-US">
                <a:solidFill>
                  <a:schemeClr val="accent1"/>
                </a:solidFill>
              </a:rPr>
              <a:t>sends data or control information outside the application boundary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primary intent of an external output is to </a:t>
            </a:r>
            <a:r>
              <a:rPr lang="en-US">
                <a:solidFill>
                  <a:schemeClr val="accent1"/>
                </a:solidFill>
              </a:rPr>
              <a:t>present information to a user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through processing logic </a:t>
            </a:r>
            <a:r>
              <a:rPr lang="en-US"/>
              <a:t>other than, or in addition to, the retrieval of data or control information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processing logic must </a:t>
            </a:r>
            <a:r>
              <a:rPr lang="en-US">
                <a:solidFill>
                  <a:schemeClr val="accent1"/>
                </a:solidFill>
              </a:rPr>
              <a:t>contain at least one mathematical formula </a:t>
            </a:r>
            <a:r>
              <a:rPr lang="en-US"/>
              <a:t>or calculation, create derived data, maintain one or more ILFs, or alter the behavior of the system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Those items provided to the user that generate distinct application-oriented data (such as reports and messages, rather than the individual components of these)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External Inquires (EQ)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external inquiry (EQ) is an elementary process that sends data or control information outside the application boundary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primary intent of an external inquiry is to </a:t>
            </a:r>
            <a:r>
              <a:rPr lang="en-US">
                <a:solidFill>
                  <a:schemeClr val="accent1"/>
                </a:solidFill>
              </a:rPr>
              <a:t>present information to a user through the retrieval of data or control information from an  ILF or EIF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processing logic </a:t>
            </a:r>
            <a:r>
              <a:rPr lang="en-US">
                <a:solidFill>
                  <a:schemeClr val="accent1"/>
                </a:solidFill>
              </a:rPr>
              <a:t>contains no mathematical formulas</a:t>
            </a:r>
            <a:r>
              <a:rPr lang="en-US"/>
              <a:t> or calculations, and creates no derived data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ILF is maintained during the processing, nor is the behavior of the system altered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Interactive inputs requiring a response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Internal Logical Files (ILF)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838200" y="1423851"/>
            <a:ext cx="10515600" cy="47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ILF is a user-identifiable group of logically related </a:t>
            </a:r>
            <a:r>
              <a:rPr lang="en-US">
                <a:solidFill>
                  <a:schemeClr val="accent1"/>
                </a:solidFill>
              </a:rPr>
              <a:t>data or control information maintained within the boundary of the application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primary intent of an ILF is to hold data maintained through one or more elementary processes of the application being counted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>
                <a:solidFill>
                  <a:schemeClr val="accent1"/>
                </a:solidFill>
              </a:rPr>
              <a:t>Tables in a relational database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Application control information, perhaps things like user preferences that are stored by the application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2021-08-02T13:57:41Z</dcterms:created>
  <dc:creator>jubair</dc:creator>
</cp:coreProperties>
</file>