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12192000"/>
  <p:notesSz cx="6858000" cy="9144000"/>
  <p:embeddedFontLst>
    <p:embeddedFont>
      <p:font typeface="Tahoma"/>
      <p:regular r:id="rId31"/>
      <p:bold r:id="rId32"/>
    </p:embeddedFont>
    <p:embeddedFont>
      <p:font typeface="EB Garamond"/>
      <p:regular r:id="rId33"/>
      <p:bold r:id="rId34"/>
      <p:italic r:id="rId35"/>
      <p:boldItalic r:id="rId36"/>
    </p:embeddedFont>
    <p:embeddedFont>
      <p:font typeface="Oi"/>
      <p:regular r:id="rId37"/>
    </p:embeddedFont>
    <p:embeddedFont>
      <p:font typeface="Noto Sans Symbols"/>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0" roundtripDataSignature="AMtx7mj9ztvlZ994S7rUFWbxTtbeOtPy6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CB57B0E-3550-409B-BF7D-CE3982564DA5}">
  <a:tblStyle styleId="{BCB57B0E-3550-409B-BF7D-CE3982564DA5}"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Tahoma-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EBGaramond-regular.fntdata"/><Relationship Id="rId10" Type="http://schemas.openxmlformats.org/officeDocument/2006/relationships/slide" Target="slides/slide5.xml"/><Relationship Id="rId32" Type="http://schemas.openxmlformats.org/officeDocument/2006/relationships/font" Target="fonts/Tahoma-bold.fntdata"/><Relationship Id="rId13" Type="http://schemas.openxmlformats.org/officeDocument/2006/relationships/slide" Target="slides/slide8.xml"/><Relationship Id="rId35" Type="http://schemas.openxmlformats.org/officeDocument/2006/relationships/font" Target="fonts/EBGaramond-italic.fntdata"/><Relationship Id="rId12" Type="http://schemas.openxmlformats.org/officeDocument/2006/relationships/slide" Target="slides/slide7.xml"/><Relationship Id="rId34" Type="http://schemas.openxmlformats.org/officeDocument/2006/relationships/font" Target="fonts/EBGaramond-bold.fntdata"/><Relationship Id="rId15" Type="http://schemas.openxmlformats.org/officeDocument/2006/relationships/slide" Target="slides/slide10.xml"/><Relationship Id="rId37" Type="http://schemas.openxmlformats.org/officeDocument/2006/relationships/font" Target="fonts/Oi-regular.fntdata"/><Relationship Id="rId14" Type="http://schemas.openxmlformats.org/officeDocument/2006/relationships/slide" Target="slides/slide9.xml"/><Relationship Id="rId36" Type="http://schemas.openxmlformats.org/officeDocument/2006/relationships/font" Target="fonts/EBGaramond-boldItalic.fntdata"/><Relationship Id="rId17" Type="http://schemas.openxmlformats.org/officeDocument/2006/relationships/slide" Target="slides/slide12.xml"/><Relationship Id="rId39" Type="http://schemas.openxmlformats.org/officeDocument/2006/relationships/font" Target="fonts/NotoSansSymbols-bold.fntdata"/><Relationship Id="rId16" Type="http://schemas.openxmlformats.org/officeDocument/2006/relationships/slide" Target="slides/slide11.xml"/><Relationship Id="rId38" Type="http://schemas.openxmlformats.org/officeDocument/2006/relationships/font" Target="fonts/NotoSansSymbols-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 name="Google Shape;272;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1" name="Google Shape;341;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8" name="Google Shape;348;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9" name="Google Shape;409;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6" name="Google Shape;416;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3" name="Google Shape;423;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3" name="Google Shape;433;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4" name="Google Shape;434;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3" name="Google Shape;443;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1" name="Google Shape;451;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8" name="Google Shape;458;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9" name="Google Shape;459;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9" name="Google Shape;469;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1" name="Google Shape;481;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2" name="Google Shape;482;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9" name="Google Shape;489;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0" name="Google Shape;490;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7" name="Google Shape;497;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8" name="Google Shape;498;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t>assessment of workload, fatigue, usability, annoyance and comfort</a:t>
            </a:r>
            <a:endParaRPr sz="1200"/>
          </a:p>
        </p:txBody>
      </p:sp>
      <p:sp>
        <p:nvSpPr>
          <p:cNvPr id="113" name="Google Shape;113;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2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5"/>
          <p:cNvSpPr/>
          <p:nvPr>
            <p:ph idx="2" type="pic"/>
          </p:nvPr>
        </p:nvSpPr>
        <p:spPr>
          <a:xfrm>
            <a:off x="5183188" y="987425"/>
            <a:ext cx="6172200" cy="4873625"/>
          </a:xfrm>
          <a:prstGeom prst="rect">
            <a:avLst/>
          </a:prstGeom>
          <a:noFill/>
          <a:ln>
            <a:noFill/>
          </a:ln>
        </p:spPr>
      </p:sp>
      <p:sp>
        <p:nvSpPr>
          <p:cNvPr id="68" name="Google Shape;68;p3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1" Type="http://schemas.openxmlformats.org/officeDocument/2006/relationships/image" Target="../media/image85.png"/><Relationship Id="rId10" Type="http://schemas.openxmlformats.org/officeDocument/2006/relationships/image" Target="../media/image41.png"/><Relationship Id="rId13" Type="http://schemas.openxmlformats.org/officeDocument/2006/relationships/image" Target="../media/image43.png"/><Relationship Id="rId12" Type="http://schemas.openxmlformats.org/officeDocument/2006/relationships/image" Target="../media/image39.png"/><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48.png"/><Relationship Id="rId9" Type="http://schemas.openxmlformats.org/officeDocument/2006/relationships/image" Target="../media/image38.png"/><Relationship Id="rId15" Type="http://schemas.openxmlformats.org/officeDocument/2006/relationships/image" Target="../media/image46.png"/><Relationship Id="rId14" Type="http://schemas.openxmlformats.org/officeDocument/2006/relationships/image" Target="../media/image44.png"/><Relationship Id="rId17" Type="http://schemas.openxmlformats.org/officeDocument/2006/relationships/image" Target="../media/image87.png"/><Relationship Id="rId16" Type="http://schemas.openxmlformats.org/officeDocument/2006/relationships/image" Target="../media/image50.png"/><Relationship Id="rId5" Type="http://schemas.openxmlformats.org/officeDocument/2006/relationships/image" Target="../media/image54.png"/><Relationship Id="rId6" Type="http://schemas.openxmlformats.org/officeDocument/2006/relationships/image" Target="../media/image63.png"/><Relationship Id="rId18" Type="http://schemas.openxmlformats.org/officeDocument/2006/relationships/image" Target="../media/image66.png"/><Relationship Id="rId7" Type="http://schemas.openxmlformats.org/officeDocument/2006/relationships/image" Target="../media/image62.png"/><Relationship Id="rId8" Type="http://schemas.openxmlformats.org/officeDocument/2006/relationships/image" Target="../media/image4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1" Type="http://schemas.openxmlformats.org/officeDocument/2006/relationships/image" Target="../media/image70.png"/><Relationship Id="rId10" Type="http://schemas.openxmlformats.org/officeDocument/2006/relationships/image" Target="../media/image71.png"/><Relationship Id="rId13" Type="http://schemas.openxmlformats.org/officeDocument/2006/relationships/image" Target="../media/image4.png"/><Relationship Id="rId12" Type="http://schemas.openxmlformats.org/officeDocument/2006/relationships/image" Target="../media/image80.png"/><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5.png"/><Relationship Id="rId4" Type="http://schemas.openxmlformats.org/officeDocument/2006/relationships/image" Target="../media/image75.png"/><Relationship Id="rId9" Type="http://schemas.openxmlformats.org/officeDocument/2006/relationships/image" Target="../media/image65.png"/><Relationship Id="rId15" Type="http://schemas.openxmlformats.org/officeDocument/2006/relationships/image" Target="../media/image64.png"/><Relationship Id="rId14" Type="http://schemas.openxmlformats.org/officeDocument/2006/relationships/image" Target="../media/image76.png"/><Relationship Id="rId17" Type="http://schemas.openxmlformats.org/officeDocument/2006/relationships/image" Target="../media/image69.png"/><Relationship Id="rId16" Type="http://schemas.openxmlformats.org/officeDocument/2006/relationships/image" Target="../media/image68.png"/><Relationship Id="rId5" Type="http://schemas.openxmlformats.org/officeDocument/2006/relationships/image" Target="../media/image73.png"/><Relationship Id="rId6" Type="http://schemas.openxmlformats.org/officeDocument/2006/relationships/image" Target="../media/image58.png"/><Relationship Id="rId18" Type="http://schemas.openxmlformats.org/officeDocument/2006/relationships/image" Target="../media/image74.png"/><Relationship Id="rId7" Type="http://schemas.openxmlformats.org/officeDocument/2006/relationships/image" Target="../media/image61.png"/><Relationship Id="rId8"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8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78.png"/><Relationship Id="rId4" Type="http://schemas.openxmlformats.org/officeDocument/2006/relationships/image" Target="../media/image8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7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1" Type="http://schemas.openxmlformats.org/officeDocument/2006/relationships/image" Target="../media/image2.png"/><Relationship Id="rId10" Type="http://schemas.openxmlformats.org/officeDocument/2006/relationships/image" Target="../media/image8.png"/><Relationship Id="rId13" Type="http://schemas.openxmlformats.org/officeDocument/2006/relationships/image" Target="../media/image13.png"/><Relationship Id="rId12" Type="http://schemas.openxmlformats.org/officeDocument/2006/relationships/image" Target="../media/image14.png"/><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7.png"/><Relationship Id="rId9" Type="http://schemas.openxmlformats.org/officeDocument/2006/relationships/image" Target="../media/image6.png"/><Relationship Id="rId15" Type="http://schemas.openxmlformats.org/officeDocument/2006/relationships/image" Target="../media/image10.png"/><Relationship Id="rId14" Type="http://schemas.openxmlformats.org/officeDocument/2006/relationships/image" Target="../media/image4.png"/><Relationship Id="rId17" Type="http://schemas.openxmlformats.org/officeDocument/2006/relationships/image" Target="../media/image56.png"/><Relationship Id="rId16" Type="http://schemas.openxmlformats.org/officeDocument/2006/relationships/image" Target="../media/image15.png"/><Relationship Id="rId5" Type="http://schemas.openxmlformats.org/officeDocument/2006/relationships/image" Target="../media/image60.png"/><Relationship Id="rId6" Type="http://schemas.openxmlformats.org/officeDocument/2006/relationships/image" Target="../media/image5.png"/><Relationship Id="rId18" Type="http://schemas.openxmlformats.org/officeDocument/2006/relationships/image" Target="../media/image24.png"/><Relationship Id="rId7" Type="http://schemas.openxmlformats.org/officeDocument/2006/relationships/image" Target="../media/image1.png"/><Relationship Id="rId8"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1" Type="http://schemas.openxmlformats.org/officeDocument/2006/relationships/image" Target="../media/image84.png"/><Relationship Id="rId10" Type="http://schemas.openxmlformats.org/officeDocument/2006/relationships/image" Target="../media/image12.png"/><Relationship Id="rId13" Type="http://schemas.openxmlformats.org/officeDocument/2006/relationships/image" Target="../media/image20.png"/><Relationship Id="rId12" Type="http://schemas.openxmlformats.org/officeDocument/2006/relationships/image" Target="../media/image49.png"/><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9.png"/><Relationship Id="rId4" Type="http://schemas.openxmlformats.org/officeDocument/2006/relationships/image" Target="../media/image19.png"/><Relationship Id="rId9" Type="http://schemas.openxmlformats.org/officeDocument/2006/relationships/image" Target="../media/image22.png"/><Relationship Id="rId15" Type="http://schemas.openxmlformats.org/officeDocument/2006/relationships/image" Target="../media/image26.png"/><Relationship Id="rId14" Type="http://schemas.openxmlformats.org/officeDocument/2006/relationships/image" Target="../media/image25.png"/><Relationship Id="rId17" Type="http://schemas.openxmlformats.org/officeDocument/2006/relationships/image" Target="../media/image34.png"/><Relationship Id="rId16" Type="http://schemas.openxmlformats.org/officeDocument/2006/relationships/image" Target="../media/image31.png"/><Relationship Id="rId5" Type="http://schemas.openxmlformats.org/officeDocument/2006/relationships/image" Target="../media/image35.png"/><Relationship Id="rId6" Type="http://schemas.openxmlformats.org/officeDocument/2006/relationships/image" Target="../media/image18.png"/><Relationship Id="rId18" Type="http://schemas.openxmlformats.org/officeDocument/2006/relationships/image" Target="../media/image28.png"/><Relationship Id="rId7" Type="http://schemas.openxmlformats.org/officeDocument/2006/relationships/image" Target="../media/image30.png"/><Relationship Id="rId8"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title"/>
          </p:nvPr>
        </p:nvSpPr>
        <p:spPr>
          <a:xfrm>
            <a:off x="838200" y="831273"/>
            <a:ext cx="10515600" cy="8594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Scale: Definition</a:t>
            </a:r>
            <a:endParaRPr sz="3600"/>
          </a:p>
        </p:txBody>
      </p:sp>
      <p:sp>
        <p:nvSpPr>
          <p:cNvPr id="90" name="Google Shape;90;p1"/>
          <p:cNvSpPr txBox="1"/>
          <p:nvPr>
            <p:ph idx="1" type="body"/>
          </p:nvPr>
        </p:nvSpPr>
        <p:spPr>
          <a:xfrm>
            <a:off x="838200" y="1825625"/>
            <a:ext cx="6764383" cy="465355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a:t>
            </a:r>
            <a:r>
              <a:rPr lang="en-US">
                <a:solidFill>
                  <a:schemeClr val="accent1"/>
                </a:solidFill>
              </a:rPr>
              <a:t>measurement scale </a:t>
            </a:r>
            <a:r>
              <a:rPr lang="en-US"/>
              <a:t>is a set of predefined symbols or values in order to represent certain common measures. </a:t>
            </a:r>
            <a:endParaRPr/>
          </a:p>
          <a:p>
            <a:pPr indent="-228600" lvl="0" marL="228600" rtl="0" algn="l">
              <a:lnSpc>
                <a:spcPct val="90000"/>
              </a:lnSpc>
              <a:spcBef>
                <a:spcPts val="1000"/>
              </a:spcBef>
              <a:spcAft>
                <a:spcPts val="0"/>
              </a:spcAft>
              <a:buClr>
                <a:schemeClr val="dk1"/>
              </a:buClr>
              <a:buSzPts val="2800"/>
              <a:buChar char="•"/>
            </a:pPr>
            <a:r>
              <a:rPr lang="en-US"/>
              <a:t>A </a:t>
            </a:r>
            <a:r>
              <a:rPr lang="en-US">
                <a:solidFill>
                  <a:schemeClr val="accent1"/>
                </a:solidFill>
              </a:rPr>
              <a:t>scale</a:t>
            </a:r>
            <a:r>
              <a:rPr lang="en-US"/>
              <a:t> is an abstract measurement tool for  measuring defined common attributes of  entities.</a:t>
            </a:r>
            <a:endParaRPr/>
          </a:p>
        </p:txBody>
      </p:sp>
      <p:sp>
        <p:nvSpPr>
          <p:cNvPr id="91" name="Google Shape;91;p1"/>
          <p:cNvSpPr/>
          <p:nvPr/>
        </p:nvSpPr>
        <p:spPr>
          <a:xfrm>
            <a:off x="8938849" y="3523252"/>
            <a:ext cx="1460500" cy="219075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0"/>
          <p:cNvSpPr txBox="1"/>
          <p:nvPr>
            <p:ph type="title"/>
          </p:nvPr>
        </p:nvSpPr>
        <p:spPr>
          <a:xfrm>
            <a:off x="838200" y="831273"/>
            <a:ext cx="10515600" cy="8594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Interval Scale: Example</a:t>
            </a:r>
            <a:endParaRPr sz="3600"/>
          </a:p>
        </p:txBody>
      </p:sp>
      <p:sp>
        <p:nvSpPr>
          <p:cNvPr id="268" name="Google Shape;268;p10"/>
          <p:cNvSpPr txBox="1"/>
          <p:nvPr>
            <p:ph idx="1" type="body"/>
          </p:nvPr>
        </p:nvSpPr>
        <p:spPr>
          <a:xfrm>
            <a:off x="838200" y="1825625"/>
            <a:ext cx="10591800" cy="313826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 = aM + b </a:t>
            </a:r>
            <a:endParaRPr/>
          </a:p>
          <a:p>
            <a:pPr indent="-228600" lvl="0" marL="228600" rtl="0" algn="l">
              <a:lnSpc>
                <a:spcPct val="90000"/>
              </a:lnSpc>
              <a:spcBef>
                <a:spcPts val="1000"/>
              </a:spcBef>
              <a:spcAft>
                <a:spcPts val="0"/>
              </a:spcAft>
              <a:buClr>
                <a:schemeClr val="dk1"/>
              </a:buClr>
              <a:buSzPts val="2800"/>
              <a:buChar char="•"/>
            </a:pPr>
            <a:r>
              <a:rPr lang="en-US"/>
              <a:t>Project scheduling</a:t>
            </a:r>
            <a:endParaRPr/>
          </a:p>
          <a:p>
            <a:pPr indent="-228600" lvl="1" marL="685800" rtl="0" algn="l">
              <a:lnSpc>
                <a:spcPct val="90000"/>
              </a:lnSpc>
              <a:spcBef>
                <a:spcPts val="500"/>
              </a:spcBef>
              <a:spcAft>
                <a:spcPts val="0"/>
              </a:spcAft>
              <a:buClr>
                <a:schemeClr val="dk1"/>
              </a:buClr>
              <a:buSzPts val="2400"/>
              <a:buChar char="•"/>
            </a:pPr>
            <a:r>
              <a:rPr lang="en-US"/>
              <a:t>Requirement analysis	 4 weeks	start at July 1</a:t>
            </a:r>
            <a:endParaRPr/>
          </a:p>
          <a:p>
            <a:pPr indent="-228600" lvl="1" marL="685800" rtl="0" algn="l">
              <a:lnSpc>
                <a:spcPct val="90000"/>
              </a:lnSpc>
              <a:spcBef>
                <a:spcPts val="500"/>
              </a:spcBef>
              <a:spcAft>
                <a:spcPts val="0"/>
              </a:spcAft>
              <a:buClr>
                <a:schemeClr val="dk1"/>
              </a:buClr>
              <a:buSzPts val="2400"/>
              <a:buChar char="•"/>
            </a:pPr>
            <a:r>
              <a:rPr lang="en-US"/>
              <a:t>Design 			 4 weeks</a:t>
            </a:r>
            <a:endParaRPr/>
          </a:p>
          <a:p>
            <a:pPr indent="-228600" lvl="1" marL="685800" rtl="0" algn="l">
              <a:lnSpc>
                <a:spcPct val="90000"/>
              </a:lnSpc>
              <a:spcBef>
                <a:spcPts val="500"/>
              </a:spcBef>
              <a:spcAft>
                <a:spcPts val="0"/>
              </a:spcAft>
              <a:buClr>
                <a:schemeClr val="dk1"/>
              </a:buClr>
              <a:buSzPts val="2400"/>
              <a:buChar char="•"/>
            </a:pPr>
            <a:r>
              <a:rPr lang="en-US"/>
              <a:t>Coding			 4 weeks</a:t>
            </a:r>
            <a:endParaRPr/>
          </a:p>
          <a:p>
            <a:pPr indent="-228600" lvl="1" marL="685800" rtl="0" algn="l">
              <a:lnSpc>
                <a:spcPct val="90000"/>
              </a:lnSpc>
              <a:spcBef>
                <a:spcPts val="500"/>
              </a:spcBef>
              <a:spcAft>
                <a:spcPts val="0"/>
              </a:spcAft>
              <a:buClr>
                <a:schemeClr val="dk1"/>
              </a:buClr>
              <a:buSzPts val="2400"/>
              <a:buChar char="•"/>
            </a:pPr>
            <a:r>
              <a:rPr lang="en-US"/>
              <a:t>Testing			</a:t>
            </a:r>
            <a:endParaRPr/>
          </a:p>
        </p:txBody>
      </p:sp>
      <p:sp>
        <p:nvSpPr>
          <p:cNvPr id="269" name="Google Shape;269;p10"/>
          <p:cNvSpPr/>
          <p:nvPr/>
        </p:nvSpPr>
        <p:spPr>
          <a:xfrm>
            <a:off x="1128418" y="5112322"/>
            <a:ext cx="5275868" cy="461665"/>
          </a:xfrm>
          <a:prstGeom prst="rect">
            <a:avLst/>
          </a:prstGeom>
          <a:noFill/>
          <a:ln>
            <a:noFill/>
          </a:ln>
        </p:spPr>
        <p:txBody>
          <a:bodyPr anchorCtr="0" anchor="t" bIns="45700" lIns="91425" spcFirstLastPara="1" rIns="91425" wrap="square" tIns="45700">
            <a:spAutoFit/>
          </a:bodyPr>
          <a:lstStyle/>
          <a:p>
            <a:pPr indent="0" lvl="0" marL="12065" marR="0" rtl="0" algn="l">
              <a:lnSpc>
                <a:spcPct val="100000"/>
              </a:lnSpc>
              <a:spcBef>
                <a:spcPts val="0"/>
              </a:spcBef>
              <a:spcAft>
                <a:spcPts val="0"/>
              </a:spcAft>
              <a:buNone/>
            </a:pPr>
            <a:r>
              <a:rPr lang="en-US" sz="2400">
                <a:solidFill>
                  <a:schemeClr val="dk1"/>
                </a:solidFill>
                <a:latin typeface="Calibri"/>
                <a:ea typeface="Calibri"/>
                <a:cs typeface="Calibri"/>
                <a:sym typeface="Calibri"/>
              </a:rPr>
              <a:t>When testing starts?	After 12 weeks</a:t>
            </a:r>
            <a:endParaRPr sz="24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1"/>
          <p:cNvSpPr txBox="1"/>
          <p:nvPr>
            <p:ph type="title"/>
          </p:nvPr>
        </p:nvSpPr>
        <p:spPr>
          <a:xfrm>
            <a:off x="838200" y="831273"/>
            <a:ext cx="10515600" cy="8594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Ratio Scale</a:t>
            </a:r>
            <a:endParaRPr/>
          </a:p>
        </p:txBody>
      </p:sp>
      <p:sp>
        <p:nvSpPr>
          <p:cNvPr id="276" name="Google Shape;276;p11"/>
          <p:cNvSpPr txBox="1"/>
          <p:nvPr>
            <p:ph idx="1" type="body"/>
          </p:nvPr>
        </p:nvSpPr>
        <p:spPr>
          <a:xfrm>
            <a:off x="838200" y="1825625"/>
            <a:ext cx="10591800" cy="4653552"/>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Sometimes we would like to be able to say that one liquid is twice as hot as another, or that one project took twice as long as another. This needs the ratio scale, which is the most useful scale of measurement, and quite common in the physical sciences. </a:t>
            </a:r>
            <a:endParaRPr/>
          </a:p>
          <a:p>
            <a:pPr indent="-228600" lvl="0" marL="228600" rtl="0" algn="l">
              <a:lnSpc>
                <a:spcPct val="90000"/>
              </a:lnSpc>
              <a:spcBef>
                <a:spcPts val="1000"/>
              </a:spcBef>
              <a:spcAft>
                <a:spcPts val="0"/>
              </a:spcAft>
              <a:buClr>
                <a:schemeClr val="dk1"/>
              </a:buClr>
              <a:buSzPts val="2800"/>
              <a:buChar char="•"/>
            </a:pPr>
            <a:r>
              <a:rPr lang="en-US"/>
              <a:t>Characteristics: </a:t>
            </a:r>
            <a:endParaRPr/>
          </a:p>
          <a:p>
            <a:pPr indent="-228600" lvl="1" marL="685800" rtl="0" algn="l">
              <a:lnSpc>
                <a:spcPct val="90000"/>
              </a:lnSpc>
              <a:spcBef>
                <a:spcPts val="500"/>
              </a:spcBef>
              <a:spcAft>
                <a:spcPts val="0"/>
              </a:spcAft>
              <a:buClr>
                <a:schemeClr val="dk1"/>
              </a:buClr>
              <a:buSzPts val="2400"/>
              <a:buChar char="•"/>
            </a:pPr>
            <a:r>
              <a:rPr lang="en-US"/>
              <a:t>It is a measurement mapping that </a:t>
            </a:r>
            <a:r>
              <a:rPr lang="en-US">
                <a:solidFill>
                  <a:schemeClr val="accent1"/>
                </a:solidFill>
              </a:rPr>
              <a:t>preserves ordering</a:t>
            </a:r>
            <a:r>
              <a:rPr lang="en-US"/>
              <a:t>, </a:t>
            </a:r>
            <a:r>
              <a:rPr lang="en-US">
                <a:solidFill>
                  <a:schemeClr val="accent1"/>
                </a:solidFill>
              </a:rPr>
              <a:t>preserves size of intervals between entities</a:t>
            </a:r>
            <a:r>
              <a:rPr lang="en-US"/>
              <a:t>, and </a:t>
            </a:r>
            <a:r>
              <a:rPr lang="en-US">
                <a:solidFill>
                  <a:schemeClr val="accent1"/>
                </a:solidFill>
              </a:rPr>
              <a:t>preserves ratios between entities</a:t>
            </a:r>
            <a:r>
              <a:rPr lang="en-US"/>
              <a:t>. </a:t>
            </a:r>
            <a:endParaRPr/>
          </a:p>
          <a:p>
            <a:pPr indent="-228600" lvl="1" marL="685800" rtl="0" algn="l">
              <a:lnSpc>
                <a:spcPct val="90000"/>
              </a:lnSpc>
              <a:spcBef>
                <a:spcPts val="500"/>
              </a:spcBef>
              <a:spcAft>
                <a:spcPts val="0"/>
              </a:spcAft>
              <a:buClr>
                <a:schemeClr val="dk1"/>
              </a:buClr>
              <a:buSzPts val="2400"/>
              <a:buChar char="•"/>
            </a:pPr>
            <a:r>
              <a:rPr lang="en-US"/>
              <a:t>There is a zero element, representing total lack of the attribute. </a:t>
            </a:r>
            <a:endParaRPr/>
          </a:p>
          <a:p>
            <a:pPr indent="-228600" lvl="1" marL="685800" rtl="0" algn="l">
              <a:lnSpc>
                <a:spcPct val="90000"/>
              </a:lnSpc>
              <a:spcBef>
                <a:spcPts val="500"/>
              </a:spcBef>
              <a:spcAft>
                <a:spcPts val="0"/>
              </a:spcAft>
              <a:buClr>
                <a:schemeClr val="dk1"/>
              </a:buClr>
              <a:buSzPts val="2400"/>
              <a:buChar char="•"/>
            </a:pPr>
            <a:r>
              <a:rPr lang="en-US"/>
              <a:t>The measurement mapping must start at zero and </a:t>
            </a:r>
            <a:r>
              <a:rPr lang="en-US">
                <a:solidFill>
                  <a:schemeClr val="accent1"/>
                </a:solidFill>
              </a:rPr>
              <a:t>increase at equal intervals, known as units</a:t>
            </a:r>
            <a:r>
              <a:rPr lang="en-US"/>
              <a:t>. </a:t>
            </a:r>
            <a:endParaRPr/>
          </a:p>
          <a:p>
            <a:pPr indent="-228600" lvl="1" marL="685800" rtl="0" algn="l">
              <a:lnSpc>
                <a:spcPct val="90000"/>
              </a:lnSpc>
              <a:spcBef>
                <a:spcPts val="500"/>
              </a:spcBef>
              <a:spcAft>
                <a:spcPts val="0"/>
              </a:spcAft>
              <a:buClr>
                <a:schemeClr val="dk1"/>
              </a:buClr>
              <a:buSzPts val="2400"/>
              <a:buChar char="•"/>
            </a:pPr>
            <a:r>
              <a:rPr lang="en-US"/>
              <a:t>All arithmetic can be meaningfully applied to the classes in the range of he mapping.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2"/>
          <p:cNvSpPr txBox="1"/>
          <p:nvPr>
            <p:ph type="title"/>
          </p:nvPr>
        </p:nvSpPr>
        <p:spPr>
          <a:xfrm>
            <a:off x="838200" y="831273"/>
            <a:ext cx="10515600" cy="8594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Ratio Scale: Example</a:t>
            </a:r>
            <a:endParaRPr sz="3600"/>
          </a:p>
        </p:txBody>
      </p:sp>
      <p:sp>
        <p:nvSpPr>
          <p:cNvPr id="283" name="Google Shape;283;p12"/>
          <p:cNvSpPr txBox="1"/>
          <p:nvPr>
            <p:ph idx="1" type="body"/>
          </p:nvPr>
        </p:nvSpPr>
        <p:spPr>
          <a:xfrm>
            <a:off x="838200" y="1825625"/>
            <a:ext cx="6372497" cy="465355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Measuring length, distance, etc. </a:t>
            </a:r>
            <a:endParaRPr/>
          </a:p>
          <a:p>
            <a:pPr indent="-228600" lvl="1" marL="685800" rtl="0" algn="l">
              <a:lnSpc>
                <a:spcPct val="90000"/>
              </a:lnSpc>
              <a:spcBef>
                <a:spcPts val="500"/>
              </a:spcBef>
              <a:spcAft>
                <a:spcPts val="0"/>
              </a:spcAft>
              <a:buClr>
                <a:schemeClr val="dk1"/>
              </a:buClr>
              <a:buSzPts val="2400"/>
              <a:buChar char="•"/>
            </a:pPr>
            <a:r>
              <a:rPr lang="en-US"/>
              <a:t>preserves  M’ = aM </a:t>
            </a:r>
            <a:endParaRPr/>
          </a:p>
          <a:p>
            <a:pPr indent="-228600" lvl="0" marL="228600" rtl="0" algn="l">
              <a:lnSpc>
                <a:spcPct val="90000"/>
              </a:lnSpc>
              <a:spcBef>
                <a:spcPts val="1000"/>
              </a:spcBef>
              <a:spcAft>
                <a:spcPts val="0"/>
              </a:spcAft>
              <a:buClr>
                <a:schemeClr val="dk1"/>
              </a:buClr>
              <a:buSzPts val="2800"/>
              <a:buChar char="•"/>
            </a:pPr>
            <a:r>
              <a:rPr lang="en-US"/>
              <a:t>Measuring execution time of a program</a:t>
            </a:r>
            <a:endParaRPr/>
          </a:p>
          <a:p>
            <a:pPr indent="-228600" lvl="0" marL="228600" rtl="0" algn="l">
              <a:lnSpc>
                <a:spcPct val="90000"/>
              </a:lnSpc>
              <a:spcBef>
                <a:spcPts val="1000"/>
              </a:spcBef>
              <a:spcAft>
                <a:spcPts val="0"/>
              </a:spcAft>
              <a:buClr>
                <a:schemeClr val="dk1"/>
              </a:buClr>
              <a:buSzPts val="2800"/>
              <a:buChar char="•"/>
            </a:pPr>
            <a:r>
              <a:rPr lang="en-US"/>
              <a:t>Measuring length of software code</a:t>
            </a:r>
            <a:endParaRPr/>
          </a:p>
          <a:p>
            <a:pPr indent="-228600" lvl="1" marL="685800" rtl="0" algn="l">
              <a:lnSpc>
                <a:spcPct val="90000"/>
              </a:lnSpc>
              <a:spcBef>
                <a:spcPts val="500"/>
              </a:spcBef>
              <a:spcAft>
                <a:spcPts val="0"/>
              </a:spcAft>
              <a:buClr>
                <a:schemeClr val="dk1"/>
              </a:buClr>
              <a:buSzPts val="2400"/>
              <a:buChar char="•"/>
            </a:pPr>
            <a:r>
              <a:rPr lang="en-US"/>
              <a:t>LOC</a:t>
            </a:r>
            <a:endParaRPr/>
          </a:p>
          <a:p>
            <a:pPr indent="-228600" lvl="1" marL="685800" rtl="0" algn="l">
              <a:lnSpc>
                <a:spcPct val="90000"/>
              </a:lnSpc>
              <a:spcBef>
                <a:spcPts val="500"/>
              </a:spcBef>
              <a:spcAft>
                <a:spcPts val="0"/>
              </a:spcAft>
              <a:buClr>
                <a:schemeClr val="dk1"/>
              </a:buClr>
              <a:buSzPts val="2400"/>
              <a:buChar char="•"/>
            </a:pPr>
            <a:r>
              <a:rPr lang="en-US"/>
              <a:t>thousands of LOC</a:t>
            </a:r>
            <a:endParaRPr/>
          </a:p>
          <a:p>
            <a:pPr indent="-228600" lvl="1" marL="685800" rtl="0" algn="l">
              <a:lnSpc>
                <a:spcPct val="90000"/>
              </a:lnSpc>
              <a:spcBef>
                <a:spcPts val="500"/>
              </a:spcBef>
              <a:spcAft>
                <a:spcPts val="0"/>
              </a:spcAft>
              <a:buClr>
                <a:schemeClr val="dk1"/>
              </a:buClr>
              <a:buSzPts val="2400"/>
              <a:buChar char="•"/>
            </a:pPr>
            <a:r>
              <a:rPr lang="en-US"/>
              <a:t>The number of characters contained in the program</a:t>
            </a:r>
            <a:endParaRPr/>
          </a:p>
          <a:p>
            <a:pPr indent="-228600" lvl="1" marL="685800" rtl="0" algn="l">
              <a:lnSpc>
                <a:spcPct val="90000"/>
              </a:lnSpc>
              <a:spcBef>
                <a:spcPts val="500"/>
              </a:spcBef>
              <a:spcAft>
                <a:spcPts val="0"/>
              </a:spcAft>
              <a:buClr>
                <a:schemeClr val="dk1"/>
              </a:buClr>
              <a:buSzPts val="2400"/>
              <a:buChar char="•"/>
            </a:pPr>
            <a:r>
              <a:rPr lang="en-US"/>
              <a:t>the number of executable statements </a:t>
            </a:r>
            <a:br>
              <a:rPr lang="en-US"/>
            </a:br>
            <a:br>
              <a:rPr lang="en-US"/>
            </a:br>
            <a:endParaRPr/>
          </a:p>
        </p:txBody>
      </p:sp>
      <p:grpSp>
        <p:nvGrpSpPr>
          <p:cNvPr id="284" name="Google Shape;284;p12"/>
          <p:cNvGrpSpPr/>
          <p:nvPr/>
        </p:nvGrpSpPr>
        <p:grpSpPr>
          <a:xfrm>
            <a:off x="8261168" y="1407306"/>
            <a:ext cx="2895600" cy="3601210"/>
            <a:chOff x="8261168" y="1407306"/>
            <a:chExt cx="2895600" cy="3601210"/>
          </a:xfrm>
        </p:grpSpPr>
        <p:grpSp>
          <p:nvGrpSpPr>
            <p:cNvPr id="285" name="Google Shape;285;p12"/>
            <p:cNvGrpSpPr/>
            <p:nvPr/>
          </p:nvGrpSpPr>
          <p:grpSpPr>
            <a:xfrm>
              <a:off x="8349560" y="1407306"/>
              <a:ext cx="1374647" cy="641604"/>
              <a:chOff x="5475732" y="1694688"/>
              <a:chExt cx="1374647" cy="641604"/>
            </a:xfrm>
          </p:grpSpPr>
          <p:sp>
            <p:nvSpPr>
              <p:cNvPr id="286" name="Google Shape;286;p12"/>
              <p:cNvSpPr/>
              <p:nvPr/>
            </p:nvSpPr>
            <p:spPr>
              <a:xfrm>
                <a:off x="5652516" y="1708404"/>
                <a:ext cx="1021080" cy="62788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7" name="Google Shape;287;p12"/>
              <p:cNvSpPr/>
              <p:nvPr/>
            </p:nvSpPr>
            <p:spPr>
              <a:xfrm>
                <a:off x="5475732" y="1694688"/>
                <a:ext cx="1374647" cy="56387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8" name="Google Shape;288;p12"/>
              <p:cNvSpPr/>
              <p:nvPr/>
            </p:nvSpPr>
            <p:spPr>
              <a:xfrm>
                <a:off x="5684862" y="1741500"/>
                <a:ext cx="901700" cy="508000"/>
              </a:xfrm>
              <a:custGeom>
                <a:rect b="b" l="l" r="r" t="t"/>
                <a:pathLst>
                  <a:path extrusionOk="0" h="508000" w="901700">
                    <a:moveTo>
                      <a:pt x="901699" y="0"/>
                    </a:moveTo>
                    <a:lnTo>
                      <a:pt x="0" y="0"/>
                    </a:lnTo>
                    <a:lnTo>
                      <a:pt x="0" y="508000"/>
                    </a:lnTo>
                    <a:lnTo>
                      <a:pt x="901699" y="508000"/>
                    </a:lnTo>
                    <a:lnTo>
                      <a:pt x="901699" y="0"/>
                    </a:lnTo>
                    <a:close/>
                  </a:path>
                </a:pathLst>
              </a:custGeom>
              <a:solidFill>
                <a:srgbClr val="00E4A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9" name="Google Shape;289;p12"/>
              <p:cNvSpPr/>
              <p:nvPr/>
            </p:nvSpPr>
            <p:spPr>
              <a:xfrm>
                <a:off x="5684862" y="1741500"/>
                <a:ext cx="901700" cy="508000"/>
              </a:xfrm>
              <a:custGeom>
                <a:rect b="b" l="l" r="r" t="t"/>
                <a:pathLst>
                  <a:path extrusionOk="0" h="508000" w="901700">
                    <a:moveTo>
                      <a:pt x="0" y="0"/>
                    </a:moveTo>
                    <a:lnTo>
                      <a:pt x="901699" y="0"/>
                    </a:lnTo>
                    <a:lnTo>
                      <a:pt x="901699" y="508000"/>
                    </a:lnTo>
                    <a:lnTo>
                      <a:pt x="0" y="508000"/>
                    </a:lnTo>
                    <a:lnTo>
                      <a:pt x="0" y="0"/>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90" name="Google Shape;290;p12"/>
            <p:cNvSpPr txBox="1"/>
            <p:nvPr/>
          </p:nvSpPr>
          <p:spPr>
            <a:xfrm>
              <a:off x="8558691" y="1454118"/>
              <a:ext cx="914400" cy="508000"/>
            </a:xfrm>
            <a:prstGeom prst="rect">
              <a:avLst/>
            </a:prstGeom>
            <a:noFill/>
            <a:ln>
              <a:noFill/>
            </a:ln>
          </p:spPr>
          <p:txBody>
            <a:bodyPr anchorCtr="0" anchor="t" bIns="0" lIns="0" spcFirstLastPara="1" rIns="0" wrap="square" tIns="69200">
              <a:spAutoFit/>
            </a:bodyPr>
            <a:lstStyle/>
            <a:p>
              <a:pPr indent="0" lvl="0" marL="0" marR="0" rtl="0" algn="l">
                <a:lnSpc>
                  <a:spcPct val="100000"/>
                </a:lnSpc>
                <a:spcBef>
                  <a:spcPts val="0"/>
                </a:spcBef>
                <a:spcAft>
                  <a:spcPts val="0"/>
                </a:spcAft>
                <a:buNone/>
              </a:pPr>
              <a:r>
                <a:rPr b="1" lang="en-US" sz="2400">
                  <a:solidFill>
                    <a:schemeClr val="dk1"/>
                  </a:solidFill>
                  <a:latin typeface="Tahoma"/>
                  <a:ea typeface="Tahoma"/>
                  <a:cs typeface="Tahoma"/>
                  <a:sym typeface="Tahoma"/>
                </a:rPr>
                <a:t>Entity</a:t>
              </a:r>
              <a:endParaRPr sz="2400">
                <a:solidFill>
                  <a:schemeClr val="dk1"/>
                </a:solidFill>
                <a:latin typeface="Tahoma"/>
                <a:ea typeface="Tahoma"/>
                <a:cs typeface="Tahoma"/>
                <a:sym typeface="Tahoma"/>
              </a:endParaRPr>
            </a:p>
          </p:txBody>
        </p:sp>
        <p:grpSp>
          <p:nvGrpSpPr>
            <p:cNvPr id="291" name="Google Shape;291;p12"/>
            <p:cNvGrpSpPr/>
            <p:nvPr/>
          </p:nvGrpSpPr>
          <p:grpSpPr>
            <a:xfrm>
              <a:off x="9780596" y="1413401"/>
              <a:ext cx="1280159" cy="647699"/>
              <a:chOff x="6906768" y="1700783"/>
              <a:chExt cx="1280159" cy="647699"/>
            </a:xfrm>
          </p:grpSpPr>
          <p:sp>
            <p:nvSpPr>
              <p:cNvPr id="292" name="Google Shape;292;p12"/>
              <p:cNvSpPr/>
              <p:nvPr/>
            </p:nvSpPr>
            <p:spPr>
              <a:xfrm>
                <a:off x="6906768" y="1708403"/>
                <a:ext cx="1280159" cy="640079"/>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3" name="Google Shape;293;p12"/>
              <p:cNvSpPr/>
              <p:nvPr/>
            </p:nvSpPr>
            <p:spPr>
              <a:xfrm>
                <a:off x="7011924" y="1700783"/>
                <a:ext cx="1066800" cy="563879"/>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4" name="Google Shape;294;p12"/>
              <p:cNvSpPr/>
              <p:nvPr/>
            </p:nvSpPr>
            <p:spPr>
              <a:xfrm>
                <a:off x="6942163" y="1741500"/>
                <a:ext cx="1155700" cy="520700"/>
              </a:xfrm>
              <a:custGeom>
                <a:rect b="b" l="l" r="r" t="t"/>
                <a:pathLst>
                  <a:path extrusionOk="0" h="520700" w="1155700">
                    <a:moveTo>
                      <a:pt x="866775" y="0"/>
                    </a:moveTo>
                    <a:lnTo>
                      <a:pt x="288925" y="0"/>
                    </a:lnTo>
                    <a:lnTo>
                      <a:pt x="0" y="260350"/>
                    </a:lnTo>
                    <a:lnTo>
                      <a:pt x="288925" y="520700"/>
                    </a:lnTo>
                    <a:lnTo>
                      <a:pt x="866775" y="520700"/>
                    </a:lnTo>
                    <a:lnTo>
                      <a:pt x="1155700" y="260350"/>
                    </a:lnTo>
                    <a:lnTo>
                      <a:pt x="866775" y="0"/>
                    </a:lnTo>
                    <a:close/>
                  </a:path>
                </a:pathLst>
              </a:custGeom>
              <a:solidFill>
                <a:srgbClr val="00E4A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5" name="Google Shape;295;p12"/>
              <p:cNvSpPr/>
              <p:nvPr/>
            </p:nvSpPr>
            <p:spPr>
              <a:xfrm>
                <a:off x="6942163" y="1741500"/>
                <a:ext cx="1155700" cy="520700"/>
              </a:xfrm>
              <a:custGeom>
                <a:rect b="b" l="l" r="r" t="t"/>
                <a:pathLst>
                  <a:path extrusionOk="0" h="520700" w="1155700">
                    <a:moveTo>
                      <a:pt x="0" y="260350"/>
                    </a:moveTo>
                    <a:lnTo>
                      <a:pt x="288925" y="0"/>
                    </a:lnTo>
                    <a:lnTo>
                      <a:pt x="866775" y="0"/>
                    </a:lnTo>
                    <a:lnTo>
                      <a:pt x="1155700" y="260350"/>
                    </a:lnTo>
                    <a:lnTo>
                      <a:pt x="866775" y="520700"/>
                    </a:lnTo>
                    <a:lnTo>
                      <a:pt x="288925" y="520700"/>
                    </a:lnTo>
                    <a:lnTo>
                      <a:pt x="0" y="260350"/>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96" name="Google Shape;296;p12"/>
            <p:cNvSpPr txBox="1"/>
            <p:nvPr/>
          </p:nvSpPr>
          <p:spPr>
            <a:xfrm>
              <a:off x="10082881" y="1517364"/>
              <a:ext cx="61912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chemeClr val="dk1"/>
                  </a:solidFill>
                  <a:latin typeface="Tahoma"/>
                  <a:ea typeface="Tahoma"/>
                  <a:cs typeface="Tahoma"/>
                  <a:sym typeface="Tahoma"/>
                </a:rPr>
                <a:t>Attr</a:t>
              </a:r>
              <a:endParaRPr sz="2400">
                <a:solidFill>
                  <a:schemeClr val="dk1"/>
                </a:solidFill>
                <a:latin typeface="Tahoma"/>
                <a:ea typeface="Tahoma"/>
                <a:cs typeface="Tahoma"/>
                <a:sym typeface="Tahoma"/>
              </a:endParaRPr>
            </a:p>
          </p:txBody>
        </p:sp>
        <p:grpSp>
          <p:nvGrpSpPr>
            <p:cNvPr id="297" name="Google Shape;297;p12"/>
            <p:cNvGrpSpPr/>
            <p:nvPr/>
          </p:nvGrpSpPr>
          <p:grpSpPr>
            <a:xfrm>
              <a:off x="9433123" y="1675529"/>
              <a:ext cx="463296" cy="124967"/>
              <a:chOff x="6559295" y="1962911"/>
              <a:chExt cx="463296" cy="124967"/>
            </a:xfrm>
          </p:grpSpPr>
          <p:sp>
            <p:nvSpPr>
              <p:cNvPr id="298" name="Google Shape;298;p12"/>
              <p:cNvSpPr/>
              <p:nvPr/>
            </p:nvSpPr>
            <p:spPr>
              <a:xfrm>
                <a:off x="6559295" y="1962911"/>
                <a:ext cx="463296" cy="124967"/>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9" name="Google Shape;299;p12"/>
              <p:cNvSpPr/>
              <p:nvPr/>
            </p:nvSpPr>
            <p:spPr>
              <a:xfrm>
                <a:off x="6586562" y="1995500"/>
                <a:ext cx="355600" cy="6350"/>
              </a:xfrm>
              <a:custGeom>
                <a:rect b="b" l="l" r="r" t="t"/>
                <a:pathLst>
                  <a:path extrusionOk="0" h="6350" w="355600">
                    <a:moveTo>
                      <a:pt x="0" y="0"/>
                    </a:moveTo>
                    <a:lnTo>
                      <a:pt x="355600" y="635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00" name="Google Shape;300;p12"/>
            <p:cNvGrpSpPr/>
            <p:nvPr/>
          </p:nvGrpSpPr>
          <p:grpSpPr>
            <a:xfrm>
              <a:off x="8526343" y="2195213"/>
              <a:ext cx="1021080" cy="626363"/>
              <a:chOff x="5652515" y="2482595"/>
              <a:chExt cx="1021080" cy="626363"/>
            </a:xfrm>
          </p:grpSpPr>
          <p:sp>
            <p:nvSpPr>
              <p:cNvPr id="301" name="Google Shape;301;p12"/>
              <p:cNvSpPr/>
              <p:nvPr/>
            </p:nvSpPr>
            <p:spPr>
              <a:xfrm>
                <a:off x="5652515" y="2482595"/>
                <a:ext cx="1021080" cy="626363"/>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2" name="Google Shape;302;p12"/>
              <p:cNvSpPr/>
              <p:nvPr/>
            </p:nvSpPr>
            <p:spPr>
              <a:xfrm>
                <a:off x="5660135" y="2514599"/>
                <a:ext cx="1005839" cy="487679"/>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3" name="Google Shape;303;p12"/>
              <p:cNvSpPr/>
              <p:nvPr/>
            </p:nvSpPr>
            <p:spPr>
              <a:xfrm>
                <a:off x="5684862" y="2516200"/>
                <a:ext cx="901700" cy="508000"/>
              </a:xfrm>
              <a:custGeom>
                <a:rect b="b" l="l" r="r" t="t"/>
                <a:pathLst>
                  <a:path extrusionOk="0" h="508000" w="901700">
                    <a:moveTo>
                      <a:pt x="901699" y="0"/>
                    </a:moveTo>
                    <a:lnTo>
                      <a:pt x="0" y="0"/>
                    </a:lnTo>
                    <a:lnTo>
                      <a:pt x="0" y="508000"/>
                    </a:lnTo>
                    <a:lnTo>
                      <a:pt x="901699" y="508000"/>
                    </a:lnTo>
                    <a:lnTo>
                      <a:pt x="901699" y="0"/>
                    </a:lnTo>
                    <a:close/>
                  </a:path>
                </a:pathLst>
              </a:custGeom>
              <a:solidFill>
                <a:srgbClr val="00E4A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4" name="Google Shape;304;p12"/>
              <p:cNvSpPr/>
              <p:nvPr/>
            </p:nvSpPr>
            <p:spPr>
              <a:xfrm>
                <a:off x="5684862" y="2516200"/>
                <a:ext cx="901700" cy="508000"/>
              </a:xfrm>
              <a:custGeom>
                <a:rect b="b" l="l" r="r" t="t"/>
                <a:pathLst>
                  <a:path extrusionOk="0" h="508000" w="901700">
                    <a:moveTo>
                      <a:pt x="0" y="0"/>
                    </a:moveTo>
                    <a:lnTo>
                      <a:pt x="901699" y="0"/>
                    </a:lnTo>
                    <a:lnTo>
                      <a:pt x="901699" y="508000"/>
                    </a:lnTo>
                    <a:lnTo>
                      <a:pt x="0" y="508000"/>
                    </a:lnTo>
                    <a:lnTo>
                      <a:pt x="0" y="0"/>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05" name="Google Shape;305;p12"/>
            <p:cNvSpPr txBox="1"/>
            <p:nvPr/>
          </p:nvSpPr>
          <p:spPr>
            <a:xfrm>
              <a:off x="8558691" y="2228818"/>
              <a:ext cx="901700" cy="508000"/>
            </a:xfrm>
            <a:prstGeom prst="rect">
              <a:avLst/>
            </a:prstGeom>
            <a:noFill/>
            <a:ln>
              <a:noFill/>
            </a:ln>
          </p:spPr>
          <p:txBody>
            <a:bodyPr anchorCtr="0" anchor="t" bIns="0" lIns="0" spcFirstLastPara="1" rIns="0" wrap="square" tIns="100325">
              <a:spAutoFit/>
            </a:bodyPr>
            <a:lstStyle/>
            <a:p>
              <a:pPr indent="0" lvl="0" marL="153670" marR="0" rtl="0" algn="l">
                <a:lnSpc>
                  <a:spcPct val="100000"/>
                </a:lnSpc>
                <a:spcBef>
                  <a:spcPts val="0"/>
                </a:spcBef>
                <a:spcAft>
                  <a:spcPts val="0"/>
                </a:spcAft>
                <a:buNone/>
              </a:pPr>
              <a:r>
                <a:rPr b="1" lang="en-US" sz="2000">
                  <a:solidFill>
                    <a:schemeClr val="dk1"/>
                  </a:solidFill>
                  <a:latin typeface="Tahoma"/>
                  <a:ea typeface="Tahoma"/>
                  <a:cs typeface="Tahoma"/>
                  <a:sym typeface="Tahoma"/>
                </a:rPr>
                <a:t>Prog</a:t>
              </a:r>
              <a:endParaRPr sz="2000">
                <a:solidFill>
                  <a:schemeClr val="dk1"/>
                </a:solidFill>
                <a:latin typeface="Tahoma"/>
                <a:ea typeface="Tahoma"/>
                <a:cs typeface="Tahoma"/>
                <a:sym typeface="Tahoma"/>
              </a:endParaRPr>
            </a:p>
          </p:txBody>
        </p:sp>
        <p:grpSp>
          <p:nvGrpSpPr>
            <p:cNvPr id="306" name="Google Shape;306;p12"/>
            <p:cNvGrpSpPr/>
            <p:nvPr/>
          </p:nvGrpSpPr>
          <p:grpSpPr>
            <a:xfrm>
              <a:off x="8543107" y="2119013"/>
              <a:ext cx="2517647" cy="2182368"/>
              <a:chOff x="5669279" y="2406395"/>
              <a:chExt cx="2517647" cy="2182368"/>
            </a:xfrm>
          </p:grpSpPr>
          <p:sp>
            <p:nvSpPr>
              <p:cNvPr id="307" name="Google Shape;307;p12"/>
              <p:cNvSpPr/>
              <p:nvPr/>
            </p:nvSpPr>
            <p:spPr>
              <a:xfrm>
                <a:off x="6906767" y="2484119"/>
                <a:ext cx="1280159" cy="640079"/>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8" name="Google Shape;308;p12"/>
              <p:cNvSpPr/>
              <p:nvPr/>
            </p:nvSpPr>
            <p:spPr>
              <a:xfrm>
                <a:off x="7053071" y="2406395"/>
                <a:ext cx="982979" cy="722376"/>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9" name="Google Shape;309;p12"/>
              <p:cNvSpPr/>
              <p:nvPr/>
            </p:nvSpPr>
            <p:spPr>
              <a:xfrm>
                <a:off x="6942162" y="2516200"/>
                <a:ext cx="1155700" cy="520700"/>
              </a:xfrm>
              <a:custGeom>
                <a:rect b="b" l="l" r="r" t="t"/>
                <a:pathLst>
                  <a:path extrusionOk="0" h="520700" w="1155700">
                    <a:moveTo>
                      <a:pt x="866775" y="0"/>
                    </a:moveTo>
                    <a:lnTo>
                      <a:pt x="288925" y="0"/>
                    </a:lnTo>
                    <a:lnTo>
                      <a:pt x="0" y="260350"/>
                    </a:lnTo>
                    <a:lnTo>
                      <a:pt x="288925" y="520700"/>
                    </a:lnTo>
                    <a:lnTo>
                      <a:pt x="866775" y="520700"/>
                    </a:lnTo>
                    <a:lnTo>
                      <a:pt x="1155700" y="260350"/>
                    </a:lnTo>
                    <a:lnTo>
                      <a:pt x="866775" y="0"/>
                    </a:lnTo>
                    <a:close/>
                  </a:path>
                </a:pathLst>
              </a:custGeom>
              <a:solidFill>
                <a:srgbClr val="00E4A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0" name="Google Shape;310;p12"/>
              <p:cNvSpPr/>
              <p:nvPr/>
            </p:nvSpPr>
            <p:spPr>
              <a:xfrm>
                <a:off x="6942162" y="2516200"/>
                <a:ext cx="1155700" cy="520700"/>
              </a:xfrm>
              <a:custGeom>
                <a:rect b="b" l="l" r="r" t="t"/>
                <a:pathLst>
                  <a:path extrusionOk="0" h="520700" w="1155700">
                    <a:moveTo>
                      <a:pt x="0" y="260350"/>
                    </a:moveTo>
                    <a:lnTo>
                      <a:pt x="288925" y="0"/>
                    </a:lnTo>
                    <a:lnTo>
                      <a:pt x="866775" y="0"/>
                    </a:lnTo>
                    <a:lnTo>
                      <a:pt x="1155700" y="260350"/>
                    </a:lnTo>
                    <a:lnTo>
                      <a:pt x="866775" y="520700"/>
                    </a:lnTo>
                    <a:lnTo>
                      <a:pt x="288925" y="520700"/>
                    </a:lnTo>
                    <a:lnTo>
                      <a:pt x="0" y="260350"/>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1" name="Google Shape;311;p12"/>
              <p:cNvSpPr/>
              <p:nvPr/>
            </p:nvSpPr>
            <p:spPr>
              <a:xfrm>
                <a:off x="6559295" y="2735580"/>
                <a:ext cx="463296" cy="126491"/>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2" name="Google Shape;312;p12"/>
              <p:cNvSpPr/>
              <p:nvPr/>
            </p:nvSpPr>
            <p:spPr>
              <a:xfrm>
                <a:off x="6586562" y="2770200"/>
                <a:ext cx="355600" cy="6350"/>
              </a:xfrm>
              <a:custGeom>
                <a:rect b="b" l="l" r="r" t="t"/>
                <a:pathLst>
                  <a:path extrusionOk="0" h="6350" w="355600">
                    <a:moveTo>
                      <a:pt x="0" y="0"/>
                    </a:moveTo>
                    <a:lnTo>
                      <a:pt x="355600" y="635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3" name="Google Shape;313;p12"/>
              <p:cNvSpPr/>
              <p:nvPr/>
            </p:nvSpPr>
            <p:spPr>
              <a:xfrm>
                <a:off x="6260591" y="3340607"/>
                <a:ext cx="118872" cy="1185671"/>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4" name="Google Shape;314;p12"/>
              <p:cNvSpPr/>
              <p:nvPr/>
            </p:nvSpPr>
            <p:spPr>
              <a:xfrm>
                <a:off x="6292862" y="3367100"/>
                <a:ext cx="0" cy="1079500"/>
              </a:xfrm>
              <a:custGeom>
                <a:rect b="b" l="l" r="r" t="t"/>
                <a:pathLst>
                  <a:path extrusionOk="0" h="1079500" w="120000">
                    <a:moveTo>
                      <a:pt x="0" y="0"/>
                    </a:moveTo>
                    <a:lnTo>
                      <a:pt x="0" y="107950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5" name="Google Shape;315;p12"/>
              <p:cNvSpPr/>
              <p:nvPr/>
            </p:nvSpPr>
            <p:spPr>
              <a:xfrm>
                <a:off x="6164579" y="3322319"/>
                <a:ext cx="323088" cy="131063"/>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6" name="Google Shape;316;p12"/>
              <p:cNvSpPr/>
              <p:nvPr/>
            </p:nvSpPr>
            <p:spPr>
              <a:xfrm>
                <a:off x="6191262" y="3354400"/>
                <a:ext cx="215900" cy="12700"/>
              </a:xfrm>
              <a:custGeom>
                <a:rect b="b" l="l" r="r" t="t"/>
                <a:pathLst>
                  <a:path extrusionOk="0" h="12700" w="215900">
                    <a:moveTo>
                      <a:pt x="-6350" y="6350"/>
                    </a:moveTo>
                    <a:lnTo>
                      <a:pt x="222250" y="6350"/>
                    </a:lnTo>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7" name="Google Shape;317;p12"/>
              <p:cNvSpPr/>
              <p:nvPr/>
            </p:nvSpPr>
            <p:spPr>
              <a:xfrm>
                <a:off x="6164579" y="3512819"/>
                <a:ext cx="323088" cy="131064"/>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8" name="Google Shape;318;p12"/>
              <p:cNvSpPr/>
              <p:nvPr/>
            </p:nvSpPr>
            <p:spPr>
              <a:xfrm>
                <a:off x="6191262" y="3544900"/>
                <a:ext cx="215900" cy="12700"/>
              </a:xfrm>
              <a:custGeom>
                <a:rect b="b" l="l" r="r" t="t"/>
                <a:pathLst>
                  <a:path extrusionOk="0" h="12700" w="215900">
                    <a:moveTo>
                      <a:pt x="-6350" y="6350"/>
                    </a:moveTo>
                    <a:lnTo>
                      <a:pt x="222250" y="6350"/>
                    </a:lnTo>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9" name="Google Shape;319;p12"/>
              <p:cNvSpPr/>
              <p:nvPr/>
            </p:nvSpPr>
            <p:spPr>
              <a:xfrm>
                <a:off x="6164579" y="3703319"/>
                <a:ext cx="323088" cy="131063"/>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0" name="Google Shape;320;p12"/>
              <p:cNvSpPr/>
              <p:nvPr/>
            </p:nvSpPr>
            <p:spPr>
              <a:xfrm>
                <a:off x="6191262" y="3735400"/>
                <a:ext cx="215900" cy="12700"/>
              </a:xfrm>
              <a:custGeom>
                <a:rect b="b" l="l" r="r" t="t"/>
                <a:pathLst>
                  <a:path extrusionOk="0" h="12700" w="215900">
                    <a:moveTo>
                      <a:pt x="-6350" y="6350"/>
                    </a:moveTo>
                    <a:lnTo>
                      <a:pt x="222250" y="6350"/>
                    </a:lnTo>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1" name="Google Shape;321;p12"/>
              <p:cNvSpPr/>
              <p:nvPr/>
            </p:nvSpPr>
            <p:spPr>
              <a:xfrm>
                <a:off x="6164579" y="3893819"/>
                <a:ext cx="323088" cy="131063"/>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2" name="Google Shape;322;p12"/>
              <p:cNvSpPr/>
              <p:nvPr/>
            </p:nvSpPr>
            <p:spPr>
              <a:xfrm>
                <a:off x="6191262" y="3925900"/>
                <a:ext cx="215900" cy="12700"/>
              </a:xfrm>
              <a:custGeom>
                <a:rect b="b" l="l" r="r" t="t"/>
                <a:pathLst>
                  <a:path extrusionOk="0" h="12700" w="215900">
                    <a:moveTo>
                      <a:pt x="-6350" y="6350"/>
                    </a:moveTo>
                    <a:lnTo>
                      <a:pt x="222250" y="6350"/>
                    </a:lnTo>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3" name="Google Shape;323;p12"/>
              <p:cNvSpPr/>
              <p:nvPr/>
            </p:nvSpPr>
            <p:spPr>
              <a:xfrm>
                <a:off x="6164579" y="4069079"/>
                <a:ext cx="323088" cy="132587"/>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4" name="Google Shape;324;p12"/>
              <p:cNvSpPr/>
              <p:nvPr/>
            </p:nvSpPr>
            <p:spPr>
              <a:xfrm>
                <a:off x="6191262" y="4103700"/>
                <a:ext cx="215900" cy="12700"/>
              </a:xfrm>
              <a:custGeom>
                <a:rect b="b" l="l" r="r" t="t"/>
                <a:pathLst>
                  <a:path extrusionOk="0" h="12700" w="215900">
                    <a:moveTo>
                      <a:pt x="-6350" y="6350"/>
                    </a:moveTo>
                    <a:lnTo>
                      <a:pt x="222250" y="6350"/>
                    </a:lnTo>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5" name="Google Shape;325;p12"/>
              <p:cNvSpPr/>
              <p:nvPr/>
            </p:nvSpPr>
            <p:spPr>
              <a:xfrm>
                <a:off x="6164579" y="4259579"/>
                <a:ext cx="323088" cy="132587"/>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6" name="Google Shape;326;p12"/>
              <p:cNvSpPr/>
              <p:nvPr/>
            </p:nvSpPr>
            <p:spPr>
              <a:xfrm>
                <a:off x="6191262" y="4294200"/>
                <a:ext cx="215900" cy="12700"/>
              </a:xfrm>
              <a:custGeom>
                <a:rect b="b" l="l" r="r" t="t"/>
                <a:pathLst>
                  <a:path extrusionOk="0" h="12700" w="215900">
                    <a:moveTo>
                      <a:pt x="-6350" y="6350"/>
                    </a:moveTo>
                    <a:lnTo>
                      <a:pt x="222250" y="6350"/>
                    </a:lnTo>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7" name="Google Shape;327;p12"/>
              <p:cNvSpPr/>
              <p:nvPr/>
            </p:nvSpPr>
            <p:spPr>
              <a:xfrm>
                <a:off x="5669279" y="3154679"/>
                <a:ext cx="2203704" cy="1434084"/>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28" name="Google Shape;328;p12"/>
            <p:cNvSpPr txBox="1"/>
            <p:nvPr/>
          </p:nvSpPr>
          <p:spPr>
            <a:xfrm>
              <a:off x="10079833" y="2200624"/>
              <a:ext cx="607695" cy="1848485"/>
            </a:xfrm>
            <a:prstGeom prst="rect">
              <a:avLst/>
            </a:prstGeom>
            <a:noFill/>
            <a:ln>
              <a:noFill/>
            </a:ln>
          </p:spPr>
          <p:txBody>
            <a:bodyPr anchorCtr="0" anchor="t" bIns="0" lIns="0" spcFirstLastPara="1" rIns="0" wrap="square" tIns="12700">
              <a:spAutoFit/>
            </a:bodyPr>
            <a:lstStyle/>
            <a:p>
              <a:pPr indent="-20320" lvl="0" marL="32384" marR="5080" rtl="0" algn="l">
                <a:lnSpc>
                  <a:spcPct val="100000"/>
                </a:lnSpc>
                <a:spcBef>
                  <a:spcPts val="0"/>
                </a:spcBef>
                <a:spcAft>
                  <a:spcPts val="0"/>
                </a:spcAft>
                <a:buNone/>
              </a:pPr>
              <a:r>
                <a:rPr b="1" lang="en-US" sz="1800">
                  <a:solidFill>
                    <a:schemeClr val="dk1"/>
                  </a:solidFill>
                  <a:latin typeface="Tahoma"/>
                  <a:ea typeface="Tahoma"/>
                  <a:cs typeface="Tahoma"/>
                  <a:sym typeface="Tahoma"/>
                </a:rPr>
                <a:t>Exec  Time</a:t>
              </a:r>
              <a:endParaRPr sz="1800">
                <a:solidFill>
                  <a:schemeClr val="dk1"/>
                </a:solidFill>
                <a:latin typeface="Tahoma"/>
                <a:ea typeface="Tahoma"/>
                <a:cs typeface="Tahoma"/>
                <a:sym typeface="Tahoma"/>
              </a:endParaRPr>
            </a:p>
            <a:p>
              <a:pPr indent="0" lvl="0" marL="0" marR="105410" rtl="0" algn="r">
                <a:lnSpc>
                  <a:spcPct val="100000"/>
                </a:lnSpc>
                <a:spcBef>
                  <a:spcPts val="1390"/>
                </a:spcBef>
                <a:spcAft>
                  <a:spcPts val="0"/>
                </a:spcAft>
                <a:buNone/>
              </a:pPr>
              <a:r>
                <a:rPr b="1" lang="en-US" sz="1200">
                  <a:solidFill>
                    <a:schemeClr val="dk1"/>
                  </a:solidFill>
                  <a:latin typeface="Arial"/>
                  <a:ea typeface="Arial"/>
                  <a:cs typeface="Arial"/>
                  <a:sym typeface="Arial"/>
                </a:rPr>
                <a:t>0</a:t>
              </a:r>
              <a:endParaRPr sz="1200">
                <a:solidFill>
                  <a:schemeClr val="dk1"/>
                </a:solidFill>
                <a:latin typeface="Arial"/>
                <a:ea typeface="Arial"/>
                <a:cs typeface="Arial"/>
                <a:sym typeface="Arial"/>
              </a:endParaRPr>
            </a:p>
            <a:p>
              <a:pPr indent="0" lvl="0" marL="0" marR="105410" rtl="0" algn="r">
                <a:lnSpc>
                  <a:spcPct val="100000"/>
                </a:lnSpc>
                <a:spcBef>
                  <a:spcPts val="0"/>
                </a:spcBef>
                <a:spcAft>
                  <a:spcPts val="0"/>
                </a:spcAft>
                <a:buNone/>
              </a:pPr>
              <a:r>
                <a:rPr b="1" lang="en-US" sz="1200">
                  <a:solidFill>
                    <a:schemeClr val="dk1"/>
                  </a:solidFill>
                  <a:latin typeface="Arial"/>
                  <a:ea typeface="Arial"/>
                  <a:cs typeface="Arial"/>
                  <a:sym typeface="Arial"/>
                </a:rPr>
                <a:t>1</a:t>
              </a:r>
              <a:endParaRPr sz="1200">
                <a:solidFill>
                  <a:schemeClr val="dk1"/>
                </a:solidFill>
                <a:latin typeface="Arial"/>
                <a:ea typeface="Arial"/>
                <a:cs typeface="Arial"/>
                <a:sym typeface="Arial"/>
              </a:endParaRPr>
            </a:p>
            <a:p>
              <a:pPr indent="0" lvl="0" marL="0" marR="105410" rtl="0" algn="r">
                <a:lnSpc>
                  <a:spcPct val="100000"/>
                </a:lnSpc>
                <a:spcBef>
                  <a:spcPts val="0"/>
                </a:spcBef>
                <a:spcAft>
                  <a:spcPts val="0"/>
                </a:spcAft>
                <a:buNone/>
              </a:pPr>
              <a:r>
                <a:rPr b="1" lang="en-US" sz="1200">
                  <a:solidFill>
                    <a:schemeClr val="dk1"/>
                  </a:solidFill>
                  <a:latin typeface="Arial"/>
                  <a:ea typeface="Arial"/>
                  <a:cs typeface="Arial"/>
                  <a:sym typeface="Arial"/>
                </a:rPr>
                <a:t>2</a:t>
              </a:r>
              <a:endParaRPr sz="1200">
                <a:solidFill>
                  <a:schemeClr val="dk1"/>
                </a:solidFill>
                <a:latin typeface="Arial"/>
                <a:ea typeface="Arial"/>
                <a:cs typeface="Arial"/>
                <a:sym typeface="Arial"/>
              </a:endParaRPr>
            </a:p>
            <a:p>
              <a:pPr indent="0" lvl="0" marL="0" marR="105410" rtl="0" algn="r">
                <a:lnSpc>
                  <a:spcPct val="100000"/>
                </a:lnSpc>
                <a:spcBef>
                  <a:spcPts val="0"/>
                </a:spcBef>
                <a:spcAft>
                  <a:spcPts val="0"/>
                </a:spcAft>
                <a:buNone/>
              </a:pPr>
              <a:r>
                <a:rPr b="1" lang="en-US" sz="1200">
                  <a:solidFill>
                    <a:schemeClr val="dk1"/>
                  </a:solidFill>
                  <a:latin typeface="Arial"/>
                  <a:ea typeface="Arial"/>
                  <a:cs typeface="Arial"/>
                  <a:sym typeface="Arial"/>
                </a:rPr>
                <a:t>3</a:t>
              </a:r>
              <a:endParaRPr sz="1200">
                <a:solidFill>
                  <a:schemeClr val="dk1"/>
                </a:solidFill>
                <a:latin typeface="Arial"/>
                <a:ea typeface="Arial"/>
                <a:cs typeface="Arial"/>
                <a:sym typeface="Arial"/>
              </a:endParaRPr>
            </a:p>
            <a:p>
              <a:pPr indent="0" lvl="0" marL="0" marR="105410" rtl="0" algn="r">
                <a:lnSpc>
                  <a:spcPct val="100000"/>
                </a:lnSpc>
                <a:spcBef>
                  <a:spcPts val="0"/>
                </a:spcBef>
                <a:spcAft>
                  <a:spcPts val="0"/>
                </a:spcAft>
                <a:buNone/>
              </a:pPr>
              <a:r>
                <a:rPr b="1" lang="en-US" sz="1200">
                  <a:solidFill>
                    <a:schemeClr val="dk1"/>
                  </a:solidFill>
                  <a:latin typeface="Arial"/>
                  <a:ea typeface="Arial"/>
                  <a:cs typeface="Arial"/>
                  <a:sym typeface="Arial"/>
                </a:rPr>
                <a:t>4</a:t>
              </a:r>
              <a:endParaRPr sz="1200">
                <a:solidFill>
                  <a:schemeClr val="dk1"/>
                </a:solidFill>
                <a:latin typeface="Arial"/>
                <a:ea typeface="Arial"/>
                <a:cs typeface="Arial"/>
                <a:sym typeface="Arial"/>
              </a:endParaRPr>
            </a:p>
            <a:p>
              <a:pPr indent="0" lvl="0" marL="0" marR="105410" rtl="0" algn="r">
                <a:lnSpc>
                  <a:spcPct val="100000"/>
                </a:lnSpc>
                <a:spcBef>
                  <a:spcPts val="0"/>
                </a:spcBef>
                <a:spcAft>
                  <a:spcPts val="0"/>
                </a:spcAft>
                <a:buNone/>
              </a:pPr>
              <a:r>
                <a:rPr b="1" lang="en-US" sz="1200">
                  <a:solidFill>
                    <a:schemeClr val="dk1"/>
                  </a:solidFill>
                  <a:latin typeface="Arial"/>
                  <a:ea typeface="Arial"/>
                  <a:cs typeface="Arial"/>
                  <a:sym typeface="Arial"/>
                </a:rPr>
                <a:t>5</a:t>
              </a:r>
              <a:endParaRPr sz="1200">
                <a:solidFill>
                  <a:schemeClr val="dk1"/>
                </a:solidFill>
                <a:latin typeface="Arial"/>
                <a:ea typeface="Arial"/>
                <a:cs typeface="Arial"/>
                <a:sym typeface="Arial"/>
              </a:endParaRPr>
            </a:p>
          </p:txBody>
        </p:sp>
        <p:sp>
          <p:nvSpPr>
            <p:cNvPr id="329" name="Google Shape;329;p12"/>
            <p:cNvSpPr txBox="1"/>
            <p:nvPr/>
          </p:nvSpPr>
          <p:spPr>
            <a:xfrm>
              <a:off x="8647578" y="2925921"/>
              <a:ext cx="365125" cy="1305560"/>
            </a:xfrm>
            <a:prstGeom prst="rect">
              <a:avLst/>
            </a:prstGeom>
            <a:noFill/>
            <a:ln>
              <a:noFill/>
            </a:ln>
          </p:spPr>
          <p:txBody>
            <a:bodyPr anchorCtr="0" anchor="t" bIns="0" lIns="0" spcFirstLastPara="1" rIns="0" wrap="square" tIns="12700">
              <a:spAutoFit/>
            </a:bodyPr>
            <a:lstStyle/>
            <a:p>
              <a:pPr indent="0" lvl="0" marL="12700" marR="5080" rtl="0" algn="just">
                <a:lnSpc>
                  <a:spcPct val="100000"/>
                </a:lnSpc>
                <a:spcBef>
                  <a:spcPts val="0"/>
                </a:spcBef>
                <a:spcAft>
                  <a:spcPts val="0"/>
                </a:spcAft>
                <a:buNone/>
              </a:pPr>
              <a:r>
                <a:rPr b="1" lang="en-US" sz="1200">
                  <a:solidFill>
                    <a:schemeClr val="dk1"/>
                  </a:solidFill>
                  <a:latin typeface="Arial"/>
                  <a:ea typeface="Arial"/>
                  <a:cs typeface="Arial"/>
                  <a:sym typeface="Arial"/>
                </a:rPr>
                <a:t>P-E1  P-E2  P-E3  P-E4  P-E5  P-E6</a:t>
              </a:r>
              <a:endParaRPr sz="12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b="1" lang="en-US" sz="1200">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p:txBody>
        </p:sp>
        <p:sp>
          <p:nvSpPr>
            <p:cNvPr id="330" name="Google Shape;330;p12"/>
            <p:cNvSpPr txBox="1"/>
            <p:nvPr/>
          </p:nvSpPr>
          <p:spPr>
            <a:xfrm>
              <a:off x="9561977" y="2925921"/>
              <a:ext cx="409575" cy="13055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200">
                  <a:solidFill>
                    <a:schemeClr val="dk1"/>
                  </a:solidFill>
                  <a:latin typeface="Arial"/>
                  <a:ea typeface="Arial"/>
                  <a:cs typeface="Arial"/>
                  <a:sym typeface="Arial"/>
                </a:rPr>
                <a:t>0</a:t>
              </a:r>
              <a:endParaRPr sz="12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b="1" lang="en-US" sz="1200">
                  <a:solidFill>
                    <a:schemeClr val="dk1"/>
                  </a:solidFill>
                  <a:latin typeface="Arial"/>
                  <a:ea typeface="Arial"/>
                  <a:cs typeface="Arial"/>
                  <a:sym typeface="Arial"/>
                </a:rPr>
                <a:t>0.001</a:t>
              </a:r>
              <a:endParaRPr sz="12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b="1" lang="en-US" sz="1200">
                  <a:solidFill>
                    <a:schemeClr val="dk1"/>
                  </a:solidFill>
                  <a:latin typeface="Arial"/>
                  <a:ea typeface="Arial"/>
                  <a:cs typeface="Arial"/>
                  <a:sym typeface="Arial"/>
                </a:rPr>
                <a:t>0.002</a:t>
              </a:r>
              <a:endParaRPr sz="12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b="1" lang="en-US" sz="1200">
                  <a:solidFill>
                    <a:schemeClr val="dk1"/>
                  </a:solidFill>
                  <a:latin typeface="Arial"/>
                  <a:ea typeface="Arial"/>
                  <a:cs typeface="Arial"/>
                  <a:sym typeface="Arial"/>
                </a:rPr>
                <a:t>0.003</a:t>
              </a:r>
              <a:endParaRPr sz="12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b="1" lang="en-US" sz="1200">
                  <a:solidFill>
                    <a:schemeClr val="dk1"/>
                  </a:solidFill>
                  <a:latin typeface="Arial"/>
                  <a:ea typeface="Arial"/>
                  <a:cs typeface="Arial"/>
                  <a:sym typeface="Arial"/>
                </a:rPr>
                <a:t>0.004</a:t>
              </a:r>
              <a:endParaRPr sz="12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b="1" lang="en-US" sz="1200">
                  <a:solidFill>
                    <a:schemeClr val="dk1"/>
                  </a:solidFill>
                  <a:latin typeface="Arial"/>
                  <a:ea typeface="Arial"/>
                  <a:cs typeface="Arial"/>
                  <a:sym typeface="Arial"/>
                </a:rPr>
                <a:t>0.005</a:t>
              </a:r>
              <a:endParaRPr sz="12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b="1" lang="en-US" sz="1200">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p:txBody>
        </p:sp>
        <p:sp>
          <p:nvSpPr>
            <p:cNvPr id="331" name="Google Shape;331;p12"/>
            <p:cNvSpPr/>
            <p:nvPr/>
          </p:nvSpPr>
          <p:spPr>
            <a:xfrm>
              <a:off x="8261168" y="4670189"/>
              <a:ext cx="2895600" cy="338327"/>
            </a:xfrm>
            <a:prstGeom prst="rect">
              <a:avLst/>
            </a:prstGeom>
            <a:blipFill rotWithShape="1">
              <a:blip r:embed="rId1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2" name="Google Shape;332;p12"/>
            <p:cNvSpPr txBox="1"/>
            <p:nvPr/>
          </p:nvSpPr>
          <p:spPr>
            <a:xfrm>
              <a:off x="8368191" y="4727733"/>
              <a:ext cx="263398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200">
                  <a:solidFill>
                    <a:schemeClr val="dk1"/>
                  </a:solidFill>
                  <a:latin typeface="Arial"/>
                  <a:ea typeface="Arial"/>
                  <a:cs typeface="Arial"/>
                  <a:sym typeface="Arial"/>
                </a:rPr>
                <a:t>Measure (Progr. Exec. Time) </a:t>
              </a:r>
              <a:r>
                <a:rPr b="1" lang="en-US" sz="1200">
                  <a:solidFill>
                    <a:schemeClr val="dk1"/>
                  </a:solidFill>
                  <a:latin typeface="Noto Sans Symbols"/>
                  <a:ea typeface="Noto Sans Symbols"/>
                  <a:cs typeface="Noto Sans Symbols"/>
                  <a:sym typeface="Noto Sans Symbols"/>
                </a:rPr>
                <a:t>∈</a:t>
              </a:r>
              <a:r>
                <a:rPr b="1" lang="en-US" sz="1200">
                  <a:solidFill>
                    <a:schemeClr val="dk1"/>
                  </a:solidFill>
                  <a:latin typeface="Times New Roman"/>
                  <a:ea typeface="Times New Roman"/>
                  <a:cs typeface="Times New Roman"/>
                  <a:sym typeface="Times New Roman"/>
                </a:rPr>
                <a:t> </a:t>
              </a:r>
              <a:r>
                <a:rPr b="1" lang="en-US" sz="1200">
                  <a:solidFill>
                    <a:schemeClr val="dk1"/>
                  </a:solidFill>
                  <a:latin typeface="Arial"/>
                  <a:ea typeface="Arial"/>
                  <a:cs typeface="Arial"/>
                  <a:sym typeface="Arial"/>
                </a:rPr>
                <a:t>[0, ∞)</a:t>
              </a:r>
              <a:endParaRPr sz="1200">
                <a:solidFill>
                  <a:schemeClr val="dk1"/>
                </a:solidFill>
                <a:latin typeface="Arial"/>
                <a:ea typeface="Arial"/>
                <a:cs typeface="Arial"/>
                <a:sym typeface="Arial"/>
              </a:endParaRPr>
            </a:p>
          </p:txBody>
        </p:sp>
        <p:grpSp>
          <p:nvGrpSpPr>
            <p:cNvPr id="333" name="Google Shape;333;p12"/>
            <p:cNvGrpSpPr/>
            <p:nvPr/>
          </p:nvGrpSpPr>
          <p:grpSpPr>
            <a:xfrm>
              <a:off x="8884483" y="4124597"/>
              <a:ext cx="603503" cy="589787"/>
              <a:chOff x="6010655" y="4411979"/>
              <a:chExt cx="603503" cy="589787"/>
            </a:xfrm>
          </p:grpSpPr>
          <p:sp>
            <p:nvSpPr>
              <p:cNvPr id="334" name="Google Shape;334;p12"/>
              <p:cNvSpPr/>
              <p:nvPr/>
            </p:nvSpPr>
            <p:spPr>
              <a:xfrm>
                <a:off x="6010655" y="4539995"/>
                <a:ext cx="603503" cy="461771"/>
              </a:xfrm>
              <a:prstGeom prst="rect">
                <a:avLst/>
              </a:prstGeom>
              <a:blipFill rotWithShape="1">
                <a:blip r:embed="rId1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5" name="Google Shape;335;p12"/>
              <p:cNvSpPr/>
              <p:nvPr/>
            </p:nvSpPr>
            <p:spPr>
              <a:xfrm>
                <a:off x="6072200" y="4573600"/>
                <a:ext cx="431800" cy="342900"/>
              </a:xfrm>
              <a:custGeom>
                <a:rect b="b" l="l" r="r" t="t"/>
                <a:pathLst>
                  <a:path extrusionOk="0" h="342900" w="431800">
                    <a:moveTo>
                      <a:pt x="323850" y="0"/>
                    </a:moveTo>
                    <a:lnTo>
                      <a:pt x="107950" y="0"/>
                    </a:lnTo>
                    <a:lnTo>
                      <a:pt x="107950" y="257175"/>
                    </a:lnTo>
                    <a:lnTo>
                      <a:pt x="0" y="257175"/>
                    </a:lnTo>
                    <a:lnTo>
                      <a:pt x="215900" y="342900"/>
                    </a:lnTo>
                    <a:lnTo>
                      <a:pt x="431800" y="257175"/>
                    </a:lnTo>
                    <a:lnTo>
                      <a:pt x="323850" y="257175"/>
                    </a:lnTo>
                    <a:lnTo>
                      <a:pt x="323850" y="0"/>
                    </a:lnTo>
                    <a:close/>
                  </a:path>
                </a:pathLst>
              </a:custGeom>
              <a:solidFill>
                <a:srgbClr val="00E4A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6" name="Google Shape;336;p12"/>
              <p:cNvSpPr/>
              <p:nvPr/>
            </p:nvSpPr>
            <p:spPr>
              <a:xfrm>
                <a:off x="6072200" y="4573600"/>
                <a:ext cx="431800" cy="342900"/>
              </a:xfrm>
              <a:custGeom>
                <a:rect b="b" l="l" r="r" t="t"/>
                <a:pathLst>
                  <a:path extrusionOk="0" h="342900" w="431800">
                    <a:moveTo>
                      <a:pt x="0" y="257175"/>
                    </a:moveTo>
                    <a:lnTo>
                      <a:pt x="107950" y="257175"/>
                    </a:lnTo>
                    <a:lnTo>
                      <a:pt x="107950" y="0"/>
                    </a:lnTo>
                    <a:lnTo>
                      <a:pt x="323850" y="0"/>
                    </a:lnTo>
                    <a:lnTo>
                      <a:pt x="323850" y="257175"/>
                    </a:lnTo>
                    <a:lnTo>
                      <a:pt x="431800" y="257175"/>
                    </a:lnTo>
                    <a:lnTo>
                      <a:pt x="215900" y="342900"/>
                    </a:lnTo>
                    <a:lnTo>
                      <a:pt x="0" y="257175"/>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7" name="Google Shape;337;p12"/>
              <p:cNvSpPr/>
              <p:nvPr/>
            </p:nvSpPr>
            <p:spPr>
              <a:xfrm>
                <a:off x="6164579" y="4411979"/>
                <a:ext cx="323088" cy="132587"/>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8" name="Google Shape;338;p12"/>
              <p:cNvSpPr/>
              <p:nvPr/>
            </p:nvSpPr>
            <p:spPr>
              <a:xfrm>
                <a:off x="6191262" y="4446600"/>
                <a:ext cx="215900" cy="12700"/>
              </a:xfrm>
              <a:custGeom>
                <a:rect b="b" l="l" r="r" t="t"/>
                <a:pathLst>
                  <a:path extrusionOk="0" h="12700" w="215900">
                    <a:moveTo>
                      <a:pt x="-6350" y="6350"/>
                    </a:moveTo>
                    <a:lnTo>
                      <a:pt x="222250" y="6350"/>
                    </a:lnTo>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13"/>
          <p:cNvSpPr txBox="1"/>
          <p:nvPr>
            <p:ph type="title"/>
          </p:nvPr>
        </p:nvSpPr>
        <p:spPr>
          <a:xfrm>
            <a:off x="838200" y="831273"/>
            <a:ext cx="10515600" cy="8594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Absolute Scale</a:t>
            </a:r>
            <a:endParaRPr sz="3600"/>
          </a:p>
        </p:txBody>
      </p:sp>
      <p:sp>
        <p:nvSpPr>
          <p:cNvPr id="345" name="Google Shape;345;p13"/>
          <p:cNvSpPr txBox="1"/>
          <p:nvPr>
            <p:ph idx="1" type="body"/>
          </p:nvPr>
        </p:nvSpPr>
        <p:spPr>
          <a:xfrm>
            <a:off x="838200" y="1825625"/>
            <a:ext cx="10591800" cy="465355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absolute scale is the most restrictive of all. For any two measures, M and M', there is only one admissible transformation: the identity transformation. </a:t>
            </a:r>
            <a:endParaRPr/>
          </a:p>
          <a:p>
            <a:pPr indent="-228600" lvl="0" marL="228600" rtl="0" algn="l">
              <a:lnSpc>
                <a:spcPct val="90000"/>
              </a:lnSpc>
              <a:spcBef>
                <a:spcPts val="1000"/>
              </a:spcBef>
              <a:spcAft>
                <a:spcPts val="0"/>
              </a:spcAft>
              <a:buClr>
                <a:schemeClr val="dk1"/>
              </a:buClr>
              <a:buSzPts val="2800"/>
              <a:buChar char="•"/>
            </a:pPr>
            <a:r>
              <a:rPr lang="en-US"/>
              <a:t>Characteristics: </a:t>
            </a:r>
            <a:endParaRPr/>
          </a:p>
          <a:p>
            <a:pPr indent="-228600" lvl="1" marL="685800" rtl="0" algn="l">
              <a:lnSpc>
                <a:spcPct val="90000"/>
              </a:lnSpc>
              <a:spcBef>
                <a:spcPts val="500"/>
              </a:spcBef>
              <a:spcAft>
                <a:spcPts val="0"/>
              </a:spcAft>
              <a:buClr>
                <a:schemeClr val="dk1"/>
              </a:buClr>
              <a:buSzPts val="2400"/>
              <a:buChar char="•"/>
            </a:pPr>
            <a:r>
              <a:rPr lang="en-US"/>
              <a:t>The measurement for an absolute scale is made simply by counting  the number of elements in the entity set. </a:t>
            </a:r>
            <a:endParaRPr/>
          </a:p>
          <a:p>
            <a:pPr indent="-228600" lvl="1" marL="685800" rtl="0" algn="l">
              <a:lnSpc>
                <a:spcPct val="90000"/>
              </a:lnSpc>
              <a:spcBef>
                <a:spcPts val="500"/>
              </a:spcBef>
              <a:spcAft>
                <a:spcPts val="0"/>
              </a:spcAft>
              <a:buClr>
                <a:schemeClr val="dk1"/>
              </a:buClr>
              <a:buSzPts val="2400"/>
              <a:buChar char="•"/>
            </a:pPr>
            <a:r>
              <a:rPr lang="en-US"/>
              <a:t>The attribute always takes the form “number of occurrences of x in the entity.”</a:t>
            </a:r>
            <a:endParaRPr/>
          </a:p>
          <a:p>
            <a:pPr indent="-228600" lvl="1" marL="685800" rtl="0" algn="l">
              <a:lnSpc>
                <a:spcPct val="90000"/>
              </a:lnSpc>
              <a:spcBef>
                <a:spcPts val="500"/>
              </a:spcBef>
              <a:spcAft>
                <a:spcPts val="0"/>
              </a:spcAft>
              <a:buClr>
                <a:schemeClr val="dk1"/>
              </a:buClr>
              <a:buSzPts val="2400"/>
              <a:buChar char="•"/>
            </a:pPr>
            <a:r>
              <a:rPr lang="en-US"/>
              <a:t>There is only one possible measurement mapping, namely the actual</a:t>
            </a:r>
            <a:br>
              <a:rPr lang="en-US"/>
            </a:br>
            <a:r>
              <a:rPr lang="en-US"/>
              <a:t>count, and </a:t>
            </a:r>
            <a:r>
              <a:rPr lang="en-US">
                <a:solidFill>
                  <a:schemeClr val="accent1"/>
                </a:solidFill>
              </a:rPr>
              <a:t>there is only one way to count elements</a:t>
            </a:r>
            <a:endParaRPr>
              <a:solidFill>
                <a:schemeClr val="accent1"/>
              </a:solidFill>
            </a:endParaRPr>
          </a:p>
          <a:p>
            <a:pPr indent="-228600" lvl="1" marL="685800" rtl="0" algn="l">
              <a:lnSpc>
                <a:spcPct val="90000"/>
              </a:lnSpc>
              <a:spcBef>
                <a:spcPts val="500"/>
              </a:spcBef>
              <a:spcAft>
                <a:spcPts val="0"/>
              </a:spcAft>
              <a:buClr>
                <a:schemeClr val="dk1"/>
              </a:buClr>
              <a:buSzPts val="2400"/>
              <a:buChar char="•"/>
            </a:pPr>
            <a:r>
              <a:rPr lang="en-US"/>
              <a:t>All arithmetic analysis of the resulting count is meaningful.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14"/>
          <p:cNvSpPr txBox="1"/>
          <p:nvPr>
            <p:ph type="title"/>
          </p:nvPr>
        </p:nvSpPr>
        <p:spPr>
          <a:xfrm>
            <a:off x="838200" y="831273"/>
            <a:ext cx="10515600" cy="8594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Absolute Scale: Example</a:t>
            </a:r>
            <a:endParaRPr sz="3600"/>
          </a:p>
        </p:txBody>
      </p:sp>
      <p:sp>
        <p:nvSpPr>
          <p:cNvPr id="352" name="Google Shape;352;p14"/>
          <p:cNvSpPr txBox="1"/>
          <p:nvPr>
            <p:ph idx="1" type="body"/>
          </p:nvPr>
        </p:nvSpPr>
        <p:spPr>
          <a:xfrm>
            <a:off x="838200" y="1825625"/>
            <a:ext cx="6202680" cy="465355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 = M </a:t>
            </a:r>
            <a:endParaRPr/>
          </a:p>
          <a:p>
            <a:pPr indent="-228600" lvl="0" marL="228600" rtl="0" algn="l">
              <a:lnSpc>
                <a:spcPct val="90000"/>
              </a:lnSpc>
              <a:spcBef>
                <a:spcPts val="1000"/>
              </a:spcBef>
              <a:spcAft>
                <a:spcPts val="0"/>
              </a:spcAft>
              <a:buClr>
                <a:schemeClr val="dk1"/>
              </a:buClr>
              <a:buSzPts val="2800"/>
              <a:buChar char="•"/>
            </a:pPr>
            <a:r>
              <a:rPr lang="en-US"/>
              <a:t>Number of failures observed in a module is absolute but the reliability  is not.</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Number of people working on a project is absolute but their productivity is not</a:t>
            </a:r>
            <a:r>
              <a:rPr lang="en-US" sz="3200">
                <a:latin typeface="Times New Roman"/>
                <a:ea typeface="Times New Roman"/>
                <a:cs typeface="Times New Roman"/>
                <a:sym typeface="Times New Roman"/>
              </a:rPr>
              <a:t>.</a:t>
            </a:r>
            <a:endParaRPr sz="3200">
              <a:latin typeface="Times New Roman"/>
              <a:ea typeface="Times New Roman"/>
              <a:cs typeface="Times New Roman"/>
              <a:sym typeface="Times New Roman"/>
            </a:endParaRPr>
          </a:p>
        </p:txBody>
      </p:sp>
      <p:grpSp>
        <p:nvGrpSpPr>
          <p:cNvPr id="353" name="Google Shape;353;p14"/>
          <p:cNvGrpSpPr/>
          <p:nvPr/>
        </p:nvGrpSpPr>
        <p:grpSpPr>
          <a:xfrm>
            <a:off x="8079593" y="1659635"/>
            <a:ext cx="3105912" cy="3599688"/>
            <a:chOff x="8079593" y="1659635"/>
            <a:chExt cx="3105912" cy="3599688"/>
          </a:xfrm>
        </p:grpSpPr>
        <p:grpSp>
          <p:nvGrpSpPr>
            <p:cNvPr id="354" name="Google Shape;354;p14"/>
            <p:cNvGrpSpPr/>
            <p:nvPr/>
          </p:nvGrpSpPr>
          <p:grpSpPr>
            <a:xfrm>
              <a:off x="8079593" y="1659635"/>
              <a:ext cx="2709672" cy="653795"/>
              <a:chOff x="5506211" y="2025395"/>
              <a:chExt cx="2709672" cy="653795"/>
            </a:xfrm>
          </p:grpSpPr>
          <p:sp>
            <p:nvSpPr>
              <p:cNvPr id="355" name="Google Shape;355;p14"/>
              <p:cNvSpPr/>
              <p:nvPr/>
            </p:nvSpPr>
            <p:spPr>
              <a:xfrm>
                <a:off x="5682995" y="2039111"/>
                <a:ext cx="1021079" cy="62788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6" name="Google Shape;356;p14"/>
              <p:cNvSpPr/>
              <p:nvPr/>
            </p:nvSpPr>
            <p:spPr>
              <a:xfrm>
                <a:off x="5506211" y="2025395"/>
                <a:ext cx="1374647" cy="56387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7" name="Google Shape;357;p14"/>
              <p:cNvSpPr/>
              <p:nvPr/>
            </p:nvSpPr>
            <p:spPr>
              <a:xfrm>
                <a:off x="5715012" y="2071674"/>
                <a:ext cx="901700" cy="508000"/>
              </a:xfrm>
              <a:custGeom>
                <a:rect b="b" l="l" r="r" t="t"/>
                <a:pathLst>
                  <a:path extrusionOk="0" h="508000" w="901700">
                    <a:moveTo>
                      <a:pt x="901700" y="0"/>
                    </a:moveTo>
                    <a:lnTo>
                      <a:pt x="0" y="0"/>
                    </a:lnTo>
                    <a:lnTo>
                      <a:pt x="0" y="508000"/>
                    </a:lnTo>
                    <a:lnTo>
                      <a:pt x="901700" y="508000"/>
                    </a:lnTo>
                    <a:lnTo>
                      <a:pt x="901700" y="0"/>
                    </a:lnTo>
                    <a:close/>
                  </a:path>
                </a:pathLst>
              </a:custGeom>
              <a:solidFill>
                <a:srgbClr val="00E4A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8" name="Google Shape;358;p14"/>
              <p:cNvSpPr/>
              <p:nvPr/>
            </p:nvSpPr>
            <p:spPr>
              <a:xfrm>
                <a:off x="5715012" y="2071674"/>
                <a:ext cx="901700" cy="508000"/>
              </a:xfrm>
              <a:custGeom>
                <a:rect b="b" l="l" r="r" t="t"/>
                <a:pathLst>
                  <a:path extrusionOk="0" h="508000" w="901700">
                    <a:moveTo>
                      <a:pt x="0" y="0"/>
                    </a:moveTo>
                    <a:lnTo>
                      <a:pt x="901700" y="0"/>
                    </a:lnTo>
                    <a:lnTo>
                      <a:pt x="901700" y="508000"/>
                    </a:lnTo>
                    <a:lnTo>
                      <a:pt x="0" y="508000"/>
                    </a:lnTo>
                    <a:lnTo>
                      <a:pt x="0" y="0"/>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9" name="Google Shape;359;p14"/>
              <p:cNvSpPr/>
              <p:nvPr/>
            </p:nvSpPr>
            <p:spPr>
              <a:xfrm>
                <a:off x="6934200" y="2039111"/>
                <a:ext cx="1281683" cy="640079"/>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0" name="Google Shape;360;p14"/>
              <p:cNvSpPr/>
              <p:nvPr/>
            </p:nvSpPr>
            <p:spPr>
              <a:xfrm>
                <a:off x="7042403" y="2031491"/>
                <a:ext cx="1066800" cy="563879"/>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1" name="Google Shape;361;p14"/>
              <p:cNvSpPr/>
              <p:nvPr/>
            </p:nvSpPr>
            <p:spPr>
              <a:xfrm>
                <a:off x="6972312" y="2071674"/>
                <a:ext cx="1155700" cy="520700"/>
              </a:xfrm>
              <a:custGeom>
                <a:rect b="b" l="l" r="r" t="t"/>
                <a:pathLst>
                  <a:path extrusionOk="0" h="520700" w="1155700">
                    <a:moveTo>
                      <a:pt x="866775" y="0"/>
                    </a:moveTo>
                    <a:lnTo>
                      <a:pt x="288925" y="0"/>
                    </a:lnTo>
                    <a:lnTo>
                      <a:pt x="0" y="260350"/>
                    </a:lnTo>
                    <a:lnTo>
                      <a:pt x="288925" y="520700"/>
                    </a:lnTo>
                    <a:lnTo>
                      <a:pt x="866775" y="520700"/>
                    </a:lnTo>
                    <a:lnTo>
                      <a:pt x="1155700" y="260350"/>
                    </a:lnTo>
                    <a:lnTo>
                      <a:pt x="866775" y="0"/>
                    </a:lnTo>
                    <a:close/>
                  </a:path>
                </a:pathLst>
              </a:custGeom>
              <a:solidFill>
                <a:srgbClr val="00E4A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2" name="Google Shape;362;p14"/>
              <p:cNvSpPr/>
              <p:nvPr/>
            </p:nvSpPr>
            <p:spPr>
              <a:xfrm>
                <a:off x="6972312" y="2071674"/>
                <a:ext cx="1155700" cy="520700"/>
              </a:xfrm>
              <a:custGeom>
                <a:rect b="b" l="l" r="r" t="t"/>
                <a:pathLst>
                  <a:path extrusionOk="0" h="520700" w="1155700">
                    <a:moveTo>
                      <a:pt x="0" y="260350"/>
                    </a:moveTo>
                    <a:lnTo>
                      <a:pt x="288925" y="0"/>
                    </a:lnTo>
                    <a:lnTo>
                      <a:pt x="866775" y="0"/>
                    </a:lnTo>
                    <a:lnTo>
                      <a:pt x="1155700" y="260350"/>
                    </a:lnTo>
                    <a:lnTo>
                      <a:pt x="866775" y="520700"/>
                    </a:lnTo>
                    <a:lnTo>
                      <a:pt x="288925" y="520700"/>
                    </a:lnTo>
                    <a:lnTo>
                      <a:pt x="0" y="260350"/>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63" name="Google Shape;363;p14"/>
            <p:cNvSpPr txBox="1"/>
            <p:nvPr/>
          </p:nvSpPr>
          <p:spPr>
            <a:xfrm>
              <a:off x="8288394" y="1705914"/>
              <a:ext cx="2143760" cy="508000"/>
            </a:xfrm>
            <a:prstGeom prst="rect">
              <a:avLst/>
            </a:prstGeom>
            <a:noFill/>
            <a:ln>
              <a:noFill/>
            </a:ln>
          </p:spPr>
          <p:txBody>
            <a:bodyPr anchorCtr="0" anchor="t" bIns="0" lIns="0" spcFirstLastPara="1" rIns="0" wrap="square" tIns="75550">
              <a:spAutoFit/>
            </a:bodyPr>
            <a:lstStyle/>
            <a:p>
              <a:pPr indent="0" lvl="0" marL="0" marR="0" rtl="0" algn="l">
                <a:lnSpc>
                  <a:spcPct val="100000"/>
                </a:lnSpc>
                <a:spcBef>
                  <a:spcPts val="0"/>
                </a:spcBef>
                <a:spcAft>
                  <a:spcPts val="0"/>
                </a:spcAft>
                <a:buNone/>
              </a:pPr>
              <a:r>
                <a:rPr b="1" baseline="30000" lang="en-US" sz="3600">
                  <a:solidFill>
                    <a:schemeClr val="dk1"/>
                  </a:solidFill>
                  <a:latin typeface="Tahoma"/>
                  <a:ea typeface="Tahoma"/>
                  <a:cs typeface="Tahoma"/>
                  <a:sym typeface="Tahoma"/>
                </a:rPr>
                <a:t>Entity	</a:t>
              </a:r>
              <a:r>
                <a:rPr b="1" lang="en-US" sz="2400">
                  <a:solidFill>
                    <a:schemeClr val="dk1"/>
                  </a:solidFill>
                  <a:latin typeface="Tahoma"/>
                  <a:ea typeface="Tahoma"/>
                  <a:cs typeface="Tahoma"/>
                  <a:sym typeface="Tahoma"/>
                </a:rPr>
                <a:t>Attr</a:t>
              </a:r>
              <a:endParaRPr sz="2400">
                <a:solidFill>
                  <a:schemeClr val="dk1"/>
                </a:solidFill>
                <a:latin typeface="Tahoma"/>
                <a:ea typeface="Tahoma"/>
                <a:cs typeface="Tahoma"/>
                <a:sym typeface="Tahoma"/>
              </a:endParaRPr>
            </a:p>
          </p:txBody>
        </p:sp>
        <p:grpSp>
          <p:nvGrpSpPr>
            <p:cNvPr id="364" name="Google Shape;364;p14"/>
            <p:cNvGrpSpPr/>
            <p:nvPr/>
          </p:nvGrpSpPr>
          <p:grpSpPr>
            <a:xfrm>
              <a:off x="9163158" y="1927860"/>
              <a:ext cx="463296" cy="124967"/>
              <a:chOff x="6589776" y="2293620"/>
              <a:chExt cx="463296" cy="124967"/>
            </a:xfrm>
          </p:grpSpPr>
          <p:sp>
            <p:nvSpPr>
              <p:cNvPr id="365" name="Google Shape;365;p14"/>
              <p:cNvSpPr/>
              <p:nvPr/>
            </p:nvSpPr>
            <p:spPr>
              <a:xfrm>
                <a:off x="6589776" y="2293620"/>
                <a:ext cx="463296" cy="124967"/>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6" name="Google Shape;366;p14"/>
              <p:cNvSpPr/>
              <p:nvPr/>
            </p:nvSpPr>
            <p:spPr>
              <a:xfrm>
                <a:off x="6616712" y="2325674"/>
                <a:ext cx="355600" cy="6350"/>
              </a:xfrm>
              <a:custGeom>
                <a:rect b="b" l="l" r="r" t="t"/>
                <a:pathLst>
                  <a:path extrusionOk="0" h="6350" w="355600">
                    <a:moveTo>
                      <a:pt x="0" y="0"/>
                    </a:moveTo>
                    <a:lnTo>
                      <a:pt x="355600" y="635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67" name="Google Shape;367;p14"/>
            <p:cNvGrpSpPr/>
            <p:nvPr/>
          </p:nvGrpSpPr>
          <p:grpSpPr>
            <a:xfrm>
              <a:off x="8154270" y="2447544"/>
              <a:ext cx="1219200" cy="627888"/>
              <a:chOff x="5580888" y="2813304"/>
              <a:chExt cx="1219200" cy="627888"/>
            </a:xfrm>
          </p:grpSpPr>
          <p:sp>
            <p:nvSpPr>
              <p:cNvPr id="368" name="Google Shape;368;p14"/>
              <p:cNvSpPr/>
              <p:nvPr/>
            </p:nvSpPr>
            <p:spPr>
              <a:xfrm>
                <a:off x="5682996" y="2813304"/>
                <a:ext cx="1021079" cy="627888"/>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9" name="Google Shape;369;p14"/>
              <p:cNvSpPr/>
              <p:nvPr/>
            </p:nvSpPr>
            <p:spPr>
              <a:xfrm>
                <a:off x="5580888" y="2866644"/>
                <a:ext cx="1219200" cy="448055"/>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0" name="Google Shape;370;p14"/>
              <p:cNvSpPr/>
              <p:nvPr/>
            </p:nvSpPr>
            <p:spPr>
              <a:xfrm>
                <a:off x="5715012" y="2846374"/>
                <a:ext cx="901700" cy="508000"/>
              </a:xfrm>
              <a:custGeom>
                <a:rect b="b" l="l" r="r" t="t"/>
                <a:pathLst>
                  <a:path extrusionOk="0" h="508000" w="901700">
                    <a:moveTo>
                      <a:pt x="901700" y="0"/>
                    </a:moveTo>
                    <a:lnTo>
                      <a:pt x="0" y="0"/>
                    </a:lnTo>
                    <a:lnTo>
                      <a:pt x="0" y="508000"/>
                    </a:lnTo>
                    <a:lnTo>
                      <a:pt x="901700" y="508000"/>
                    </a:lnTo>
                    <a:lnTo>
                      <a:pt x="901700" y="0"/>
                    </a:lnTo>
                    <a:close/>
                  </a:path>
                </a:pathLst>
              </a:custGeom>
              <a:solidFill>
                <a:srgbClr val="00E4A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1" name="Google Shape;371;p14"/>
              <p:cNvSpPr/>
              <p:nvPr/>
            </p:nvSpPr>
            <p:spPr>
              <a:xfrm>
                <a:off x="5715012" y="2846374"/>
                <a:ext cx="901700" cy="508000"/>
              </a:xfrm>
              <a:custGeom>
                <a:rect b="b" l="l" r="r" t="t"/>
                <a:pathLst>
                  <a:path extrusionOk="0" h="508000" w="901700">
                    <a:moveTo>
                      <a:pt x="0" y="0"/>
                    </a:moveTo>
                    <a:lnTo>
                      <a:pt x="901700" y="0"/>
                    </a:lnTo>
                    <a:lnTo>
                      <a:pt x="901700" y="508000"/>
                    </a:lnTo>
                    <a:lnTo>
                      <a:pt x="0" y="508000"/>
                    </a:lnTo>
                    <a:lnTo>
                      <a:pt x="0" y="0"/>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72" name="Google Shape;372;p14"/>
            <p:cNvSpPr txBox="1"/>
            <p:nvPr/>
          </p:nvSpPr>
          <p:spPr>
            <a:xfrm>
              <a:off x="8288394" y="2480614"/>
              <a:ext cx="901700" cy="508000"/>
            </a:xfrm>
            <a:prstGeom prst="rect">
              <a:avLst/>
            </a:prstGeom>
            <a:noFill/>
            <a:ln>
              <a:noFill/>
            </a:ln>
          </p:spPr>
          <p:txBody>
            <a:bodyPr anchorCtr="0" anchor="t" bIns="0" lIns="0" spcFirstLastPara="1" rIns="0" wrap="square" tIns="114925">
              <a:spAutoFit/>
            </a:bodyPr>
            <a:lstStyle/>
            <a:p>
              <a:pPr indent="0" lvl="0" marL="30480" marR="0" rtl="0" algn="l">
                <a:lnSpc>
                  <a:spcPct val="100000"/>
                </a:lnSpc>
                <a:spcBef>
                  <a:spcPts val="0"/>
                </a:spcBef>
                <a:spcAft>
                  <a:spcPts val="0"/>
                </a:spcAft>
                <a:buNone/>
              </a:pPr>
              <a:r>
                <a:rPr b="1" lang="en-US" sz="1800">
                  <a:solidFill>
                    <a:schemeClr val="dk1"/>
                  </a:solidFill>
                  <a:latin typeface="Tahoma"/>
                  <a:ea typeface="Tahoma"/>
                  <a:cs typeface="Tahoma"/>
                  <a:sym typeface="Tahoma"/>
                </a:rPr>
                <a:t>Module</a:t>
              </a:r>
              <a:endParaRPr sz="1800">
                <a:solidFill>
                  <a:schemeClr val="dk1"/>
                </a:solidFill>
                <a:latin typeface="Tahoma"/>
                <a:ea typeface="Tahoma"/>
                <a:cs typeface="Tahoma"/>
                <a:sym typeface="Tahoma"/>
              </a:endParaRPr>
            </a:p>
          </p:txBody>
        </p:sp>
        <p:grpSp>
          <p:nvGrpSpPr>
            <p:cNvPr id="373" name="Google Shape;373;p14"/>
            <p:cNvGrpSpPr/>
            <p:nvPr/>
          </p:nvGrpSpPr>
          <p:grpSpPr>
            <a:xfrm>
              <a:off x="9507582" y="2447544"/>
              <a:ext cx="1284730" cy="640079"/>
              <a:chOff x="6934200" y="2813304"/>
              <a:chExt cx="1284730" cy="640079"/>
            </a:xfrm>
          </p:grpSpPr>
          <p:sp>
            <p:nvSpPr>
              <p:cNvPr id="374" name="Google Shape;374;p14"/>
              <p:cNvSpPr/>
              <p:nvPr/>
            </p:nvSpPr>
            <p:spPr>
              <a:xfrm>
                <a:off x="6934200" y="2813304"/>
                <a:ext cx="1281683" cy="640079"/>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5" name="Google Shape;375;p14"/>
              <p:cNvSpPr/>
              <p:nvPr/>
            </p:nvSpPr>
            <p:spPr>
              <a:xfrm>
                <a:off x="6935723" y="2897124"/>
                <a:ext cx="1283207" cy="411479"/>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6" name="Google Shape;376;p14"/>
              <p:cNvSpPr/>
              <p:nvPr/>
            </p:nvSpPr>
            <p:spPr>
              <a:xfrm>
                <a:off x="6972312" y="2846374"/>
                <a:ext cx="1155700" cy="520700"/>
              </a:xfrm>
              <a:custGeom>
                <a:rect b="b" l="l" r="r" t="t"/>
                <a:pathLst>
                  <a:path extrusionOk="0" h="520700" w="1155700">
                    <a:moveTo>
                      <a:pt x="866775" y="0"/>
                    </a:moveTo>
                    <a:lnTo>
                      <a:pt x="288925" y="0"/>
                    </a:lnTo>
                    <a:lnTo>
                      <a:pt x="0" y="260350"/>
                    </a:lnTo>
                    <a:lnTo>
                      <a:pt x="288925" y="520700"/>
                    </a:lnTo>
                    <a:lnTo>
                      <a:pt x="866775" y="520700"/>
                    </a:lnTo>
                    <a:lnTo>
                      <a:pt x="1155700" y="260350"/>
                    </a:lnTo>
                    <a:lnTo>
                      <a:pt x="866775" y="0"/>
                    </a:lnTo>
                    <a:close/>
                  </a:path>
                </a:pathLst>
              </a:custGeom>
              <a:solidFill>
                <a:srgbClr val="00E4A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7" name="Google Shape;377;p14"/>
              <p:cNvSpPr/>
              <p:nvPr/>
            </p:nvSpPr>
            <p:spPr>
              <a:xfrm>
                <a:off x="6972312" y="2846374"/>
                <a:ext cx="1155700" cy="520700"/>
              </a:xfrm>
              <a:custGeom>
                <a:rect b="b" l="l" r="r" t="t"/>
                <a:pathLst>
                  <a:path extrusionOk="0" h="520700" w="1155700">
                    <a:moveTo>
                      <a:pt x="0" y="260350"/>
                    </a:moveTo>
                    <a:lnTo>
                      <a:pt x="288925" y="0"/>
                    </a:lnTo>
                    <a:lnTo>
                      <a:pt x="866775" y="0"/>
                    </a:lnTo>
                    <a:lnTo>
                      <a:pt x="1155700" y="260350"/>
                    </a:lnTo>
                    <a:lnTo>
                      <a:pt x="866775" y="520700"/>
                    </a:lnTo>
                    <a:lnTo>
                      <a:pt x="288925" y="520700"/>
                    </a:lnTo>
                    <a:lnTo>
                      <a:pt x="0" y="260350"/>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78" name="Google Shape;378;p14"/>
            <p:cNvSpPr txBox="1"/>
            <p:nvPr/>
          </p:nvSpPr>
          <p:spPr>
            <a:xfrm>
              <a:off x="9644944" y="2606344"/>
              <a:ext cx="95885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1600">
                  <a:solidFill>
                    <a:schemeClr val="dk1"/>
                  </a:solidFill>
                  <a:latin typeface="Tahoma"/>
                  <a:ea typeface="Tahoma"/>
                  <a:cs typeface="Tahoma"/>
                  <a:sym typeface="Tahoma"/>
                </a:rPr>
                <a:t>#Defects</a:t>
              </a:r>
              <a:endParaRPr sz="1600">
                <a:solidFill>
                  <a:schemeClr val="dk1"/>
                </a:solidFill>
                <a:latin typeface="Tahoma"/>
                <a:ea typeface="Tahoma"/>
                <a:cs typeface="Tahoma"/>
                <a:sym typeface="Tahoma"/>
              </a:endParaRPr>
            </a:p>
          </p:txBody>
        </p:sp>
        <p:grpSp>
          <p:nvGrpSpPr>
            <p:cNvPr id="379" name="Google Shape;379;p14"/>
            <p:cNvGrpSpPr/>
            <p:nvPr/>
          </p:nvGrpSpPr>
          <p:grpSpPr>
            <a:xfrm>
              <a:off x="9061049" y="2702051"/>
              <a:ext cx="1356360" cy="1851660"/>
              <a:chOff x="6487667" y="3067811"/>
              <a:chExt cx="1356360" cy="1851660"/>
            </a:xfrm>
          </p:grpSpPr>
          <p:sp>
            <p:nvSpPr>
              <p:cNvPr id="380" name="Google Shape;380;p14"/>
              <p:cNvSpPr/>
              <p:nvPr/>
            </p:nvSpPr>
            <p:spPr>
              <a:xfrm>
                <a:off x="6589775" y="3067811"/>
                <a:ext cx="463296" cy="124967"/>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1" name="Google Shape;381;p14"/>
              <p:cNvSpPr/>
              <p:nvPr/>
            </p:nvSpPr>
            <p:spPr>
              <a:xfrm>
                <a:off x="6616712" y="3100374"/>
                <a:ext cx="355600" cy="6350"/>
              </a:xfrm>
              <a:custGeom>
                <a:rect b="b" l="l" r="r" t="t"/>
                <a:pathLst>
                  <a:path extrusionOk="0" h="6350" w="355600">
                    <a:moveTo>
                      <a:pt x="0" y="0"/>
                    </a:moveTo>
                    <a:lnTo>
                      <a:pt x="355600" y="635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2" name="Google Shape;382;p14"/>
              <p:cNvSpPr/>
              <p:nvPr/>
            </p:nvSpPr>
            <p:spPr>
              <a:xfrm>
                <a:off x="7092695" y="3671315"/>
                <a:ext cx="118872" cy="1185672"/>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3" name="Google Shape;383;p14"/>
              <p:cNvSpPr/>
              <p:nvPr/>
            </p:nvSpPr>
            <p:spPr>
              <a:xfrm>
                <a:off x="7124712" y="3697274"/>
                <a:ext cx="0" cy="1079500"/>
              </a:xfrm>
              <a:custGeom>
                <a:rect b="b" l="l" r="r" t="t"/>
                <a:pathLst>
                  <a:path extrusionOk="0" h="1079500" w="120000">
                    <a:moveTo>
                      <a:pt x="0" y="0"/>
                    </a:moveTo>
                    <a:lnTo>
                      <a:pt x="0" y="1079499"/>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4" name="Google Shape;384;p14"/>
              <p:cNvSpPr/>
              <p:nvPr/>
            </p:nvSpPr>
            <p:spPr>
              <a:xfrm>
                <a:off x="6996683" y="3649979"/>
                <a:ext cx="323088" cy="132587"/>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5" name="Google Shape;385;p14"/>
              <p:cNvSpPr/>
              <p:nvPr/>
            </p:nvSpPr>
            <p:spPr>
              <a:xfrm>
                <a:off x="7023112" y="3684574"/>
                <a:ext cx="215900" cy="12700"/>
              </a:xfrm>
              <a:custGeom>
                <a:rect b="b" l="l" r="r" t="t"/>
                <a:pathLst>
                  <a:path extrusionOk="0" h="12700" w="215900">
                    <a:moveTo>
                      <a:pt x="-6350" y="6349"/>
                    </a:moveTo>
                    <a:lnTo>
                      <a:pt x="222250" y="6349"/>
                    </a:lnTo>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6" name="Google Shape;386;p14"/>
              <p:cNvSpPr/>
              <p:nvPr/>
            </p:nvSpPr>
            <p:spPr>
              <a:xfrm>
                <a:off x="6996683" y="3840479"/>
                <a:ext cx="323088" cy="132587"/>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7" name="Google Shape;387;p14"/>
              <p:cNvSpPr/>
              <p:nvPr/>
            </p:nvSpPr>
            <p:spPr>
              <a:xfrm>
                <a:off x="7023112" y="3875074"/>
                <a:ext cx="215900" cy="12700"/>
              </a:xfrm>
              <a:custGeom>
                <a:rect b="b" l="l" r="r" t="t"/>
                <a:pathLst>
                  <a:path extrusionOk="0" h="12700" w="215900">
                    <a:moveTo>
                      <a:pt x="-6350" y="6349"/>
                    </a:moveTo>
                    <a:lnTo>
                      <a:pt x="222250" y="6349"/>
                    </a:lnTo>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8" name="Google Shape;388;p14"/>
              <p:cNvSpPr/>
              <p:nvPr/>
            </p:nvSpPr>
            <p:spPr>
              <a:xfrm>
                <a:off x="6996683" y="4030979"/>
                <a:ext cx="323088" cy="132587"/>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9" name="Google Shape;389;p14"/>
              <p:cNvSpPr/>
              <p:nvPr/>
            </p:nvSpPr>
            <p:spPr>
              <a:xfrm>
                <a:off x="7023112" y="4065574"/>
                <a:ext cx="215900" cy="12700"/>
              </a:xfrm>
              <a:custGeom>
                <a:rect b="b" l="l" r="r" t="t"/>
                <a:pathLst>
                  <a:path extrusionOk="0" h="12700" w="215900">
                    <a:moveTo>
                      <a:pt x="-6350" y="6349"/>
                    </a:moveTo>
                    <a:lnTo>
                      <a:pt x="222250" y="6349"/>
                    </a:lnTo>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0" name="Google Shape;390;p14"/>
              <p:cNvSpPr/>
              <p:nvPr/>
            </p:nvSpPr>
            <p:spPr>
              <a:xfrm>
                <a:off x="6996683" y="4221479"/>
                <a:ext cx="323088" cy="132587"/>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1" name="Google Shape;391;p14"/>
              <p:cNvSpPr/>
              <p:nvPr/>
            </p:nvSpPr>
            <p:spPr>
              <a:xfrm>
                <a:off x="7023112" y="4256074"/>
                <a:ext cx="215900" cy="12700"/>
              </a:xfrm>
              <a:custGeom>
                <a:rect b="b" l="l" r="r" t="t"/>
                <a:pathLst>
                  <a:path extrusionOk="0" h="12700" w="215900">
                    <a:moveTo>
                      <a:pt x="-6350" y="6349"/>
                    </a:moveTo>
                    <a:lnTo>
                      <a:pt x="222250" y="6349"/>
                    </a:lnTo>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2" name="Google Shape;392;p14"/>
              <p:cNvSpPr/>
              <p:nvPr/>
            </p:nvSpPr>
            <p:spPr>
              <a:xfrm>
                <a:off x="6996683" y="4399787"/>
                <a:ext cx="323088" cy="132587"/>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3" name="Google Shape;393;p14"/>
              <p:cNvSpPr/>
              <p:nvPr/>
            </p:nvSpPr>
            <p:spPr>
              <a:xfrm>
                <a:off x="7023112" y="4433874"/>
                <a:ext cx="215900" cy="12700"/>
              </a:xfrm>
              <a:custGeom>
                <a:rect b="b" l="l" r="r" t="t"/>
                <a:pathLst>
                  <a:path extrusionOk="0" h="12700" w="215900">
                    <a:moveTo>
                      <a:pt x="-6350" y="6349"/>
                    </a:moveTo>
                    <a:lnTo>
                      <a:pt x="222250" y="6349"/>
                    </a:lnTo>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4" name="Google Shape;394;p14"/>
              <p:cNvSpPr/>
              <p:nvPr/>
            </p:nvSpPr>
            <p:spPr>
              <a:xfrm>
                <a:off x="6996683" y="4590287"/>
                <a:ext cx="323088" cy="132587"/>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5" name="Google Shape;395;p14"/>
              <p:cNvSpPr/>
              <p:nvPr/>
            </p:nvSpPr>
            <p:spPr>
              <a:xfrm>
                <a:off x="7023112" y="4624374"/>
                <a:ext cx="215900" cy="12700"/>
              </a:xfrm>
              <a:custGeom>
                <a:rect b="b" l="l" r="r" t="t"/>
                <a:pathLst>
                  <a:path extrusionOk="0" h="12700" w="215900">
                    <a:moveTo>
                      <a:pt x="-6350" y="6349"/>
                    </a:moveTo>
                    <a:lnTo>
                      <a:pt x="222250" y="6349"/>
                    </a:lnTo>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6" name="Google Shape;396;p14"/>
              <p:cNvSpPr/>
              <p:nvPr/>
            </p:nvSpPr>
            <p:spPr>
              <a:xfrm>
                <a:off x="6487667" y="3485387"/>
                <a:ext cx="1356360" cy="1434084"/>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97" name="Google Shape;397;p14"/>
            <p:cNvSpPr txBox="1"/>
            <p:nvPr/>
          </p:nvSpPr>
          <p:spPr>
            <a:xfrm>
              <a:off x="9166281" y="3177717"/>
              <a:ext cx="396875" cy="1305560"/>
            </a:xfrm>
            <a:prstGeom prst="rect">
              <a:avLst/>
            </a:prstGeom>
            <a:noFill/>
            <a:ln>
              <a:noFill/>
            </a:ln>
          </p:spPr>
          <p:txBody>
            <a:bodyPr anchorCtr="0" anchor="t" bIns="0" lIns="0" spcFirstLastPara="1" rIns="0" wrap="square" tIns="12700">
              <a:spAutoFit/>
            </a:bodyPr>
            <a:lstStyle/>
            <a:p>
              <a:pPr indent="0" lvl="0" marL="12700" marR="5080" rtl="0" algn="just">
                <a:lnSpc>
                  <a:spcPct val="100000"/>
                </a:lnSpc>
                <a:spcBef>
                  <a:spcPts val="0"/>
                </a:spcBef>
                <a:spcAft>
                  <a:spcPts val="0"/>
                </a:spcAft>
                <a:buNone/>
              </a:pPr>
              <a:r>
                <a:rPr b="1" lang="en-US" sz="1200">
                  <a:solidFill>
                    <a:schemeClr val="dk1"/>
                  </a:solidFill>
                  <a:latin typeface="Arial"/>
                  <a:ea typeface="Arial"/>
                  <a:cs typeface="Arial"/>
                  <a:sym typeface="Arial"/>
                </a:rPr>
                <a:t>M-D1  M-D2  M-D3  M-D4  M-D5  M-D6</a:t>
              </a:r>
              <a:endParaRPr sz="12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b="1" lang="en-US" sz="1200">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p:txBody>
        </p:sp>
        <p:sp>
          <p:nvSpPr>
            <p:cNvPr id="398" name="Google Shape;398;p14"/>
            <p:cNvSpPr txBox="1"/>
            <p:nvPr/>
          </p:nvSpPr>
          <p:spPr>
            <a:xfrm>
              <a:off x="10080681" y="3177717"/>
              <a:ext cx="177800" cy="13055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200">
                  <a:solidFill>
                    <a:schemeClr val="dk1"/>
                  </a:solidFill>
                  <a:latin typeface="Arial"/>
                  <a:ea typeface="Arial"/>
                  <a:cs typeface="Arial"/>
                  <a:sym typeface="Arial"/>
                </a:rPr>
                <a:t>0</a:t>
              </a:r>
              <a:endParaRPr sz="12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b="1" lang="en-US" sz="1200">
                  <a:solidFill>
                    <a:schemeClr val="dk1"/>
                  </a:solidFill>
                  <a:latin typeface="Arial"/>
                  <a:ea typeface="Arial"/>
                  <a:cs typeface="Arial"/>
                  <a:sym typeface="Arial"/>
                </a:rPr>
                <a:t>1</a:t>
              </a:r>
              <a:endParaRPr sz="12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b="1" lang="en-US" sz="1200">
                  <a:solidFill>
                    <a:schemeClr val="dk1"/>
                  </a:solidFill>
                  <a:latin typeface="Arial"/>
                  <a:ea typeface="Arial"/>
                  <a:cs typeface="Arial"/>
                  <a:sym typeface="Arial"/>
                </a:rPr>
                <a:t>2</a:t>
              </a:r>
              <a:endParaRPr sz="12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b="1" lang="en-US" sz="1200">
                  <a:solidFill>
                    <a:schemeClr val="dk1"/>
                  </a:solidFill>
                  <a:latin typeface="Arial"/>
                  <a:ea typeface="Arial"/>
                  <a:cs typeface="Arial"/>
                  <a:sym typeface="Arial"/>
                </a:rPr>
                <a:t>3</a:t>
              </a:r>
              <a:endParaRPr sz="12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b="1" lang="en-US" sz="1200">
                  <a:solidFill>
                    <a:schemeClr val="dk1"/>
                  </a:solidFill>
                  <a:latin typeface="Arial"/>
                  <a:ea typeface="Arial"/>
                  <a:cs typeface="Arial"/>
                  <a:sym typeface="Arial"/>
                </a:rPr>
                <a:t>4</a:t>
              </a:r>
              <a:endParaRPr sz="12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b="1" lang="en-US" sz="1200">
                  <a:solidFill>
                    <a:schemeClr val="dk1"/>
                  </a:solidFill>
                  <a:latin typeface="Arial"/>
                  <a:ea typeface="Arial"/>
                  <a:cs typeface="Arial"/>
                  <a:sym typeface="Arial"/>
                </a:rPr>
                <a:t>5</a:t>
              </a:r>
              <a:endParaRPr sz="12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b="1" lang="en-US" sz="1200">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p:txBody>
        </p:sp>
        <p:sp>
          <p:nvSpPr>
            <p:cNvPr id="399" name="Google Shape;399;p14"/>
            <p:cNvSpPr/>
            <p:nvPr/>
          </p:nvSpPr>
          <p:spPr>
            <a:xfrm>
              <a:off x="8241137" y="4920995"/>
              <a:ext cx="2944368" cy="338328"/>
            </a:xfrm>
            <a:prstGeom prst="rect">
              <a:avLst/>
            </a:prstGeom>
            <a:blipFill rotWithShape="1">
              <a:blip r:embed="rId1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0" name="Google Shape;400;p14"/>
            <p:cNvSpPr txBox="1"/>
            <p:nvPr/>
          </p:nvSpPr>
          <p:spPr>
            <a:xfrm>
              <a:off x="8321732" y="4979530"/>
              <a:ext cx="2763520" cy="208279"/>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b="1" lang="en-US" sz="1200">
                  <a:solidFill>
                    <a:schemeClr val="dk1"/>
                  </a:solidFill>
                  <a:latin typeface="Arial"/>
                  <a:ea typeface="Arial"/>
                  <a:cs typeface="Arial"/>
                  <a:sym typeface="Arial"/>
                </a:rPr>
                <a:t>Measure (Module Defect Count) </a:t>
              </a:r>
              <a:r>
                <a:rPr b="1" lang="en-US" sz="1200">
                  <a:solidFill>
                    <a:schemeClr val="dk1"/>
                  </a:solidFill>
                  <a:latin typeface="Noto Sans Symbols"/>
                  <a:ea typeface="Noto Sans Symbols"/>
                  <a:cs typeface="Noto Sans Symbols"/>
                  <a:sym typeface="Noto Sans Symbols"/>
                </a:rPr>
                <a:t>∈</a:t>
              </a:r>
              <a:r>
                <a:rPr b="1" lang="en-US" sz="1200">
                  <a:solidFill>
                    <a:schemeClr val="dk1"/>
                  </a:solidFill>
                  <a:latin typeface="Times New Roman"/>
                  <a:ea typeface="Times New Roman"/>
                  <a:cs typeface="Times New Roman"/>
                  <a:sym typeface="Times New Roman"/>
                </a:rPr>
                <a:t> </a:t>
              </a:r>
              <a:r>
                <a:rPr b="1" lang="en-US" sz="1200">
                  <a:solidFill>
                    <a:schemeClr val="dk1"/>
                  </a:solidFill>
                  <a:latin typeface="Arial"/>
                  <a:ea typeface="Arial"/>
                  <a:cs typeface="Arial"/>
                  <a:sym typeface="Arial"/>
                </a:rPr>
                <a:t>IN</a:t>
              </a:r>
              <a:r>
                <a:rPr b="1" baseline="-25000" lang="en-US" sz="1200">
                  <a:solidFill>
                    <a:schemeClr val="dk1"/>
                  </a:solidFill>
                  <a:latin typeface="Arial"/>
                  <a:ea typeface="Arial"/>
                  <a:cs typeface="Arial"/>
                  <a:sym typeface="Arial"/>
                </a:rPr>
                <a:t>0</a:t>
              </a:r>
              <a:endParaRPr baseline="-25000" sz="1200">
                <a:solidFill>
                  <a:schemeClr val="dk1"/>
                </a:solidFill>
                <a:latin typeface="Arial"/>
                <a:ea typeface="Arial"/>
                <a:cs typeface="Arial"/>
                <a:sym typeface="Arial"/>
              </a:endParaRPr>
            </a:p>
          </p:txBody>
        </p:sp>
        <p:grpSp>
          <p:nvGrpSpPr>
            <p:cNvPr id="401" name="Google Shape;401;p14"/>
            <p:cNvGrpSpPr/>
            <p:nvPr/>
          </p:nvGrpSpPr>
          <p:grpSpPr>
            <a:xfrm>
              <a:off x="9420713" y="4376928"/>
              <a:ext cx="605027" cy="591311"/>
              <a:chOff x="6847331" y="4742688"/>
              <a:chExt cx="605027" cy="591311"/>
            </a:xfrm>
          </p:grpSpPr>
          <p:sp>
            <p:nvSpPr>
              <p:cNvPr id="402" name="Google Shape;402;p14"/>
              <p:cNvSpPr/>
              <p:nvPr/>
            </p:nvSpPr>
            <p:spPr>
              <a:xfrm>
                <a:off x="6847331" y="4870704"/>
                <a:ext cx="605027" cy="463295"/>
              </a:xfrm>
              <a:prstGeom prst="rect">
                <a:avLst/>
              </a:prstGeom>
              <a:blipFill rotWithShape="1">
                <a:blip r:embed="rId1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3" name="Google Shape;403;p14"/>
              <p:cNvSpPr/>
              <p:nvPr/>
            </p:nvSpPr>
            <p:spPr>
              <a:xfrm>
                <a:off x="6908812" y="4903774"/>
                <a:ext cx="431800" cy="342900"/>
              </a:xfrm>
              <a:custGeom>
                <a:rect b="b" l="l" r="r" t="t"/>
                <a:pathLst>
                  <a:path extrusionOk="0" h="342900" w="431800">
                    <a:moveTo>
                      <a:pt x="323850" y="0"/>
                    </a:moveTo>
                    <a:lnTo>
                      <a:pt x="107950" y="0"/>
                    </a:lnTo>
                    <a:lnTo>
                      <a:pt x="107950" y="257174"/>
                    </a:lnTo>
                    <a:lnTo>
                      <a:pt x="0" y="257174"/>
                    </a:lnTo>
                    <a:lnTo>
                      <a:pt x="215900" y="342899"/>
                    </a:lnTo>
                    <a:lnTo>
                      <a:pt x="431800" y="257174"/>
                    </a:lnTo>
                    <a:lnTo>
                      <a:pt x="323850" y="257174"/>
                    </a:lnTo>
                    <a:lnTo>
                      <a:pt x="323850" y="0"/>
                    </a:lnTo>
                    <a:close/>
                  </a:path>
                </a:pathLst>
              </a:custGeom>
              <a:solidFill>
                <a:srgbClr val="00E4A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4" name="Google Shape;404;p14"/>
              <p:cNvSpPr/>
              <p:nvPr/>
            </p:nvSpPr>
            <p:spPr>
              <a:xfrm>
                <a:off x="6908812" y="4903774"/>
                <a:ext cx="431800" cy="342900"/>
              </a:xfrm>
              <a:custGeom>
                <a:rect b="b" l="l" r="r" t="t"/>
                <a:pathLst>
                  <a:path extrusionOk="0" h="342900" w="431800">
                    <a:moveTo>
                      <a:pt x="0" y="257174"/>
                    </a:moveTo>
                    <a:lnTo>
                      <a:pt x="107950" y="257174"/>
                    </a:lnTo>
                    <a:lnTo>
                      <a:pt x="107950" y="0"/>
                    </a:lnTo>
                    <a:lnTo>
                      <a:pt x="323850" y="0"/>
                    </a:lnTo>
                    <a:lnTo>
                      <a:pt x="323850" y="257174"/>
                    </a:lnTo>
                    <a:lnTo>
                      <a:pt x="431800" y="257174"/>
                    </a:lnTo>
                    <a:lnTo>
                      <a:pt x="215900" y="342899"/>
                    </a:lnTo>
                    <a:lnTo>
                      <a:pt x="0" y="257174"/>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5" name="Google Shape;405;p14"/>
              <p:cNvSpPr/>
              <p:nvPr/>
            </p:nvSpPr>
            <p:spPr>
              <a:xfrm>
                <a:off x="6996683" y="4742688"/>
                <a:ext cx="323088" cy="132587"/>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6" name="Google Shape;406;p14"/>
              <p:cNvSpPr/>
              <p:nvPr/>
            </p:nvSpPr>
            <p:spPr>
              <a:xfrm>
                <a:off x="7023112" y="4776774"/>
                <a:ext cx="215900" cy="12700"/>
              </a:xfrm>
              <a:custGeom>
                <a:rect b="b" l="l" r="r" t="t"/>
                <a:pathLst>
                  <a:path extrusionOk="0" h="12700" w="215900">
                    <a:moveTo>
                      <a:pt x="-6350" y="6349"/>
                    </a:moveTo>
                    <a:lnTo>
                      <a:pt x="222250" y="6349"/>
                    </a:lnTo>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15"/>
          <p:cNvSpPr txBox="1"/>
          <p:nvPr>
            <p:ph type="title"/>
          </p:nvPr>
        </p:nvSpPr>
        <p:spPr>
          <a:xfrm>
            <a:off x="838200" y="831273"/>
            <a:ext cx="10515600" cy="8594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Summary</a:t>
            </a:r>
            <a:endParaRPr sz="3600"/>
          </a:p>
        </p:txBody>
      </p:sp>
      <p:sp>
        <p:nvSpPr>
          <p:cNvPr id="413" name="Google Shape;413;p15"/>
          <p:cNvSpPr txBox="1"/>
          <p:nvPr>
            <p:ph idx="1" type="body"/>
          </p:nvPr>
        </p:nvSpPr>
        <p:spPr>
          <a:xfrm>
            <a:off x="838200" y="1825625"/>
            <a:ext cx="10591800" cy="465355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accent1"/>
              </a:buClr>
              <a:buSzPts val="2800"/>
              <a:buChar char="•"/>
            </a:pPr>
            <a:r>
              <a:rPr lang="en-US">
                <a:solidFill>
                  <a:schemeClr val="accent1"/>
                </a:solidFill>
              </a:rPr>
              <a:t>Nominal scale</a:t>
            </a:r>
            <a:r>
              <a:rPr lang="en-US"/>
              <a:t>: classification of objects,  where the fact that objects are different is  preserved </a:t>
            </a:r>
            <a:endParaRPr/>
          </a:p>
          <a:p>
            <a:pPr indent="-228600" lvl="0" marL="228600" rtl="0" algn="l">
              <a:lnSpc>
                <a:spcPct val="90000"/>
              </a:lnSpc>
              <a:spcBef>
                <a:spcPts val="1000"/>
              </a:spcBef>
              <a:spcAft>
                <a:spcPts val="0"/>
              </a:spcAft>
              <a:buClr>
                <a:schemeClr val="accent1"/>
              </a:buClr>
              <a:buSzPts val="2800"/>
              <a:buChar char="•"/>
            </a:pPr>
            <a:r>
              <a:rPr lang="en-US">
                <a:solidFill>
                  <a:schemeClr val="accent1"/>
                </a:solidFill>
              </a:rPr>
              <a:t>Ordinal scale</a:t>
            </a:r>
            <a:r>
              <a:rPr lang="en-US"/>
              <a:t>: objects are ranked/ordered  according to some criteria, but no  information about the distance between the values is given</a:t>
            </a:r>
            <a:endParaRPr/>
          </a:p>
          <a:p>
            <a:pPr indent="-228600" lvl="0" marL="228600" rtl="0" algn="l">
              <a:lnSpc>
                <a:spcPct val="90000"/>
              </a:lnSpc>
              <a:spcBef>
                <a:spcPts val="1000"/>
              </a:spcBef>
              <a:spcAft>
                <a:spcPts val="0"/>
              </a:spcAft>
              <a:buClr>
                <a:schemeClr val="accent1"/>
              </a:buClr>
              <a:buSzPts val="2800"/>
              <a:buChar char="•"/>
            </a:pPr>
            <a:r>
              <a:rPr lang="en-US">
                <a:solidFill>
                  <a:schemeClr val="accent1"/>
                </a:solidFill>
              </a:rPr>
              <a:t>Interval scale</a:t>
            </a:r>
            <a:r>
              <a:rPr lang="en-US"/>
              <a:t>: differences between values are meaningful </a:t>
            </a:r>
            <a:endParaRPr/>
          </a:p>
          <a:p>
            <a:pPr indent="-228600" lvl="0" marL="228600" rtl="0" algn="l">
              <a:lnSpc>
                <a:spcPct val="90000"/>
              </a:lnSpc>
              <a:spcBef>
                <a:spcPts val="1000"/>
              </a:spcBef>
              <a:spcAft>
                <a:spcPts val="0"/>
              </a:spcAft>
              <a:buClr>
                <a:schemeClr val="accent1"/>
              </a:buClr>
              <a:buSzPts val="2800"/>
              <a:buChar char="•"/>
            </a:pPr>
            <a:r>
              <a:rPr lang="en-US">
                <a:solidFill>
                  <a:schemeClr val="accent1"/>
                </a:solidFill>
              </a:rPr>
              <a:t>Ratio scale</a:t>
            </a:r>
            <a:r>
              <a:rPr lang="en-US"/>
              <a:t>: there is a meaningful “zero” value, ratios between values are meaningful </a:t>
            </a:r>
            <a:endParaRPr/>
          </a:p>
          <a:p>
            <a:pPr indent="-228600" lvl="0" marL="228600" rtl="0" algn="l">
              <a:lnSpc>
                <a:spcPct val="90000"/>
              </a:lnSpc>
              <a:spcBef>
                <a:spcPts val="1000"/>
              </a:spcBef>
              <a:spcAft>
                <a:spcPts val="0"/>
              </a:spcAft>
              <a:buClr>
                <a:schemeClr val="accent1"/>
              </a:buClr>
              <a:buSzPts val="2800"/>
              <a:buChar char="•"/>
            </a:pPr>
            <a:r>
              <a:rPr lang="en-US">
                <a:solidFill>
                  <a:schemeClr val="accent1"/>
                </a:solidFill>
              </a:rPr>
              <a:t>Absolute scale</a:t>
            </a:r>
            <a:r>
              <a:rPr lang="en-US"/>
              <a:t>: no transformation (other than identity) is meaningful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16"/>
          <p:cNvSpPr txBox="1"/>
          <p:nvPr>
            <p:ph type="title"/>
          </p:nvPr>
        </p:nvSpPr>
        <p:spPr>
          <a:xfrm>
            <a:off x="838200" y="831273"/>
            <a:ext cx="10515600" cy="8594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Measurement Scale Types</a:t>
            </a:r>
            <a:endParaRPr sz="3600"/>
          </a:p>
        </p:txBody>
      </p:sp>
      <p:graphicFrame>
        <p:nvGraphicFramePr>
          <p:cNvPr id="420" name="Google Shape;420;p16"/>
          <p:cNvGraphicFramePr/>
          <p:nvPr/>
        </p:nvGraphicFramePr>
        <p:xfrm>
          <a:off x="849088" y="1619794"/>
          <a:ext cx="3000000" cy="3000000"/>
        </p:xfrm>
        <a:graphic>
          <a:graphicData uri="http://schemas.openxmlformats.org/drawingml/2006/table">
            <a:tbl>
              <a:tblPr bandRow="1" firstRow="1">
                <a:noFill/>
                <a:tableStyleId>{BCB57B0E-3550-409B-BF7D-CE3982564DA5}</a:tableStyleId>
              </a:tblPr>
              <a:tblGrid>
                <a:gridCol w="1549700"/>
                <a:gridCol w="3505175"/>
                <a:gridCol w="2788175"/>
                <a:gridCol w="3025275"/>
              </a:tblGrid>
              <a:tr h="537975">
                <a:tc>
                  <a:txBody>
                    <a:bodyPr/>
                    <a:lstStyle/>
                    <a:p>
                      <a:pPr indent="0" lvl="0" marL="83820" marR="0" rtl="0" algn="l">
                        <a:lnSpc>
                          <a:spcPct val="100000"/>
                        </a:lnSpc>
                        <a:spcBef>
                          <a:spcPts val="0"/>
                        </a:spcBef>
                        <a:spcAft>
                          <a:spcPts val="0"/>
                        </a:spcAft>
                        <a:buNone/>
                      </a:pPr>
                      <a:r>
                        <a:rPr lang="en-US" sz="1400" u="none" cap="none" strike="noStrike">
                          <a:latin typeface="Calibri"/>
                          <a:ea typeface="Calibri"/>
                          <a:cs typeface="Calibri"/>
                          <a:sym typeface="Calibri"/>
                        </a:rPr>
                        <a:t>Scale Type</a:t>
                      </a:r>
                      <a:endParaRPr sz="1400" u="none" cap="none" strike="noStrike">
                        <a:latin typeface="Calibri"/>
                        <a:ea typeface="Calibri"/>
                        <a:cs typeface="Calibri"/>
                        <a:sym typeface="Calibri"/>
                      </a:endParaRPr>
                    </a:p>
                  </a:txBody>
                  <a:tcPr marT="84450" marB="0" marR="0" marL="0">
                    <a:lnL cap="flat" cmpd="sng" w="12700">
                      <a:solidFill>
                        <a:srgbClr val="E7BA00"/>
                      </a:solidFill>
                      <a:prstDash val="solid"/>
                      <a:round/>
                      <a:headEnd len="sm" w="sm" type="none"/>
                      <a:tailEnd len="sm" w="sm" type="none"/>
                    </a:lnL>
                    <a:lnR cap="flat" cmpd="sng" w="12700">
                      <a:solidFill>
                        <a:srgbClr val="E7BA00"/>
                      </a:solidFill>
                      <a:prstDash val="solid"/>
                      <a:round/>
                      <a:headEnd len="sm" w="sm" type="none"/>
                      <a:tailEnd len="sm" w="sm" type="none"/>
                    </a:lnR>
                    <a:lnT cap="flat" cmpd="sng" w="12700">
                      <a:solidFill>
                        <a:srgbClr val="E7BA00"/>
                      </a:solidFill>
                      <a:prstDash val="solid"/>
                      <a:round/>
                      <a:headEnd len="sm" w="sm" type="none"/>
                      <a:tailEnd len="sm" w="sm" type="none"/>
                    </a:lnT>
                    <a:lnB cap="flat" cmpd="sng" w="12700">
                      <a:solidFill>
                        <a:srgbClr val="E7BA00"/>
                      </a:solidFill>
                      <a:prstDash val="solid"/>
                      <a:round/>
                      <a:headEnd len="sm" w="sm" type="none"/>
                      <a:tailEnd len="sm" w="sm" type="none"/>
                    </a:lnB>
                  </a:tcPr>
                </a:tc>
                <a:tc>
                  <a:txBody>
                    <a:bodyPr/>
                    <a:lstStyle/>
                    <a:p>
                      <a:pPr indent="0" lvl="0" marL="83820" marR="0" rtl="0" algn="l">
                        <a:lnSpc>
                          <a:spcPct val="100000"/>
                        </a:lnSpc>
                        <a:spcBef>
                          <a:spcPts val="0"/>
                        </a:spcBef>
                        <a:spcAft>
                          <a:spcPts val="0"/>
                        </a:spcAft>
                        <a:buNone/>
                      </a:pPr>
                      <a:r>
                        <a:rPr lang="en-US" sz="1400" u="none" cap="none" strike="noStrike">
                          <a:latin typeface="Calibri"/>
                          <a:ea typeface="Calibri"/>
                          <a:cs typeface="Calibri"/>
                          <a:sym typeface="Calibri"/>
                        </a:rPr>
                        <a:t>Characterization</a:t>
                      </a:r>
                      <a:endParaRPr sz="1400" u="none" cap="none" strike="noStrike">
                        <a:latin typeface="Calibri"/>
                        <a:ea typeface="Calibri"/>
                        <a:cs typeface="Calibri"/>
                        <a:sym typeface="Calibri"/>
                      </a:endParaRPr>
                    </a:p>
                  </a:txBody>
                  <a:tcPr marT="84450" marB="0" marR="0" marL="0">
                    <a:lnL cap="flat" cmpd="sng" w="12700">
                      <a:solidFill>
                        <a:srgbClr val="E7BA00"/>
                      </a:solidFill>
                      <a:prstDash val="solid"/>
                      <a:round/>
                      <a:headEnd len="sm" w="sm" type="none"/>
                      <a:tailEnd len="sm" w="sm" type="none"/>
                    </a:lnL>
                    <a:lnR cap="flat" cmpd="sng" w="12700">
                      <a:solidFill>
                        <a:srgbClr val="E7BA00"/>
                      </a:solidFill>
                      <a:prstDash val="solid"/>
                      <a:round/>
                      <a:headEnd len="sm" w="sm" type="none"/>
                      <a:tailEnd len="sm" w="sm" type="none"/>
                    </a:lnR>
                    <a:lnT cap="flat" cmpd="sng" w="12700">
                      <a:solidFill>
                        <a:srgbClr val="E7BA00"/>
                      </a:solidFill>
                      <a:prstDash val="solid"/>
                      <a:round/>
                      <a:headEnd len="sm" w="sm" type="none"/>
                      <a:tailEnd len="sm" w="sm" type="none"/>
                    </a:lnT>
                    <a:lnB cap="flat" cmpd="sng" w="12700">
                      <a:solidFill>
                        <a:srgbClr val="E7BA00"/>
                      </a:solidFill>
                      <a:prstDash val="solid"/>
                      <a:round/>
                      <a:headEnd len="sm" w="sm" type="none"/>
                      <a:tailEnd len="sm" w="sm" type="none"/>
                    </a:lnB>
                  </a:tcPr>
                </a:tc>
                <a:tc>
                  <a:txBody>
                    <a:bodyPr/>
                    <a:lstStyle/>
                    <a:p>
                      <a:pPr indent="0" lvl="0" marL="83820" marR="0" rtl="0" algn="l">
                        <a:lnSpc>
                          <a:spcPct val="100000"/>
                        </a:lnSpc>
                        <a:spcBef>
                          <a:spcPts val="0"/>
                        </a:spcBef>
                        <a:spcAft>
                          <a:spcPts val="0"/>
                        </a:spcAft>
                        <a:buNone/>
                      </a:pPr>
                      <a:r>
                        <a:rPr lang="en-US" sz="1400" u="none" cap="none" strike="noStrike">
                          <a:latin typeface="Calibri"/>
                          <a:ea typeface="Calibri"/>
                          <a:cs typeface="Calibri"/>
                          <a:sym typeface="Calibri"/>
                        </a:rPr>
                        <a:t>Example (generic)</a:t>
                      </a:r>
                      <a:endParaRPr sz="1400" u="none" cap="none" strike="noStrike">
                        <a:latin typeface="Calibri"/>
                        <a:ea typeface="Calibri"/>
                        <a:cs typeface="Calibri"/>
                        <a:sym typeface="Calibri"/>
                      </a:endParaRPr>
                    </a:p>
                  </a:txBody>
                  <a:tcPr marT="84450" marB="0" marR="0" marL="0">
                    <a:lnL cap="flat" cmpd="sng" w="12700">
                      <a:solidFill>
                        <a:srgbClr val="E7BA00"/>
                      </a:solidFill>
                      <a:prstDash val="solid"/>
                      <a:round/>
                      <a:headEnd len="sm" w="sm" type="none"/>
                      <a:tailEnd len="sm" w="sm" type="none"/>
                    </a:lnL>
                    <a:lnR cap="flat" cmpd="sng" w="12700">
                      <a:solidFill>
                        <a:srgbClr val="E7BA00"/>
                      </a:solidFill>
                      <a:prstDash val="solid"/>
                      <a:round/>
                      <a:headEnd len="sm" w="sm" type="none"/>
                      <a:tailEnd len="sm" w="sm" type="none"/>
                    </a:lnR>
                    <a:lnT cap="flat" cmpd="sng" w="12700">
                      <a:solidFill>
                        <a:srgbClr val="E7BA00"/>
                      </a:solidFill>
                      <a:prstDash val="solid"/>
                      <a:round/>
                      <a:headEnd len="sm" w="sm" type="none"/>
                      <a:tailEnd len="sm" w="sm" type="none"/>
                    </a:lnT>
                    <a:lnB cap="flat" cmpd="sng" w="12700">
                      <a:solidFill>
                        <a:srgbClr val="E7BA00"/>
                      </a:solidFill>
                      <a:prstDash val="solid"/>
                      <a:round/>
                      <a:headEnd len="sm" w="sm" type="none"/>
                      <a:tailEnd len="sm" w="sm" type="none"/>
                    </a:lnB>
                  </a:tcPr>
                </a:tc>
                <a:tc>
                  <a:txBody>
                    <a:bodyPr/>
                    <a:lstStyle/>
                    <a:p>
                      <a:pPr indent="0" lvl="0" marL="83820" marR="0" rtl="0" algn="l">
                        <a:lnSpc>
                          <a:spcPct val="100000"/>
                        </a:lnSpc>
                        <a:spcBef>
                          <a:spcPts val="0"/>
                        </a:spcBef>
                        <a:spcAft>
                          <a:spcPts val="0"/>
                        </a:spcAft>
                        <a:buNone/>
                      </a:pPr>
                      <a:r>
                        <a:rPr lang="en-US" sz="1400" u="none" cap="none" strike="noStrike">
                          <a:latin typeface="Calibri"/>
                          <a:ea typeface="Calibri"/>
                          <a:cs typeface="Calibri"/>
                          <a:sym typeface="Calibri"/>
                        </a:rPr>
                        <a:t>Example (SE)</a:t>
                      </a:r>
                      <a:endParaRPr sz="1400" u="none" cap="none" strike="noStrike">
                        <a:latin typeface="Calibri"/>
                        <a:ea typeface="Calibri"/>
                        <a:cs typeface="Calibri"/>
                        <a:sym typeface="Calibri"/>
                      </a:endParaRPr>
                    </a:p>
                  </a:txBody>
                  <a:tcPr marT="84450" marB="0" marR="0" marL="0">
                    <a:lnL cap="flat" cmpd="sng" w="12700">
                      <a:solidFill>
                        <a:srgbClr val="E7BA00"/>
                      </a:solidFill>
                      <a:prstDash val="solid"/>
                      <a:round/>
                      <a:headEnd len="sm" w="sm" type="none"/>
                      <a:tailEnd len="sm" w="sm" type="none"/>
                    </a:lnL>
                    <a:lnR cap="flat" cmpd="sng" w="12700">
                      <a:solidFill>
                        <a:srgbClr val="E7BA00"/>
                      </a:solidFill>
                      <a:prstDash val="solid"/>
                      <a:round/>
                      <a:headEnd len="sm" w="sm" type="none"/>
                      <a:tailEnd len="sm" w="sm" type="none"/>
                    </a:lnR>
                    <a:lnT cap="flat" cmpd="sng" w="12700">
                      <a:solidFill>
                        <a:srgbClr val="E7BA00"/>
                      </a:solidFill>
                      <a:prstDash val="solid"/>
                      <a:round/>
                      <a:headEnd len="sm" w="sm" type="none"/>
                      <a:tailEnd len="sm" w="sm" type="none"/>
                    </a:lnT>
                    <a:lnB cap="flat" cmpd="sng" w="12700">
                      <a:solidFill>
                        <a:srgbClr val="E7BA00"/>
                      </a:solidFill>
                      <a:prstDash val="solid"/>
                      <a:round/>
                      <a:headEnd len="sm" w="sm" type="none"/>
                      <a:tailEnd len="sm" w="sm" type="none"/>
                    </a:lnB>
                  </a:tcPr>
                </a:tc>
              </a:tr>
              <a:tr h="740525">
                <a:tc>
                  <a:txBody>
                    <a:bodyPr/>
                    <a:lstStyle/>
                    <a:p>
                      <a:pPr indent="0" lvl="0" marL="83820" marR="0" rtl="0" algn="l">
                        <a:lnSpc>
                          <a:spcPct val="100000"/>
                        </a:lnSpc>
                        <a:spcBef>
                          <a:spcPts val="0"/>
                        </a:spcBef>
                        <a:spcAft>
                          <a:spcPts val="0"/>
                        </a:spcAft>
                        <a:buNone/>
                      </a:pPr>
                      <a:r>
                        <a:rPr lang="en-US" sz="1400" u="none" cap="none" strike="noStrike">
                          <a:latin typeface="Calibri"/>
                          <a:ea typeface="Calibri"/>
                          <a:cs typeface="Calibri"/>
                          <a:sym typeface="Calibri"/>
                        </a:rPr>
                        <a:t>Nominal</a:t>
                      </a:r>
                      <a:endParaRPr sz="1400" u="none" cap="none" strike="noStrike">
                        <a:latin typeface="Calibri"/>
                        <a:ea typeface="Calibri"/>
                        <a:cs typeface="Calibri"/>
                        <a:sym typeface="Calibri"/>
                      </a:endParaRPr>
                    </a:p>
                  </a:txBody>
                  <a:tcPr marT="85725" marB="0" marR="0" marL="0">
                    <a:lnL cap="flat" cmpd="sng" w="12700">
                      <a:solidFill>
                        <a:srgbClr val="E7BA00"/>
                      </a:solidFill>
                      <a:prstDash val="solid"/>
                      <a:round/>
                      <a:headEnd len="sm" w="sm" type="none"/>
                      <a:tailEnd len="sm" w="sm" type="none"/>
                    </a:lnL>
                    <a:lnR cap="flat" cmpd="sng" w="12700">
                      <a:solidFill>
                        <a:srgbClr val="E7BA00"/>
                      </a:solidFill>
                      <a:prstDash val="solid"/>
                      <a:round/>
                      <a:headEnd len="sm" w="sm" type="none"/>
                      <a:tailEnd len="sm" w="sm" type="none"/>
                    </a:lnR>
                    <a:lnT cap="flat" cmpd="sng" w="12700">
                      <a:solidFill>
                        <a:srgbClr val="E7BA00"/>
                      </a:solidFill>
                      <a:prstDash val="solid"/>
                      <a:round/>
                      <a:headEnd len="sm" w="sm" type="none"/>
                      <a:tailEnd len="sm" w="sm" type="none"/>
                    </a:lnT>
                    <a:lnB cap="flat" cmpd="sng" w="12700">
                      <a:solidFill>
                        <a:srgbClr val="E7BA00"/>
                      </a:solidFill>
                      <a:prstDash val="solid"/>
                      <a:round/>
                      <a:headEnd len="sm" w="sm" type="none"/>
                      <a:tailEnd len="sm" w="sm" type="none"/>
                    </a:lnB>
                  </a:tcPr>
                </a:tc>
                <a:tc>
                  <a:txBody>
                    <a:bodyPr/>
                    <a:lstStyle/>
                    <a:p>
                      <a:pPr indent="0" lvl="0" marL="83820" marR="127635" rtl="0" algn="l">
                        <a:lnSpc>
                          <a:spcPct val="100000"/>
                        </a:lnSpc>
                        <a:spcBef>
                          <a:spcPts val="0"/>
                        </a:spcBef>
                        <a:spcAft>
                          <a:spcPts val="0"/>
                        </a:spcAft>
                        <a:buNone/>
                      </a:pPr>
                      <a:r>
                        <a:rPr lang="en-US" sz="1400" u="none" cap="none" strike="noStrike">
                          <a:latin typeface="Calibri"/>
                          <a:ea typeface="Calibri"/>
                          <a:cs typeface="Calibri"/>
                          <a:sym typeface="Calibri"/>
                        </a:rPr>
                        <a:t>Divides the set of objects into categories,  with no particular ordering among them</a:t>
                      </a:r>
                      <a:endParaRPr sz="1400" u="none" cap="none" strike="noStrike">
                        <a:latin typeface="Calibri"/>
                        <a:ea typeface="Calibri"/>
                        <a:cs typeface="Calibri"/>
                        <a:sym typeface="Calibri"/>
                      </a:endParaRPr>
                    </a:p>
                    <a:p>
                      <a:pPr indent="0" lvl="0" marL="83820" marR="127635" rtl="0" algn="l">
                        <a:lnSpc>
                          <a:spcPct val="100000"/>
                        </a:lnSpc>
                        <a:spcBef>
                          <a:spcPts val="680"/>
                        </a:spcBef>
                        <a:spcAft>
                          <a:spcPts val="0"/>
                        </a:spcAft>
                        <a:buNone/>
                      </a:pPr>
                      <a:r>
                        <a:rPr b="1" i="0" lang="en-US" sz="1400" u="none" cap="none" strike="noStrike">
                          <a:solidFill>
                            <a:schemeClr val="dk1"/>
                          </a:solidFill>
                          <a:latin typeface="Calibri"/>
                          <a:ea typeface="Calibri"/>
                          <a:cs typeface="Calibri"/>
                          <a:sym typeface="Calibri"/>
                        </a:rPr>
                        <a:t>1–1 mapping from </a:t>
                      </a:r>
                      <a:r>
                        <a:rPr b="1" i="1" lang="en-US" sz="1400" u="none" cap="none" strike="noStrike">
                          <a:solidFill>
                            <a:schemeClr val="dk1"/>
                          </a:solidFill>
                          <a:latin typeface="Calibri"/>
                          <a:ea typeface="Calibri"/>
                          <a:cs typeface="Calibri"/>
                          <a:sym typeface="Calibri"/>
                        </a:rPr>
                        <a:t>M </a:t>
                      </a:r>
                      <a:r>
                        <a:rPr b="1" i="0" lang="en-US" sz="1400" u="none" cap="none" strike="noStrike">
                          <a:solidFill>
                            <a:schemeClr val="dk1"/>
                          </a:solidFill>
                          <a:latin typeface="Calibri"/>
                          <a:ea typeface="Calibri"/>
                          <a:cs typeface="Calibri"/>
                          <a:sym typeface="Calibri"/>
                        </a:rPr>
                        <a:t>to </a:t>
                      </a:r>
                      <a:r>
                        <a:rPr b="1" i="1" lang="en-US" sz="1400" u="none" cap="none" strike="noStrike">
                          <a:solidFill>
                            <a:schemeClr val="dk1"/>
                          </a:solidFill>
                          <a:latin typeface="Calibri"/>
                          <a:ea typeface="Calibri"/>
                          <a:cs typeface="Calibri"/>
                          <a:sym typeface="Calibri"/>
                        </a:rPr>
                        <a:t>M</a:t>
                      </a:r>
                      <a:r>
                        <a:rPr b="1" i="0" lang="en-US" sz="1400" u="none" cap="none" strike="noStrike">
                          <a:solidFill>
                            <a:schemeClr val="dk1"/>
                          </a:solidFill>
                          <a:latin typeface="Calibri"/>
                          <a:ea typeface="Calibri"/>
                          <a:cs typeface="Calibri"/>
                          <a:sym typeface="Calibri"/>
                        </a:rPr>
                        <a:t>′</a:t>
                      </a:r>
                      <a:r>
                        <a:rPr b="1" lang="en-US" sz="1400" u="none" cap="none" strike="noStrike">
                          <a:latin typeface="Calibri"/>
                          <a:ea typeface="Calibri"/>
                          <a:cs typeface="Calibri"/>
                          <a:sym typeface="Calibri"/>
                        </a:rPr>
                        <a:t> </a:t>
                      </a:r>
                      <a:endParaRPr b="1" sz="1400" u="none" cap="none" strike="noStrike">
                        <a:latin typeface="Calibri"/>
                        <a:ea typeface="Calibri"/>
                        <a:cs typeface="Calibri"/>
                        <a:sym typeface="Calibri"/>
                      </a:endParaRPr>
                    </a:p>
                  </a:txBody>
                  <a:tcPr marT="86350" marB="0" marR="0" marL="0">
                    <a:lnL cap="flat" cmpd="sng" w="12700">
                      <a:solidFill>
                        <a:srgbClr val="E7BA00"/>
                      </a:solidFill>
                      <a:prstDash val="solid"/>
                      <a:round/>
                      <a:headEnd len="sm" w="sm" type="none"/>
                      <a:tailEnd len="sm" w="sm" type="none"/>
                    </a:lnL>
                    <a:lnR cap="flat" cmpd="sng" w="12700">
                      <a:solidFill>
                        <a:srgbClr val="E7BA00"/>
                      </a:solidFill>
                      <a:prstDash val="solid"/>
                      <a:round/>
                      <a:headEnd len="sm" w="sm" type="none"/>
                      <a:tailEnd len="sm" w="sm" type="none"/>
                    </a:lnR>
                    <a:lnT cap="flat" cmpd="sng" w="12700">
                      <a:solidFill>
                        <a:srgbClr val="E7BA00"/>
                      </a:solidFill>
                      <a:prstDash val="solid"/>
                      <a:round/>
                      <a:headEnd len="sm" w="sm" type="none"/>
                      <a:tailEnd len="sm" w="sm" type="none"/>
                    </a:lnT>
                    <a:lnB cap="flat" cmpd="sng" w="12700">
                      <a:solidFill>
                        <a:srgbClr val="E7BA00"/>
                      </a:solidFill>
                      <a:prstDash val="solid"/>
                      <a:round/>
                      <a:headEnd len="sm" w="sm" type="none"/>
                      <a:tailEnd len="sm" w="sm" type="none"/>
                    </a:lnB>
                  </a:tcPr>
                </a:tc>
                <a:tc>
                  <a:txBody>
                    <a:bodyPr/>
                    <a:lstStyle/>
                    <a:p>
                      <a:pPr indent="0" lvl="0" marL="83820" marR="0" rtl="0" algn="l">
                        <a:lnSpc>
                          <a:spcPct val="100000"/>
                        </a:lnSpc>
                        <a:spcBef>
                          <a:spcPts val="0"/>
                        </a:spcBef>
                        <a:spcAft>
                          <a:spcPts val="0"/>
                        </a:spcAft>
                        <a:buNone/>
                      </a:pPr>
                      <a:r>
                        <a:rPr lang="en-US" sz="1400" u="none" cap="none" strike="noStrike">
                          <a:latin typeface="Calibri"/>
                          <a:ea typeface="Calibri"/>
                          <a:cs typeface="Calibri"/>
                          <a:sym typeface="Calibri"/>
                        </a:rPr>
                        <a:t>Labeling, classification of entities</a:t>
                      </a:r>
                      <a:endParaRPr sz="1400" u="none" cap="none" strike="noStrike">
                        <a:latin typeface="Calibri"/>
                        <a:ea typeface="Calibri"/>
                        <a:cs typeface="Calibri"/>
                        <a:sym typeface="Calibri"/>
                      </a:endParaRPr>
                    </a:p>
                  </a:txBody>
                  <a:tcPr marT="86350" marB="0" marR="0" marL="0">
                    <a:lnL cap="flat" cmpd="sng" w="12700">
                      <a:solidFill>
                        <a:srgbClr val="E7BA00"/>
                      </a:solidFill>
                      <a:prstDash val="solid"/>
                      <a:round/>
                      <a:headEnd len="sm" w="sm" type="none"/>
                      <a:tailEnd len="sm" w="sm" type="none"/>
                    </a:lnL>
                    <a:lnR cap="flat" cmpd="sng" w="12700">
                      <a:solidFill>
                        <a:srgbClr val="E7BA00"/>
                      </a:solidFill>
                      <a:prstDash val="solid"/>
                      <a:round/>
                      <a:headEnd len="sm" w="sm" type="none"/>
                      <a:tailEnd len="sm" w="sm" type="none"/>
                    </a:lnR>
                    <a:lnT cap="flat" cmpd="sng" w="12700">
                      <a:solidFill>
                        <a:srgbClr val="E7BA00"/>
                      </a:solidFill>
                      <a:prstDash val="solid"/>
                      <a:round/>
                      <a:headEnd len="sm" w="sm" type="none"/>
                      <a:tailEnd len="sm" w="sm" type="none"/>
                    </a:lnT>
                    <a:lnB cap="flat" cmpd="sng" w="12700">
                      <a:solidFill>
                        <a:srgbClr val="E7BA00"/>
                      </a:solidFill>
                      <a:prstDash val="solid"/>
                      <a:round/>
                      <a:headEnd len="sm" w="sm" type="none"/>
                      <a:tailEnd len="sm" w="sm" type="none"/>
                    </a:lnB>
                  </a:tcPr>
                </a:tc>
                <a:tc>
                  <a:txBody>
                    <a:bodyPr/>
                    <a:lstStyle/>
                    <a:p>
                      <a:pPr indent="0" lvl="0" marL="83820" marR="244475" rtl="0" algn="l">
                        <a:lnSpc>
                          <a:spcPct val="100000"/>
                        </a:lnSpc>
                        <a:spcBef>
                          <a:spcPts val="0"/>
                        </a:spcBef>
                        <a:spcAft>
                          <a:spcPts val="0"/>
                        </a:spcAft>
                        <a:buNone/>
                      </a:pPr>
                      <a:r>
                        <a:rPr lang="en-US" sz="1400" u="none" cap="none" strike="noStrike">
                          <a:latin typeface="Calibri"/>
                          <a:ea typeface="Calibri"/>
                          <a:cs typeface="Calibri"/>
                          <a:sym typeface="Calibri"/>
                        </a:rPr>
                        <a:t>Name of programming language,  name of defect type</a:t>
                      </a:r>
                      <a:endParaRPr sz="1400" u="none" cap="none" strike="noStrike">
                        <a:latin typeface="Calibri"/>
                        <a:ea typeface="Calibri"/>
                        <a:cs typeface="Calibri"/>
                        <a:sym typeface="Calibri"/>
                      </a:endParaRPr>
                    </a:p>
                  </a:txBody>
                  <a:tcPr marT="86350" marB="0" marR="0" marL="0">
                    <a:lnL cap="flat" cmpd="sng" w="12700">
                      <a:solidFill>
                        <a:srgbClr val="E7BA00"/>
                      </a:solidFill>
                      <a:prstDash val="solid"/>
                      <a:round/>
                      <a:headEnd len="sm" w="sm" type="none"/>
                      <a:tailEnd len="sm" w="sm" type="none"/>
                    </a:lnL>
                    <a:lnR cap="flat" cmpd="sng" w="12700">
                      <a:solidFill>
                        <a:srgbClr val="E7BA00"/>
                      </a:solidFill>
                      <a:prstDash val="solid"/>
                      <a:round/>
                      <a:headEnd len="sm" w="sm" type="none"/>
                      <a:tailEnd len="sm" w="sm" type="none"/>
                    </a:lnR>
                    <a:lnT cap="flat" cmpd="sng" w="12700">
                      <a:solidFill>
                        <a:srgbClr val="E7BA00"/>
                      </a:solidFill>
                      <a:prstDash val="solid"/>
                      <a:round/>
                      <a:headEnd len="sm" w="sm" type="none"/>
                      <a:tailEnd len="sm" w="sm" type="none"/>
                    </a:lnT>
                    <a:lnB cap="flat" cmpd="sng" w="12700">
                      <a:solidFill>
                        <a:srgbClr val="E7BA00"/>
                      </a:solidFill>
                      <a:prstDash val="solid"/>
                      <a:round/>
                      <a:headEnd len="sm" w="sm" type="none"/>
                      <a:tailEnd len="sm" w="sm" type="none"/>
                    </a:lnB>
                  </a:tcPr>
                </a:tc>
              </a:tr>
              <a:tr h="800575">
                <a:tc>
                  <a:txBody>
                    <a:bodyPr/>
                    <a:lstStyle/>
                    <a:p>
                      <a:pPr indent="0" lvl="0" marL="83820" marR="0" rtl="0" algn="l">
                        <a:lnSpc>
                          <a:spcPct val="100000"/>
                        </a:lnSpc>
                        <a:spcBef>
                          <a:spcPts val="0"/>
                        </a:spcBef>
                        <a:spcAft>
                          <a:spcPts val="0"/>
                        </a:spcAft>
                        <a:buNone/>
                      </a:pPr>
                      <a:r>
                        <a:rPr lang="en-US" sz="1400" u="none" cap="none" strike="noStrike">
                          <a:latin typeface="Calibri"/>
                          <a:ea typeface="Calibri"/>
                          <a:cs typeface="Calibri"/>
                          <a:sym typeface="Calibri"/>
                        </a:rPr>
                        <a:t>Ordinal</a:t>
                      </a:r>
                      <a:endParaRPr sz="1400" u="none" cap="none" strike="noStrike">
                        <a:latin typeface="Calibri"/>
                        <a:ea typeface="Calibri"/>
                        <a:cs typeface="Calibri"/>
                        <a:sym typeface="Calibri"/>
                      </a:endParaRPr>
                    </a:p>
                  </a:txBody>
                  <a:tcPr marT="85725" marB="0" marR="0" marL="0">
                    <a:lnL cap="flat" cmpd="sng" w="12700">
                      <a:solidFill>
                        <a:srgbClr val="E7BA00"/>
                      </a:solidFill>
                      <a:prstDash val="solid"/>
                      <a:round/>
                      <a:headEnd len="sm" w="sm" type="none"/>
                      <a:tailEnd len="sm" w="sm" type="none"/>
                    </a:lnL>
                    <a:lnR cap="flat" cmpd="sng" w="12700">
                      <a:solidFill>
                        <a:srgbClr val="E7BA00"/>
                      </a:solidFill>
                      <a:prstDash val="solid"/>
                      <a:round/>
                      <a:headEnd len="sm" w="sm" type="none"/>
                      <a:tailEnd len="sm" w="sm" type="none"/>
                    </a:lnR>
                    <a:lnT cap="flat" cmpd="sng" w="12700">
                      <a:solidFill>
                        <a:srgbClr val="E7BA00"/>
                      </a:solidFill>
                      <a:prstDash val="solid"/>
                      <a:round/>
                      <a:headEnd len="sm" w="sm" type="none"/>
                      <a:tailEnd len="sm" w="sm" type="none"/>
                    </a:lnT>
                    <a:lnB cap="flat" cmpd="sng" w="12700">
                      <a:solidFill>
                        <a:srgbClr val="E7BA00"/>
                      </a:solidFill>
                      <a:prstDash val="solid"/>
                      <a:round/>
                      <a:headEnd len="sm" w="sm" type="none"/>
                      <a:tailEnd len="sm" w="sm" type="none"/>
                    </a:lnB>
                  </a:tcPr>
                </a:tc>
                <a:tc>
                  <a:txBody>
                    <a:bodyPr/>
                    <a:lstStyle/>
                    <a:p>
                      <a:pPr indent="0" lvl="0" marL="83820" marR="156845" rtl="0" algn="l">
                        <a:lnSpc>
                          <a:spcPct val="100000"/>
                        </a:lnSpc>
                        <a:spcBef>
                          <a:spcPts val="0"/>
                        </a:spcBef>
                        <a:spcAft>
                          <a:spcPts val="0"/>
                        </a:spcAft>
                        <a:buNone/>
                      </a:pPr>
                      <a:r>
                        <a:rPr lang="en-US" sz="1400" u="none" cap="none" strike="noStrike">
                          <a:latin typeface="Calibri"/>
                          <a:ea typeface="Calibri"/>
                          <a:cs typeface="Calibri"/>
                          <a:sym typeface="Calibri"/>
                        </a:rPr>
                        <a:t>Divides the set of entities into categories  that are ordered</a:t>
                      </a:r>
                      <a:br>
                        <a:rPr b="0" i="0" lang="en-US" sz="1400" u="none" cap="none" strike="noStrike">
                          <a:solidFill>
                            <a:schemeClr val="dk1"/>
                          </a:solidFill>
                          <a:latin typeface="Calibri"/>
                          <a:ea typeface="Calibri"/>
                          <a:cs typeface="Calibri"/>
                          <a:sym typeface="Calibri"/>
                        </a:rPr>
                      </a:br>
                      <a:r>
                        <a:rPr b="1" i="1" lang="en-US" sz="1400" u="none" cap="none" strike="noStrike">
                          <a:solidFill>
                            <a:schemeClr val="dk1"/>
                          </a:solidFill>
                          <a:latin typeface="Calibri"/>
                          <a:ea typeface="Calibri"/>
                          <a:cs typeface="Calibri"/>
                          <a:sym typeface="Calibri"/>
                        </a:rPr>
                        <a:t>M </a:t>
                      </a:r>
                      <a:r>
                        <a:rPr b="1" i="0" lang="en-US" sz="1400" u="none" cap="none" strike="noStrike">
                          <a:solidFill>
                            <a:schemeClr val="dk1"/>
                          </a:solidFill>
                          <a:latin typeface="Calibri"/>
                          <a:ea typeface="Calibri"/>
                          <a:cs typeface="Calibri"/>
                          <a:sym typeface="Calibri"/>
                        </a:rPr>
                        <a:t>to </a:t>
                      </a:r>
                      <a:r>
                        <a:rPr b="1" i="1" lang="en-US" sz="1400" u="none" cap="none" strike="noStrike">
                          <a:solidFill>
                            <a:schemeClr val="dk1"/>
                          </a:solidFill>
                          <a:latin typeface="Calibri"/>
                          <a:ea typeface="Calibri"/>
                          <a:cs typeface="Calibri"/>
                          <a:sym typeface="Calibri"/>
                        </a:rPr>
                        <a:t>M</a:t>
                      </a:r>
                      <a:r>
                        <a:rPr b="1" i="0" lang="en-US" sz="1400" u="none" cap="none" strike="noStrike">
                          <a:solidFill>
                            <a:schemeClr val="dk1"/>
                          </a:solidFill>
                          <a:latin typeface="Calibri"/>
                          <a:ea typeface="Calibri"/>
                          <a:cs typeface="Calibri"/>
                          <a:sym typeface="Calibri"/>
                        </a:rPr>
                        <a:t>′ with order</a:t>
                      </a:r>
                      <a:endParaRPr b="1" sz="1400" u="none" cap="none" strike="noStrike">
                        <a:latin typeface="Calibri"/>
                        <a:ea typeface="Calibri"/>
                        <a:cs typeface="Calibri"/>
                        <a:sym typeface="Calibri"/>
                      </a:endParaRPr>
                    </a:p>
                  </a:txBody>
                  <a:tcPr marT="86350" marB="0" marR="0" marL="0">
                    <a:lnL cap="flat" cmpd="sng" w="12700">
                      <a:solidFill>
                        <a:srgbClr val="E7BA00"/>
                      </a:solidFill>
                      <a:prstDash val="solid"/>
                      <a:round/>
                      <a:headEnd len="sm" w="sm" type="none"/>
                      <a:tailEnd len="sm" w="sm" type="none"/>
                    </a:lnL>
                    <a:lnR cap="flat" cmpd="sng" w="12700">
                      <a:solidFill>
                        <a:srgbClr val="E7BA00"/>
                      </a:solidFill>
                      <a:prstDash val="solid"/>
                      <a:round/>
                      <a:headEnd len="sm" w="sm" type="none"/>
                      <a:tailEnd len="sm" w="sm" type="none"/>
                    </a:lnR>
                    <a:lnT cap="flat" cmpd="sng" w="12700">
                      <a:solidFill>
                        <a:srgbClr val="E7BA00"/>
                      </a:solidFill>
                      <a:prstDash val="solid"/>
                      <a:round/>
                      <a:headEnd len="sm" w="sm" type="none"/>
                      <a:tailEnd len="sm" w="sm" type="none"/>
                    </a:lnT>
                    <a:lnB cap="flat" cmpd="sng" w="12700">
                      <a:solidFill>
                        <a:srgbClr val="E7BA00"/>
                      </a:solidFill>
                      <a:prstDash val="solid"/>
                      <a:round/>
                      <a:headEnd len="sm" w="sm" type="none"/>
                      <a:tailEnd len="sm" w="sm" type="none"/>
                    </a:lnB>
                  </a:tcPr>
                </a:tc>
                <a:tc>
                  <a:txBody>
                    <a:bodyPr/>
                    <a:lstStyle/>
                    <a:p>
                      <a:pPr indent="0" lvl="0" marL="83820" marR="0" rtl="0" algn="l">
                        <a:lnSpc>
                          <a:spcPct val="100000"/>
                        </a:lnSpc>
                        <a:spcBef>
                          <a:spcPts val="0"/>
                        </a:spcBef>
                        <a:spcAft>
                          <a:spcPts val="0"/>
                        </a:spcAft>
                        <a:buNone/>
                      </a:pPr>
                      <a:r>
                        <a:rPr lang="en-US" sz="1400" u="none" cap="none" strike="noStrike">
                          <a:latin typeface="Calibri"/>
                          <a:ea typeface="Calibri"/>
                          <a:cs typeface="Calibri"/>
                          <a:sym typeface="Calibri"/>
                        </a:rPr>
                        <a:t>Preference, ranking, difficulty</a:t>
                      </a:r>
                      <a:endParaRPr sz="1400" u="none" cap="none" strike="noStrike">
                        <a:latin typeface="Calibri"/>
                        <a:ea typeface="Calibri"/>
                        <a:cs typeface="Calibri"/>
                        <a:sym typeface="Calibri"/>
                      </a:endParaRPr>
                    </a:p>
                  </a:txBody>
                  <a:tcPr marT="86350" marB="0" marR="0" marL="0">
                    <a:lnL cap="flat" cmpd="sng" w="12700">
                      <a:solidFill>
                        <a:srgbClr val="E7BA00"/>
                      </a:solidFill>
                      <a:prstDash val="solid"/>
                      <a:round/>
                      <a:headEnd len="sm" w="sm" type="none"/>
                      <a:tailEnd len="sm" w="sm" type="none"/>
                    </a:lnL>
                    <a:lnR cap="flat" cmpd="sng" w="12700">
                      <a:solidFill>
                        <a:srgbClr val="E7BA00"/>
                      </a:solidFill>
                      <a:prstDash val="solid"/>
                      <a:round/>
                      <a:headEnd len="sm" w="sm" type="none"/>
                      <a:tailEnd len="sm" w="sm" type="none"/>
                    </a:lnR>
                    <a:lnT cap="flat" cmpd="sng" w="12700">
                      <a:solidFill>
                        <a:srgbClr val="E7BA00"/>
                      </a:solidFill>
                      <a:prstDash val="solid"/>
                      <a:round/>
                      <a:headEnd len="sm" w="sm" type="none"/>
                      <a:tailEnd len="sm" w="sm" type="none"/>
                    </a:lnT>
                    <a:lnB cap="flat" cmpd="sng" w="12700">
                      <a:solidFill>
                        <a:srgbClr val="E7BA00"/>
                      </a:solidFill>
                      <a:prstDash val="solid"/>
                      <a:round/>
                      <a:headEnd len="sm" w="sm" type="none"/>
                      <a:tailEnd len="sm" w="sm" type="none"/>
                    </a:lnB>
                  </a:tcPr>
                </a:tc>
                <a:tc>
                  <a:txBody>
                    <a:bodyPr/>
                    <a:lstStyle/>
                    <a:p>
                      <a:pPr indent="0" lvl="0" marL="83820" marR="160020" rtl="0" algn="l">
                        <a:lnSpc>
                          <a:spcPct val="100000"/>
                        </a:lnSpc>
                        <a:spcBef>
                          <a:spcPts val="0"/>
                        </a:spcBef>
                        <a:spcAft>
                          <a:spcPts val="0"/>
                        </a:spcAft>
                        <a:buNone/>
                      </a:pPr>
                      <a:r>
                        <a:rPr lang="en-US" sz="1400" u="none" cap="none" strike="noStrike">
                          <a:latin typeface="Calibri"/>
                          <a:ea typeface="Calibri"/>
                          <a:cs typeface="Calibri"/>
                          <a:sym typeface="Calibri"/>
                        </a:rPr>
                        <a:t>Ranking of failures (as measure of  failure severity)</a:t>
                      </a:r>
                      <a:endParaRPr sz="1400" u="none" cap="none" strike="noStrike">
                        <a:latin typeface="Calibri"/>
                        <a:ea typeface="Calibri"/>
                        <a:cs typeface="Calibri"/>
                        <a:sym typeface="Calibri"/>
                      </a:endParaRPr>
                    </a:p>
                  </a:txBody>
                  <a:tcPr marT="86350" marB="0" marR="0" marL="0">
                    <a:lnL cap="flat" cmpd="sng" w="12700">
                      <a:solidFill>
                        <a:srgbClr val="E7BA00"/>
                      </a:solidFill>
                      <a:prstDash val="solid"/>
                      <a:round/>
                      <a:headEnd len="sm" w="sm" type="none"/>
                      <a:tailEnd len="sm" w="sm" type="none"/>
                    </a:lnL>
                    <a:lnR cap="flat" cmpd="sng" w="12700">
                      <a:solidFill>
                        <a:srgbClr val="E7BA00"/>
                      </a:solidFill>
                      <a:prstDash val="solid"/>
                      <a:round/>
                      <a:headEnd len="sm" w="sm" type="none"/>
                      <a:tailEnd len="sm" w="sm" type="none"/>
                    </a:lnR>
                    <a:lnT cap="flat" cmpd="sng" w="12700">
                      <a:solidFill>
                        <a:srgbClr val="E7BA00"/>
                      </a:solidFill>
                      <a:prstDash val="solid"/>
                      <a:round/>
                      <a:headEnd len="sm" w="sm" type="none"/>
                      <a:tailEnd len="sm" w="sm" type="none"/>
                    </a:lnT>
                    <a:lnB cap="flat" cmpd="sng" w="12700">
                      <a:solidFill>
                        <a:srgbClr val="E7BA00"/>
                      </a:solidFill>
                      <a:prstDash val="solid"/>
                      <a:round/>
                      <a:headEnd len="sm" w="sm" type="none"/>
                      <a:tailEnd len="sm" w="sm" type="none"/>
                    </a:lnB>
                  </a:tcPr>
                </a:tc>
              </a:tr>
              <a:tr h="922250">
                <a:tc>
                  <a:txBody>
                    <a:bodyPr/>
                    <a:lstStyle/>
                    <a:p>
                      <a:pPr indent="0" lvl="0" marL="83820" marR="0" rtl="0" algn="l">
                        <a:lnSpc>
                          <a:spcPct val="100000"/>
                        </a:lnSpc>
                        <a:spcBef>
                          <a:spcPts val="0"/>
                        </a:spcBef>
                        <a:spcAft>
                          <a:spcPts val="0"/>
                        </a:spcAft>
                        <a:buNone/>
                      </a:pPr>
                      <a:r>
                        <a:rPr lang="en-US" sz="1400" u="none" cap="none" strike="noStrike">
                          <a:latin typeface="Calibri"/>
                          <a:ea typeface="Calibri"/>
                          <a:cs typeface="Calibri"/>
                          <a:sym typeface="Calibri"/>
                        </a:rPr>
                        <a:t>Interval</a:t>
                      </a:r>
                      <a:endParaRPr sz="1400" u="none" cap="none" strike="noStrike">
                        <a:latin typeface="Calibri"/>
                        <a:ea typeface="Calibri"/>
                        <a:cs typeface="Calibri"/>
                        <a:sym typeface="Calibri"/>
                      </a:endParaRPr>
                    </a:p>
                  </a:txBody>
                  <a:tcPr marT="85725" marB="0" marR="0" marL="0">
                    <a:lnL cap="flat" cmpd="sng" w="12700">
                      <a:solidFill>
                        <a:srgbClr val="E7BA00"/>
                      </a:solidFill>
                      <a:prstDash val="solid"/>
                      <a:round/>
                      <a:headEnd len="sm" w="sm" type="none"/>
                      <a:tailEnd len="sm" w="sm" type="none"/>
                    </a:lnL>
                    <a:lnR cap="flat" cmpd="sng" w="12700">
                      <a:solidFill>
                        <a:srgbClr val="E7BA00"/>
                      </a:solidFill>
                      <a:prstDash val="solid"/>
                      <a:round/>
                      <a:headEnd len="sm" w="sm" type="none"/>
                      <a:tailEnd len="sm" w="sm" type="none"/>
                    </a:lnR>
                    <a:lnT cap="flat" cmpd="sng" w="12700">
                      <a:solidFill>
                        <a:srgbClr val="E7BA00"/>
                      </a:solidFill>
                      <a:prstDash val="solid"/>
                      <a:round/>
                      <a:headEnd len="sm" w="sm" type="none"/>
                      <a:tailEnd len="sm" w="sm" type="none"/>
                    </a:lnT>
                    <a:lnB cap="flat" cmpd="sng" w="12700">
                      <a:solidFill>
                        <a:srgbClr val="E7BA00"/>
                      </a:solidFill>
                      <a:prstDash val="solid"/>
                      <a:round/>
                      <a:headEnd len="sm" w="sm" type="none"/>
                      <a:tailEnd len="sm" w="sm" type="none"/>
                    </a:lnB>
                  </a:tcPr>
                </a:tc>
                <a:tc>
                  <a:txBody>
                    <a:bodyPr/>
                    <a:lstStyle/>
                    <a:p>
                      <a:pPr indent="0" lvl="0" marL="83820" marR="469900" rtl="0" algn="l">
                        <a:lnSpc>
                          <a:spcPct val="100000"/>
                        </a:lnSpc>
                        <a:spcBef>
                          <a:spcPts val="0"/>
                        </a:spcBef>
                        <a:spcAft>
                          <a:spcPts val="0"/>
                        </a:spcAft>
                        <a:buNone/>
                      </a:pPr>
                      <a:r>
                        <a:rPr lang="en-US" sz="1400" u="none" cap="none" strike="noStrike">
                          <a:latin typeface="Calibri"/>
                          <a:ea typeface="Calibri"/>
                          <a:cs typeface="Calibri"/>
                          <a:sym typeface="Calibri"/>
                        </a:rPr>
                        <a:t>Comparing the differences between  values is meaningful</a:t>
                      </a:r>
                      <a:endParaRPr sz="1400" u="none" cap="none" strike="noStrike">
                        <a:latin typeface="Calibri"/>
                        <a:ea typeface="Calibri"/>
                        <a:cs typeface="Calibri"/>
                        <a:sym typeface="Calibri"/>
                      </a:endParaRPr>
                    </a:p>
                    <a:p>
                      <a:pPr indent="0" lvl="0" marL="83820" marR="469900" rtl="0" algn="l">
                        <a:lnSpc>
                          <a:spcPct val="100000"/>
                        </a:lnSpc>
                        <a:spcBef>
                          <a:spcPts val="680"/>
                        </a:spcBef>
                        <a:spcAft>
                          <a:spcPts val="0"/>
                        </a:spcAft>
                        <a:buNone/>
                      </a:pPr>
                      <a:r>
                        <a:rPr b="1" i="1" lang="en-US" sz="1400" u="none" cap="none" strike="noStrike">
                          <a:solidFill>
                            <a:schemeClr val="dk1"/>
                          </a:solidFill>
                          <a:latin typeface="Calibri"/>
                          <a:ea typeface="Calibri"/>
                          <a:cs typeface="Calibri"/>
                          <a:sym typeface="Calibri"/>
                        </a:rPr>
                        <a:t>M</a:t>
                      </a:r>
                      <a:r>
                        <a:rPr b="1" i="0" lang="en-US" sz="1400" u="none" cap="none" strike="noStrike">
                          <a:solidFill>
                            <a:schemeClr val="dk1"/>
                          </a:solidFill>
                          <a:latin typeface="Calibri"/>
                          <a:ea typeface="Calibri"/>
                          <a:cs typeface="Calibri"/>
                          <a:sym typeface="Calibri"/>
                        </a:rPr>
                        <a:t>′ = </a:t>
                      </a:r>
                      <a:r>
                        <a:rPr b="1" i="1" lang="en-US" sz="1400" u="none" cap="none" strike="noStrike">
                          <a:solidFill>
                            <a:schemeClr val="dk1"/>
                          </a:solidFill>
                          <a:latin typeface="Calibri"/>
                          <a:ea typeface="Calibri"/>
                          <a:cs typeface="Calibri"/>
                          <a:sym typeface="Calibri"/>
                        </a:rPr>
                        <a:t>aM </a:t>
                      </a:r>
                      <a:r>
                        <a:rPr b="1" i="0" lang="en-US" sz="1400" u="none" cap="none" strike="noStrike">
                          <a:solidFill>
                            <a:schemeClr val="dk1"/>
                          </a:solidFill>
                          <a:latin typeface="Calibri"/>
                          <a:ea typeface="Calibri"/>
                          <a:cs typeface="Calibri"/>
                          <a:sym typeface="Calibri"/>
                        </a:rPr>
                        <a:t>+ </a:t>
                      </a:r>
                      <a:r>
                        <a:rPr b="1" i="1" lang="en-US" sz="1400" u="none" cap="none" strike="noStrike">
                          <a:solidFill>
                            <a:schemeClr val="dk1"/>
                          </a:solidFill>
                          <a:latin typeface="Calibri"/>
                          <a:ea typeface="Calibri"/>
                          <a:cs typeface="Calibri"/>
                          <a:sym typeface="Calibri"/>
                        </a:rPr>
                        <a:t>b </a:t>
                      </a:r>
                      <a:r>
                        <a:rPr b="1" i="0" lang="en-US" sz="1400" u="none" cap="none" strike="noStrike">
                          <a:solidFill>
                            <a:schemeClr val="dk1"/>
                          </a:solidFill>
                          <a:latin typeface="Calibri"/>
                          <a:ea typeface="Calibri"/>
                          <a:cs typeface="Calibri"/>
                          <a:sym typeface="Calibri"/>
                        </a:rPr>
                        <a:t>(</a:t>
                      </a:r>
                      <a:r>
                        <a:rPr b="1" i="1" lang="en-US" sz="1400" u="none" cap="none" strike="noStrike">
                          <a:solidFill>
                            <a:schemeClr val="dk1"/>
                          </a:solidFill>
                          <a:latin typeface="Calibri"/>
                          <a:ea typeface="Calibri"/>
                          <a:cs typeface="Calibri"/>
                          <a:sym typeface="Calibri"/>
                        </a:rPr>
                        <a:t>a </a:t>
                      </a:r>
                      <a:r>
                        <a:rPr b="1" i="0" lang="en-US" sz="1400" u="none" cap="none" strike="noStrike">
                          <a:solidFill>
                            <a:schemeClr val="dk1"/>
                          </a:solidFill>
                          <a:latin typeface="Calibri"/>
                          <a:ea typeface="Calibri"/>
                          <a:cs typeface="Calibri"/>
                          <a:sym typeface="Calibri"/>
                        </a:rPr>
                        <a:t>&gt; 0)</a:t>
                      </a:r>
                      <a:r>
                        <a:rPr b="1" lang="en-US" sz="1400" u="none" cap="none" strike="noStrike"/>
                        <a:t> </a:t>
                      </a:r>
                      <a:endParaRPr b="1" sz="1400" u="none" cap="none" strike="noStrike">
                        <a:latin typeface="Calibri"/>
                        <a:ea typeface="Calibri"/>
                        <a:cs typeface="Calibri"/>
                        <a:sym typeface="Calibri"/>
                      </a:endParaRPr>
                    </a:p>
                  </a:txBody>
                  <a:tcPr marT="86350" marB="0" marR="0" marL="0">
                    <a:lnL cap="flat" cmpd="sng" w="12700">
                      <a:solidFill>
                        <a:srgbClr val="E7BA00"/>
                      </a:solidFill>
                      <a:prstDash val="solid"/>
                      <a:round/>
                      <a:headEnd len="sm" w="sm" type="none"/>
                      <a:tailEnd len="sm" w="sm" type="none"/>
                    </a:lnL>
                    <a:lnR cap="flat" cmpd="sng" w="12700">
                      <a:solidFill>
                        <a:srgbClr val="E7BA00"/>
                      </a:solidFill>
                      <a:prstDash val="solid"/>
                      <a:round/>
                      <a:headEnd len="sm" w="sm" type="none"/>
                      <a:tailEnd len="sm" w="sm" type="none"/>
                    </a:lnR>
                    <a:lnT cap="flat" cmpd="sng" w="12700">
                      <a:solidFill>
                        <a:srgbClr val="E7BA00"/>
                      </a:solidFill>
                      <a:prstDash val="solid"/>
                      <a:round/>
                      <a:headEnd len="sm" w="sm" type="none"/>
                      <a:tailEnd len="sm" w="sm" type="none"/>
                    </a:lnT>
                    <a:lnB cap="flat" cmpd="sng" w="12700">
                      <a:solidFill>
                        <a:srgbClr val="E7BA00"/>
                      </a:solidFill>
                      <a:prstDash val="solid"/>
                      <a:round/>
                      <a:headEnd len="sm" w="sm" type="none"/>
                      <a:tailEnd len="sm" w="sm" type="none"/>
                    </a:lnB>
                  </a:tcPr>
                </a:tc>
                <a:tc>
                  <a:txBody>
                    <a:bodyPr/>
                    <a:lstStyle/>
                    <a:p>
                      <a:pPr indent="0" lvl="0" marL="83820" marR="415925" rtl="0" algn="l">
                        <a:lnSpc>
                          <a:spcPct val="100000"/>
                        </a:lnSpc>
                        <a:spcBef>
                          <a:spcPts val="0"/>
                        </a:spcBef>
                        <a:spcAft>
                          <a:spcPts val="0"/>
                        </a:spcAft>
                        <a:buNone/>
                      </a:pPr>
                      <a:r>
                        <a:rPr lang="en-US" sz="1400" u="none" cap="none" strike="noStrike">
                          <a:latin typeface="Calibri"/>
                          <a:ea typeface="Calibri"/>
                          <a:cs typeface="Calibri"/>
                          <a:sym typeface="Calibri"/>
                        </a:rPr>
                        <a:t>Calendar time, temperature  (Fahrenheit, Celsius)</a:t>
                      </a:r>
                      <a:endParaRPr sz="1400" u="none" cap="none" strike="noStrike">
                        <a:latin typeface="Calibri"/>
                        <a:ea typeface="Calibri"/>
                        <a:cs typeface="Calibri"/>
                        <a:sym typeface="Calibri"/>
                      </a:endParaRPr>
                    </a:p>
                  </a:txBody>
                  <a:tcPr marT="86350" marB="0" marR="0" marL="0">
                    <a:lnL cap="flat" cmpd="sng" w="12700">
                      <a:solidFill>
                        <a:srgbClr val="E7BA00"/>
                      </a:solidFill>
                      <a:prstDash val="solid"/>
                      <a:round/>
                      <a:headEnd len="sm" w="sm" type="none"/>
                      <a:tailEnd len="sm" w="sm" type="none"/>
                    </a:lnL>
                    <a:lnR cap="flat" cmpd="sng" w="12700">
                      <a:solidFill>
                        <a:srgbClr val="E7BA00"/>
                      </a:solidFill>
                      <a:prstDash val="solid"/>
                      <a:round/>
                      <a:headEnd len="sm" w="sm" type="none"/>
                      <a:tailEnd len="sm" w="sm" type="none"/>
                    </a:lnR>
                    <a:lnT cap="flat" cmpd="sng" w="12700">
                      <a:solidFill>
                        <a:srgbClr val="E7BA00"/>
                      </a:solidFill>
                      <a:prstDash val="solid"/>
                      <a:round/>
                      <a:headEnd len="sm" w="sm" type="none"/>
                      <a:tailEnd len="sm" w="sm" type="none"/>
                    </a:lnT>
                    <a:lnB cap="flat" cmpd="sng" w="12700">
                      <a:solidFill>
                        <a:srgbClr val="E7BA00"/>
                      </a:solidFill>
                      <a:prstDash val="solid"/>
                      <a:round/>
                      <a:headEnd len="sm" w="sm" type="none"/>
                      <a:tailEnd len="sm" w="sm" type="none"/>
                    </a:lnB>
                  </a:tcPr>
                </a:tc>
                <a:tc>
                  <a:txBody>
                    <a:bodyPr/>
                    <a:lstStyle/>
                    <a:p>
                      <a:pPr indent="0" lvl="0" marL="83820" marR="415925" rtl="0" algn="l">
                        <a:lnSpc>
                          <a:spcPct val="100000"/>
                        </a:lnSpc>
                        <a:spcBef>
                          <a:spcPts val="0"/>
                        </a:spcBef>
                        <a:spcAft>
                          <a:spcPts val="0"/>
                        </a:spcAft>
                        <a:buNone/>
                      </a:pPr>
                      <a:r>
                        <a:rPr lang="en-US" sz="1400" u="none" cap="none" strike="noStrike">
                          <a:latin typeface="Calibri"/>
                          <a:ea typeface="Calibri"/>
                          <a:cs typeface="Calibri"/>
                          <a:sym typeface="Calibri"/>
                        </a:rPr>
                        <a:t>Beginning and end date of  activities (as measures of time  distance)</a:t>
                      </a:r>
                      <a:endParaRPr sz="1400" u="none" cap="none" strike="noStrike">
                        <a:latin typeface="Calibri"/>
                        <a:ea typeface="Calibri"/>
                        <a:cs typeface="Calibri"/>
                        <a:sym typeface="Calibri"/>
                      </a:endParaRPr>
                    </a:p>
                  </a:txBody>
                  <a:tcPr marT="86350" marB="0" marR="0" marL="0">
                    <a:lnL cap="flat" cmpd="sng" w="12700">
                      <a:solidFill>
                        <a:srgbClr val="E7BA00"/>
                      </a:solidFill>
                      <a:prstDash val="solid"/>
                      <a:round/>
                      <a:headEnd len="sm" w="sm" type="none"/>
                      <a:tailEnd len="sm" w="sm" type="none"/>
                    </a:lnL>
                    <a:lnR cap="flat" cmpd="sng" w="12700">
                      <a:solidFill>
                        <a:srgbClr val="E7BA00"/>
                      </a:solidFill>
                      <a:prstDash val="solid"/>
                      <a:round/>
                      <a:headEnd len="sm" w="sm" type="none"/>
                      <a:tailEnd len="sm" w="sm" type="none"/>
                    </a:lnR>
                    <a:lnT cap="flat" cmpd="sng" w="12700">
                      <a:solidFill>
                        <a:srgbClr val="E7BA00"/>
                      </a:solidFill>
                      <a:prstDash val="solid"/>
                      <a:round/>
                      <a:headEnd len="sm" w="sm" type="none"/>
                      <a:tailEnd len="sm" w="sm" type="none"/>
                    </a:lnT>
                    <a:lnB cap="flat" cmpd="sng" w="12700">
                      <a:solidFill>
                        <a:srgbClr val="E7BA00"/>
                      </a:solidFill>
                      <a:prstDash val="solid"/>
                      <a:round/>
                      <a:headEnd len="sm" w="sm" type="none"/>
                      <a:tailEnd len="sm" w="sm" type="none"/>
                    </a:lnB>
                  </a:tcPr>
                </a:tc>
              </a:tr>
              <a:tr h="800575">
                <a:tc>
                  <a:txBody>
                    <a:bodyPr/>
                    <a:lstStyle/>
                    <a:p>
                      <a:pPr indent="0" lvl="0" marL="83820" marR="0" rtl="0" algn="l">
                        <a:lnSpc>
                          <a:spcPct val="100000"/>
                        </a:lnSpc>
                        <a:spcBef>
                          <a:spcPts val="0"/>
                        </a:spcBef>
                        <a:spcAft>
                          <a:spcPts val="0"/>
                        </a:spcAft>
                        <a:buNone/>
                      </a:pPr>
                      <a:r>
                        <a:rPr lang="en-US" sz="1400" u="none" cap="none" strike="noStrike">
                          <a:latin typeface="Calibri"/>
                          <a:ea typeface="Calibri"/>
                          <a:cs typeface="Calibri"/>
                          <a:sym typeface="Calibri"/>
                        </a:rPr>
                        <a:t>Ratio</a:t>
                      </a:r>
                      <a:endParaRPr sz="1400" u="none" cap="none" strike="noStrike">
                        <a:latin typeface="Calibri"/>
                        <a:ea typeface="Calibri"/>
                        <a:cs typeface="Calibri"/>
                        <a:sym typeface="Calibri"/>
                      </a:endParaRPr>
                    </a:p>
                  </a:txBody>
                  <a:tcPr marT="85725" marB="0" marR="0" marL="0">
                    <a:lnL cap="flat" cmpd="sng" w="12700">
                      <a:solidFill>
                        <a:srgbClr val="E7BA00"/>
                      </a:solidFill>
                      <a:prstDash val="solid"/>
                      <a:round/>
                      <a:headEnd len="sm" w="sm" type="none"/>
                      <a:tailEnd len="sm" w="sm" type="none"/>
                    </a:lnL>
                    <a:lnR cap="flat" cmpd="sng" w="12700">
                      <a:solidFill>
                        <a:srgbClr val="E7BA00"/>
                      </a:solidFill>
                      <a:prstDash val="solid"/>
                      <a:round/>
                      <a:headEnd len="sm" w="sm" type="none"/>
                      <a:tailEnd len="sm" w="sm" type="none"/>
                    </a:lnR>
                    <a:lnT cap="flat" cmpd="sng" w="12700">
                      <a:solidFill>
                        <a:srgbClr val="E7BA00"/>
                      </a:solidFill>
                      <a:prstDash val="solid"/>
                      <a:round/>
                      <a:headEnd len="sm" w="sm" type="none"/>
                      <a:tailEnd len="sm" w="sm" type="none"/>
                    </a:lnT>
                    <a:lnB cap="flat" cmpd="sng" w="12700">
                      <a:solidFill>
                        <a:srgbClr val="E7BA00"/>
                      </a:solidFill>
                      <a:prstDash val="solid"/>
                      <a:round/>
                      <a:headEnd len="sm" w="sm" type="none"/>
                      <a:tailEnd len="sm" w="sm" type="none"/>
                    </a:lnB>
                  </a:tcPr>
                </a:tc>
                <a:tc>
                  <a:txBody>
                    <a:bodyPr/>
                    <a:lstStyle/>
                    <a:p>
                      <a:pPr indent="0" lvl="0" marL="83820" marR="200660" rtl="0" algn="l">
                        <a:lnSpc>
                          <a:spcPct val="100000"/>
                        </a:lnSpc>
                        <a:spcBef>
                          <a:spcPts val="0"/>
                        </a:spcBef>
                        <a:spcAft>
                          <a:spcPts val="0"/>
                        </a:spcAft>
                        <a:buNone/>
                      </a:pPr>
                      <a:r>
                        <a:rPr lang="en-US" sz="1400" u="none" cap="none" strike="noStrike">
                          <a:latin typeface="Calibri"/>
                          <a:ea typeface="Calibri"/>
                          <a:cs typeface="Calibri"/>
                          <a:sym typeface="Calibri"/>
                        </a:rPr>
                        <a:t>There is a meaningful “zero” value, and  ratios between values are meaningful</a:t>
                      </a:r>
                      <a:endParaRPr sz="1400" u="none" cap="none" strike="noStrike">
                        <a:latin typeface="Calibri"/>
                        <a:ea typeface="Calibri"/>
                        <a:cs typeface="Calibri"/>
                        <a:sym typeface="Calibri"/>
                      </a:endParaRPr>
                    </a:p>
                    <a:p>
                      <a:pPr indent="0" lvl="0" marL="83820" marR="200660" rtl="0" algn="l">
                        <a:lnSpc>
                          <a:spcPct val="100000"/>
                        </a:lnSpc>
                        <a:spcBef>
                          <a:spcPts val="685"/>
                        </a:spcBef>
                        <a:spcAft>
                          <a:spcPts val="0"/>
                        </a:spcAft>
                        <a:buNone/>
                      </a:pPr>
                      <a:r>
                        <a:rPr b="1" i="1" lang="en-US" sz="1400" u="none" cap="none" strike="noStrike">
                          <a:solidFill>
                            <a:schemeClr val="dk1"/>
                          </a:solidFill>
                          <a:latin typeface="Calibri"/>
                          <a:ea typeface="Calibri"/>
                          <a:cs typeface="Calibri"/>
                          <a:sym typeface="Calibri"/>
                        </a:rPr>
                        <a:t>M</a:t>
                      </a:r>
                      <a:r>
                        <a:rPr b="1" i="0" lang="en-US" sz="1400" u="none" cap="none" strike="noStrike">
                          <a:solidFill>
                            <a:schemeClr val="dk1"/>
                          </a:solidFill>
                          <a:latin typeface="Calibri"/>
                          <a:ea typeface="Calibri"/>
                          <a:cs typeface="Calibri"/>
                          <a:sym typeface="Calibri"/>
                        </a:rPr>
                        <a:t>′ = </a:t>
                      </a:r>
                      <a:r>
                        <a:rPr b="1" i="1" lang="en-US" sz="1400" u="none" cap="none" strike="noStrike">
                          <a:solidFill>
                            <a:schemeClr val="dk1"/>
                          </a:solidFill>
                          <a:latin typeface="Calibri"/>
                          <a:ea typeface="Calibri"/>
                          <a:cs typeface="Calibri"/>
                          <a:sym typeface="Calibri"/>
                        </a:rPr>
                        <a:t>aM </a:t>
                      </a:r>
                      <a:r>
                        <a:rPr b="1" i="0" lang="en-US" sz="1400" u="none" cap="none" strike="noStrike">
                          <a:solidFill>
                            <a:schemeClr val="dk1"/>
                          </a:solidFill>
                          <a:latin typeface="Calibri"/>
                          <a:ea typeface="Calibri"/>
                          <a:cs typeface="Calibri"/>
                          <a:sym typeface="Calibri"/>
                        </a:rPr>
                        <a:t>(</a:t>
                      </a:r>
                      <a:r>
                        <a:rPr b="1" i="1" lang="en-US" sz="1400" u="none" cap="none" strike="noStrike">
                          <a:solidFill>
                            <a:schemeClr val="dk1"/>
                          </a:solidFill>
                          <a:latin typeface="Calibri"/>
                          <a:ea typeface="Calibri"/>
                          <a:cs typeface="Calibri"/>
                          <a:sym typeface="Calibri"/>
                        </a:rPr>
                        <a:t>a </a:t>
                      </a:r>
                      <a:r>
                        <a:rPr b="1" i="0" lang="en-US" sz="1400" u="none" cap="none" strike="noStrike">
                          <a:solidFill>
                            <a:schemeClr val="dk1"/>
                          </a:solidFill>
                          <a:latin typeface="Calibri"/>
                          <a:ea typeface="Calibri"/>
                          <a:cs typeface="Calibri"/>
                          <a:sym typeface="Calibri"/>
                        </a:rPr>
                        <a:t>&gt; 0)</a:t>
                      </a:r>
                      <a:r>
                        <a:rPr b="1" lang="en-US" sz="1400" u="none" cap="none" strike="noStrike"/>
                        <a:t> </a:t>
                      </a:r>
                      <a:endParaRPr b="1" sz="1400" u="none" cap="none" strike="noStrike">
                        <a:latin typeface="Calibri"/>
                        <a:ea typeface="Calibri"/>
                        <a:cs typeface="Calibri"/>
                        <a:sym typeface="Calibri"/>
                      </a:endParaRPr>
                    </a:p>
                  </a:txBody>
                  <a:tcPr marT="87000" marB="0" marR="0" marL="0">
                    <a:lnL cap="flat" cmpd="sng" w="12700">
                      <a:solidFill>
                        <a:srgbClr val="E7BA00"/>
                      </a:solidFill>
                      <a:prstDash val="solid"/>
                      <a:round/>
                      <a:headEnd len="sm" w="sm" type="none"/>
                      <a:tailEnd len="sm" w="sm" type="none"/>
                    </a:lnL>
                    <a:lnR cap="flat" cmpd="sng" w="12700">
                      <a:solidFill>
                        <a:srgbClr val="E7BA00"/>
                      </a:solidFill>
                      <a:prstDash val="solid"/>
                      <a:round/>
                      <a:headEnd len="sm" w="sm" type="none"/>
                      <a:tailEnd len="sm" w="sm" type="none"/>
                    </a:lnR>
                    <a:lnT cap="flat" cmpd="sng" w="12700">
                      <a:solidFill>
                        <a:srgbClr val="E7BA00"/>
                      </a:solidFill>
                      <a:prstDash val="solid"/>
                      <a:round/>
                      <a:headEnd len="sm" w="sm" type="none"/>
                      <a:tailEnd len="sm" w="sm" type="none"/>
                    </a:lnT>
                    <a:lnB cap="flat" cmpd="sng" w="12700">
                      <a:solidFill>
                        <a:srgbClr val="E7BA00"/>
                      </a:solidFill>
                      <a:prstDash val="solid"/>
                      <a:round/>
                      <a:headEnd len="sm" w="sm" type="none"/>
                      <a:tailEnd len="sm" w="sm" type="none"/>
                    </a:lnB>
                  </a:tcPr>
                </a:tc>
                <a:tc>
                  <a:txBody>
                    <a:bodyPr/>
                    <a:lstStyle/>
                    <a:p>
                      <a:pPr indent="0" lvl="0" marL="83820" marR="207645" rtl="0" algn="l">
                        <a:lnSpc>
                          <a:spcPct val="100000"/>
                        </a:lnSpc>
                        <a:spcBef>
                          <a:spcPts val="0"/>
                        </a:spcBef>
                        <a:spcAft>
                          <a:spcPts val="0"/>
                        </a:spcAft>
                        <a:buNone/>
                      </a:pPr>
                      <a:r>
                        <a:rPr lang="en-US" sz="1400" u="none" cap="none" strike="noStrike">
                          <a:latin typeface="Calibri"/>
                          <a:ea typeface="Calibri"/>
                          <a:cs typeface="Calibri"/>
                          <a:sym typeface="Calibri"/>
                        </a:rPr>
                        <a:t>Length, weight, time intervals</a:t>
                      </a:r>
                      <a:endParaRPr sz="1400" u="none" cap="none" strike="noStrike">
                        <a:latin typeface="Calibri"/>
                        <a:ea typeface="Calibri"/>
                        <a:cs typeface="Calibri"/>
                        <a:sym typeface="Calibri"/>
                      </a:endParaRPr>
                    </a:p>
                  </a:txBody>
                  <a:tcPr marT="87000" marB="0" marR="0" marL="0">
                    <a:lnL cap="flat" cmpd="sng" w="12700">
                      <a:solidFill>
                        <a:srgbClr val="E7BA00"/>
                      </a:solidFill>
                      <a:prstDash val="solid"/>
                      <a:round/>
                      <a:headEnd len="sm" w="sm" type="none"/>
                      <a:tailEnd len="sm" w="sm" type="none"/>
                    </a:lnL>
                    <a:lnR cap="flat" cmpd="sng" w="12700">
                      <a:solidFill>
                        <a:srgbClr val="E7BA00"/>
                      </a:solidFill>
                      <a:prstDash val="solid"/>
                      <a:round/>
                      <a:headEnd len="sm" w="sm" type="none"/>
                      <a:tailEnd len="sm" w="sm" type="none"/>
                    </a:lnR>
                    <a:lnT cap="flat" cmpd="sng" w="12700">
                      <a:solidFill>
                        <a:srgbClr val="E7BA00"/>
                      </a:solidFill>
                      <a:prstDash val="solid"/>
                      <a:round/>
                      <a:headEnd len="sm" w="sm" type="none"/>
                      <a:tailEnd len="sm" w="sm" type="none"/>
                    </a:lnT>
                    <a:lnB cap="flat" cmpd="sng" w="12700">
                      <a:solidFill>
                        <a:srgbClr val="E7BA00"/>
                      </a:solidFill>
                      <a:prstDash val="solid"/>
                      <a:round/>
                      <a:headEnd len="sm" w="sm" type="none"/>
                      <a:tailEnd len="sm" w="sm" type="none"/>
                    </a:lnB>
                  </a:tcPr>
                </a:tc>
                <a:tc>
                  <a:txBody>
                    <a:bodyPr/>
                    <a:lstStyle/>
                    <a:p>
                      <a:pPr indent="0" lvl="0" marL="83820" marR="307975" rtl="0" algn="l">
                        <a:lnSpc>
                          <a:spcPct val="100000"/>
                        </a:lnSpc>
                        <a:spcBef>
                          <a:spcPts val="0"/>
                        </a:spcBef>
                        <a:spcAft>
                          <a:spcPts val="0"/>
                        </a:spcAft>
                        <a:buNone/>
                      </a:pPr>
                      <a:r>
                        <a:rPr lang="en-US" sz="1400" u="none" cap="none" strike="noStrike">
                          <a:latin typeface="Calibri"/>
                          <a:ea typeface="Calibri"/>
                          <a:cs typeface="Calibri"/>
                          <a:sym typeface="Calibri"/>
                        </a:rPr>
                        <a:t>Lines of code (as measure of  attribute “Program length/size”)</a:t>
                      </a:r>
                      <a:endParaRPr sz="1400" u="none" cap="none" strike="noStrike">
                        <a:latin typeface="Calibri"/>
                        <a:ea typeface="Calibri"/>
                        <a:cs typeface="Calibri"/>
                        <a:sym typeface="Calibri"/>
                      </a:endParaRPr>
                    </a:p>
                  </a:txBody>
                  <a:tcPr marT="87000" marB="0" marR="0" marL="0">
                    <a:lnL cap="flat" cmpd="sng" w="12700">
                      <a:solidFill>
                        <a:srgbClr val="E7BA00"/>
                      </a:solidFill>
                      <a:prstDash val="solid"/>
                      <a:round/>
                      <a:headEnd len="sm" w="sm" type="none"/>
                      <a:tailEnd len="sm" w="sm" type="none"/>
                    </a:lnL>
                    <a:lnR cap="flat" cmpd="sng" w="12700">
                      <a:solidFill>
                        <a:srgbClr val="E7BA00"/>
                      </a:solidFill>
                      <a:prstDash val="solid"/>
                      <a:round/>
                      <a:headEnd len="sm" w="sm" type="none"/>
                      <a:tailEnd len="sm" w="sm" type="none"/>
                    </a:lnR>
                    <a:lnT cap="flat" cmpd="sng" w="12700">
                      <a:solidFill>
                        <a:srgbClr val="E7BA00"/>
                      </a:solidFill>
                      <a:prstDash val="solid"/>
                      <a:round/>
                      <a:headEnd len="sm" w="sm" type="none"/>
                      <a:tailEnd len="sm" w="sm" type="none"/>
                    </a:lnT>
                    <a:lnB cap="flat" cmpd="sng" w="12700">
                      <a:solidFill>
                        <a:srgbClr val="E7BA00"/>
                      </a:solidFill>
                      <a:prstDash val="solid"/>
                      <a:round/>
                      <a:headEnd len="sm" w="sm" type="none"/>
                      <a:tailEnd len="sm" w="sm" type="none"/>
                    </a:lnB>
                  </a:tcPr>
                </a:tc>
              </a:tr>
              <a:tr h="691700">
                <a:tc>
                  <a:txBody>
                    <a:bodyPr/>
                    <a:lstStyle/>
                    <a:p>
                      <a:pPr indent="0" lvl="0" marL="83820" marR="0" rtl="0" algn="l">
                        <a:lnSpc>
                          <a:spcPct val="100000"/>
                        </a:lnSpc>
                        <a:spcBef>
                          <a:spcPts val="0"/>
                        </a:spcBef>
                        <a:spcAft>
                          <a:spcPts val="0"/>
                        </a:spcAft>
                        <a:buNone/>
                      </a:pPr>
                      <a:r>
                        <a:rPr lang="en-US" sz="1400" u="none" cap="none" strike="noStrike">
                          <a:latin typeface="Calibri"/>
                          <a:ea typeface="Calibri"/>
                          <a:cs typeface="Calibri"/>
                          <a:sym typeface="Calibri"/>
                        </a:rPr>
                        <a:t>Absolute</a:t>
                      </a:r>
                      <a:endParaRPr sz="1400" u="none" cap="none" strike="noStrike">
                        <a:latin typeface="Calibri"/>
                        <a:ea typeface="Calibri"/>
                        <a:cs typeface="Calibri"/>
                        <a:sym typeface="Calibri"/>
                      </a:endParaRPr>
                    </a:p>
                  </a:txBody>
                  <a:tcPr marT="85725" marB="0" marR="0" marL="0">
                    <a:lnL cap="flat" cmpd="sng" w="12700">
                      <a:solidFill>
                        <a:srgbClr val="E7BA00"/>
                      </a:solidFill>
                      <a:prstDash val="solid"/>
                      <a:round/>
                      <a:headEnd len="sm" w="sm" type="none"/>
                      <a:tailEnd len="sm" w="sm" type="none"/>
                    </a:lnL>
                    <a:lnR cap="flat" cmpd="sng" w="12700">
                      <a:solidFill>
                        <a:srgbClr val="E7BA00"/>
                      </a:solidFill>
                      <a:prstDash val="solid"/>
                      <a:round/>
                      <a:headEnd len="sm" w="sm" type="none"/>
                      <a:tailEnd len="sm" w="sm" type="none"/>
                    </a:lnR>
                    <a:lnT cap="flat" cmpd="sng" w="12700">
                      <a:solidFill>
                        <a:srgbClr val="E7BA00"/>
                      </a:solidFill>
                      <a:prstDash val="solid"/>
                      <a:round/>
                      <a:headEnd len="sm" w="sm" type="none"/>
                      <a:tailEnd len="sm" w="sm" type="none"/>
                    </a:lnT>
                    <a:lnB cap="flat" cmpd="sng" w="12700">
                      <a:solidFill>
                        <a:srgbClr val="E7BA00"/>
                      </a:solidFill>
                      <a:prstDash val="solid"/>
                      <a:round/>
                      <a:headEnd len="sm" w="sm" type="none"/>
                      <a:tailEnd len="sm" w="sm" type="none"/>
                    </a:lnB>
                  </a:tcPr>
                </a:tc>
                <a:tc>
                  <a:txBody>
                    <a:bodyPr/>
                    <a:lstStyle/>
                    <a:p>
                      <a:pPr indent="0" lvl="0" marL="83820" marR="138430" rtl="0" algn="l">
                        <a:lnSpc>
                          <a:spcPct val="100000"/>
                        </a:lnSpc>
                        <a:spcBef>
                          <a:spcPts val="0"/>
                        </a:spcBef>
                        <a:spcAft>
                          <a:spcPts val="0"/>
                        </a:spcAft>
                        <a:buNone/>
                      </a:pPr>
                      <a:r>
                        <a:rPr lang="en-US" sz="1400" u="none" cap="none" strike="noStrike">
                          <a:latin typeface="Calibri"/>
                          <a:ea typeface="Calibri"/>
                          <a:cs typeface="Calibri"/>
                          <a:sym typeface="Calibri"/>
                        </a:rPr>
                        <a:t>There are no meaningful transformations  of values other than identity</a:t>
                      </a:r>
                      <a:endParaRPr sz="1400" u="none" cap="none" strike="noStrike">
                        <a:latin typeface="Calibri"/>
                        <a:ea typeface="Calibri"/>
                        <a:cs typeface="Calibri"/>
                        <a:sym typeface="Calibri"/>
                      </a:endParaRPr>
                    </a:p>
                    <a:p>
                      <a:pPr indent="0" lvl="0" marL="83820" marR="138430" rtl="0" algn="l">
                        <a:lnSpc>
                          <a:spcPct val="100000"/>
                        </a:lnSpc>
                        <a:spcBef>
                          <a:spcPts val="685"/>
                        </a:spcBef>
                        <a:spcAft>
                          <a:spcPts val="0"/>
                        </a:spcAft>
                        <a:buNone/>
                      </a:pPr>
                      <a:r>
                        <a:rPr b="0" i="1" lang="en-US" sz="1400" u="none" cap="none" strike="noStrike">
                          <a:solidFill>
                            <a:schemeClr val="dk1"/>
                          </a:solidFill>
                          <a:latin typeface="Calibri"/>
                          <a:ea typeface="Calibri"/>
                          <a:cs typeface="Calibri"/>
                          <a:sym typeface="Calibri"/>
                        </a:rPr>
                        <a:t>M</a:t>
                      </a:r>
                      <a:r>
                        <a:rPr b="0" i="0" lang="en-US" sz="1400" u="none" cap="none" strike="noStrike">
                          <a:solidFill>
                            <a:schemeClr val="dk1"/>
                          </a:solidFill>
                          <a:latin typeface="Calibri"/>
                          <a:ea typeface="Calibri"/>
                          <a:cs typeface="Calibri"/>
                          <a:sym typeface="Calibri"/>
                        </a:rPr>
                        <a:t>′ = </a:t>
                      </a:r>
                      <a:r>
                        <a:rPr b="0" i="1" lang="en-US" sz="1400" u="none" cap="none" strike="noStrike">
                          <a:solidFill>
                            <a:schemeClr val="dk1"/>
                          </a:solidFill>
                          <a:latin typeface="Calibri"/>
                          <a:ea typeface="Calibri"/>
                          <a:cs typeface="Calibri"/>
                          <a:sym typeface="Calibri"/>
                        </a:rPr>
                        <a:t>M</a:t>
                      </a:r>
                      <a:endParaRPr sz="1400" u="none" cap="none" strike="noStrike">
                        <a:latin typeface="Calibri"/>
                        <a:ea typeface="Calibri"/>
                        <a:cs typeface="Calibri"/>
                        <a:sym typeface="Calibri"/>
                      </a:endParaRPr>
                    </a:p>
                  </a:txBody>
                  <a:tcPr marT="87000" marB="0" marR="0" marL="0">
                    <a:lnL cap="flat" cmpd="sng" w="12700">
                      <a:solidFill>
                        <a:srgbClr val="E7BA00"/>
                      </a:solidFill>
                      <a:prstDash val="solid"/>
                      <a:round/>
                      <a:headEnd len="sm" w="sm" type="none"/>
                      <a:tailEnd len="sm" w="sm" type="none"/>
                    </a:lnL>
                    <a:lnR cap="flat" cmpd="sng" w="12700">
                      <a:solidFill>
                        <a:srgbClr val="E7BA00"/>
                      </a:solidFill>
                      <a:prstDash val="solid"/>
                      <a:round/>
                      <a:headEnd len="sm" w="sm" type="none"/>
                      <a:tailEnd len="sm" w="sm" type="none"/>
                    </a:lnR>
                    <a:lnT cap="flat" cmpd="sng" w="12700">
                      <a:solidFill>
                        <a:srgbClr val="E7BA00"/>
                      </a:solidFill>
                      <a:prstDash val="solid"/>
                      <a:round/>
                      <a:headEnd len="sm" w="sm" type="none"/>
                      <a:tailEnd len="sm" w="sm" type="none"/>
                    </a:lnT>
                    <a:lnB cap="flat" cmpd="sng" w="12700">
                      <a:solidFill>
                        <a:srgbClr val="E7BA00"/>
                      </a:solidFill>
                      <a:prstDash val="solid"/>
                      <a:round/>
                      <a:headEnd len="sm" w="sm" type="none"/>
                      <a:tailEnd len="sm" w="sm" type="none"/>
                    </a:lnB>
                  </a:tcPr>
                </a:tc>
                <a:tc>
                  <a:txBody>
                    <a:bodyPr/>
                    <a:lstStyle/>
                    <a:p>
                      <a:pPr indent="0" lvl="0" marL="83820" marR="0" rtl="0" algn="l">
                        <a:lnSpc>
                          <a:spcPct val="100000"/>
                        </a:lnSpc>
                        <a:spcBef>
                          <a:spcPts val="0"/>
                        </a:spcBef>
                        <a:spcAft>
                          <a:spcPts val="0"/>
                        </a:spcAft>
                        <a:buNone/>
                      </a:pPr>
                      <a:r>
                        <a:rPr lang="en-US" sz="1400" u="none" cap="none" strike="noStrike">
                          <a:latin typeface="Calibri"/>
                          <a:ea typeface="Calibri"/>
                          <a:cs typeface="Calibri"/>
                          <a:sym typeface="Calibri"/>
                        </a:rPr>
                        <a:t>Object count</a:t>
                      </a:r>
                      <a:endParaRPr sz="1400" u="none" cap="none" strike="noStrike">
                        <a:latin typeface="Calibri"/>
                        <a:ea typeface="Calibri"/>
                        <a:cs typeface="Calibri"/>
                        <a:sym typeface="Calibri"/>
                      </a:endParaRPr>
                    </a:p>
                  </a:txBody>
                  <a:tcPr marT="87000" marB="0" marR="0" marL="0">
                    <a:lnL cap="flat" cmpd="sng" w="12700">
                      <a:solidFill>
                        <a:srgbClr val="E7BA00"/>
                      </a:solidFill>
                      <a:prstDash val="solid"/>
                      <a:round/>
                      <a:headEnd len="sm" w="sm" type="none"/>
                      <a:tailEnd len="sm" w="sm" type="none"/>
                    </a:lnL>
                    <a:lnR cap="flat" cmpd="sng" w="12700">
                      <a:solidFill>
                        <a:srgbClr val="E7BA00"/>
                      </a:solidFill>
                      <a:prstDash val="solid"/>
                      <a:round/>
                      <a:headEnd len="sm" w="sm" type="none"/>
                      <a:tailEnd len="sm" w="sm" type="none"/>
                    </a:lnR>
                    <a:lnT cap="flat" cmpd="sng" w="12700">
                      <a:solidFill>
                        <a:srgbClr val="E7BA00"/>
                      </a:solidFill>
                      <a:prstDash val="solid"/>
                      <a:round/>
                      <a:headEnd len="sm" w="sm" type="none"/>
                      <a:tailEnd len="sm" w="sm" type="none"/>
                    </a:lnT>
                    <a:lnB cap="flat" cmpd="sng" w="12700">
                      <a:solidFill>
                        <a:srgbClr val="E7BA00"/>
                      </a:solidFill>
                      <a:prstDash val="solid"/>
                      <a:round/>
                      <a:headEnd len="sm" w="sm" type="none"/>
                      <a:tailEnd len="sm" w="sm" type="none"/>
                    </a:lnB>
                  </a:tcPr>
                </a:tc>
                <a:tc>
                  <a:txBody>
                    <a:bodyPr/>
                    <a:lstStyle/>
                    <a:p>
                      <a:pPr indent="0" lvl="0" marL="83820" marR="419100" rtl="0" algn="l">
                        <a:lnSpc>
                          <a:spcPct val="100000"/>
                        </a:lnSpc>
                        <a:spcBef>
                          <a:spcPts val="0"/>
                        </a:spcBef>
                        <a:spcAft>
                          <a:spcPts val="0"/>
                        </a:spcAft>
                        <a:buNone/>
                      </a:pPr>
                      <a:r>
                        <a:rPr lang="en-US" sz="1400" u="none" cap="none" strike="noStrike">
                          <a:latin typeface="Calibri"/>
                          <a:ea typeface="Calibri"/>
                          <a:cs typeface="Calibri"/>
                          <a:sym typeface="Calibri"/>
                        </a:rPr>
                        <a:t>Count (as measure of attribute  “Number of lines of code”)</a:t>
                      </a:r>
                      <a:endParaRPr sz="1400" u="none" cap="none" strike="noStrike">
                        <a:latin typeface="Calibri"/>
                        <a:ea typeface="Calibri"/>
                        <a:cs typeface="Calibri"/>
                        <a:sym typeface="Calibri"/>
                      </a:endParaRPr>
                    </a:p>
                  </a:txBody>
                  <a:tcPr marT="87000" marB="0" marR="0" marL="0">
                    <a:lnL cap="flat" cmpd="sng" w="12700">
                      <a:solidFill>
                        <a:srgbClr val="E7BA00"/>
                      </a:solidFill>
                      <a:prstDash val="solid"/>
                      <a:round/>
                      <a:headEnd len="sm" w="sm" type="none"/>
                      <a:tailEnd len="sm" w="sm" type="none"/>
                    </a:lnL>
                    <a:lnR cap="flat" cmpd="sng" w="12700">
                      <a:solidFill>
                        <a:srgbClr val="E7BA00"/>
                      </a:solidFill>
                      <a:prstDash val="solid"/>
                      <a:round/>
                      <a:headEnd len="sm" w="sm" type="none"/>
                      <a:tailEnd len="sm" w="sm" type="none"/>
                    </a:lnR>
                    <a:lnT cap="flat" cmpd="sng" w="12700">
                      <a:solidFill>
                        <a:srgbClr val="E7BA00"/>
                      </a:solidFill>
                      <a:prstDash val="solid"/>
                      <a:round/>
                      <a:headEnd len="sm" w="sm" type="none"/>
                      <a:tailEnd len="sm" w="sm" type="none"/>
                    </a:lnT>
                    <a:lnB cap="flat" cmpd="sng" w="12700">
                      <a:solidFill>
                        <a:srgbClr val="E7BA00"/>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17"/>
          <p:cNvSpPr txBox="1"/>
          <p:nvPr>
            <p:ph type="title"/>
          </p:nvPr>
        </p:nvSpPr>
        <p:spPr>
          <a:xfrm>
            <a:off x="838200" y="831273"/>
            <a:ext cx="10515600" cy="8594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Subjective Scale (Rating)</a:t>
            </a:r>
            <a:endParaRPr sz="3600"/>
          </a:p>
        </p:txBody>
      </p:sp>
      <p:sp>
        <p:nvSpPr>
          <p:cNvPr id="427" name="Google Shape;427;p17"/>
          <p:cNvSpPr txBox="1"/>
          <p:nvPr>
            <p:ph idx="1" type="body"/>
          </p:nvPr>
        </p:nvSpPr>
        <p:spPr>
          <a:xfrm>
            <a:off x="812075" y="1642744"/>
            <a:ext cx="10591800" cy="191035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None/>
            </a:pPr>
            <a:r>
              <a:rPr b="1" lang="en-US" sz="3000"/>
              <a:t>Likert Scale</a:t>
            </a:r>
            <a:endParaRPr/>
          </a:p>
          <a:p>
            <a:pPr indent="-228600" lvl="0" marL="228600" rtl="0" algn="l">
              <a:lnSpc>
                <a:spcPct val="90000"/>
              </a:lnSpc>
              <a:spcBef>
                <a:spcPts val="1000"/>
              </a:spcBef>
              <a:spcAft>
                <a:spcPts val="0"/>
              </a:spcAft>
              <a:buClr>
                <a:schemeClr val="dk1"/>
              </a:buClr>
              <a:buSzPts val="2800"/>
              <a:buChar char="•"/>
            </a:pPr>
            <a:r>
              <a:rPr lang="en-US"/>
              <a:t>Agreement-type</a:t>
            </a:r>
            <a:br>
              <a:rPr b="1" lang="en-US"/>
            </a:br>
            <a:r>
              <a:rPr lang="en-US"/>
              <a:t>Give the respondent a statement with which to agree or disagree. Example: This software program is reliable.</a:t>
            </a:r>
            <a:endParaRPr/>
          </a:p>
        </p:txBody>
      </p:sp>
      <p:pic>
        <p:nvPicPr>
          <p:cNvPr id="428" name="Google Shape;428;p17"/>
          <p:cNvPicPr preferRelativeResize="0"/>
          <p:nvPr/>
        </p:nvPicPr>
        <p:blipFill rotWithShape="1">
          <a:blip r:embed="rId3">
            <a:alphaModFix/>
          </a:blip>
          <a:srcRect b="0" l="0" r="0" t="0"/>
          <a:stretch/>
        </p:blipFill>
        <p:spPr>
          <a:xfrm>
            <a:off x="1883713" y="3631473"/>
            <a:ext cx="7331453" cy="787581"/>
          </a:xfrm>
          <a:prstGeom prst="rect">
            <a:avLst/>
          </a:prstGeom>
          <a:noFill/>
          <a:ln>
            <a:noFill/>
          </a:ln>
        </p:spPr>
      </p:pic>
      <p:sp>
        <p:nvSpPr>
          <p:cNvPr id="429" name="Google Shape;429;p17"/>
          <p:cNvSpPr txBox="1"/>
          <p:nvPr/>
        </p:nvSpPr>
        <p:spPr>
          <a:xfrm>
            <a:off x="838200" y="4754880"/>
            <a:ext cx="7966166" cy="1724296"/>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Evaluation-type</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Example: Familiarity with and comprehension of the  software development environment (e.g.,  compiler, code generator, CASE tools):</a:t>
            </a:r>
            <a:endParaRPr/>
          </a:p>
        </p:txBody>
      </p:sp>
      <p:sp>
        <p:nvSpPr>
          <p:cNvPr id="430" name="Google Shape;430;p17"/>
          <p:cNvSpPr txBox="1"/>
          <p:nvPr/>
        </p:nvSpPr>
        <p:spPr>
          <a:xfrm>
            <a:off x="9732632" y="4893278"/>
            <a:ext cx="2028189" cy="1113125"/>
          </a:xfrm>
          <a:prstGeom prst="rect">
            <a:avLst/>
          </a:prstGeom>
          <a:solidFill>
            <a:srgbClr val="FEDF59"/>
          </a:solidFill>
          <a:ln>
            <a:noFill/>
          </a:ln>
        </p:spPr>
        <p:txBody>
          <a:bodyPr anchorCtr="0" anchor="t" bIns="0" lIns="0" spcFirstLastPara="1" rIns="0" wrap="square" tIns="5075">
            <a:spAutoFit/>
          </a:bodyPr>
          <a:lstStyle/>
          <a:p>
            <a:pPr indent="-272415" lvl="0" marL="272415" marR="0" rtl="0" algn="l">
              <a:lnSpc>
                <a:spcPct val="100000"/>
              </a:lnSpc>
              <a:spcBef>
                <a:spcPts val="0"/>
              </a:spcBef>
              <a:spcAft>
                <a:spcPts val="0"/>
              </a:spcAft>
              <a:buClr>
                <a:schemeClr val="dk1"/>
              </a:buClr>
              <a:buSzPts val="1800"/>
              <a:buFont typeface="Noto Sans Symbols"/>
              <a:buChar char="❑"/>
            </a:pPr>
            <a:r>
              <a:rPr lang="en-US" sz="1800">
                <a:solidFill>
                  <a:schemeClr val="dk1"/>
                </a:solidFill>
                <a:latin typeface="Tahoma"/>
                <a:ea typeface="Tahoma"/>
                <a:cs typeface="Tahoma"/>
                <a:sym typeface="Tahoma"/>
              </a:rPr>
              <a:t>Little</a:t>
            </a:r>
            <a:endParaRPr sz="1800">
              <a:solidFill>
                <a:schemeClr val="dk1"/>
              </a:solidFill>
              <a:latin typeface="Tahoma"/>
              <a:ea typeface="Tahoma"/>
              <a:cs typeface="Tahoma"/>
              <a:sym typeface="Tahoma"/>
            </a:endParaRPr>
          </a:p>
          <a:p>
            <a:pPr indent="-272415" lvl="0" marL="272415" marR="0" rtl="0" algn="l">
              <a:lnSpc>
                <a:spcPct val="100000"/>
              </a:lnSpc>
              <a:spcBef>
                <a:spcPts val="0"/>
              </a:spcBef>
              <a:spcAft>
                <a:spcPts val="0"/>
              </a:spcAft>
              <a:buClr>
                <a:schemeClr val="dk1"/>
              </a:buClr>
              <a:buSzPts val="1800"/>
              <a:buFont typeface="Noto Sans Symbols"/>
              <a:buChar char="❑"/>
            </a:pPr>
            <a:r>
              <a:rPr lang="en-US" sz="1800">
                <a:solidFill>
                  <a:schemeClr val="dk1"/>
                </a:solidFill>
                <a:latin typeface="Tahoma"/>
                <a:ea typeface="Tahoma"/>
                <a:cs typeface="Tahoma"/>
                <a:sym typeface="Tahoma"/>
              </a:rPr>
              <a:t>Unsatisfactory</a:t>
            </a:r>
            <a:endParaRPr sz="1800">
              <a:solidFill>
                <a:schemeClr val="dk1"/>
              </a:solidFill>
              <a:latin typeface="Tahoma"/>
              <a:ea typeface="Tahoma"/>
              <a:cs typeface="Tahoma"/>
              <a:sym typeface="Tahoma"/>
            </a:endParaRPr>
          </a:p>
          <a:p>
            <a:pPr indent="-272415" lvl="0" marL="272415" marR="0" rtl="0" algn="l">
              <a:lnSpc>
                <a:spcPct val="100000"/>
              </a:lnSpc>
              <a:spcBef>
                <a:spcPts val="0"/>
              </a:spcBef>
              <a:spcAft>
                <a:spcPts val="0"/>
              </a:spcAft>
              <a:buClr>
                <a:schemeClr val="dk1"/>
              </a:buClr>
              <a:buSzPts val="1800"/>
              <a:buFont typeface="Noto Sans Symbols"/>
              <a:buChar char="❑"/>
            </a:pPr>
            <a:r>
              <a:rPr lang="en-US" sz="1800">
                <a:solidFill>
                  <a:schemeClr val="dk1"/>
                </a:solidFill>
                <a:latin typeface="Tahoma"/>
                <a:ea typeface="Tahoma"/>
                <a:cs typeface="Tahoma"/>
                <a:sym typeface="Tahoma"/>
              </a:rPr>
              <a:t>Satisfactory</a:t>
            </a:r>
            <a:endParaRPr sz="1800">
              <a:solidFill>
                <a:schemeClr val="dk1"/>
              </a:solidFill>
              <a:latin typeface="Tahoma"/>
              <a:ea typeface="Tahoma"/>
              <a:cs typeface="Tahoma"/>
              <a:sym typeface="Tahoma"/>
            </a:endParaRPr>
          </a:p>
          <a:p>
            <a:pPr indent="-272415" lvl="0" marL="272415" marR="0" rtl="0" algn="l">
              <a:lnSpc>
                <a:spcPct val="100000"/>
              </a:lnSpc>
              <a:spcBef>
                <a:spcPts val="0"/>
              </a:spcBef>
              <a:spcAft>
                <a:spcPts val="0"/>
              </a:spcAft>
              <a:buClr>
                <a:schemeClr val="dk1"/>
              </a:buClr>
              <a:buSzPts val="1800"/>
              <a:buFont typeface="Noto Sans Symbols"/>
              <a:buChar char="❑"/>
            </a:pPr>
            <a:r>
              <a:rPr lang="en-US" sz="1800">
                <a:solidFill>
                  <a:schemeClr val="dk1"/>
                </a:solidFill>
                <a:latin typeface="Tahoma"/>
                <a:ea typeface="Tahoma"/>
                <a:cs typeface="Tahoma"/>
                <a:sym typeface="Tahoma"/>
              </a:rPr>
              <a:t>Excellent</a:t>
            </a:r>
            <a:endParaRPr sz="1800">
              <a:solidFill>
                <a:schemeClr val="dk1"/>
              </a:solidFill>
              <a:latin typeface="Tahoma"/>
              <a:ea typeface="Tahoma"/>
              <a:cs typeface="Tahoma"/>
              <a:sym typeface="Tahom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18"/>
          <p:cNvSpPr txBox="1"/>
          <p:nvPr>
            <p:ph type="title"/>
          </p:nvPr>
        </p:nvSpPr>
        <p:spPr>
          <a:xfrm>
            <a:off x="838200" y="831273"/>
            <a:ext cx="10515600" cy="8594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Subjective Scale (Rating)</a:t>
            </a:r>
            <a:endParaRPr/>
          </a:p>
        </p:txBody>
      </p:sp>
      <p:sp>
        <p:nvSpPr>
          <p:cNvPr id="437" name="Google Shape;437;p18"/>
          <p:cNvSpPr txBox="1"/>
          <p:nvPr>
            <p:ph idx="1" type="body"/>
          </p:nvPr>
        </p:nvSpPr>
        <p:spPr>
          <a:xfrm>
            <a:off x="812075" y="1642745"/>
            <a:ext cx="10591800" cy="117883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Frequency-type</a:t>
            </a:r>
            <a:endParaRPr/>
          </a:p>
          <a:p>
            <a:pPr indent="-228600" lvl="1" marL="685800" rtl="0" algn="l">
              <a:lnSpc>
                <a:spcPct val="90000"/>
              </a:lnSpc>
              <a:spcBef>
                <a:spcPts val="500"/>
              </a:spcBef>
              <a:spcAft>
                <a:spcPts val="0"/>
              </a:spcAft>
              <a:buClr>
                <a:schemeClr val="dk1"/>
              </a:buClr>
              <a:buSzPts val="2400"/>
              <a:buChar char="•"/>
            </a:pPr>
            <a:r>
              <a:rPr lang="en-US"/>
              <a:t>Example: Example: How often does this program fail?</a:t>
            </a:r>
            <a:endParaRPr/>
          </a:p>
        </p:txBody>
      </p:sp>
      <p:pic>
        <p:nvPicPr>
          <p:cNvPr id="438" name="Google Shape;438;p18"/>
          <p:cNvPicPr preferRelativeResize="0"/>
          <p:nvPr/>
        </p:nvPicPr>
        <p:blipFill rotWithShape="1">
          <a:blip r:embed="rId3">
            <a:alphaModFix/>
          </a:blip>
          <a:srcRect b="0" l="0" r="0" t="0"/>
          <a:stretch/>
        </p:blipFill>
        <p:spPr>
          <a:xfrm>
            <a:off x="2508263" y="2625636"/>
            <a:ext cx="7219347" cy="479650"/>
          </a:xfrm>
          <a:prstGeom prst="rect">
            <a:avLst/>
          </a:prstGeom>
          <a:noFill/>
          <a:ln>
            <a:noFill/>
          </a:ln>
        </p:spPr>
      </p:pic>
      <p:sp>
        <p:nvSpPr>
          <p:cNvPr id="439" name="Google Shape;439;p18"/>
          <p:cNvSpPr txBox="1"/>
          <p:nvPr/>
        </p:nvSpPr>
        <p:spPr>
          <a:xfrm>
            <a:off x="977538" y="3806825"/>
            <a:ext cx="10591800" cy="1178832"/>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Semantic Differential Scale: Items which include semantic opposites</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Do you think code change tracking is important to find bug?</a:t>
            </a:r>
            <a:endParaRPr b="0" i="0" sz="2400" u="none" cap="none" strike="noStrike">
              <a:solidFill>
                <a:schemeClr val="dk1"/>
              </a:solidFill>
              <a:latin typeface="Calibri"/>
              <a:ea typeface="Calibri"/>
              <a:cs typeface="Calibri"/>
              <a:sym typeface="Calibri"/>
            </a:endParaRPr>
          </a:p>
        </p:txBody>
      </p:sp>
      <p:pic>
        <p:nvPicPr>
          <p:cNvPr id="440" name="Google Shape;440;p18"/>
          <p:cNvPicPr preferRelativeResize="0"/>
          <p:nvPr/>
        </p:nvPicPr>
        <p:blipFill rotWithShape="1">
          <a:blip r:embed="rId4">
            <a:alphaModFix/>
          </a:blip>
          <a:srcRect b="0" l="0" r="0" t="0"/>
          <a:stretch/>
        </p:blipFill>
        <p:spPr>
          <a:xfrm>
            <a:off x="2919201" y="5051652"/>
            <a:ext cx="7526459" cy="77438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19"/>
          <p:cNvSpPr txBox="1"/>
          <p:nvPr>
            <p:ph type="title"/>
          </p:nvPr>
        </p:nvSpPr>
        <p:spPr>
          <a:xfrm>
            <a:off x="838200" y="831273"/>
            <a:ext cx="10515600" cy="8594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Subjective Scale (Rating)</a:t>
            </a:r>
            <a:endParaRPr/>
          </a:p>
        </p:txBody>
      </p:sp>
      <p:sp>
        <p:nvSpPr>
          <p:cNvPr id="447" name="Google Shape;447;p19"/>
          <p:cNvSpPr txBox="1"/>
          <p:nvPr/>
        </p:nvSpPr>
        <p:spPr>
          <a:xfrm>
            <a:off x="846908" y="1769019"/>
            <a:ext cx="10243457" cy="1496695"/>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800"/>
              <a:buFont typeface="Arial"/>
              <a:buChar char="•"/>
            </a:pPr>
            <a:r>
              <a:rPr b="1" lang="en-US" sz="2800">
                <a:solidFill>
                  <a:schemeClr val="dk1"/>
                </a:solidFill>
                <a:latin typeface="Calibri"/>
                <a:ea typeface="Calibri"/>
                <a:cs typeface="Calibri"/>
                <a:sym typeface="Calibri"/>
              </a:rPr>
              <a:t>Ordinal Scale</a:t>
            </a:r>
            <a:br>
              <a:rPr b="1" lang="en-US" sz="2800">
                <a:solidFill>
                  <a:schemeClr val="dk1"/>
                </a:solidFill>
                <a:latin typeface="Calibri"/>
                <a:ea typeface="Calibri"/>
                <a:cs typeface="Calibri"/>
                <a:sym typeface="Calibri"/>
              </a:rPr>
            </a:br>
            <a:r>
              <a:rPr lang="en-US" sz="2800">
                <a:solidFill>
                  <a:schemeClr val="dk1"/>
                </a:solidFill>
                <a:latin typeface="Calibri"/>
                <a:ea typeface="Calibri"/>
                <a:cs typeface="Calibri"/>
                <a:sym typeface="Calibri"/>
              </a:rPr>
              <a:t>List several ordered alternatives and have respondents select one. </a:t>
            </a:r>
            <a:endParaRPr sz="2800">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For example: How often does the software fail?</a:t>
            </a:r>
            <a:endParaRPr sz="2800">
              <a:solidFill>
                <a:schemeClr val="dk1"/>
              </a:solidFill>
              <a:latin typeface="Calibri"/>
              <a:ea typeface="Calibri"/>
              <a:cs typeface="Calibri"/>
              <a:sym typeface="Calibri"/>
            </a:endParaRPr>
          </a:p>
        </p:txBody>
      </p:sp>
      <p:pic>
        <p:nvPicPr>
          <p:cNvPr id="448" name="Google Shape;448;p19"/>
          <p:cNvPicPr preferRelativeResize="0"/>
          <p:nvPr/>
        </p:nvPicPr>
        <p:blipFill rotWithShape="1">
          <a:blip r:embed="rId3">
            <a:alphaModFix/>
          </a:blip>
          <a:srcRect b="0" l="0" r="0" t="0"/>
          <a:stretch/>
        </p:blipFill>
        <p:spPr>
          <a:xfrm>
            <a:off x="4941570" y="3280137"/>
            <a:ext cx="2399756" cy="265855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838200" y="831273"/>
            <a:ext cx="10515600" cy="8594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Scales</a:t>
            </a:r>
            <a:endParaRPr sz="3600"/>
          </a:p>
        </p:txBody>
      </p:sp>
      <p:grpSp>
        <p:nvGrpSpPr>
          <p:cNvPr id="98" name="Google Shape;98;p2"/>
          <p:cNvGrpSpPr/>
          <p:nvPr/>
        </p:nvGrpSpPr>
        <p:grpSpPr>
          <a:xfrm>
            <a:off x="2031102" y="1826623"/>
            <a:ext cx="7098345" cy="3319424"/>
            <a:chOff x="1247330" y="2479766"/>
            <a:chExt cx="7098345" cy="3319424"/>
          </a:xfrm>
        </p:grpSpPr>
        <p:sp>
          <p:nvSpPr>
            <p:cNvPr id="99" name="Google Shape;99;p2"/>
            <p:cNvSpPr/>
            <p:nvPr/>
          </p:nvSpPr>
          <p:spPr>
            <a:xfrm>
              <a:off x="2656114" y="2479766"/>
              <a:ext cx="5689561" cy="331942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2"/>
            <p:cNvSpPr txBox="1"/>
            <p:nvPr/>
          </p:nvSpPr>
          <p:spPr>
            <a:xfrm>
              <a:off x="1247330" y="2563317"/>
              <a:ext cx="4612640" cy="2145665"/>
            </a:xfrm>
            <a:prstGeom prst="rect">
              <a:avLst/>
            </a:prstGeom>
            <a:noFill/>
            <a:ln>
              <a:noFill/>
            </a:ln>
          </p:spPr>
          <p:txBody>
            <a:bodyPr anchorCtr="0" anchor="t" bIns="0" lIns="0" spcFirstLastPara="1" rIns="0" wrap="square" tIns="12700">
              <a:spAutoFit/>
            </a:bodyPr>
            <a:lstStyle/>
            <a:p>
              <a:pPr indent="0" lvl="0" marL="3790315" marR="0" rtl="0" algn="l">
                <a:lnSpc>
                  <a:spcPct val="100000"/>
                </a:lnSpc>
                <a:spcBef>
                  <a:spcPts val="0"/>
                </a:spcBef>
                <a:spcAft>
                  <a:spcPts val="0"/>
                </a:spcAft>
                <a:buNone/>
              </a:pPr>
              <a:r>
                <a:rPr b="1" lang="en-US" sz="2400">
                  <a:solidFill>
                    <a:srgbClr val="800000"/>
                  </a:solidFill>
                  <a:latin typeface="Tahoma"/>
                  <a:ea typeface="Tahoma"/>
                  <a:cs typeface="Tahoma"/>
                  <a:sym typeface="Tahoma"/>
                </a:rPr>
                <a:t>Ratio</a:t>
              </a:r>
              <a:endParaRPr sz="2400">
                <a:solidFill>
                  <a:schemeClr val="dk1"/>
                </a:solidFill>
                <a:latin typeface="Tahoma"/>
                <a:ea typeface="Tahoma"/>
                <a:cs typeface="Tahoma"/>
                <a:sym typeface="Tahoma"/>
              </a:endParaRPr>
            </a:p>
            <a:p>
              <a:pPr indent="1037589" lvl="0" marL="1247140" marR="1083945" rtl="0" algn="l">
                <a:lnSpc>
                  <a:spcPct val="157600"/>
                </a:lnSpc>
                <a:spcBef>
                  <a:spcPts val="195"/>
                </a:spcBef>
                <a:spcAft>
                  <a:spcPts val="0"/>
                </a:spcAft>
                <a:buNone/>
              </a:pPr>
              <a:r>
                <a:rPr b="1" lang="en-US" sz="2400">
                  <a:solidFill>
                    <a:srgbClr val="800000"/>
                  </a:solidFill>
                  <a:latin typeface="Tahoma"/>
                  <a:ea typeface="Tahoma"/>
                  <a:cs typeface="Tahoma"/>
                  <a:sym typeface="Tahoma"/>
                </a:rPr>
                <a:t>Interval  Ordinal</a:t>
              </a:r>
              <a:endParaRPr sz="2400">
                <a:solidFill>
                  <a:schemeClr val="dk1"/>
                </a:solidFill>
                <a:latin typeface="Tahoma"/>
                <a:ea typeface="Tahoma"/>
                <a:cs typeface="Tahoma"/>
                <a:sym typeface="Tahoma"/>
              </a:endParaRPr>
            </a:p>
            <a:p>
              <a:pPr indent="0" lvl="0" marL="12700" marR="0" rtl="0" algn="l">
                <a:lnSpc>
                  <a:spcPct val="100000"/>
                </a:lnSpc>
                <a:spcBef>
                  <a:spcPts val="1660"/>
                </a:spcBef>
                <a:spcAft>
                  <a:spcPts val="0"/>
                </a:spcAft>
                <a:buNone/>
              </a:pPr>
              <a:r>
                <a:rPr b="1" lang="en-US" sz="2400">
                  <a:solidFill>
                    <a:srgbClr val="800000"/>
                  </a:solidFill>
                  <a:latin typeface="Tahoma"/>
                  <a:ea typeface="Tahoma"/>
                  <a:cs typeface="Tahoma"/>
                  <a:sym typeface="Tahoma"/>
                </a:rPr>
                <a:t>Nominal</a:t>
              </a:r>
              <a:endParaRPr sz="2400">
                <a:solidFill>
                  <a:schemeClr val="dk1"/>
                </a:solidFill>
                <a:latin typeface="Tahoma"/>
                <a:ea typeface="Tahoma"/>
                <a:cs typeface="Tahoma"/>
                <a:sym typeface="Tahoma"/>
              </a:endParaRPr>
            </a:p>
          </p:txBody>
        </p:sp>
      </p:grpSp>
      <p:sp>
        <p:nvSpPr>
          <p:cNvPr id="101" name="Google Shape;101;p2"/>
          <p:cNvSpPr/>
          <p:nvPr/>
        </p:nvSpPr>
        <p:spPr>
          <a:xfrm>
            <a:off x="1049382" y="5454470"/>
            <a:ext cx="1004098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242021"/>
                </a:solidFill>
                <a:latin typeface="EB Garamond"/>
                <a:ea typeface="EB Garamond"/>
                <a:cs typeface="EB Garamond"/>
                <a:sym typeface="EB Garamond"/>
              </a:rPr>
              <a:t>One relational system is said to be </a:t>
            </a:r>
            <a:r>
              <a:rPr i="1" lang="en-US" sz="1800">
                <a:solidFill>
                  <a:srgbClr val="242021"/>
                </a:solidFill>
                <a:latin typeface="Oi"/>
                <a:ea typeface="Oi"/>
                <a:cs typeface="Oi"/>
                <a:sym typeface="Oi"/>
              </a:rPr>
              <a:t>richer </a:t>
            </a:r>
            <a:r>
              <a:rPr lang="en-US" sz="1800">
                <a:solidFill>
                  <a:srgbClr val="242021"/>
                </a:solidFill>
                <a:latin typeface="EB Garamond"/>
                <a:ea typeface="EB Garamond"/>
                <a:cs typeface="EB Garamond"/>
                <a:sym typeface="EB Garamond"/>
              </a:rPr>
              <a:t>than another if all relations in the second are contained in the first.</a:t>
            </a:r>
            <a:r>
              <a:rPr lang="en-US" sz="1800">
                <a:solidFill>
                  <a:schemeClr val="dk1"/>
                </a:solidFill>
                <a:latin typeface="Calibri"/>
                <a:ea typeface="Calibri"/>
                <a:cs typeface="Calibri"/>
                <a:sym typeface="Calibri"/>
              </a:rPr>
              <a:t> </a:t>
            </a: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20"/>
          <p:cNvSpPr txBox="1"/>
          <p:nvPr>
            <p:ph type="title"/>
          </p:nvPr>
        </p:nvSpPr>
        <p:spPr>
          <a:xfrm>
            <a:off x="838200" y="831273"/>
            <a:ext cx="10515600" cy="8594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Subjective Scale (Rating)</a:t>
            </a:r>
            <a:endParaRPr/>
          </a:p>
        </p:txBody>
      </p:sp>
      <p:sp>
        <p:nvSpPr>
          <p:cNvPr id="455" name="Google Shape;455;p20"/>
          <p:cNvSpPr txBox="1"/>
          <p:nvPr>
            <p:ph idx="1" type="body"/>
          </p:nvPr>
        </p:nvSpPr>
        <p:spPr>
          <a:xfrm>
            <a:off x="838200" y="1825625"/>
            <a:ext cx="10892246" cy="465355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Assigning Numbers to Scale Responses:</a:t>
            </a:r>
            <a:endParaRPr/>
          </a:p>
          <a:p>
            <a:pPr indent="-76200" lvl="1" marL="685800" rtl="0" algn="l">
              <a:lnSpc>
                <a:spcPct val="90000"/>
              </a:lnSpc>
              <a:spcBef>
                <a:spcPts val="5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800"/>
              <a:buChar char="•"/>
            </a:pPr>
            <a:r>
              <a:rPr lang="en-US"/>
              <a:t>Likert-Type Scales: Ordinal Scale </a:t>
            </a:r>
            <a:endParaRPr/>
          </a:p>
          <a:p>
            <a:pPr indent="-228600" lvl="1" marL="685800" rtl="0" algn="l">
              <a:lnSpc>
                <a:spcPct val="90000"/>
              </a:lnSpc>
              <a:spcBef>
                <a:spcPts val="500"/>
              </a:spcBef>
              <a:spcAft>
                <a:spcPts val="0"/>
              </a:spcAft>
              <a:buClr>
                <a:schemeClr val="dk1"/>
              </a:buClr>
              <a:buSzPts val="2400"/>
              <a:buChar char="•"/>
            </a:pPr>
            <a:r>
              <a:rPr lang="en-US"/>
              <a:t>But: Often the distances between the four response categories are approximately (conceptually) equidistant and thus are treated like approximate interval scales</a:t>
            </a:r>
            <a:endParaRPr/>
          </a:p>
          <a:p>
            <a:pPr indent="-228600" lvl="0" marL="228600" rtl="0" algn="l">
              <a:lnSpc>
                <a:spcPct val="90000"/>
              </a:lnSpc>
              <a:spcBef>
                <a:spcPts val="1000"/>
              </a:spcBef>
              <a:spcAft>
                <a:spcPts val="0"/>
              </a:spcAft>
              <a:buClr>
                <a:schemeClr val="dk1"/>
              </a:buClr>
              <a:buSzPts val="2800"/>
              <a:buChar char="•"/>
            </a:pPr>
            <a:r>
              <a:rPr lang="en-US"/>
              <a:t>Semantic Differential Scale: Ordinal scale, </a:t>
            </a:r>
            <a:endParaRPr/>
          </a:p>
          <a:p>
            <a:pPr indent="-228600" lvl="1" marL="685800" rtl="0" algn="l">
              <a:lnSpc>
                <a:spcPct val="90000"/>
              </a:lnSpc>
              <a:spcBef>
                <a:spcPts val="500"/>
              </a:spcBef>
              <a:spcAft>
                <a:spcPts val="0"/>
              </a:spcAft>
              <a:buClr>
                <a:schemeClr val="dk1"/>
              </a:buClr>
              <a:buSzPts val="2400"/>
              <a:buChar char="•"/>
            </a:pPr>
            <a:r>
              <a:rPr lang="en-US"/>
              <a:t>but again, often treated as interval scales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21"/>
          <p:cNvSpPr txBox="1"/>
          <p:nvPr>
            <p:ph type="title"/>
          </p:nvPr>
        </p:nvSpPr>
        <p:spPr>
          <a:xfrm>
            <a:off x="838200" y="831273"/>
            <a:ext cx="10515600" cy="8594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Exercise</a:t>
            </a:r>
            <a:endParaRPr sz="3600"/>
          </a:p>
        </p:txBody>
      </p:sp>
      <p:sp>
        <p:nvSpPr>
          <p:cNvPr id="462" name="Google Shape;462;p21"/>
          <p:cNvSpPr txBox="1"/>
          <p:nvPr>
            <p:ph idx="1" type="body"/>
          </p:nvPr>
        </p:nvSpPr>
        <p:spPr>
          <a:xfrm>
            <a:off x="838200" y="1825625"/>
            <a:ext cx="10591800" cy="465355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Determine the best “scale” for each of the following  measurements using each of the Nominal, Ordinal, Interval  and Ratio scales only once.</a:t>
            </a:r>
            <a:endParaRPr/>
          </a:p>
          <a:p>
            <a:pPr indent="-228600" lvl="1" marL="685800" rtl="0" algn="l">
              <a:lnSpc>
                <a:spcPct val="90000"/>
              </a:lnSpc>
              <a:spcBef>
                <a:spcPts val="500"/>
              </a:spcBef>
              <a:spcAft>
                <a:spcPts val="0"/>
              </a:spcAft>
              <a:buClr>
                <a:schemeClr val="dk1"/>
              </a:buClr>
              <a:buSzPts val="2400"/>
              <a:buChar char="•"/>
            </a:pPr>
            <a:r>
              <a:rPr lang="en-US">
                <a:latin typeface="Times New Roman"/>
                <a:ea typeface="Times New Roman"/>
                <a:cs typeface="Times New Roman"/>
                <a:sym typeface="Times New Roman"/>
              </a:rPr>
              <a:t>Measuring execution time of a program</a:t>
            </a:r>
            <a:endParaRPr>
              <a:latin typeface="Times New Roman"/>
              <a:ea typeface="Times New Roman"/>
              <a:cs typeface="Times New Roman"/>
              <a:sym typeface="Times New Roman"/>
            </a:endParaRPr>
          </a:p>
          <a:p>
            <a:pPr indent="-228600" lvl="1" marL="685800" rtl="0" algn="l">
              <a:lnSpc>
                <a:spcPct val="90000"/>
              </a:lnSpc>
              <a:spcBef>
                <a:spcPts val="500"/>
              </a:spcBef>
              <a:spcAft>
                <a:spcPts val="0"/>
              </a:spcAft>
              <a:buClr>
                <a:schemeClr val="dk1"/>
              </a:buClr>
              <a:buSzPts val="2400"/>
              <a:buChar char="•"/>
            </a:pPr>
            <a:r>
              <a:rPr lang="en-US"/>
              <a:t>Classification of objects based on their color </a:t>
            </a:r>
            <a:endParaRPr/>
          </a:p>
          <a:p>
            <a:pPr indent="-228600" lvl="1" marL="685800" rtl="0" algn="l">
              <a:lnSpc>
                <a:spcPct val="90000"/>
              </a:lnSpc>
              <a:spcBef>
                <a:spcPts val="500"/>
              </a:spcBef>
              <a:spcAft>
                <a:spcPts val="0"/>
              </a:spcAft>
              <a:buClr>
                <a:schemeClr val="dk1"/>
              </a:buClr>
              <a:buSzPts val="2400"/>
              <a:buChar char="•"/>
            </a:pPr>
            <a:r>
              <a:rPr lang="en-US"/>
              <a:t>Measuring duration of various phases of projects (Project scheduling)</a:t>
            </a:r>
            <a:endParaRPr/>
          </a:p>
          <a:p>
            <a:pPr indent="-228600" lvl="1" marL="685800" rtl="0" algn="l">
              <a:lnSpc>
                <a:spcPct val="90000"/>
              </a:lnSpc>
              <a:spcBef>
                <a:spcPts val="500"/>
              </a:spcBef>
              <a:spcAft>
                <a:spcPts val="0"/>
              </a:spcAft>
              <a:buClr>
                <a:schemeClr val="dk1"/>
              </a:buClr>
              <a:buSzPts val="2400"/>
              <a:buChar char="•"/>
            </a:pPr>
            <a:r>
              <a:rPr lang="en-US"/>
              <a:t>Measuring complexity of many software modules by defining 4 complexity classes (Trivial, Simple, Moderate, Complex)</a:t>
            </a:r>
            <a:endParaRPr/>
          </a:p>
        </p:txBody>
      </p:sp>
      <p:sp>
        <p:nvSpPr>
          <p:cNvPr id="463" name="Google Shape;463;p21"/>
          <p:cNvSpPr txBox="1"/>
          <p:nvPr/>
        </p:nvSpPr>
        <p:spPr>
          <a:xfrm>
            <a:off x="7746275" y="3069771"/>
            <a:ext cx="90133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1"/>
                </a:solidFill>
                <a:latin typeface="Calibri"/>
                <a:ea typeface="Calibri"/>
                <a:cs typeface="Calibri"/>
                <a:sym typeface="Calibri"/>
              </a:rPr>
              <a:t>Ratio</a:t>
            </a:r>
            <a:endParaRPr sz="1800">
              <a:solidFill>
                <a:schemeClr val="accent1"/>
              </a:solidFill>
              <a:latin typeface="Calibri"/>
              <a:ea typeface="Calibri"/>
              <a:cs typeface="Calibri"/>
              <a:sym typeface="Calibri"/>
            </a:endParaRPr>
          </a:p>
        </p:txBody>
      </p:sp>
      <p:sp>
        <p:nvSpPr>
          <p:cNvPr id="464" name="Google Shape;464;p21"/>
          <p:cNvSpPr txBox="1"/>
          <p:nvPr/>
        </p:nvSpPr>
        <p:spPr>
          <a:xfrm>
            <a:off x="8891452" y="3444240"/>
            <a:ext cx="120613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1"/>
                </a:solidFill>
                <a:latin typeface="Calibri"/>
                <a:ea typeface="Calibri"/>
                <a:cs typeface="Calibri"/>
                <a:sym typeface="Calibri"/>
              </a:rPr>
              <a:t>Nominal</a:t>
            </a:r>
            <a:endParaRPr sz="1800">
              <a:solidFill>
                <a:schemeClr val="accent1"/>
              </a:solidFill>
              <a:latin typeface="Calibri"/>
              <a:ea typeface="Calibri"/>
              <a:cs typeface="Calibri"/>
              <a:sym typeface="Calibri"/>
            </a:endParaRPr>
          </a:p>
        </p:txBody>
      </p:sp>
      <p:sp>
        <p:nvSpPr>
          <p:cNvPr id="465" name="Google Shape;465;p21"/>
          <p:cNvSpPr txBox="1"/>
          <p:nvPr/>
        </p:nvSpPr>
        <p:spPr>
          <a:xfrm>
            <a:off x="10415453" y="3870959"/>
            <a:ext cx="120613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1"/>
                </a:solidFill>
                <a:latin typeface="Calibri"/>
                <a:ea typeface="Calibri"/>
                <a:cs typeface="Calibri"/>
                <a:sym typeface="Calibri"/>
              </a:rPr>
              <a:t>Interval</a:t>
            </a:r>
            <a:endParaRPr sz="1800">
              <a:solidFill>
                <a:schemeClr val="accent1"/>
              </a:solidFill>
              <a:latin typeface="Calibri"/>
              <a:ea typeface="Calibri"/>
              <a:cs typeface="Calibri"/>
              <a:sym typeface="Calibri"/>
            </a:endParaRPr>
          </a:p>
        </p:txBody>
      </p:sp>
      <p:sp>
        <p:nvSpPr>
          <p:cNvPr id="466" name="Google Shape;466;p21"/>
          <p:cNvSpPr txBox="1"/>
          <p:nvPr/>
        </p:nvSpPr>
        <p:spPr>
          <a:xfrm>
            <a:off x="9209316" y="4624250"/>
            <a:ext cx="120613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1"/>
                </a:solidFill>
                <a:latin typeface="Calibri"/>
                <a:ea typeface="Calibri"/>
                <a:cs typeface="Calibri"/>
                <a:sym typeface="Calibri"/>
              </a:rPr>
              <a:t>Ordinal</a:t>
            </a:r>
            <a:endParaRPr sz="1800">
              <a:solidFill>
                <a:schemeClr val="accen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3"/>
                                        </p:tgtEl>
                                        <p:attrNameLst>
                                          <p:attrName>style.visibility</p:attrName>
                                        </p:attrNameLst>
                                      </p:cBhvr>
                                      <p:to>
                                        <p:strVal val="visible"/>
                                      </p:to>
                                    </p:set>
                                    <p:animEffect filter="fade" transition="in">
                                      <p:cBhvr>
                                        <p:cTn dur="1000"/>
                                        <p:tgtEl>
                                          <p:spTgt spid="4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4"/>
                                        </p:tgtEl>
                                        <p:attrNameLst>
                                          <p:attrName>style.visibility</p:attrName>
                                        </p:attrNameLst>
                                      </p:cBhvr>
                                      <p:to>
                                        <p:strVal val="visible"/>
                                      </p:to>
                                    </p:set>
                                    <p:animEffect filter="fade" transition="in">
                                      <p:cBhvr>
                                        <p:cTn dur="1000"/>
                                        <p:tgtEl>
                                          <p:spTgt spid="4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1000"/>
                                        <p:tgtEl>
                                          <p:spTgt spid="4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1000"/>
                                        <p:tgtEl>
                                          <p:spTgt spid="4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22"/>
          <p:cNvSpPr txBox="1"/>
          <p:nvPr>
            <p:ph type="title"/>
          </p:nvPr>
        </p:nvSpPr>
        <p:spPr>
          <a:xfrm>
            <a:off x="838200" y="483327"/>
            <a:ext cx="10515600" cy="77070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Exercise</a:t>
            </a:r>
            <a:endParaRPr sz="3600"/>
          </a:p>
        </p:txBody>
      </p:sp>
      <p:sp>
        <p:nvSpPr>
          <p:cNvPr id="473" name="Google Shape;473;p22"/>
          <p:cNvSpPr txBox="1"/>
          <p:nvPr>
            <p:ph idx="1" type="body"/>
          </p:nvPr>
        </p:nvSpPr>
        <p:spPr>
          <a:xfrm>
            <a:off x="877388" y="1280161"/>
            <a:ext cx="10591800" cy="5355770"/>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chemeClr val="dk1"/>
              </a:buClr>
              <a:buSzPct val="100000"/>
              <a:buChar char="•"/>
            </a:pPr>
            <a:r>
              <a:rPr lang="en-US"/>
              <a:t>Software products categorized according to their  compatibility with the operating system (i.e. Windows, Linux, MacOS, DOS, etc.).</a:t>
            </a:r>
            <a:endParaRPr/>
          </a:p>
          <a:p>
            <a:pPr indent="-228600" lvl="0" marL="228600" rtl="0" algn="l">
              <a:lnSpc>
                <a:spcPct val="90000"/>
              </a:lnSpc>
              <a:spcBef>
                <a:spcPts val="1000"/>
              </a:spcBef>
              <a:spcAft>
                <a:spcPts val="0"/>
              </a:spcAft>
              <a:buClr>
                <a:schemeClr val="dk1"/>
              </a:buClr>
              <a:buSzPct val="100000"/>
              <a:buChar char="•"/>
            </a:pPr>
            <a:r>
              <a:rPr lang="en-US"/>
              <a:t>Internet services categorized according to their  relevant technologies (i.e. dial-up, DSL, high-speed, wireless, etc.)</a:t>
            </a:r>
            <a:endParaRPr/>
          </a:p>
          <a:p>
            <a:pPr indent="-228600" lvl="0" marL="228600" rtl="0" algn="l">
              <a:lnSpc>
                <a:spcPct val="90000"/>
              </a:lnSpc>
              <a:spcBef>
                <a:spcPts val="1000"/>
              </a:spcBef>
              <a:spcAft>
                <a:spcPts val="0"/>
              </a:spcAft>
              <a:buClr>
                <a:schemeClr val="dk1"/>
              </a:buClr>
              <a:buSzPct val="100000"/>
              <a:buChar char="•"/>
            </a:pPr>
            <a:r>
              <a:rPr lang="en-US"/>
              <a:t>Measuring attitudes towards an Internet  service (say, on an n-point rating, n = 0 to 10)</a:t>
            </a:r>
            <a:endParaRPr/>
          </a:p>
          <a:p>
            <a:pPr indent="-228600" lvl="0" marL="228600" rtl="0" algn="l">
              <a:lnSpc>
                <a:spcPct val="90000"/>
              </a:lnSpc>
              <a:spcBef>
                <a:spcPts val="1000"/>
              </a:spcBef>
              <a:spcAft>
                <a:spcPts val="0"/>
              </a:spcAft>
              <a:buClr>
                <a:schemeClr val="dk1"/>
              </a:buClr>
              <a:buSzPct val="100000"/>
              <a:buChar char="•"/>
            </a:pPr>
            <a:r>
              <a:rPr lang="en-US"/>
              <a:t>Measuring attitude towards Internet services, if the  evaluation scores are numerically meaningful so the  difference between a rate of 3 and a rate of 6 is  exactly the same as the difference between a rate of </a:t>
            </a:r>
            <a:r>
              <a:rPr lang="en-US">
                <a:latin typeface="Times New Roman"/>
                <a:ea typeface="Times New Roman"/>
                <a:cs typeface="Times New Roman"/>
                <a:sym typeface="Times New Roman"/>
              </a:rPr>
              <a:t>7 and a rate of 10.</a:t>
            </a:r>
            <a:endParaRPr/>
          </a:p>
          <a:p>
            <a:pPr indent="-228600" lvl="0" marL="228600" rtl="0" algn="l">
              <a:lnSpc>
                <a:spcPct val="90000"/>
              </a:lnSpc>
              <a:spcBef>
                <a:spcPts val="1000"/>
              </a:spcBef>
              <a:spcAft>
                <a:spcPts val="0"/>
              </a:spcAft>
              <a:buClr>
                <a:schemeClr val="dk1"/>
              </a:buClr>
              <a:buSzPct val="100000"/>
              <a:buChar char="•"/>
            </a:pPr>
            <a:r>
              <a:rPr lang="en-US"/>
              <a:t>Measuring attitude towards Internet services, if the differences between the data values are numerically  meaningful and equal. In addition, a score of zero  implies either the full absence of the service being evaluated or the full dissatisfaction with it.</a:t>
            </a:r>
            <a:endParaRPr/>
          </a:p>
        </p:txBody>
      </p:sp>
      <p:sp>
        <p:nvSpPr>
          <p:cNvPr id="474" name="Google Shape;474;p22"/>
          <p:cNvSpPr txBox="1"/>
          <p:nvPr/>
        </p:nvSpPr>
        <p:spPr>
          <a:xfrm>
            <a:off x="9440092" y="1628503"/>
            <a:ext cx="120613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1"/>
                </a:solidFill>
                <a:latin typeface="Calibri"/>
                <a:ea typeface="Calibri"/>
                <a:cs typeface="Calibri"/>
                <a:sym typeface="Calibri"/>
              </a:rPr>
              <a:t>Nominal</a:t>
            </a:r>
            <a:endParaRPr sz="1800">
              <a:solidFill>
                <a:schemeClr val="accent1"/>
              </a:solidFill>
              <a:latin typeface="Calibri"/>
              <a:ea typeface="Calibri"/>
              <a:cs typeface="Calibri"/>
              <a:sym typeface="Calibri"/>
            </a:endParaRPr>
          </a:p>
        </p:txBody>
      </p:sp>
      <p:sp>
        <p:nvSpPr>
          <p:cNvPr id="475" name="Google Shape;475;p22"/>
          <p:cNvSpPr txBox="1"/>
          <p:nvPr/>
        </p:nvSpPr>
        <p:spPr>
          <a:xfrm>
            <a:off x="6971212" y="2516777"/>
            <a:ext cx="120613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1"/>
                </a:solidFill>
                <a:latin typeface="Calibri"/>
                <a:ea typeface="Calibri"/>
                <a:cs typeface="Calibri"/>
                <a:sym typeface="Calibri"/>
              </a:rPr>
              <a:t>Nominal</a:t>
            </a:r>
            <a:endParaRPr sz="1800">
              <a:solidFill>
                <a:schemeClr val="accent1"/>
              </a:solidFill>
              <a:latin typeface="Calibri"/>
              <a:ea typeface="Calibri"/>
              <a:cs typeface="Calibri"/>
              <a:sym typeface="Calibri"/>
            </a:endParaRPr>
          </a:p>
        </p:txBody>
      </p:sp>
      <p:sp>
        <p:nvSpPr>
          <p:cNvPr id="476" name="Google Shape;476;p22"/>
          <p:cNvSpPr txBox="1"/>
          <p:nvPr/>
        </p:nvSpPr>
        <p:spPr>
          <a:xfrm>
            <a:off x="5220789" y="3326674"/>
            <a:ext cx="120613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1"/>
                </a:solidFill>
                <a:latin typeface="Calibri"/>
                <a:ea typeface="Calibri"/>
                <a:cs typeface="Calibri"/>
                <a:sym typeface="Calibri"/>
              </a:rPr>
              <a:t>Ordinal</a:t>
            </a:r>
            <a:endParaRPr sz="1800">
              <a:solidFill>
                <a:schemeClr val="accent1"/>
              </a:solidFill>
              <a:latin typeface="Calibri"/>
              <a:ea typeface="Calibri"/>
              <a:cs typeface="Calibri"/>
              <a:sym typeface="Calibri"/>
            </a:endParaRPr>
          </a:p>
        </p:txBody>
      </p:sp>
      <p:sp>
        <p:nvSpPr>
          <p:cNvPr id="477" name="Google Shape;477;p22"/>
          <p:cNvSpPr txBox="1"/>
          <p:nvPr/>
        </p:nvSpPr>
        <p:spPr>
          <a:xfrm>
            <a:off x="11133910" y="3805645"/>
            <a:ext cx="120613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1"/>
                </a:solidFill>
                <a:latin typeface="Calibri"/>
                <a:ea typeface="Calibri"/>
                <a:cs typeface="Calibri"/>
                <a:sym typeface="Calibri"/>
              </a:rPr>
              <a:t>Interval</a:t>
            </a:r>
            <a:endParaRPr sz="1800">
              <a:solidFill>
                <a:schemeClr val="accent1"/>
              </a:solidFill>
              <a:latin typeface="Calibri"/>
              <a:ea typeface="Calibri"/>
              <a:cs typeface="Calibri"/>
              <a:sym typeface="Calibri"/>
            </a:endParaRPr>
          </a:p>
        </p:txBody>
      </p:sp>
      <p:sp>
        <p:nvSpPr>
          <p:cNvPr id="478" name="Google Shape;478;p22"/>
          <p:cNvSpPr txBox="1"/>
          <p:nvPr/>
        </p:nvSpPr>
        <p:spPr>
          <a:xfrm>
            <a:off x="7889967" y="6126480"/>
            <a:ext cx="90133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1"/>
                </a:solidFill>
                <a:latin typeface="Calibri"/>
                <a:ea typeface="Calibri"/>
                <a:cs typeface="Calibri"/>
                <a:sym typeface="Calibri"/>
              </a:rPr>
              <a:t>Ratio</a:t>
            </a:r>
            <a:endParaRPr sz="1800">
              <a:solidFill>
                <a:schemeClr val="accen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3">
                                            <p:txEl>
                                              <p:pRg end="0" st="0"/>
                                            </p:txEl>
                                          </p:spTgt>
                                        </p:tgtEl>
                                        <p:attrNameLst>
                                          <p:attrName>style.visibility</p:attrName>
                                        </p:attrNameLst>
                                      </p:cBhvr>
                                      <p:to>
                                        <p:strVal val="visible"/>
                                      </p:to>
                                    </p:set>
                                    <p:anim calcmode="lin" valueType="num">
                                      <p:cBhvr additive="base">
                                        <p:cTn dur="500"/>
                                        <p:tgtEl>
                                          <p:spTgt spid="47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3">
                                            <p:txEl>
                                              <p:pRg end="1" st="1"/>
                                            </p:txEl>
                                          </p:spTgt>
                                        </p:tgtEl>
                                        <p:attrNameLst>
                                          <p:attrName>style.visibility</p:attrName>
                                        </p:attrNameLst>
                                      </p:cBhvr>
                                      <p:to>
                                        <p:strVal val="visible"/>
                                      </p:to>
                                    </p:set>
                                    <p:anim calcmode="lin" valueType="num">
                                      <p:cBhvr additive="base">
                                        <p:cTn dur="500"/>
                                        <p:tgtEl>
                                          <p:spTgt spid="473">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3">
                                            <p:txEl>
                                              <p:pRg end="2" st="2"/>
                                            </p:txEl>
                                          </p:spTgt>
                                        </p:tgtEl>
                                        <p:attrNameLst>
                                          <p:attrName>style.visibility</p:attrName>
                                        </p:attrNameLst>
                                      </p:cBhvr>
                                      <p:to>
                                        <p:strVal val="visible"/>
                                      </p:to>
                                    </p:set>
                                    <p:anim calcmode="lin" valueType="num">
                                      <p:cBhvr additive="base">
                                        <p:cTn dur="500"/>
                                        <p:tgtEl>
                                          <p:spTgt spid="473">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3">
                                            <p:txEl>
                                              <p:pRg end="3" st="3"/>
                                            </p:txEl>
                                          </p:spTgt>
                                        </p:tgtEl>
                                        <p:attrNameLst>
                                          <p:attrName>style.visibility</p:attrName>
                                        </p:attrNameLst>
                                      </p:cBhvr>
                                      <p:to>
                                        <p:strVal val="visible"/>
                                      </p:to>
                                    </p:set>
                                    <p:anim calcmode="lin" valueType="num">
                                      <p:cBhvr additive="base">
                                        <p:cTn dur="500"/>
                                        <p:tgtEl>
                                          <p:spTgt spid="473">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3">
                                            <p:txEl>
                                              <p:pRg end="4" st="4"/>
                                            </p:txEl>
                                          </p:spTgt>
                                        </p:tgtEl>
                                        <p:attrNameLst>
                                          <p:attrName>style.visibility</p:attrName>
                                        </p:attrNameLst>
                                      </p:cBhvr>
                                      <p:to>
                                        <p:strVal val="visible"/>
                                      </p:to>
                                    </p:set>
                                    <p:anim calcmode="lin" valueType="num">
                                      <p:cBhvr additive="base">
                                        <p:cTn dur="500"/>
                                        <p:tgtEl>
                                          <p:spTgt spid="473">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4"/>
                                        </p:tgtEl>
                                        <p:attrNameLst>
                                          <p:attrName>style.visibility</p:attrName>
                                        </p:attrNameLst>
                                      </p:cBhvr>
                                      <p:to>
                                        <p:strVal val="visible"/>
                                      </p:to>
                                    </p:set>
                                    <p:anim calcmode="lin" valueType="num">
                                      <p:cBhvr additive="base">
                                        <p:cTn dur="500"/>
                                        <p:tgtEl>
                                          <p:spTgt spid="47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5"/>
                                        </p:tgtEl>
                                        <p:attrNameLst>
                                          <p:attrName>style.visibility</p:attrName>
                                        </p:attrNameLst>
                                      </p:cBhvr>
                                      <p:to>
                                        <p:strVal val="visible"/>
                                      </p:to>
                                    </p:set>
                                    <p:anim calcmode="lin" valueType="num">
                                      <p:cBhvr additive="base">
                                        <p:cTn dur="500"/>
                                        <p:tgtEl>
                                          <p:spTgt spid="47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6"/>
                                        </p:tgtEl>
                                        <p:attrNameLst>
                                          <p:attrName>style.visibility</p:attrName>
                                        </p:attrNameLst>
                                      </p:cBhvr>
                                      <p:to>
                                        <p:strVal val="visible"/>
                                      </p:to>
                                    </p:set>
                                    <p:animEffect filter="fade" transition="in">
                                      <p:cBhvr>
                                        <p:cTn dur="1000"/>
                                        <p:tgtEl>
                                          <p:spTgt spid="4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7"/>
                                        </p:tgtEl>
                                        <p:attrNameLst>
                                          <p:attrName>style.visibility</p:attrName>
                                        </p:attrNameLst>
                                      </p:cBhvr>
                                      <p:to>
                                        <p:strVal val="visible"/>
                                      </p:to>
                                    </p:set>
                                    <p:animEffect filter="fade" transition="in">
                                      <p:cBhvr>
                                        <p:cTn dur="1000"/>
                                        <p:tgtEl>
                                          <p:spTgt spid="4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8"/>
                                        </p:tgtEl>
                                        <p:attrNameLst>
                                          <p:attrName>style.visibility</p:attrName>
                                        </p:attrNameLst>
                                      </p:cBhvr>
                                      <p:to>
                                        <p:strVal val="visible"/>
                                      </p:to>
                                    </p:set>
                                    <p:animEffect filter="fade" transition="in">
                                      <p:cBhvr>
                                        <p:cTn dur="1000"/>
                                        <p:tgtEl>
                                          <p:spTgt spid="4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23"/>
          <p:cNvSpPr txBox="1"/>
          <p:nvPr>
            <p:ph type="title"/>
          </p:nvPr>
        </p:nvSpPr>
        <p:spPr>
          <a:xfrm>
            <a:off x="746760" y="165068"/>
            <a:ext cx="10515600" cy="55339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sz="3600"/>
              <a:t>Exercise</a:t>
            </a:r>
            <a:endParaRPr sz="3600"/>
          </a:p>
        </p:txBody>
      </p:sp>
      <p:sp>
        <p:nvSpPr>
          <p:cNvPr id="485" name="Google Shape;485;p23"/>
          <p:cNvSpPr txBox="1"/>
          <p:nvPr>
            <p:ph idx="1" type="body"/>
          </p:nvPr>
        </p:nvSpPr>
        <p:spPr>
          <a:xfrm>
            <a:off x="799011" y="715283"/>
            <a:ext cx="10591800" cy="1113517"/>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Suppose that you are asked to study various  software development tools and recommend the  best three to your company. The following table  shows a list of available development tools.</a:t>
            </a:r>
            <a:endParaRPr/>
          </a:p>
        </p:txBody>
      </p:sp>
      <p:graphicFrame>
        <p:nvGraphicFramePr>
          <p:cNvPr id="486" name="Google Shape;486;p23"/>
          <p:cNvGraphicFramePr/>
          <p:nvPr/>
        </p:nvGraphicFramePr>
        <p:xfrm>
          <a:off x="1755909" y="2004696"/>
          <a:ext cx="3000000" cy="3000000"/>
        </p:xfrm>
        <a:graphic>
          <a:graphicData uri="http://schemas.openxmlformats.org/drawingml/2006/table">
            <a:tbl>
              <a:tblPr bandRow="1" firstRow="1">
                <a:noFill/>
                <a:tableStyleId>{BCB57B0E-3550-409B-BF7D-CE3982564DA5}</a:tableStyleId>
              </a:tblPr>
              <a:tblGrid>
                <a:gridCol w="1858450"/>
                <a:gridCol w="1946100"/>
                <a:gridCol w="1849900"/>
                <a:gridCol w="3235900"/>
              </a:tblGrid>
              <a:tr h="561075">
                <a:tc>
                  <a:txBody>
                    <a:bodyPr/>
                    <a:lstStyle/>
                    <a:p>
                      <a:pPr indent="0" lvl="0" marL="91440" marR="0" rtl="0" algn="l">
                        <a:lnSpc>
                          <a:spcPct val="100000"/>
                        </a:lnSpc>
                        <a:spcBef>
                          <a:spcPts val="0"/>
                        </a:spcBef>
                        <a:spcAft>
                          <a:spcPts val="0"/>
                        </a:spcAft>
                        <a:buNone/>
                      </a:pPr>
                      <a:r>
                        <a:rPr b="1" lang="en-US" sz="1400" u="none" cap="none" strike="noStrike">
                          <a:latin typeface="Times New Roman"/>
                          <a:ea typeface="Times New Roman"/>
                          <a:cs typeface="Times New Roman"/>
                          <a:sym typeface="Times New Roman"/>
                        </a:rPr>
                        <a:t>Tool Name/Vendor</a:t>
                      </a:r>
                      <a:endParaRPr sz="1400" u="none" cap="none" strike="noStrike">
                        <a:latin typeface="Times New Roman"/>
                        <a:ea typeface="Times New Roman"/>
                        <a:cs typeface="Times New Roman"/>
                        <a:sym typeface="Times New Roman"/>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808990" rtl="0" algn="l">
                        <a:lnSpc>
                          <a:spcPct val="100000"/>
                        </a:lnSpc>
                        <a:spcBef>
                          <a:spcPts val="0"/>
                        </a:spcBef>
                        <a:spcAft>
                          <a:spcPts val="0"/>
                        </a:spcAft>
                        <a:buNone/>
                      </a:pPr>
                      <a:r>
                        <a:rPr b="1" lang="en-US" sz="1400" u="none" cap="none" strike="noStrike">
                          <a:latin typeface="Times New Roman"/>
                          <a:ea typeface="Times New Roman"/>
                          <a:cs typeface="Times New Roman"/>
                          <a:sym typeface="Times New Roman"/>
                        </a:rPr>
                        <a:t>Languages  Supported</a:t>
                      </a:r>
                      <a:endParaRPr sz="1400" u="none" cap="none" strike="noStrike">
                        <a:latin typeface="Times New Roman"/>
                        <a:ea typeface="Times New Roman"/>
                        <a:cs typeface="Times New Roman"/>
                        <a:sym typeface="Times New Roman"/>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0805" marR="0" rtl="0" algn="l">
                        <a:lnSpc>
                          <a:spcPct val="100000"/>
                        </a:lnSpc>
                        <a:spcBef>
                          <a:spcPts val="0"/>
                        </a:spcBef>
                        <a:spcAft>
                          <a:spcPts val="0"/>
                        </a:spcAft>
                        <a:buNone/>
                      </a:pPr>
                      <a:r>
                        <a:rPr b="1" lang="en-US" sz="1400" u="none" cap="none" strike="noStrike">
                          <a:latin typeface="Times New Roman"/>
                          <a:ea typeface="Times New Roman"/>
                          <a:cs typeface="Times New Roman"/>
                          <a:sym typeface="Times New Roman"/>
                        </a:rPr>
                        <a:t>Platforms</a:t>
                      </a:r>
                      <a:endParaRPr sz="1400" u="none" cap="none" strike="noStrike">
                        <a:latin typeface="Times New Roman"/>
                        <a:ea typeface="Times New Roman"/>
                        <a:cs typeface="Times New Roman"/>
                        <a:sym typeface="Times New Roman"/>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0805" marR="0" rtl="0" algn="l">
                        <a:lnSpc>
                          <a:spcPct val="100000"/>
                        </a:lnSpc>
                        <a:spcBef>
                          <a:spcPts val="0"/>
                        </a:spcBef>
                        <a:spcAft>
                          <a:spcPts val="0"/>
                        </a:spcAft>
                        <a:buNone/>
                      </a:pPr>
                      <a:r>
                        <a:rPr b="1" lang="en-US" sz="1400" u="none" cap="none" strike="noStrike">
                          <a:latin typeface="Times New Roman"/>
                          <a:ea typeface="Times New Roman"/>
                          <a:cs typeface="Times New Roman"/>
                          <a:sym typeface="Times New Roman"/>
                        </a:rPr>
                        <a:t>Features</a:t>
                      </a:r>
                      <a:endParaRPr sz="1400" u="none" cap="none" strike="noStrike">
                        <a:latin typeface="Times New Roman"/>
                        <a:ea typeface="Times New Roman"/>
                        <a:cs typeface="Times New Roman"/>
                        <a:sym typeface="Times New Roman"/>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61075">
                <a:tc>
                  <a:txBody>
                    <a:bodyPr/>
                    <a:lstStyle/>
                    <a:p>
                      <a:pPr indent="0" lvl="0" marL="90805" marR="52070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Bean Machine  IBM</a:t>
                      </a:r>
                      <a:endParaRPr sz="1400" u="none" cap="none" strike="noStrike">
                        <a:latin typeface="Times New Roman"/>
                        <a:ea typeface="Times New Roman"/>
                        <a:cs typeface="Times New Roman"/>
                        <a:sym typeface="Times New Roman"/>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0805"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Java</a:t>
                      </a:r>
                      <a:endParaRPr sz="1400" u="none" cap="none" strike="noStrike">
                        <a:latin typeface="Times New Roman"/>
                        <a:ea typeface="Times New Roman"/>
                        <a:cs typeface="Times New Roman"/>
                        <a:sym typeface="Times New Roman"/>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433705" marR="422909"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Windows, OS2,  Unix</a:t>
                      </a:r>
                      <a:endParaRPr sz="1400" u="none" cap="none" strike="noStrike">
                        <a:latin typeface="Times New Roman"/>
                        <a:ea typeface="Times New Roman"/>
                        <a:cs typeface="Times New Roman"/>
                        <a:sym typeface="Times New Roman"/>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0805" marR="41275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Best: Visual applet and JavaBean  generation</a:t>
                      </a:r>
                      <a:endParaRPr sz="1400" u="none" cap="none" strike="noStrike">
                        <a:latin typeface="Times New Roman"/>
                        <a:ea typeface="Times New Roman"/>
                        <a:cs typeface="Times New Roman"/>
                        <a:sym typeface="Times New Roman"/>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61075">
                <a:tc>
                  <a:txBody>
                    <a:bodyPr/>
                    <a:lstStyle/>
                    <a:p>
                      <a:pPr indent="0" lvl="0" marL="90805" marR="34290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CodeWarrior Pro  Metrowerks</a:t>
                      </a:r>
                      <a:endParaRPr sz="1400" u="none" cap="none" strike="noStrike">
                        <a:latin typeface="Times New Roman"/>
                        <a:ea typeface="Times New Roman"/>
                        <a:cs typeface="Times New Roman"/>
                        <a:sym typeface="Times New Roman"/>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0805"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Java, C, C++, Pascal</a:t>
                      </a:r>
                      <a:endParaRPr sz="1400" u="none" cap="none" strike="noStrike">
                        <a:latin typeface="Times New Roman"/>
                        <a:ea typeface="Times New Roman"/>
                        <a:cs typeface="Times New Roman"/>
                        <a:sym typeface="Times New Roman"/>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433705" marR="386715"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Unix, Windows,  Mac</a:t>
                      </a:r>
                      <a:endParaRPr sz="1400" u="none" cap="none" strike="noStrike">
                        <a:latin typeface="Times New Roman"/>
                        <a:ea typeface="Times New Roman"/>
                        <a:cs typeface="Times New Roman"/>
                        <a:sym typeface="Times New Roman"/>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0805" marR="36703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Best: if you need to support Unix,  Windows, and Mac platforms</a:t>
                      </a:r>
                      <a:endParaRPr sz="1400" u="none" cap="none" strike="noStrike">
                        <a:latin typeface="Times New Roman"/>
                        <a:ea typeface="Times New Roman"/>
                        <a:cs typeface="Times New Roman"/>
                        <a:sym typeface="Times New Roman"/>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86175">
                <a:tc>
                  <a:txBody>
                    <a:bodyPr/>
                    <a:lstStyle/>
                    <a:p>
                      <a:pPr indent="0" lvl="0" marL="90805" marR="240029"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Java Workshop  Sun Microsystems</a:t>
                      </a:r>
                      <a:endParaRPr sz="1400" u="none" cap="none" strike="noStrike">
                        <a:latin typeface="Times New Roman"/>
                        <a:ea typeface="Times New Roman"/>
                        <a:cs typeface="Times New Roman"/>
                        <a:sym typeface="Times New Roman"/>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0805"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Java</a:t>
                      </a:r>
                      <a:endParaRPr sz="1400" u="none" cap="none" strike="noStrike">
                        <a:latin typeface="Times New Roman"/>
                        <a:ea typeface="Times New Roman"/>
                        <a:cs typeface="Times New Roman"/>
                        <a:sym typeface="Times New Roman"/>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0805"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Solaris, Windows</a:t>
                      </a:r>
                      <a:endParaRPr sz="1400" u="none" cap="none" strike="noStrike">
                        <a:latin typeface="Times New Roman"/>
                        <a:ea typeface="Times New Roman"/>
                        <a:cs typeface="Times New Roman"/>
                        <a:sym typeface="Times New Roman"/>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0170" marR="27813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Better: Written 100% in Java; tools  based on a web browser metaphor</a:t>
                      </a:r>
                      <a:endParaRPr sz="1400" u="none" cap="none" strike="noStrike">
                        <a:latin typeface="Times New Roman"/>
                        <a:ea typeface="Times New Roman"/>
                        <a:cs typeface="Times New Roman"/>
                        <a:sym typeface="Times New Roman"/>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6150">
                <a:tc>
                  <a:txBody>
                    <a:bodyPr/>
                    <a:lstStyle/>
                    <a:p>
                      <a:pPr indent="0" lvl="0" marL="90170"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JBuilder Imprise</a:t>
                      </a:r>
                      <a:endParaRPr sz="1400" u="none" cap="none" strike="noStrike">
                        <a:latin typeface="Times New Roman"/>
                        <a:ea typeface="Times New Roman"/>
                        <a:cs typeface="Times New Roman"/>
                        <a:sym typeface="Times New Roman"/>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0170"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Java</a:t>
                      </a:r>
                      <a:endParaRPr sz="1400" u="none" cap="none" strike="noStrike">
                        <a:latin typeface="Times New Roman"/>
                        <a:ea typeface="Times New Roman"/>
                        <a:cs typeface="Times New Roman"/>
                        <a:sym typeface="Times New Roman"/>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0170"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Windows, AS400</a:t>
                      </a:r>
                      <a:endParaRPr sz="1400" u="none" cap="none" strike="noStrike">
                        <a:latin typeface="Times New Roman"/>
                        <a:ea typeface="Times New Roman"/>
                        <a:cs typeface="Times New Roman"/>
                        <a:sym typeface="Times New Roman"/>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0170"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Better: database support</a:t>
                      </a:r>
                      <a:endParaRPr sz="1400" u="none" cap="none" strike="noStrike">
                        <a:latin typeface="Times New Roman"/>
                        <a:ea typeface="Times New Roman"/>
                        <a:cs typeface="Times New Roman"/>
                        <a:sym typeface="Times New Roman"/>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61075">
                <a:tc>
                  <a:txBody>
                    <a:bodyPr/>
                    <a:lstStyle/>
                    <a:p>
                      <a:pPr indent="0" lvl="0" marL="90170" marR="109854"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Visual Cafe for Java  Symantec</a:t>
                      </a:r>
                      <a:endParaRPr sz="1400" u="none" cap="none" strike="noStrike">
                        <a:latin typeface="Times New Roman"/>
                        <a:ea typeface="Times New Roman"/>
                        <a:cs typeface="Times New Roman"/>
                        <a:sym typeface="Times New Roman"/>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0170"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Java</a:t>
                      </a:r>
                      <a:endParaRPr sz="1400" u="none" cap="none" strike="noStrike">
                        <a:latin typeface="Times New Roman"/>
                        <a:ea typeface="Times New Roman"/>
                        <a:cs typeface="Times New Roman"/>
                        <a:sym typeface="Times New Roman"/>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0170"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Windows</a:t>
                      </a:r>
                      <a:endParaRPr sz="1400" u="none" cap="none" strike="noStrike">
                        <a:latin typeface="Times New Roman"/>
                        <a:ea typeface="Times New Roman"/>
                        <a:cs typeface="Times New Roman"/>
                        <a:sym typeface="Times New Roman"/>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0170"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Good: multithreaded debugger</a:t>
                      </a:r>
                      <a:endParaRPr sz="1400" u="none" cap="none" strike="noStrike">
                        <a:latin typeface="Times New Roman"/>
                        <a:ea typeface="Times New Roman"/>
                        <a:cs typeface="Times New Roman"/>
                        <a:sym typeface="Times New Roman"/>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86175">
                <a:tc>
                  <a:txBody>
                    <a:bodyPr/>
                    <a:lstStyle/>
                    <a:p>
                      <a:pPr indent="0" lvl="0" marL="90170" marR="80264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VisualAge  IBM</a:t>
                      </a:r>
                      <a:endParaRPr sz="1400" u="none" cap="none" strike="noStrike">
                        <a:latin typeface="Times New Roman"/>
                        <a:ea typeface="Times New Roman"/>
                        <a:cs typeface="Times New Roman"/>
                        <a:sym typeface="Times New Roman"/>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0170"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Java</a:t>
                      </a:r>
                      <a:endParaRPr sz="1400" u="none" cap="none" strike="noStrike">
                        <a:latin typeface="Times New Roman"/>
                        <a:ea typeface="Times New Roman"/>
                        <a:cs typeface="Times New Roman"/>
                        <a:sym typeface="Times New Roman"/>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0170"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Unix, Windows</a:t>
                      </a:r>
                      <a:endParaRPr sz="1400" u="none" cap="none" strike="noStrike">
                        <a:latin typeface="Times New Roman"/>
                        <a:ea typeface="Times New Roman"/>
                        <a:cs typeface="Times New Roman"/>
                        <a:sym typeface="Times New Roman"/>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0170" marR="14224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Good: includes incremental compiler  and automatic version control</a:t>
                      </a:r>
                      <a:endParaRPr sz="1400" u="none" cap="none" strike="noStrike">
                        <a:latin typeface="Times New Roman"/>
                        <a:ea typeface="Times New Roman"/>
                        <a:cs typeface="Times New Roman"/>
                        <a:sym typeface="Times New Roman"/>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61075">
                <a:tc>
                  <a:txBody>
                    <a:bodyPr/>
                    <a:lstStyle/>
                    <a:p>
                      <a:pPr indent="0" lvl="0" marL="90170" marR="78994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Visual J++  Microsoft</a:t>
                      </a:r>
                      <a:endParaRPr sz="1400" u="none" cap="none" strike="noStrike">
                        <a:latin typeface="Times New Roman"/>
                        <a:ea typeface="Times New Roman"/>
                        <a:cs typeface="Times New Roman"/>
                        <a:sym typeface="Times New Roman"/>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0170"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Java</a:t>
                      </a:r>
                      <a:endParaRPr sz="1400" u="none" cap="none" strike="noStrike">
                        <a:latin typeface="Times New Roman"/>
                        <a:ea typeface="Times New Roman"/>
                        <a:cs typeface="Times New Roman"/>
                        <a:sym typeface="Times New Roman"/>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89535" marR="0"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Windows</a:t>
                      </a:r>
                      <a:endParaRPr sz="1400" u="none" cap="none" strike="noStrike">
                        <a:latin typeface="Times New Roman"/>
                        <a:ea typeface="Times New Roman"/>
                        <a:cs typeface="Times New Roman"/>
                        <a:sym typeface="Times New Roman"/>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89535" marR="363855" rtl="0" algn="l">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Fair: All the bells and whistles for  Windows</a:t>
                      </a:r>
                      <a:endParaRPr sz="1400" u="none" cap="none" strike="noStrike">
                        <a:latin typeface="Times New Roman"/>
                        <a:ea typeface="Times New Roman"/>
                        <a:cs typeface="Times New Roman"/>
                        <a:sym typeface="Times New Roman"/>
                      </a:endParaRPr>
                    </a:p>
                  </a:txBody>
                  <a:tcPr marT="40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24"/>
          <p:cNvSpPr txBox="1"/>
          <p:nvPr>
            <p:ph type="title"/>
          </p:nvPr>
        </p:nvSpPr>
        <p:spPr>
          <a:xfrm>
            <a:off x="838200" y="831273"/>
            <a:ext cx="10515600" cy="8594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Exercise</a:t>
            </a:r>
            <a:endParaRPr sz="3600"/>
          </a:p>
        </p:txBody>
      </p:sp>
      <p:sp>
        <p:nvSpPr>
          <p:cNvPr id="493" name="Google Shape;493;p24"/>
          <p:cNvSpPr txBox="1"/>
          <p:nvPr>
            <p:ph idx="1" type="body"/>
          </p:nvPr>
        </p:nvSpPr>
        <p:spPr>
          <a:xfrm>
            <a:off x="838200" y="1825625"/>
            <a:ext cx="10591800" cy="59100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What are the entities, attributes and their values in your model?</a:t>
            </a:r>
            <a:endParaRPr/>
          </a:p>
        </p:txBody>
      </p:sp>
      <p:graphicFrame>
        <p:nvGraphicFramePr>
          <p:cNvPr id="494" name="Google Shape;494;p24"/>
          <p:cNvGraphicFramePr/>
          <p:nvPr/>
        </p:nvGraphicFramePr>
        <p:xfrm>
          <a:off x="2762476" y="2774133"/>
          <a:ext cx="3000000" cy="3000000"/>
        </p:xfrm>
        <a:graphic>
          <a:graphicData uri="http://schemas.openxmlformats.org/drawingml/2006/table">
            <a:tbl>
              <a:tblPr bandRow="1" firstRow="1">
                <a:noFill/>
                <a:tableStyleId>{BCB57B0E-3550-409B-BF7D-CE3982564DA5}</a:tableStyleId>
              </a:tblPr>
              <a:tblGrid>
                <a:gridCol w="2562225"/>
                <a:gridCol w="1682750"/>
                <a:gridCol w="2451100"/>
              </a:tblGrid>
              <a:tr h="536575">
                <a:tc>
                  <a:txBody>
                    <a:bodyPr/>
                    <a:lstStyle/>
                    <a:p>
                      <a:pPr indent="0" lvl="0" marL="91440" marR="0" rtl="0" algn="l">
                        <a:lnSpc>
                          <a:spcPct val="100000"/>
                        </a:lnSpc>
                        <a:spcBef>
                          <a:spcPts val="0"/>
                        </a:spcBef>
                        <a:spcAft>
                          <a:spcPts val="0"/>
                        </a:spcAft>
                        <a:buNone/>
                      </a:pPr>
                      <a:r>
                        <a:rPr b="1" i="1" lang="en-US" sz="2000" u="none" cap="none" strike="noStrike">
                          <a:solidFill>
                            <a:schemeClr val="dk1"/>
                          </a:solidFill>
                          <a:latin typeface="Times New Roman"/>
                          <a:ea typeface="Times New Roman"/>
                          <a:cs typeface="Times New Roman"/>
                          <a:sym typeface="Times New Roman"/>
                        </a:rPr>
                        <a:t>Entity</a:t>
                      </a:r>
                      <a:endParaRPr sz="2000" u="none" cap="none" strike="noStrike">
                        <a:solidFill>
                          <a:schemeClr val="dk1"/>
                        </a:solidFill>
                        <a:latin typeface="Times New Roman"/>
                        <a:ea typeface="Times New Roman"/>
                        <a:cs typeface="Times New Roman"/>
                        <a:sym typeface="Times New Roman"/>
                      </a:endParaRPr>
                    </a:p>
                  </a:txBody>
                  <a:tcPr marT="36825" marB="0" marR="0" marL="0">
                    <a:lnL cap="flat" cmpd="sng" w="12700">
                      <a:solidFill>
                        <a:srgbClr val="FF0000"/>
                      </a:solidFill>
                      <a:prstDash val="solid"/>
                      <a:round/>
                      <a:headEnd len="sm" w="sm" type="none"/>
                      <a:tailEnd len="sm" w="sm" type="none"/>
                    </a:lnL>
                    <a:lnR cap="flat" cmpd="sng" w="12700">
                      <a:solidFill>
                        <a:srgbClr val="FF0000"/>
                      </a:solidFill>
                      <a:prstDash val="solid"/>
                      <a:round/>
                      <a:headEnd len="sm" w="sm" type="none"/>
                      <a:tailEnd len="sm" w="sm" type="none"/>
                    </a:lnR>
                    <a:lnT cap="flat" cmpd="sng" w="12700">
                      <a:solidFill>
                        <a:srgbClr val="FF0000"/>
                      </a:solidFill>
                      <a:prstDash val="solid"/>
                      <a:round/>
                      <a:headEnd len="sm" w="sm" type="none"/>
                      <a:tailEnd len="sm" w="sm" type="none"/>
                    </a:lnT>
                    <a:lnB cap="flat" cmpd="sng" w="12700">
                      <a:solidFill>
                        <a:srgbClr val="FF0000"/>
                      </a:solidFill>
                      <a:prstDash val="solid"/>
                      <a:round/>
                      <a:headEnd len="sm" w="sm" type="none"/>
                      <a:tailEnd len="sm" w="sm" type="none"/>
                    </a:lnB>
                  </a:tcPr>
                </a:tc>
                <a:tc>
                  <a:txBody>
                    <a:bodyPr/>
                    <a:lstStyle/>
                    <a:p>
                      <a:pPr indent="0" lvl="0" marL="90805" marR="0" rtl="0" algn="l">
                        <a:lnSpc>
                          <a:spcPct val="100000"/>
                        </a:lnSpc>
                        <a:spcBef>
                          <a:spcPts val="0"/>
                        </a:spcBef>
                        <a:spcAft>
                          <a:spcPts val="0"/>
                        </a:spcAft>
                        <a:buNone/>
                      </a:pPr>
                      <a:r>
                        <a:rPr b="1" i="1" lang="en-US" sz="2000" u="none" cap="none" strike="noStrike">
                          <a:solidFill>
                            <a:schemeClr val="dk1"/>
                          </a:solidFill>
                          <a:latin typeface="Times New Roman"/>
                          <a:ea typeface="Times New Roman"/>
                          <a:cs typeface="Times New Roman"/>
                          <a:sym typeface="Times New Roman"/>
                        </a:rPr>
                        <a:t>Attribute</a:t>
                      </a:r>
                      <a:endParaRPr sz="2000" u="none" cap="none" strike="noStrike">
                        <a:solidFill>
                          <a:schemeClr val="dk1"/>
                        </a:solidFill>
                        <a:latin typeface="Times New Roman"/>
                        <a:ea typeface="Times New Roman"/>
                        <a:cs typeface="Times New Roman"/>
                        <a:sym typeface="Times New Roman"/>
                      </a:endParaRPr>
                    </a:p>
                  </a:txBody>
                  <a:tcPr marT="36825" marB="0" marR="0" marL="0">
                    <a:lnL cap="flat" cmpd="sng" w="12700">
                      <a:solidFill>
                        <a:srgbClr val="FF0000"/>
                      </a:solidFill>
                      <a:prstDash val="solid"/>
                      <a:round/>
                      <a:headEnd len="sm" w="sm" type="none"/>
                      <a:tailEnd len="sm" w="sm" type="none"/>
                    </a:lnL>
                    <a:lnR cap="flat" cmpd="sng" w="12700">
                      <a:solidFill>
                        <a:srgbClr val="FF0000"/>
                      </a:solidFill>
                      <a:prstDash val="solid"/>
                      <a:round/>
                      <a:headEnd len="sm" w="sm" type="none"/>
                      <a:tailEnd len="sm" w="sm" type="none"/>
                    </a:lnR>
                    <a:lnT cap="flat" cmpd="sng" w="12700">
                      <a:solidFill>
                        <a:srgbClr val="FF0000"/>
                      </a:solidFill>
                      <a:prstDash val="solid"/>
                      <a:round/>
                      <a:headEnd len="sm" w="sm" type="none"/>
                      <a:tailEnd len="sm" w="sm" type="none"/>
                    </a:lnT>
                    <a:lnB cap="flat" cmpd="sng" w="12700">
                      <a:solidFill>
                        <a:srgbClr val="FF0000"/>
                      </a:solidFill>
                      <a:prstDash val="solid"/>
                      <a:round/>
                      <a:headEnd len="sm" w="sm" type="none"/>
                      <a:tailEnd len="sm" w="sm" type="none"/>
                    </a:lnB>
                  </a:tcPr>
                </a:tc>
                <a:tc>
                  <a:txBody>
                    <a:bodyPr/>
                    <a:lstStyle/>
                    <a:p>
                      <a:pPr indent="0" lvl="0" marL="90805" marR="0" rtl="0" algn="l">
                        <a:lnSpc>
                          <a:spcPct val="100000"/>
                        </a:lnSpc>
                        <a:spcBef>
                          <a:spcPts val="0"/>
                        </a:spcBef>
                        <a:spcAft>
                          <a:spcPts val="0"/>
                        </a:spcAft>
                        <a:buNone/>
                      </a:pPr>
                      <a:r>
                        <a:rPr b="1" i="1" lang="en-US" sz="2000" u="none" cap="none" strike="noStrike">
                          <a:solidFill>
                            <a:schemeClr val="dk1"/>
                          </a:solidFill>
                          <a:latin typeface="Times New Roman"/>
                          <a:ea typeface="Times New Roman"/>
                          <a:cs typeface="Times New Roman"/>
                          <a:sym typeface="Times New Roman"/>
                        </a:rPr>
                        <a:t>Value</a:t>
                      </a:r>
                      <a:endParaRPr sz="2000" u="none" cap="none" strike="noStrike">
                        <a:solidFill>
                          <a:schemeClr val="dk1"/>
                        </a:solidFill>
                        <a:latin typeface="Times New Roman"/>
                        <a:ea typeface="Times New Roman"/>
                        <a:cs typeface="Times New Roman"/>
                        <a:sym typeface="Times New Roman"/>
                      </a:endParaRPr>
                    </a:p>
                  </a:txBody>
                  <a:tcPr marT="36825" marB="0" marR="0" marL="0">
                    <a:lnL cap="flat" cmpd="sng" w="12700">
                      <a:solidFill>
                        <a:srgbClr val="FF0000"/>
                      </a:solidFill>
                      <a:prstDash val="solid"/>
                      <a:round/>
                      <a:headEnd len="sm" w="sm" type="none"/>
                      <a:tailEnd len="sm" w="sm" type="none"/>
                    </a:lnL>
                    <a:lnR cap="flat" cmpd="sng" w="12700">
                      <a:solidFill>
                        <a:srgbClr val="FF0000"/>
                      </a:solidFill>
                      <a:prstDash val="solid"/>
                      <a:round/>
                      <a:headEnd len="sm" w="sm" type="none"/>
                      <a:tailEnd len="sm" w="sm" type="none"/>
                    </a:lnR>
                    <a:lnT cap="flat" cmpd="sng" w="12700">
                      <a:solidFill>
                        <a:srgbClr val="FF0000"/>
                      </a:solidFill>
                      <a:prstDash val="solid"/>
                      <a:round/>
                      <a:headEnd len="sm" w="sm" type="none"/>
                      <a:tailEnd len="sm" w="sm" type="none"/>
                    </a:lnT>
                    <a:lnB cap="flat" cmpd="sng" w="12700">
                      <a:solidFill>
                        <a:srgbClr val="FF0000"/>
                      </a:solidFill>
                      <a:prstDash val="solid"/>
                      <a:round/>
                      <a:headEnd len="sm" w="sm" type="none"/>
                      <a:tailEnd len="sm" w="sm" type="none"/>
                    </a:lnB>
                  </a:tcPr>
                </a:tc>
              </a:tr>
              <a:tr h="701050">
                <a:tc rowSpan="3">
                  <a:txBody>
                    <a:bodyPr/>
                    <a:lstStyle/>
                    <a:p>
                      <a:pPr indent="0" lvl="0" marL="91440" marR="1092200" rtl="0" algn="l">
                        <a:lnSpc>
                          <a:spcPct val="100000"/>
                        </a:lnSpc>
                        <a:spcBef>
                          <a:spcPts val="0"/>
                        </a:spcBef>
                        <a:spcAft>
                          <a:spcPts val="0"/>
                        </a:spcAft>
                        <a:buNone/>
                      </a:pPr>
                      <a:r>
                        <a:rPr lang="en-US" sz="2000" u="none" cap="none" strike="noStrike">
                          <a:solidFill>
                            <a:schemeClr val="dk1"/>
                          </a:solidFill>
                          <a:latin typeface="Times New Roman"/>
                          <a:ea typeface="Times New Roman"/>
                          <a:cs typeface="Times New Roman"/>
                          <a:sym typeface="Times New Roman"/>
                        </a:rPr>
                        <a:t>Development  Tool</a:t>
                      </a:r>
                      <a:endParaRPr sz="2000" u="none" cap="none" strike="noStrike">
                        <a:solidFill>
                          <a:schemeClr val="dk1"/>
                        </a:solidFill>
                        <a:latin typeface="Times New Roman"/>
                        <a:ea typeface="Times New Roman"/>
                        <a:cs typeface="Times New Roman"/>
                        <a:sym typeface="Times New Roman"/>
                      </a:endParaRPr>
                    </a:p>
                  </a:txBody>
                  <a:tcPr marT="36825" marB="0" marR="0" marL="0">
                    <a:lnL cap="flat" cmpd="sng" w="12700">
                      <a:solidFill>
                        <a:srgbClr val="FF0000"/>
                      </a:solidFill>
                      <a:prstDash val="solid"/>
                      <a:round/>
                      <a:headEnd len="sm" w="sm" type="none"/>
                      <a:tailEnd len="sm" w="sm" type="none"/>
                    </a:lnL>
                    <a:lnR cap="flat" cmpd="sng" w="12700">
                      <a:solidFill>
                        <a:srgbClr val="FF0000"/>
                      </a:solidFill>
                      <a:prstDash val="solid"/>
                      <a:round/>
                      <a:headEnd len="sm" w="sm" type="none"/>
                      <a:tailEnd len="sm" w="sm" type="none"/>
                    </a:lnR>
                    <a:lnT cap="flat" cmpd="sng" w="12700">
                      <a:solidFill>
                        <a:srgbClr val="FF0000"/>
                      </a:solidFill>
                      <a:prstDash val="solid"/>
                      <a:round/>
                      <a:headEnd len="sm" w="sm" type="none"/>
                      <a:tailEnd len="sm" w="sm" type="none"/>
                    </a:lnT>
                    <a:lnB cap="flat" cmpd="sng" w="12700">
                      <a:solidFill>
                        <a:srgbClr val="FF0000"/>
                      </a:solidFill>
                      <a:prstDash val="solid"/>
                      <a:round/>
                      <a:headEnd len="sm" w="sm" type="none"/>
                      <a:tailEnd len="sm" w="sm" type="none"/>
                    </a:lnB>
                  </a:tcPr>
                </a:tc>
                <a:tc>
                  <a:txBody>
                    <a:bodyPr/>
                    <a:lstStyle/>
                    <a:p>
                      <a:pPr indent="0" lvl="0" marL="90805" marR="576580" rtl="0" algn="l">
                        <a:lnSpc>
                          <a:spcPct val="100000"/>
                        </a:lnSpc>
                        <a:spcBef>
                          <a:spcPts val="0"/>
                        </a:spcBef>
                        <a:spcAft>
                          <a:spcPts val="0"/>
                        </a:spcAft>
                        <a:buNone/>
                      </a:pPr>
                      <a:r>
                        <a:rPr lang="en-US" sz="2000" u="none" cap="none" strike="noStrike">
                          <a:solidFill>
                            <a:schemeClr val="dk1"/>
                          </a:solidFill>
                          <a:latin typeface="Times New Roman"/>
                          <a:ea typeface="Times New Roman"/>
                          <a:cs typeface="Times New Roman"/>
                          <a:sym typeface="Times New Roman"/>
                        </a:rPr>
                        <a:t>Language  supported</a:t>
                      </a:r>
                      <a:endParaRPr sz="2000" u="none" cap="none" strike="noStrike">
                        <a:solidFill>
                          <a:schemeClr val="dk1"/>
                        </a:solidFill>
                        <a:latin typeface="Times New Roman"/>
                        <a:ea typeface="Times New Roman"/>
                        <a:cs typeface="Times New Roman"/>
                        <a:sym typeface="Times New Roman"/>
                      </a:endParaRPr>
                    </a:p>
                  </a:txBody>
                  <a:tcPr marT="36825" marB="0" marR="0" marL="0">
                    <a:lnL cap="flat" cmpd="sng" w="12700">
                      <a:solidFill>
                        <a:srgbClr val="FF0000"/>
                      </a:solidFill>
                      <a:prstDash val="solid"/>
                      <a:round/>
                      <a:headEnd len="sm" w="sm" type="none"/>
                      <a:tailEnd len="sm" w="sm" type="none"/>
                    </a:lnL>
                    <a:lnR cap="flat" cmpd="sng" w="12700">
                      <a:solidFill>
                        <a:srgbClr val="FF0000"/>
                      </a:solidFill>
                      <a:prstDash val="solid"/>
                      <a:round/>
                      <a:headEnd len="sm" w="sm" type="none"/>
                      <a:tailEnd len="sm" w="sm" type="none"/>
                    </a:lnR>
                    <a:lnT cap="flat" cmpd="sng" w="12700">
                      <a:solidFill>
                        <a:srgbClr val="FF0000"/>
                      </a:solidFill>
                      <a:prstDash val="solid"/>
                      <a:round/>
                      <a:headEnd len="sm" w="sm" type="none"/>
                      <a:tailEnd len="sm" w="sm" type="none"/>
                    </a:lnT>
                    <a:lnB cap="flat" cmpd="sng" w="12700">
                      <a:solidFill>
                        <a:srgbClr val="FF0000"/>
                      </a:solidFill>
                      <a:prstDash val="solid"/>
                      <a:round/>
                      <a:headEnd len="sm" w="sm" type="none"/>
                      <a:tailEnd len="sm" w="sm" type="none"/>
                    </a:lnB>
                  </a:tcPr>
                </a:tc>
                <a:tc>
                  <a:txBody>
                    <a:bodyPr/>
                    <a:lstStyle/>
                    <a:p>
                      <a:pPr indent="0" lvl="0" marL="90805" marR="0" rtl="0" algn="l">
                        <a:lnSpc>
                          <a:spcPct val="100000"/>
                        </a:lnSpc>
                        <a:spcBef>
                          <a:spcPts val="0"/>
                        </a:spcBef>
                        <a:spcAft>
                          <a:spcPts val="0"/>
                        </a:spcAft>
                        <a:buNone/>
                      </a:pPr>
                      <a:r>
                        <a:rPr lang="en-US" sz="2000" u="none" cap="none" strike="noStrike">
                          <a:solidFill>
                            <a:schemeClr val="dk1"/>
                          </a:solidFill>
                          <a:latin typeface="Times New Roman"/>
                          <a:ea typeface="Times New Roman"/>
                          <a:cs typeface="Times New Roman"/>
                          <a:sym typeface="Times New Roman"/>
                        </a:rPr>
                        <a:t>Java, C, C++, Pascal</a:t>
                      </a:r>
                      <a:endParaRPr sz="2000" u="none" cap="none" strike="noStrike">
                        <a:solidFill>
                          <a:schemeClr val="dk1"/>
                        </a:solidFill>
                        <a:latin typeface="Times New Roman"/>
                        <a:ea typeface="Times New Roman"/>
                        <a:cs typeface="Times New Roman"/>
                        <a:sym typeface="Times New Roman"/>
                      </a:endParaRPr>
                    </a:p>
                  </a:txBody>
                  <a:tcPr marT="36825" marB="0" marR="0" marL="0">
                    <a:lnL cap="flat" cmpd="sng" w="12700">
                      <a:solidFill>
                        <a:srgbClr val="FF0000"/>
                      </a:solidFill>
                      <a:prstDash val="solid"/>
                      <a:round/>
                      <a:headEnd len="sm" w="sm" type="none"/>
                      <a:tailEnd len="sm" w="sm" type="none"/>
                    </a:lnL>
                    <a:lnR cap="flat" cmpd="sng" w="12700">
                      <a:solidFill>
                        <a:srgbClr val="FF0000"/>
                      </a:solidFill>
                      <a:prstDash val="solid"/>
                      <a:round/>
                      <a:headEnd len="sm" w="sm" type="none"/>
                      <a:tailEnd len="sm" w="sm" type="none"/>
                    </a:lnR>
                    <a:lnT cap="flat" cmpd="sng" w="12700">
                      <a:solidFill>
                        <a:srgbClr val="FF0000"/>
                      </a:solidFill>
                      <a:prstDash val="solid"/>
                      <a:round/>
                      <a:headEnd len="sm" w="sm" type="none"/>
                      <a:tailEnd len="sm" w="sm" type="none"/>
                    </a:lnT>
                    <a:lnB cap="flat" cmpd="sng" w="12700">
                      <a:solidFill>
                        <a:srgbClr val="FF0000"/>
                      </a:solidFill>
                      <a:prstDash val="solid"/>
                      <a:round/>
                      <a:headEnd len="sm" w="sm" type="none"/>
                      <a:tailEnd len="sm" w="sm" type="none"/>
                    </a:lnB>
                  </a:tcPr>
                </a:tc>
              </a:tr>
              <a:tr h="701050">
                <a:tc vMerge="1"/>
                <a:tc>
                  <a:txBody>
                    <a:bodyPr/>
                    <a:lstStyle/>
                    <a:p>
                      <a:pPr indent="0" lvl="0" marL="90805" marR="0" rtl="0" algn="l">
                        <a:lnSpc>
                          <a:spcPct val="100000"/>
                        </a:lnSpc>
                        <a:spcBef>
                          <a:spcPts val="0"/>
                        </a:spcBef>
                        <a:spcAft>
                          <a:spcPts val="0"/>
                        </a:spcAft>
                        <a:buNone/>
                      </a:pPr>
                      <a:r>
                        <a:rPr lang="en-US" sz="2000" u="none" cap="none" strike="noStrike">
                          <a:solidFill>
                            <a:schemeClr val="dk1"/>
                          </a:solidFill>
                          <a:latin typeface="Times New Roman"/>
                          <a:ea typeface="Times New Roman"/>
                          <a:cs typeface="Times New Roman"/>
                          <a:sym typeface="Times New Roman"/>
                        </a:rPr>
                        <a:t>Platform</a:t>
                      </a:r>
                      <a:endParaRPr sz="2000" u="none" cap="none" strike="noStrike">
                        <a:solidFill>
                          <a:schemeClr val="dk1"/>
                        </a:solidFill>
                        <a:latin typeface="Times New Roman"/>
                        <a:ea typeface="Times New Roman"/>
                        <a:cs typeface="Times New Roman"/>
                        <a:sym typeface="Times New Roman"/>
                      </a:endParaRPr>
                    </a:p>
                  </a:txBody>
                  <a:tcPr marT="36825" marB="0" marR="0" marL="0">
                    <a:lnL cap="flat" cmpd="sng" w="12700">
                      <a:solidFill>
                        <a:srgbClr val="FF0000"/>
                      </a:solidFill>
                      <a:prstDash val="solid"/>
                      <a:round/>
                      <a:headEnd len="sm" w="sm" type="none"/>
                      <a:tailEnd len="sm" w="sm" type="none"/>
                    </a:lnL>
                    <a:lnR cap="flat" cmpd="sng" w="12700">
                      <a:solidFill>
                        <a:srgbClr val="FF0000"/>
                      </a:solidFill>
                      <a:prstDash val="solid"/>
                      <a:round/>
                      <a:headEnd len="sm" w="sm" type="none"/>
                      <a:tailEnd len="sm" w="sm" type="none"/>
                    </a:lnR>
                    <a:lnT cap="flat" cmpd="sng" w="12700">
                      <a:solidFill>
                        <a:srgbClr val="FF0000"/>
                      </a:solidFill>
                      <a:prstDash val="solid"/>
                      <a:round/>
                      <a:headEnd len="sm" w="sm" type="none"/>
                      <a:tailEnd len="sm" w="sm" type="none"/>
                    </a:lnT>
                    <a:lnB cap="flat" cmpd="sng" w="12700">
                      <a:solidFill>
                        <a:srgbClr val="FF0000"/>
                      </a:solidFill>
                      <a:prstDash val="solid"/>
                      <a:round/>
                      <a:headEnd len="sm" w="sm" type="none"/>
                      <a:tailEnd len="sm" w="sm" type="none"/>
                    </a:lnB>
                  </a:tcPr>
                </a:tc>
                <a:tc>
                  <a:txBody>
                    <a:bodyPr/>
                    <a:lstStyle/>
                    <a:p>
                      <a:pPr indent="0" lvl="0" marL="90805" marR="650875" rtl="0" algn="l">
                        <a:lnSpc>
                          <a:spcPct val="100000"/>
                        </a:lnSpc>
                        <a:spcBef>
                          <a:spcPts val="0"/>
                        </a:spcBef>
                        <a:spcAft>
                          <a:spcPts val="0"/>
                        </a:spcAft>
                        <a:buNone/>
                      </a:pPr>
                      <a:r>
                        <a:rPr lang="en-US" sz="2000" u="none" cap="none" strike="noStrike">
                          <a:solidFill>
                            <a:schemeClr val="dk1"/>
                          </a:solidFill>
                          <a:latin typeface="Times New Roman"/>
                          <a:ea typeface="Times New Roman"/>
                          <a:cs typeface="Times New Roman"/>
                          <a:sym typeface="Times New Roman"/>
                        </a:rPr>
                        <a:t>Win, Unix, Mac,  OS2, AS400</a:t>
                      </a:r>
                      <a:endParaRPr sz="2000" u="none" cap="none" strike="noStrike">
                        <a:solidFill>
                          <a:schemeClr val="dk1"/>
                        </a:solidFill>
                        <a:latin typeface="Times New Roman"/>
                        <a:ea typeface="Times New Roman"/>
                        <a:cs typeface="Times New Roman"/>
                        <a:sym typeface="Times New Roman"/>
                      </a:endParaRPr>
                    </a:p>
                  </a:txBody>
                  <a:tcPr marT="36825" marB="0" marR="0" marL="0">
                    <a:lnL cap="flat" cmpd="sng" w="12700">
                      <a:solidFill>
                        <a:srgbClr val="FF0000"/>
                      </a:solidFill>
                      <a:prstDash val="solid"/>
                      <a:round/>
                      <a:headEnd len="sm" w="sm" type="none"/>
                      <a:tailEnd len="sm" w="sm" type="none"/>
                    </a:lnL>
                    <a:lnR cap="flat" cmpd="sng" w="12700">
                      <a:solidFill>
                        <a:srgbClr val="FF0000"/>
                      </a:solidFill>
                      <a:prstDash val="solid"/>
                      <a:round/>
                      <a:headEnd len="sm" w="sm" type="none"/>
                      <a:tailEnd len="sm" w="sm" type="none"/>
                    </a:lnR>
                    <a:lnT cap="flat" cmpd="sng" w="12700">
                      <a:solidFill>
                        <a:srgbClr val="FF0000"/>
                      </a:solidFill>
                      <a:prstDash val="solid"/>
                      <a:round/>
                      <a:headEnd len="sm" w="sm" type="none"/>
                      <a:tailEnd len="sm" w="sm" type="none"/>
                    </a:lnT>
                    <a:lnB cap="flat" cmpd="sng" w="12700">
                      <a:solidFill>
                        <a:srgbClr val="FF0000"/>
                      </a:solidFill>
                      <a:prstDash val="solid"/>
                      <a:round/>
                      <a:headEnd len="sm" w="sm" type="none"/>
                      <a:tailEnd len="sm" w="sm" type="none"/>
                    </a:lnB>
                  </a:tcPr>
                </a:tc>
              </a:tr>
              <a:tr h="701050">
                <a:tc vMerge="1"/>
                <a:tc>
                  <a:txBody>
                    <a:bodyPr/>
                    <a:lstStyle/>
                    <a:p>
                      <a:pPr indent="0" lvl="0" marL="90805" marR="0" rtl="0" algn="l">
                        <a:lnSpc>
                          <a:spcPct val="100000"/>
                        </a:lnSpc>
                        <a:spcBef>
                          <a:spcPts val="0"/>
                        </a:spcBef>
                        <a:spcAft>
                          <a:spcPts val="0"/>
                        </a:spcAft>
                        <a:buNone/>
                      </a:pPr>
                      <a:r>
                        <a:rPr lang="en-US" sz="2000" u="none" cap="none" strike="noStrike">
                          <a:solidFill>
                            <a:schemeClr val="dk1"/>
                          </a:solidFill>
                          <a:latin typeface="Times New Roman"/>
                          <a:ea typeface="Times New Roman"/>
                          <a:cs typeface="Times New Roman"/>
                          <a:sym typeface="Times New Roman"/>
                        </a:rPr>
                        <a:t>Feature</a:t>
                      </a:r>
                      <a:endParaRPr sz="2000" u="none" cap="none" strike="noStrike">
                        <a:solidFill>
                          <a:schemeClr val="dk1"/>
                        </a:solidFill>
                        <a:latin typeface="Times New Roman"/>
                        <a:ea typeface="Times New Roman"/>
                        <a:cs typeface="Times New Roman"/>
                        <a:sym typeface="Times New Roman"/>
                      </a:endParaRPr>
                    </a:p>
                  </a:txBody>
                  <a:tcPr marT="36825" marB="0" marR="0" marL="0">
                    <a:lnL cap="flat" cmpd="sng" w="12700">
                      <a:solidFill>
                        <a:srgbClr val="FF0000"/>
                      </a:solidFill>
                      <a:prstDash val="solid"/>
                      <a:round/>
                      <a:headEnd len="sm" w="sm" type="none"/>
                      <a:tailEnd len="sm" w="sm" type="none"/>
                    </a:lnL>
                    <a:lnR cap="flat" cmpd="sng" w="12700">
                      <a:solidFill>
                        <a:srgbClr val="FF0000"/>
                      </a:solidFill>
                      <a:prstDash val="solid"/>
                      <a:round/>
                      <a:headEnd len="sm" w="sm" type="none"/>
                      <a:tailEnd len="sm" w="sm" type="none"/>
                    </a:lnR>
                    <a:lnT cap="flat" cmpd="sng" w="12700">
                      <a:solidFill>
                        <a:srgbClr val="FF0000"/>
                      </a:solidFill>
                      <a:prstDash val="solid"/>
                      <a:round/>
                      <a:headEnd len="sm" w="sm" type="none"/>
                      <a:tailEnd len="sm" w="sm" type="none"/>
                    </a:lnT>
                    <a:lnB cap="flat" cmpd="sng" w="12700">
                      <a:solidFill>
                        <a:srgbClr val="FF0000"/>
                      </a:solidFill>
                      <a:prstDash val="solid"/>
                      <a:round/>
                      <a:headEnd len="sm" w="sm" type="none"/>
                      <a:tailEnd len="sm" w="sm" type="none"/>
                    </a:lnB>
                  </a:tcPr>
                </a:tc>
                <a:tc>
                  <a:txBody>
                    <a:bodyPr/>
                    <a:lstStyle/>
                    <a:p>
                      <a:pPr indent="0" lvl="0" marL="90805" marR="463550" rtl="0" algn="l">
                        <a:lnSpc>
                          <a:spcPct val="100000"/>
                        </a:lnSpc>
                        <a:spcBef>
                          <a:spcPts val="0"/>
                        </a:spcBef>
                        <a:spcAft>
                          <a:spcPts val="0"/>
                        </a:spcAft>
                        <a:buNone/>
                      </a:pPr>
                      <a:r>
                        <a:rPr lang="en-US" sz="2000" u="none" cap="none" strike="noStrike">
                          <a:solidFill>
                            <a:schemeClr val="dk1"/>
                          </a:solidFill>
                          <a:latin typeface="Times New Roman"/>
                          <a:ea typeface="Times New Roman"/>
                          <a:cs typeface="Times New Roman"/>
                          <a:sym typeface="Times New Roman"/>
                        </a:rPr>
                        <a:t>Fair, Good, Better,  Best</a:t>
                      </a:r>
                      <a:endParaRPr sz="2000" u="none" cap="none" strike="noStrike">
                        <a:solidFill>
                          <a:schemeClr val="dk1"/>
                        </a:solidFill>
                        <a:latin typeface="Times New Roman"/>
                        <a:ea typeface="Times New Roman"/>
                        <a:cs typeface="Times New Roman"/>
                        <a:sym typeface="Times New Roman"/>
                      </a:endParaRPr>
                    </a:p>
                  </a:txBody>
                  <a:tcPr marT="36825" marB="0" marR="0" marL="0">
                    <a:lnL cap="flat" cmpd="sng" w="12700">
                      <a:solidFill>
                        <a:srgbClr val="FF0000"/>
                      </a:solidFill>
                      <a:prstDash val="solid"/>
                      <a:round/>
                      <a:headEnd len="sm" w="sm" type="none"/>
                      <a:tailEnd len="sm" w="sm" type="none"/>
                    </a:lnL>
                    <a:lnR cap="flat" cmpd="sng" w="12700">
                      <a:solidFill>
                        <a:srgbClr val="FF0000"/>
                      </a:solidFill>
                      <a:prstDash val="solid"/>
                      <a:round/>
                      <a:headEnd len="sm" w="sm" type="none"/>
                      <a:tailEnd len="sm" w="sm" type="none"/>
                    </a:lnR>
                    <a:lnT cap="flat" cmpd="sng" w="12700">
                      <a:solidFill>
                        <a:srgbClr val="FF0000"/>
                      </a:solidFill>
                      <a:prstDash val="solid"/>
                      <a:round/>
                      <a:headEnd len="sm" w="sm" type="none"/>
                      <a:tailEnd len="sm" w="sm" type="none"/>
                    </a:lnT>
                    <a:lnB cap="flat" cmpd="sng" w="12700">
                      <a:solidFill>
                        <a:srgbClr val="FF0000"/>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25"/>
          <p:cNvSpPr txBox="1"/>
          <p:nvPr>
            <p:ph type="title"/>
          </p:nvPr>
        </p:nvSpPr>
        <p:spPr>
          <a:xfrm>
            <a:off x="838200" y="831273"/>
            <a:ext cx="10515600" cy="8594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Exercise</a:t>
            </a:r>
            <a:endParaRPr sz="3600"/>
          </a:p>
        </p:txBody>
      </p:sp>
      <p:sp>
        <p:nvSpPr>
          <p:cNvPr id="501" name="Google Shape;501;p25"/>
          <p:cNvSpPr txBox="1"/>
          <p:nvPr>
            <p:ph idx="1" type="body"/>
          </p:nvPr>
        </p:nvSpPr>
        <p:spPr>
          <a:xfrm>
            <a:off x="838200" y="1825625"/>
            <a:ext cx="10591800" cy="59100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What is the best scale for each of the  attributes you defined?</a:t>
            </a:r>
            <a:endParaRPr/>
          </a:p>
        </p:txBody>
      </p:sp>
      <p:graphicFrame>
        <p:nvGraphicFramePr>
          <p:cNvPr id="502" name="Google Shape;502;p25"/>
          <p:cNvGraphicFramePr/>
          <p:nvPr/>
        </p:nvGraphicFramePr>
        <p:xfrm>
          <a:off x="2180046" y="2761071"/>
          <a:ext cx="3000000" cy="3000000"/>
        </p:xfrm>
        <a:graphic>
          <a:graphicData uri="http://schemas.openxmlformats.org/drawingml/2006/table">
            <a:tbl>
              <a:tblPr bandRow="1" firstRow="1">
                <a:noFill/>
                <a:tableStyleId>{BCB57B0E-3550-409B-BF7D-CE3982564DA5}</a:tableStyleId>
              </a:tblPr>
              <a:tblGrid>
                <a:gridCol w="1656075"/>
                <a:gridCol w="1584950"/>
                <a:gridCol w="2882275"/>
                <a:gridCol w="1440825"/>
              </a:tblGrid>
              <a:tr h="666750">
                <a:tc>
                  <a:txBody>
                    <a:bodyPr/>
                    <a:lstStyle/>
                    <a:p>
                      <a:pPr indent="0" lvl="0" marL="91440" marR="0" rtl="0" algn="l">
                        <a:lnSpc>
                          <a:spcPct val="100000"/>
                        </a:lnSpc>
                        <a:spcBef>
                          <a:spcPts val="0"/>
                        </a:spcBef>
                        <a:spcAft>
                          <a:spcPts val="0"/>
                        </a:spcAft>
                        <a:buNone/>
                      </a:pPr>
                      <a:r>
                        <a:rPr b="1" i="1" lang="en-US" sz="2000" u="none" cap="none" strike="noStrike">
                          <a:solidFill>
                            <a:schemeClr val="dk1"/>
                          </a:solidFill>
                          <a:latin typeface="Times New Roman"/>
                          <a:ea typeface="Times New Roman"/>
                          <a:cs typeface="Times New Roman"/>
                          <a:sym typeface="Times New Roman"/>
                        </a:rPr>
                        <a:t>Entity</a:t>
                      </a:r>
                      <a:endParaRPr sz="2000" u="none" cap="none" strike="noStrike">
                        <a:solidFill>
                          <a:schemeClr val="dk1"/>
                        </a:solidFill>
                        <a:latin typeface="Times New Roman"/>
                        <a:ea typeface="Times New Roman"/>
                        <a:cs typeface="Times New Roman"/>
                        <a:sym typeface="Times New Roman"/>
                      </a:endParaRPr>
                    </a:p>
                  </a:txBody>
                  <a:tcPr marT="36825" marB="0" marR="0" marL="0">
                    <a:lnL cap="flat" cmpd="sng" w="12700">
                      <a:solidFill>
                        <a:srgbClr val="FF0000"/>
                      </a:solidFill>
                      <a:prstDash val="solid"/>
                      <a:round/>
                      <a:headEnd len="sm" w="sm" type="none"/>
                      <a:tailEnd len="sm" w="sm" type="none"/>
                    </a:lnL>
                    <a:lnR cap="flat" cmpd="sng" w="12700">
                      <a:solidFill>
                        <a:srgbClr val="FF0000"/>
                      </a:solidFill>
                      <a:prstDash val="solid"/>
                      <a:round/>
                      <a:headEnd len="sm" w="sm" type="none"/>
                      <a:tailEnd len="sm" w="sm" type="none"/>
                    </a:lnR>
                    <a:lnT cap="flat" cmpd="sng" w="12700">
                      <a:solidFill>
                        <a:srgbClr val="FF0000"/>
                      </a:solidFill>
                      <a:prstDash val="solid"/>
                      <a:round/>
                      <a:headEnd len="sm" w="sm" type="none"/>
                      <a:tailEnd len="sm" w="sm" type="none"/>
                    </a:lnT>
                    <a:lnB cap="flat" cmpd="sng" w="12700">
                      <a:solidFill>
                        <a:srgbClr val="FF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b="1" i="1" lang="en-US" sz="2000" u="none" cap="none" strike="noStrike">
                          <a:solidFill>
                            <a:schemeClr val="dk1"/>
                          </a:solidFill>
                          <a:latin typeface="Times New Roman"/>
                          <a:ea typeface="Times New Roman"/>
                          <a:cs typeface="Times New Roman"/>
                          <a:sym typeface="Times New Roman"/>
                        </a:rPr>
                        <a:t>Attribute</a:t>
                      </a:r>
                      <a:endParaRPr sz="2000" u="none" cap="none" strike="noStrike">
                        <a:solidFill>
                          <a:schemeClr val="dk1"/>
                        </a:solidFill>
                        <a:latin typeface="Times New Roman"/>
                        <a:ea typeface="Times New Roman"/>
                        <a:cs typeface="Times New Roman"/>
                        <a:sym typeface="Times New Roman"/>
                      </a:endParaRPr>
                    </a:p>
                  </a:txBody>
                  <a:tcPr marT="36825" marB="0" marR="0" marL="0">
                    <a:lnL cap="flat" cmpd="sng" w="12700">
                      <a:solidFill>
                        <a:srgbClr val="FF0000"/>
                      </a:solidFill>
                      <a:prstDash val="solid"/>
                      <a:round/>
                      <a:headEnd len="sm" w="sm" type="none"/>
                      <a:tailEnd len="sm" w="sm" type="none"/>
                    </a:lnL>
                    <a:lnR cap="flat" cmpd="sng" w="12700">
                      <a:solidFill>
                        <a:srgbClr val="FF0000"/>
                      </a:solidFill>
                      <a:prstDash val="solid"/>
                      <a:round/>
                      <a:headEnd len="sm" w="sm" type="none"/>
                      <a:tailEnd len="sm" w="sm" type="none"/>
                    </a:lnR>
                    <a:lnT cap="flat" cmpd="sng" w="12700">
                      <a:solidFill>
                        <a:srgbClr val="FF0000"/>
                      </a:solidFill>
                      <a:prstDash val="solid"/>
                      <a:round/>
                      <a:headEnd len="sm" w="sm" type="none"/>
                      <a:tailEnd len="sm" w="sm" type="none"/>
                    </a:lnT>
                    <a:lnB cap="flat" cmpd="sng" w="12700">
                      <a:solidFill>
                        <a:srgbClr val="FF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b="1" i="1" lang="en-US" sz="2000" u="none" cap="none" strike="noStrike">
                          <a:solidFill>
                            <a:schemeClr val="dk1"/>
                          </a:solidFill>
                          <a:latin typeface="Times New Roman"/>
                          <a:ea typeface="Times New Roman"/>
                          <a:cs typeface="Times New Roman"/>
                          <a:sym typeface="Times New Roman"/>
                        </a:rPr>
                        <a:t>Value</a:t>
                      </a:r>
                      <a:endParaRPr sz="2000" u="none" cap="none" strike="noStrike">
                        <a:solidFill>
                          <a:schemeClr val="dk1"/>
                        </a:solidFill>
                        <a:latin typeface="Times New Roman"/>
                        <a:ea typeface="Times New Roman"/>
                        <a:cs typeface="Times New Roman"/>
                        <a:sym typeface="Times New Roman"/>
                      </a:endParaRPr>
                    </a:p>
                  </a:txBody>
                  <a:tcPr marT="36825" marB="0" marR="0" marL="0">
                    <a:lnL cap="flat" cmpd="sng" w="12700">
                      <a:solidFill>
                        <a:srgbClr val="FF0000"/>
                      </a:solidFill>
                      <a:prstDash val="solid"/>
                      <a:round/>
                      <a:headEnd len="sm" w="sm" type="none"/>
                      <a:tailEnd len="sm" w="sm" type="none"/>
                    </a:lnL>
                    <a:lnR cap="flat" cmpd="sng" w="12700">
                      <a:solidFill>
                        <a:srgbClr val="FF0000"/>
                      </a:solidFill>
                      <a:prstDash val="solid"/>
                      <a:round/>
                      <a:headEnd len="sm" w="sm" type="none"/>
                      <a:tailEnd len="sm" w="sm" type="none"/>
                    </a:lnR>
                    <a:lnT cap="flat" cmpd="sng" w="12700">
                      <a:solidFill>
                        <a:srgbClr val="FF0000"/>
                      </a:solidFill>
                      <a:prstDash val="solid"/>
                      <a:round/>
                      <a:headEnd len="sm" w="sm" type="none"/>
                      <a:tailEnd len="sm" w="sm" type="none"/>
                    </a:lnT>
                    <a:lnB cap="flat" cmpd="sng" w="12700">
                      <a:solidFill>
                        <a:srgbClr val="FF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b="1" i="1" lang="en-US" sz="2000" u="none" cap="none" strike="noStrike">
                          <a:solidFill>
                            <a:srgbClr val="FF0000"/>
                          </a:solidFill>
                          <a:latin typeface="Times New Roman"/>
                          <a:ea typeface="Times New Roman"/>
                          <a:cs typeface="Times New Roman"/>
                          <a:sym typeface="Times New Roman"/>
                        </a:rPr>
                        <a:t>Scale</a:t>
                      </a:r>
                      <a:endParaRPr sz="2000" u="none" cap="none" strike="noStrike">
                        <a:latin typeface="Times New Roman"/>
                        <a:ea typeface="Times New Roman"/>
                        <a:cs typeface="Times New Roman"/>
                        <a:sym typeface="Times New Roman"/>
                      </a:endParaRPr>
                    </a:p>
                  </a:txBody>
                  <a:tcPr marT="36825" marB="0" marR="0" marL="0">
                    <a:lnL cap="flat" cmpd="sng" w="12700">
                      <a:solidFill>
                        <a:srgbClr val="FF0000"/>
                      </a:solidFill>
                      <a:prstDash val="solid"/>
                      <a:round/>
                      <a:headEnd len="sm" w="sm" type="none"/>
                      <a:tailEnd len="sm" w="sm" type="none"/>
                    </a:lnL>
                    <a:lnR cap="flat" cmpd="sng" w="12700">
                      <a:solidFill>
                        <a:srgbClr val="FF0000"/>
                      </a:solidFill>
                      <a:prstDash val="solid"/>
                      <a:round/>
                      <a:headEnd len="sm" w="sm" type="none"/>
                      <a:tailEnd len="sm" w="sm" type="none"/>
                    </a:lnR>
                    <a:lnT cap="flat" cmpd="sng" w="12700">
                      <a:solidFill>
                        <a:srgbClr val="FF0000"/>
                      </a:solidFill>
                      <a:prstDash val="solid"/>
                      <a:round/>
                      <a:headEnd len="sm" w="sm" type="none"/>
                      <a:tailEnd len="sm" w="sm" type="none"/>
                    </a:lnT>
                    <a:lnB cap="flat" cmpd="sng" w="12700">
                      <a:solidFill>
                        <a:srgbClr val="FF0000"/>
                      </a:solidFill>
                      <a:prstDash val="solid"/>
                      <a:round/>
                      <a:headEnd len="sm" w="sm" type="none"/>
                      <a:tailEnd len="sm" w="sm" type="none"/>
                    </a:lnB>
                  </a:tcPr>
                </a:tc>
              </a:tr>
              <a:tr h="701050">
                <a:tc rowSpan="3">
                  <a:txBody>
                    <a:bodyPr/>
                    <a:lstStyle/>
                    <a:p>
                      <a:pPr indent="0" lvl="0" marL="91440" marR="185420" rtl="0" algn="l">
                        <a:lnSpc>
                          <a:spcPct val="100000"/>
                        </a:lnSpc>
                        <a:spcBef>
                          <a:spcPts val="0"/>
                        </a:spcBef>
                        <a:spcAft>
                          <a:spcPts val="0"/>
                        </a:spcAft>
                        <a:buNone/>
                      </a:pPr>
                      <a:r>
                        <a:rPr lang="en-US" sz="2000" u="none" cap="none" strike="noStrike">
                          <a:solidFill>
                            <a:schemeClr val="dk1"/>
                          </a:solidFill>
                          <a:latin typeface="Times New Roman"/>
                          <a:ea typeface="Times New Roman"/>
                          <a:cs typeface="Times New Roman"/>
                          <a:sym typeface="Times New Roman"/>
                        </a:rPr>
                        <a:t>Development  Tool</a:t>
                      </a:r>
                      <a:endParaRPr sz="2000" u="none" cap="none" strike="noStrike">
                        <a:solidFill>
                          <a:schemeClr val="dk1"/>
                        </a:solidFill>
                        <a:latin typeface="Times New Roman"/>
                        <a:ea typeface="Times New Roman"/>
                        <a:cs typeface="Times New Roman"/>
                        <a:sym typeface="Times New Roman"/>
                      </a:endParaRPr>
                    </a:p>
                  </a:txBody>
                  <a:tcPr marT="36825" marB="0" marR="0" marL="0">
                    <a:lnL cap="flat" cmpd="sng" w="12700">
                      <a:solidFill>
                        <a:srgbClr val="FF0000"/>
                      </a:solidFill>
                      <a:prstDash val="solid"/>
                      <a:round/>
                      <a:headEnd len="sm" w="sm" type="none"/>
                      <a:tailEnd len="sm" w="sm" type="none"/>
                    </a:lnL>
                    <a:lnR cap="flat" cmpd="sng" w="12700">
                      <a:solidFill>
                        <a:srgbClr val="FF0000"/>
                      </a:solidFill>
                      <a:prstDash val="solid"/>
                      <a:round/>
                      <a:headEnd len="sm" w="sm" type="none"/>
                      <a:tailEnd len="sm" w="sm" type="none"/>
                    </a:lnR>
                    <a:lnT cap="flat" cmpd="sng" w="12700">
                      <a:solidFill>
                        <a:srgbClr val="FF0000"/>
                      </a:solidFill>
                      <a:prstDash val="solid"/>
                      <a:round/>
                      <a:headEnd len="sm" w="sm" type="none"/>
                      <a:tailEnd len="sm" w="sm" type="none"/>
                    </a:lnT>
                    <a:lnB cap="flat" cmpd="sng" w="12700">
                      <a:solidFill>
                        <a:srgbClr val="FF0000"/>
                      </a:solidFill>
                      <a:prstDash val="solid"/>
                      <a:round/>
                      <a:headEnd len="sm" w="sm" type="none"/>
                      <a:tailEnd len="sm" w="sm" type="none"/>
                    </a:lnB>
                  </a:tcPr>
                </a:tc>
                <a:tc>
                  <a:txBody>
                    <a:bodyPr/>
                    <a:lstStyle/>
                    <a:p>
                      <a:pPr indent="0" lvl="0" marL="91440" marR="478155" rtl="0" algn="l">
                        <a:lnSpc>
                          <a:spcPct val="100000"/>
                        </a:lnSpc>
                        <a:spcBef>
                          <a:spcPts val="0"/>
                        </a:spcBef>
                        <a:spcAft>
                          <a:spcPts val="0"/>
                        </a:spcAft>
                        <a:buNone/>
                      </a:pPr>
                      <a:r>
                        <a:rPr lang="en-US" sz="2000" u="none" cap="none" strike="noStrike">
                          <a:solidFill>
                            <a:schemeClr val="dk1"/>
                          </a:solidFill>
                          <a:latin typeface="Times New Roman"/>
                          <a:ea typeface="Times New Roman"/>
                          <a:cs typeface="Times New Roman"/>
                          <a:sym typeface="Times New Roman"/>
                        </a:rPr>
                        <a:t>Language  supported</a:t>
                      </a:r>
                      <a:endParaRPr sz="2000" u="none" cap="none" strike="noStrike">
                        <a:solidFill>
                          <a:schemeClr val="dk1"/>
                        </a:solidFill>
                        <a:latin typeface="Times New Roman"/>
                        <a:ea typeface="Times New Roman"/>
                        <a:cs typeface="Times New Roman"/>
                        <a:sym typeface="Times New Roman"/>
                      </a:endParaRPr>
                    </a:p>
                  </a:txBody>
                  <a:tcPr marT="36825" marB="0" marR="0" marL="0">
                    <a:lnL cap="flat" cmpd="sng" w="12700">
                      <a:solidFill>
                        <a:srgbClr val="FF0000"/>
                      </a:solidFill>
                      <a:prstDash val="solid"/>
                      <a:round/>
                      <a:headEnd len="sm" w="sm" type="none"/>
                      <a:tailEnd len="sm" w="sm" type="none"/>
                    </a:lnL>
                    <a:lnR cap="flat" cmpd="sng" w="12700">
                      <a:solidFill>
                        <a:srgbClr val="FF0000"/>
                      </a:solidFill>
                      <a:prstDash val="solid"/>
                      <a:round/>
                      <a:headEnd len="sm" w="sm" type="none"/>
                      <a:tailEnd len="sm" w="sm" type="none"/>
                    </a:lnR>
                    <a:lnT cap="flat" cmpd="sng" w="12700">
                      <a:solidFill>
                        <a:srgbClr val="FF0000"/>
                      </a:solidFill>
                      <a:prstDash val="solid"/>
                      <a:round/>
                      <a:headEnd len="sm" w="sm" type="none"/>
                      <a:tailEnd len="sm" w="sm" type="none"/>
                    </a:lnT>
                    <a:lnB cap="flat" cmpd="sng" w="12700">
                      <a:solidFill>
                        <a:srgbClr val="FF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US" sz="2000" u="none" cap="none" strike="noStrike">
                          <a:solidFill>
                            <a:schemeClr val="dk1"/>
                          </a:solidFill>
                          <a:latin typeface="Times New Roman"/>
                          <a:ea typeface="Times New Roman"/>
                          <a:cs typeface="Times New Roman"/>
                          <a:sym typeface="Times New Roman"/>
                        </a:rPr>
                        <a:t>Java, C, C++, Pascal</a:t>
                      </a:r>
                      <a:endParaRPr sz="2000" u="none" cap="none" strike="noStrike">
                        <a:solidFill>
                          <a:schemeClr val="dk1"/>
                        </a:solidFill>
                        <a:latin typeface="Times New Roman"/>
                        <a:ea typeface="Times New Roman"/>
                        <a:cs typeface="Times New Roman"/>
                        <a:sym typeface="Times New Roman"/>
                      </a:endParaRPr>
                    </a:p>
                  </a:txBody>
                  <a:tcPr marT="36825" marB="0" marR="0" marL="0">
                    <a:lnL cap="flat" cmpd="sng" w="12700">
                      <a:solidFill>
                        <a:srgbClr val="FF0000"/>
                      </a:solidFill>
                      <a:prstDash val="solid"/>
                      <a:round/>
                      <a:headEnd len="sm" w="sm" type="none"/>
                      <a:tailEnd len="sm" w="sm" type="none"/>
                    </a:lnL>
                    <a:lnR cap="flat" cmpd="sng" w="12700">
                      <a:solidFill>
                        <a:srgbClr val="FF0000"/>
                      </a:solidFill>
                      <a:prstDash val="solid"/>
                      <a:round/>
                      <a:headEnd len="sm" w="sm" type="none"/>
                      <a:tailEnd len="sm" w="sm" type="none"/>
                    </a:lnR>
                    <a:lnT cap="flat" cmpd="sng" w="12700">
                      <a:solidFill>
                        <a:srgbClr val="FF0000"/>
                      </a:solidFill>
                      <a:prstDash val="solid"/>
                      <a:round/>
                      <a:headEnd len="sm" w="sm" type="none"/>
                      <a:tailEnd len="sm" w="sm" type="none"/>
                    </a:lnT>
                    <a:lnB cap="flat" cmpd="sng" w="12700">
                      <a:solidFill>
                        <a:srgbClr val="FF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US" sz="2000" u="none" cap="none" strike="noStrike">
                          <a:solidFill>
                            <a:srgbClr val="FF0000"/>
                          </a:solidFill>
                          <a:latin typeface="Times New Roman"/>
                          <a:ea typeface="Times New Roman"/>
                          <a:cs typeface="Times New Roman"/>
                          <a:sym typeface="Times New Roman"/>
                        </a:rPr>
                        <a:t>Nominal</a:t>
                      </a:r>
                      <a:endParaRPr sz="2000" u="none" cap="none" strike="noStrike">
                        <a:latin typeface="Times New Roman"/>
                        <a:ea typeface="Times New Roman"/>
                        <a:cs typeface="Times New Roman"/>
                        <a:sym typeface="Times New Roman"/>
                      </a:endParaRPr>
                    </a:p>
                  </a:txBody>
                  <a:tcPr marT="36825" marB="0" marR="0" marL="0">
                    <a:lnL cap="flat" cmpd="sng" w="12700">
                      <a:solidFill>
                        <a:srgbClr val="FF0000"/>
                      </a:solidFill>
                      <a:prstDash val="solid"/>
                      <a:round/>
                      <a:headEnd len="sm" w="sm" type="none"/>
                      <a:tailEnd len="sm" w="sm" type="none"/>
                    </a:lnL>
                    <a:lnR cap="flat" cmpd="sng" w="12700">
                      <a:solidFill>
                        <a:srgbClr val="FF0000"/>
                      </a:solidFill>
                      <a:prstDash val="solid"/>
                      <a:round/>
                      <a:headEnd len="sm" w="sm" type="none"/>
                      <a:tailEnd len="sm" w="sm" type="none"/>
                    </a:lnR>
                    <a:lnT cap="flat" cmpd="sng" w="12700">
                      <a:solidFill>
                        <a:srgbClr val="FF0000"/>
                      </a:solidFill>
                      <a:prstDash val="solid"/>
                      <a:round/>
                      <a:headEnd len="sm" w="sm" type="none"/>
                      <a:tailEnd len="sm" w="sm" type="none"/>
                    </a:lnT>
                    <a:lnB cap="flat" cmpd="sng" w="12700">
                      <a:solidFill>
                        <a:srgbClr val="FF0000"/>
                      </a:solidFill>
                      <a:prstDash val="solid"/>
                      <a:round/>
                      <a:headEnd len="sm" w="sm" type="none"/>
                      <a:tailEnd len="sm" w="sm" type="none"/>
                    </a:lnB>
                  </a:tcPr>
                </a:tc>
              </a:tr>
              <a:tr h="701050">
                <a:tc vMerge="1"/>
                <a:tc>
                  <a:txBody>
                    <a:bodyPr/>
                    <a:lstStyle/>
                    <a:p>
                      <a:pPr indent="0" lvl="0" marL="91440" marR="0" rtl="0" algn="l">
                        <a:lnSpc>
                          <a:spcPct val="100000"/>
                        </a:lnSpc>
                        <a:spcBef>
                          <a:spcPts val="0"/>
                        </a:spcBef>
                        <a:spcAft>
                          <a:spcPts val="0"/>
                        </a:spcAft>
                        <a:buNone/>
                      </a:pPr>
                      <a:r>
                        <a:rPr lang="en-US" sz="2000" u="none" cap="none" strike="noStrike">
                          <a:solidFill>
                            <a:schemeClr val="dk1"/>
                          </a:solidFill>
                          <a:latin typeface="Times New Roman"/>
                          <a:ea typeface="Times New Roman"/>
                          <a:cs typeface="Times New Roman"/>
                          <a:sym typeface="Times New Roman"/>
                        </a:rPr>
                        <a:t>Platform</a:t>
                      </a:r>
                      <a:endParaRPr sz="2000" u="none" cap="none" strike="noStrike">
                        <a:solidFill>
                          <a:schemeClr val="dk1"/>
                        </a:solidFill>
                        <a:latin typeface="Times New Roman"/>
                        <a:ea typeface="Times New Roman"/>
                        <a:cs typeface="Times New Roman"/>
                        <a:sym typeface="Times New Roman"/>
                      </a:endParaRPr>
                    </a:p>
                  </a:txBody>
                  <a:tcPr marT="36825" marB="0" marR="0" marL="0">
                    <a:lnL cap="flat" cmpd="sng" w="12700">
                      <a:solidFill>
                        <a:srgbClr val="FF0000"/>
                      </a:solidFill>
                      <a:prstDash val="solid"/>
                      <a:round/>
                      <a:headEnd len="sm" w="sm" type="none"/>
                      <a:tailEnd len="sm" w="sm" type="none"/>
                    </a:lnL>
                    <a:lnR cap="flat" cmpd="sng" w="12700">
                      <a:solidFill>
                        <a:srgbClr val="FF0000"/>
                      </a:solidFill>
                      <a:prstDash val="solid"/>
                      <a:round/>
                      <a:headEnd len="sm" w="sm" type="none"/>
                      <a:tailEnd len="sm" w="sm" type="none"/>
                    </a:lnR>
                    <a:lnT cap="flat" cmpd="sng" w="12700">
                      <a:solidFill>
                        <a:srgbClr val="FF0000"/>
                      </a:solidFill>
                      <a:prstDash val="solid"/>
                      <a:round/>
                      <a:headEnd len="sm" w="sm" type="none"/>
                      <a:tailEnd len="sm" w="sm" type="none"/>
                    </a:lnT>
                    <a:lnB cap="flat" cmpd="sng" w="12700">
                      <a:solidFill>
                        <a:srgbClr val="FF0000"/>
                      </a:solidFill>
                      <a:prstDash val="solid"/>
                      <a:round/>
                      <a:headEnd len="sm" w="sm" type="none"/>
                      <a:tailEnd len="sm" w="sm" type="none"/>
                    </a:lnB>
                  </a:tcPr>
                </a:tc>
                <a:tc>
                  <a:txBody>
                    <a:bodyPr/>
                    <a:lstStyle/>
                    <a:p>
                      <a:pPr indent="0" lvl="0" marL="91440" marR="500380" rtl="0" algn="l">
                        <a:lnSpc>
                          <a:spcPct val="100000"/>
                        </a:lnSpc>
                        <a:spcBef>
                          <a:spcPts val="0"/>
                        </a:spcBef>
                        <a:spcAft>
                          <a:spcPts val="0"/>
                        </a:spcAft>
                        <a:buNone/>
                      </a:pPr>
                      <a:r>
                        <a:rPr lang="en-US" sz="2000" u="none" cap="none" strike="noStrike">
                          <a:solidFill>
                            <a:schemeClr val="dk1"/>
                          </a:solidFill>
                          <a:latin typeface="Times New Roman"/>
                          <a:ea typeface="Times New Roman"/>
                          <a:cs typeface="Times New Roman"/>
                          <a:sym typeface="Times New Roman"/>
                        </a:rPr>
                        <a:t>Win, Unix, Mac, OS2,  AS400</a:t>
                      </a:r>
                      <a:endParaRPr sz="2000" u="none" cap="none" strike="noStrike">
                        <a:solidFill>
                          <a:schemeClr val="dk1"/>
                        </a:solidFill>
                        <a:latin typeface="Times New Roman"/>
                        <a:ea typeface="Times New Roman"/>
                        <a:cs typeface="Times New Roman"/>
                        <a:sym typeface="Times New Roman"/>
                      </a:endParaRPr>
                    </a:p>
                  </a:txBody>
                  <a:tcPr marT="36825" marB="0" marR="0" marL="0">
                    <a:lnL cap="flat" cmpd="sng" w="12700">
                      <a:solidFill>
                        <a:srgbClr val="FF0000"/>
                      </a:solidFill>
                      <a:prstDash val="solid"/>
                      <a:round/>
                      <a:headEnd len="sm" w="sm" type="none"/>
                      <a:tailEnd len="sm" w="sm" type="none"/>
                    </a:lnL>
                    <a:lnR cap="flat" cmpd="sng" w="12700">
                      <a:solidFill>
                        <a:srgbClr val="FF0000"/>
                      </a:solidFill>
                      <a:prstDash val="solid"/>
                      <a:round/>
                      <a:headEnd len="sm" w="sm" type="none"/>
                      <a:tailEnd len="sm" w="sm" type="none"/>
                    </a:lnR>
                    <a:lnT cap="flat" cmpd="sng" w="12700">
                      <a:solidFill>
                        <a:srgbClr val="FF0000"/>
                      </a:solidFill>
                      <a:prstDash val="solid"/>
                      <a:round/>
                      <a:headEnd len="sm" w="sm" type="none"/>
                      <a:tailEnd len="sm" w="sm" type="none"/>
                    </a:lnT>
                    <a:lnB cap="flat" cmpd="sng" w="12700">
                      <a:solidFill>
                        <a:srgbClr val="FF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US" sz="2000" u="none" cap="none" strike="noStrike">
                          <a:solidFill>
                            <a:srgbClr val="FF0000"/>
                          </a:solidFill>
                          <a:latin typeface="Times New Roman"/>
                          <a:ea typeface="Times New Roman"/>
                          <a:cs typeface="Times New Roman"/>
                          <a:sym typeface="Times New Roman"/>
                        </a:rPr>
                        <a:t>Nominal</a:t>
                      </a:r>
                      <a:endParaRPr sz="2000" u="none" cap="none" strike="noStrike">
                        <a:latin typeface="Times New Roman"/>
                        <a:ea typeface="Times New Roman"/>
                        <a:cs typeface="Times New Roman"/>
                        <a:sym typeface="Times New Roman"/>
                      </a:endParaRPr>
                    </a:p>
                  </a:txBody>
                  <a:tcPr marT="36825" marB="0" marR="0" marL="0">
                    <a:lnL cap="flat" cmpd="sng" w="12700">
                      <a:solidFill>
                        <a:srgbClr val="FF0000"/>
                      </a:solidFill>
                      <a:prstDash val="solid"/>
                      <a:round/>
                      <a:headEnd len="sm" w="sm" type="none"/>
                      <a:tailEnd len="sm" w="sm" type="none"/>
                    </a:lnL>
                    <a:lnR cap="flat" cmpd="sng" w="12700">
                      <a:solidFill>
                        <a:srgbClr val="FF0000"/>
                      </a:solidFill>
                      <a:prstDash val="solid"/>
                      <a:round/>
                      <a:headEnd len="sm" w="sm" type="none"/>
                      <a:tailEnd len="sm" w="sm" type="none"/>
                    </a:lnR>
                    <a:lnT cap="flat" cmpd="sng" w="12700">
                      <a:solidFill>
                        <a:srgbClr val="FF0000"/>
                      </a:solidFill>
                      <a:prstDash val="solid"/>
                      <a:round/>
                      <a:headEnd len="sm" w="sm" type="none"/>
                      <a:tailEnd len="sm" w="sm" type="none"/>
                    </a:lnT>
                    <a:lnB cap="flat" cmpd="sng" w="12700">
                      <a:solidFill>
                        <a:srgbClr val="FF0000"/>
                      </a:solidFill>
                      <a:prstDash val="solid"/>
                      <a:round/>
                      <a:headEnd len="sm" w="sm" type="none"/>
                      <a:tailEnd len="sm" w="sm" type="none"/>
                    </a:lnB>
                  </a:tcPr>
                </a:tc>
              </a:tr>
              <a:tr h="666750">
                <a:tc vMerge="1"/>
                <a:tc>
                  <a:txBody>
                    <a:bodyPr/>
                    <a:lstStyle/>
                    <a:p>
                      <a:pPr indent="0" lvl="0" marL="91440" marR="0" rtl="0" algn="l">
                        <a:lnSpc>
                          <a:spcPct val="100000"/>
                        </a:lnSpc>
                        <a:spcBef>
                          <a:spcPts val="0"/>
                        </a:spcBef>
                        <a:spcAft>
                          <a:spcPts val="0"/>
                        </a:spcAft>
                        <a:buNone/>
                      </a:pPr>
                      <a:r>
                        <a:rPr lang="en-US" sz="2000" u="none" cap="none" strike="noStrike">
                          <a:solidFill>
                            <a:schemeClr val="dk1"/>
                          </a:solidFill>
                          <a:latin typeface="Times New Roman"/>
                          <a:ea typeface="Times New Roman"/>
                          <a:cs typeface="Times New Roman"/>
                          <a:sym typeface="Times New Roman"/>
                        </a:rPr>
                        <a:t>Feature</a:t>
                      </a:r>
                      <a:endParaRPr sz="2000" u="none" cap="none" strike="noStrike">
                        <a:solidFill>
                          <a:schemeClr val="dk1"/>
                        </a:solidFill>
                        <a:latin typeface="Times New Roman"/>
                        <a:ea typeface="Times New Roman"/>
                        <a:cs typeface="Times New Roman"/>
                        <a:sym typeface="Times New Roman"/>
                      </a:endParaRPr>
                    </a:p>
                  </a:txBody>
                  <a:tcPr marT="36825" marB="0" marR="0" marL="0">
                    <a:lnL cap="flat" cmpd="sng" w="12700">
                      <a:solidFill>
                        <a:srgbClr val="FF0000"/>
                      </a:solidFill>
                      <a:prstDash val="solid"/>
                      <a:round/>
                      <a:headEnd len="sm" w="sm" type="none"/>
                      <a:tailEnd len="sm" w="sm" type="none"/>
                    </a:lnL>
                    <a:lnR cap="flat" cmpd="sng" w="12700">
                      <a:solidFill>
                        <a:srgbClr val="FF0000"/>
                      </a:solidFill>
                      <a:prstDash val="solid"/>
                      <a:round/>
                      <a:headEnd len="sm" w="sm" type="none"/>
                      <a:tailEnd len="sm" w="sm" type="none"/>
                    </a:lnR>
                    <a:lnT cap="flat" cmpd="sng" w="12700">
                      <a:solidFill>
                        <a:srgbClr val="FF0000"/>
                      </a:solidFill>
                      <a:prstDash val="solid"/>
                      <a:round/>
                      <a:headEnd len="sm" w="sm" type="none"/>
                      <a:tailEnd len="sm" w="sm" type="none"/>
                    </a:lnT>
                    <a:lnB cap="flat" cmpd="sng" w="12700">
                      <a:solidFill>
                        <a:srgbClr val="FF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US" sz="2000" u="none" cap="none" strike="noStrike">
                          <a:solidFill>
                            <a:schemeClr val="dk1"/>
                          </a:solidFill>
                          <a:latin typeface="Times New Roman"/>
                          <a:ea typeface="Times New Roman"/>
                          <a:cs typeface="Times New Roman"/>
                          <a:sym typeface="Times New Roman"/>
                        </a:rPr>
                        <a:t>Fair, Good, Better, Best</a:t>
                      </a:r>
                      <a:endParaRPr sz="2000" u="none" cap="none" strike="noStrike">
                        <a:solidFill>
                          <a:schemeClr val="dk1"/>
                        </a:solidFill>
                        <a:latin typeface="Times New Roman"/>
                        <a:ea typeface="Times New Roman"/>
                        <a:cs typeface="Times New Roman"/>
                        <a:sym typeface="Times New Roman"/>
                      </a:endParaRPr>
                    </a:p>
                  </a:txBody>
                  <a:tcPr marT="36825" marB="0" marR="0" marL="0">
                    <a:lnL cap="flat" cmpd="sng" w="12700">
                      <a:solidFill>
                        <a:srgbClr val="FF0000"/>
                      </a:solidFill>
                      <a:prstDash val="solid"/>
                      <a:round/>
                      <a:headEnd len="sm" w="sm" type="none"/>
                      <a:tailEnd len="sm" w="sm" type="none"/>
                    </a:lnL>
                    <a:lnR cap="flat" cmpd="sng" w="12700">
                      <a:solidFill>
                        <a:srgbClr val="FF0000"/>
                      </a:solidFill>
                      <a:prstDash val="solid"/>
                      <a:round/>
                      <a:headEnd len="sm" w="sm" type="none"/>
                      <a:tailEnd len="sm" w="sm" type="none"/>
                    </a:lnR>
                    <a:lnT cap="flat" cmpd="sng" w="12700">
                      <a:solidFill>
                        <a:srgbClr val="FF0000"/>
                      </a:solidFill>
                      <a:prstDash val="solid"/>
                      <a:round/>
                      <a:headEnd len="sm" w="sm" type="none"/>
                      <a:tailEnd len="sm" w="sm" type="none"/>
                    </a:lnT>
                    <a:lnB cap="flat" cmpd="sng" w="12700">
                      <a:solidFill>
                        <a:srgbClr val="FF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US" sz="2000" u="none" cap="none" strike="noStrike">
                          <a:solidFill>
                            <a:srgbClr val="FF0000"/>
                          </a:solidFill>
                          <a:latin typeface="Times New Roman"/>
                          <a:ea typeface="Times New Roman"/>
                          <a:cs typeface="Times New Roman"/>
                          <a:sym typeface="Times New Roman"/>
                        </a:rPr>
                        <a:t>Ordinal</a:t>
                      </a:r>
                      <a:endParaRPr sz="2000" u="none" cap="none" strike="noStrike">
                        <a:latin typeface="Times New Roman"/>
                        <a:ea typeface="Times New Roman"/>
                        <a:cs typeface="Times New Roman"/>
                        <a:sym typeface="Times New Roman"/>
                      </a:endParaRPr>
                    </a:p>
                  </a:txBody>
                  <a:tcPr marT="36825" marB="0" marR="0" marL="0">
                    <a:lnL cap="flat" cmpd="sng" w="12700">
                      <a:solidFill>
                        <a:srgbClr val="FF0000"/>
                      </a:solidFill>
                      <a:prstDash val="solid"/>
                      <a:round/>
                      <a:headEnd len="sm" w="sm" type="none"/>
                      <a:tailEnd len="sm" w="sm" type="none"/>
                    </a:lnL>
                    <a:lnR cap="flat" cmpd="sng" w="12700">
                      <a:solidFill>
                        <a:srgbClr val="FF0000"/>
                      </a:solidFill>
                      <a:prstDash val="solid"/>
                      <a:round/>
                      <a:headEnd len="sm" w="sm" type="none"/>
                      <a:tailEnd len="sm" w="sm" type="none"/>
                    </a:lnR>
                    <a:lnT cap="flat" cmpd="sng" w="12700">
                      <a:solidFill>
                        <a:srgbClr val="FF0000"/>
                      </a:solidFill>
                      <a:prstDash val="solid"/>
                      <a:round/>
                      <a:headEnd len="sm" w="sm" type="none"/>
                      <a:tailEnd len="sm" w="sm" type="none"/>
                    </a:lnT>
                    <a:lnB cap="flat" cmpd="sng" w="12700">
                      <a:solidFill>
                        <a:srgbClr val="FF0000"/>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
          <p:cNvSpPr txBox="1"/>
          <p:nvPr>
            <p:ph type="title"/>
          </p:nvPr>
        </p:nvSpPr>
        <p:spPr>
          <a:xfrm>
            <a:off x="838200" y="831273"/>
            <a:ext cx="10515600" cy="8594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Measurement Scale: Questions</a:t>
            </a:r>
            <a:endParaRPr/>
          </a:p>
        </p:txBody>
      </p:sp>
      <p:sp>
        <p:nvSpPr>
          <p:cNvPr id="108" name="Google Shape;108;p3"/>
          <p:cNvSpPr txBox="1"/>
          <p:nvPr>
            <p:ph idx="1" type="body"/>
          </p:nvPr>
        </p:nvSpPr>
        <p:spPr>
          <a:xfrm>
            <a:off x="838200" y="1825625"/>
            <a:ext cx="8553994" cy="4653552"/>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2800"/>
              <a:buFont typeface="Calibri"/>
              <a:buAutoNum type="arabicPeriod"/>
            </a:pPr>
            <a:r>
              <a:rPr lang="en-US"/>
              <a:t>How do we determine when one numerical relation system is preferable to another? (</a:t>
            </a:r>
            <a:r>
              <a:rPr i="1" lang="en-US">
                <a:solidFill>
                  <a:schemeClr val="accent1"/>
                </a:solidFill>
              </a:rPr>
              <a:t>pragmatic</a:t>
            </a:r>
            <a:r>
              <a:rPr lang="en-US"/>
              <a:t>)</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How do we know if a particular empirical relation system has a representation in a given numerical relation system? (</a:t>
            </a:r>
            <a:r>
              <a:rPr i="1" lang="en-US">
                <a:solidFill>
                  <a:schemeClr val="accent1"/>
                </a:solidFill>
              </a:rPr>
              <a:t>representation problem</a:t>
            </a:r>
            <a:r>
              <a:rPr lang="en-US"/>
              <a:t>)</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What do we do when we have several diﬀerent possible representations (and hence many scales) in the same numerical relation system? (</a:t>
            </a:r>
            <a:r>
              <a:rPr i="1" lang="en-US">
                <a:solidFill>
                  <a:schemeClr val="accent1"/>
                </a:solidFill>
              </a:rPr>
              <a:t>uniqueness problem</a:t>
            </a:r>
            <a:r>
              <a:rPr lang="en-US"/>
              <a:t>)</a:t>
            </a:r>
            <a:br>
              <a:rPr lang="en-US"/>
            </a:br>
            <a:endParaRPr/>
          </a:p>
        </p:txBody>
      </p:sp>
      <p:pic>
        <p:nvPicPr>
          <p:cNvPr descr="5 Questions to Ask a New Hire in an Interview" id="109" name="Google Shape;109;p3"/>
          <p:cNvPicPr preferRelativeResize="0"/>
          <p:nvPr/>
        </p:nvPicPr>
        <p:blipFill rotWithShape="1">
          <a:blip r:embed="rId3">
            <a:alphaModFix/>
          </a:blip>
          <a:srcRect b="0" l="24935" r="25694" t="0"/>
          <a:stretch/>
        </p:blipFill>
        <p:spPr>
          <a:xfrm>
            <a:off x="9078686" y="2149157"/>
            <a:ext cx="2821578" cy="27622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title"/>
          </p:nvPr>
        </p:nvSpPr>
        <p:spPr>
          <a:xfrm>
            <a:off x="838200" y="831273"/>
            <a:ext cx="10515600" cy="8594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Scale Types</a:t>
            </a:r>
            <a:endParaRPr sz="3600"/>
          </a:p>
        </p:txBody>
      </p:sp>
      <p:sp>
        <p:nvSpPr>
          <p:cNvPr id="116" name="Google Shape;116;p4"/>
          <p:cNvSpPr txBox="1"/>
          <p:nvPr>
            <p:ph idx="1" type="body"/>
          </p:nvPr>
        </p:nvSpPr>
        <p:spPr>
          <a:xfrm>
            <a:off x="838200" y="1825625"/>
            <a:ext cx="10591800" cy="465355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Five scales </a:t>
            </a:r>
            <a:endParaRPr/>
          </a:p>
          <a:p>
            <a:pPr indent="-228600" lvl="1" marL="685800" rtl="0" algn="l">
              <a:lnSpc>
                <a:spcPct val="90000"/>
              </a:lnSpc>
              <a:spcBef>
                <a:spcPts val="500"/>
              </a:spcBef>
              <a:spcAft>
                <a:spcPts val="0"/>
              </a:spcAft>
              <a:buClr>
                <a:schemeClr val="dk1"/>
              </a:buClr>
              <a:buSzPts val="2400"/>
              <a:buChar char="•"/>
            </a:pPr>
            <a:r>
              <a:rPr lang="en-US"/>
              <a:t>Nominal, ordinal, interval, ratio, absolute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400"/>
              <a:buChar char="•"/>
            </a:pPr>
            <a:r>
              <a:rPr lang="en-US" sz="2400"/>
              <a:t>Subjective scales: Subjective scale measurement refers to measures that have to do with what people say they actually experience.</a:t>
            </a:r>
            <a:endParaRPr/>
          </a:p>
          <a:p>
            <a:pPr indent="-228600" lvl="0" marL="228600" rtl="0" algn="l">
              <a:lnSpc>
                <a:spcPct val="90000"/>
              </a:lnSpc>
              <a:spcBef>
                <a:spcPts val="1000"/>
              </a:spcBef>
              <a:spcAft>
                <a:spcPts val="0"/>
              </a:spcAft>
              <a:buClr>
                <a:schemeClr val="dk1"/>
              </a:buClr>
              <a:buSzPts val="2400"/>
              <a:buChar char="•"/>
            </a:pPr>
            <a:r>
              <a:rPr lang="en-US" sz="2400"/>
              <a:t>Example: </a:t>
            </a:r>
            <a:r>
              <a:rPr lang="en-US" sz="2000"/>
              <a:t>Likert-Type scale (Evaluation-Type, Frequency-Type,  Agreement-Type)</a:t>
            </a:r>
            <a:endParaRPr/>
          </a:p>
          <a:p>
            <a:pPr indent="-228600" lvl="1" marL="685800" rtl="0" algn="l">
              <a:lnSpc>
                <a:spcPct val="90000"/>
              </a:lnSpc>
              <a:spcBef>
                <a:spcPts val="500"/>
              </a:spcBef>
              <a:spcAft>
                <a:spcPts val="0"/>
              </a:spcAft>
              <a:buClr>
                <a:schemeClr val="dk1"/>
              </a:buClr>
              <a:buSzPts val="2000"/>
              <a:buChar char="•"/>
            </a:pPr>
            <a:r>
              <a:rPr lang="en-US" sz="2000"/>
              <a:t>Semantic differential scale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5"/>
          <p:cNvSpPr txBox="1"/>
          <p:nvPr>
            <p:ph type="title"/>
          </p:nvPr>
        </p:nvSpPr>
        <p:spPr>
          <a:xfrm>
            <a:off x="838200" y="831273"/>
            <a:ext cx="10515600" cy="8594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Nominal Scale</a:t>
            </a:r>
            <a:endParaRPr sz="3600"/>
          </a:p>
        </p:txBody>
      </p:sp>
      <p:sp>
        <p:nvSpPr>
          <p:cNvPr id="123" name="Google Shape;123;p5"/>
          <p:cNvSpPr txBox="1"/>
          <p:nvPr>
            <p:ph idx="1" type="body"/>
          </p:nvPr>
        </p:nvSpPr>
        <p:spPr>
          <a:xfrm>
            <a:off x="838200" y="1825625"/>
            <a:ext cx="10591800" cy="4653552"/>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we define classes or categories, and then place each entity in a</a:t>
            </a:r>
            <a:br>
              <a:rPr lang="en-US"/>
            </a:br>
            <a:r>
              <a:rPr lang="en-US"/>
              <a:t>particular class or category, based on the value of the attribute. </a:t>
            </a:r>
            <a:endParaRPr/>
          </a:p>
          <a:p>
            <a:pPr indent="-228600" lvl="0" marL="228600" rtl="0" algn="l">
              <a:lnSpc>
                <a:spcPct val="90000"/>
              </a:lnSpc>
              <a:spcBef>
                <a:spcPts val="1000"/>
              </a:spcBef>
              <a:spcAft>
                <a:spcPts val="0"/>
              </a:spcAft>
              <a:buClr>
                <a:schemeClr val="dk1"/>
              </a:buClr>
              <a:buSzPts val="2800"/>
              <a:buChar char="•"/>
            </a:pPr>
            <a:r>
              <a:rPr lang="en-US"/>
              <a:t>Characteristics</a:t>
            </a:r>
            <a:endParaRPr/>
          </a:p>
          <a:p>
            <a:pPr indent="-228600" lvl="1" marL="685800" rtl="0" algn="l">
              <a:lnSpc>
                <a:spcPct val="90000"/>
              </a:lnSpc>
              <a:spcBef>
                <a:spcPts val="500"/>
              </a:spcBef>
              <a:spcAft>
                <a:spcPts val="0"/>
              </a:spcAft>
              <a:buClr>
                <a:schemeClr val="dk1"/>
              </a:buClr>
              <a:buSzPts val="2400"/>
              <a:buChar char="•"/>
            </a:pPr>
            <a:r>
              <a:rPr lang="en-US"/>
              <a:t>The empirical relation system consists only of diﬀerent classes; there</a:t>
            </a:r>
            <a:br>
              <a:rPr lang="en-US"/>
            </a:br>
            <a:r>
              <a:rPr lang="en-US"/>
              <a:t>is </a:t>
            </a:r>
            <a:r>
              <a:rPr lang="en-US">
                <a:solidFill>
                  <a:schemeClr val="accent1"/>
                </a:solidFill>
              </a:rPr>
              <a:t>no notion of ordering </a:t>
            </a:r>
            <a:r>
              <a:rPr lang="en-US"/>
              <a:t>among the classes.</a:t>
            </a:r>
            <a:endParaRPr/>
          </a:p>
          <a:p>
            <a:pPr indent="-228600" lvl="1" marL="685800" rtl="0" algn="l">
              <a:lnSpc>
                <a:spcPct val="90000"/>
              </a:lnSpc>
              <a:spcBef>
                <a:spcPts val="500"/>
              </a:spcBef>
              <a:spcAft>
                <a:spcPts val="0"/>
              </a:spcAft>
              <a:buClr>
                <a:schemeClr val="dk1"/>
              </a:buClr>
              <a:buSzPts val="2400"/>
              <a:buChar char="•"/>
            </a:pPr>
            <a:r>
              <a:rPr lang="en-US"/>
              <a:t>Any distinct numbering or symbolic representation of the classes is an acceptable measure, but there is </a:t>
            </a:r>
            <a:r>
              <a:rPr lang="en-US">
                <a:solidFill>
                  <a:schemeClr val="accent1"/>
                </a:solidFill>
              </a:rPr>
              <a:t>no notion of magnitude </a:t>
            </a:r>
            <a:r>
              <a:rPr lang="en-US"/>
              <a:t>associated with the numbers or symbols.</a:t>
            </a:r>
            <a:endParaRPr/>
          </a:p>
          <a:p>
            <a:pPr indent="-228600" lvl="0" marL="228600" rtl="0" algn="l">
              <a:lnSpc>
                <a:spcPct val="90000"/>
              </a:lnSpc>
              <a:spcBef>
                <a:spcPts val="1000"/>
              </a:spcBef>
              <a:spcAft>
                <a:spcPts val="0"/>
              </a:spcAft>
              <a:buClr>
                <a:schemeClr val="dk1"/>
              </a:buClr>
              <a:buSzPts val="2800"/>
              <a:buChar char="•"/>
            </a:pPr>
            <a:r>
              <a:rPr lang="en-US"/>
              <a:t>Nominal-scale measurement places elements in a classification scheme. The classes are not ordered; even if the classes are numbered from 1 to n for identification, there is no implied ordering of the classes.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6"/>
          <p:cNvSpPr txBox="1"/>
          <p:nvPr>
            <p:ph type="title"/>
          </p:nvPr>
        </p:nvSpPr>
        <p:spPr>
          <a:xfrm>
            <a:off x="838200" y="831273"/>
            <a:ext cx="10515600" cy="8594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Nominal Scale: Example</a:t>
            </a:r>
            <a:endParaRPr sz="3600"/>
          </a:p>
        </p:txBody>
      </p:sp>
      <p:sp>
        <p:nvSpPr>
          <p:cNvPr id="130" name="Google Shape;130;p6"/>
          <p:cNvSpPr txBox="1"/>
          <p:nvPr>
            <p:ph idx="1" type="body"/>
          </p:nvPr>
        </p:nvSpPr>
        <p:spPr>
          <a:xfrm>
            <a:off x="942702" y="1825625"/>
            <a:ext cx="6895011" cy="218467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Classification of cars based on their colour.</a:t>
            </a:r>
            <a:endParaRPr/>
          </a:p>
          <a:p>
            <a:pPr indent="-228600" lvl="0" marL="228600" rtl="0" algn="l">
              <a:lnSpc>
                <a:spcPct val="90000"/>
              </a:lnSpc>
              <a:spcBef>
                <a:spcPts val="1000"/>
              </a:spcBef>
              <a:spcAft>
                <a:spcPts val="0"/>
              </a:spcAft>
              <a:buClr>
                <a:schemeClr val="dk1"/>
              </a:buClr>
              <a:buSzPts val="2800"/>
              <a:buChar char="•"/>
            </a:pPr>
            <a:r>
              <a:rPr lang="en-US"/>
              <a:t>Classification of faults in a software:</a:t>
            </a:r>
            <a:endParaRPr/>
          </a:p>
          <a:p>
            <a:pPr indent="-228600" lvl="1" marL="685800" rtl="0" algn="l">
              <a:lnSpc>
                <a:spcPct val="90000"/>
              </a:lnSpc>
              <a:spcBef>
                <a:spcPts val="500"/>
              </a:spcBef>
              <a:spcAft>
                <a:spcPts val="0"/>
              </a:spcAft>
              <a:buClr>
                <a:schemeClr val="dk1"/>
              </a:buClr>
              <a:buSzPts val="2400"/>
              <a:buChar char="•"/>
            </a:pPr>
            <a:r>
              <a:rPr lang="en-US"/>
              <a:t>Specification fault </a:t>
            </a:r>
            <a:endParaRPr/>
          </a:p>
          <a:p>
            <a:pPr indent="-228600" lvl="1" marL="685800" rtl="0" algn="l">
              <a:lnSpc>
                <a:spcPct val="90000"/>
              </a:lnSpc>
              <a:spcBef>
                <a:spcPts val="500"/>
              </a:spcBef>
              <a:spcAft>
                <a:spcPts val="0"/>
              </a:spcAft>
              <a:buClr>
                <a:schemeClr val="dk1"/>
              </a:buClr>
              <a:buSzPts val="2400"/>
              <a:buChar char="•"/>
            </a:pPr>
            <a:r>
              <a:rPr lang="en-US"/>
              <a:t>Design fault </a:t>
            </a:r>
            <a:endParaRPr/>
          </a:p>
          <a:p>
            <a:pPr indent="-228600" lvl="1" marL="685800" rtl="0" algn="l">
              <a:lnSpc>
                <a:spcPct val="90000"/>
              </a:lnSpc>
              <a:spcBef>
                <a:spcPts val="500"/>
              </a:spcBef>
              <a:spcAft>
                <a:spcPts val="0"/>
              </a:spcAft>
              <a:buClr>
                <a:schemeClr val="dk1"/>
              </a:buClr>
              <a:buSzPts val="2400"/>
              <a:buChar char="•"/>
            </a:pPr>
            <a:r>
              <a:rPr lang="en-US"/>
              <a:t>Coding fault</a:t>
            </a:r>
            <a:endParaRPr/>
          </a:p>
        </p:txBody>
      </p:sp>
      <p:grpSp>
        <p:nvGrpSpPr>
          <p:cNvPr id="131" name="Google Shape;131;p6"/>
          <p:cNvGrpSpPr/>
          <p:nvPr/>
        </p:nvGrpSpPr>
        <p:grpSpPr>
          <a:xfrm>
            <a:off x="8193631" y="2065019"/>
            <a:ext cx="3733165" cy="3711436"/>
            <a:chOff x="7945437" y="1882139"/>
            <a:chExt cx="3733165" cy="3711436"/>
          </a:xfrm>
        </p:grpSpPr>
        <p:grpSp>
          <p:nvGrpSpPr>
            <p:cNvPr id="132" name="Google Shape;132;p6"/>
            <p:cNvGrpSpPr/>
            <p:nvPr/>
          </p:nvGrpSpPr>
          <p:grpSpPr>
            <a:xfrm>
              <a:off x="7945437" y="1882139"/>
              <a:ext cx="3733165" cy="3711436"/>
              <a:chOff x="5202237" y="1882139"/>
              <a:chExt cx="3733165" cy="3711436"/>
            </a:xfrm>
          </p:grpSpPr>
          <p:grpSp>
            <p:nvGrpSpPr>
              <p:cNvPr id="133" name="Google Shape;133;p6"/>
              <p:cNvGrpSpPr/>
              <p:nvPr/>
            </p:nvGrpSpPr>
            <p:grpSpPr>
              <a:xfrm>
                <a:off x="5663184" y="1882139"/>
                <a:ext cx="1374647" cy="641604"/>
                <a:chOff x="5663184" y="1882139"/>
                <a:chExt cx="1374647" cy="641604"/>
              </a:xfrm>
            </p:grpSpPr>
            <p:sp>
              <p:nvSpPr>
                <p:cNvPr id="134" name="Google Shape;134;p6"/>
                <p:cNvSpPr/>
                <p:nvPr/>
              </p:nvSpPr>
              <p:spPr>
                <a:xfrm>
                  <a:off x="5839968" y="1895855"/>
                  <a:ext cx="1021080" cy="62788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 name="Google Shape;135;p6"/>
                <p:cNvSpPr/>
                <p:nvPr/>
              </p:nvSpPr>
              <p:spPr>
                <a:xfrm>
                  <a:off x="5663184" y="1882139"/>
                  <a:ext cx="1374647" cy="56387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 name="Google Shape;136;p6"/>
                <p:cNvSpPr/>
                <p:nvPr/>
              </p:nvSpPr>
              <p:spPr>
                <a:xfrm>
                  <a:off x="5872188" y="1928799"/>
                  <a:ext cx="901700" cy="508000"/>
                </a:xfrm>
                <a:custGeom>
                  <a:rect b="b" l="l" r="r" t="t"/>
                  <a:pathLst>
                    <a:path extrusionOk="0" h="508000" w="901700">
                      <a:moveTo>
                        <a:pt x="901699" y="0"/>
                      </a:moveTo>
                      <a:lnTo>
                        <a:pt x="0" y="0"/>
                      </a:lnTo>
                      <a:lnTo>
                        <a:pt x="0" y="508000"/>
                      </a:lnTo>
                      <a:lnTo>
                        <a:pt x="901699" y="508000"/>
                      </a:lnTo>
                      <a:lnTo>
                        <a:pt x="901699" y="0"/>
                      </a:lnTo>
                      <a:close/>
                    </a:path>
                  </a:pathLst>
                </a:custGeom>
                <a:solidFill>
                  <a:srgbClr val="00E4A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6"/>
                <p:cNvSpPr/>
                <p:nvPr/>
              </p:nvSpPr>
              <p:spPr>
                <a:xfrm>
                  <a:off x="5872188" y="1928799"/>
                  <a:ext cx="901700" cy="508000"/>
                </a:xfrm>
                <a:custGeom>
                  <a:rect b="b" l="l" r="r" t="t"/>
                  <a:pathLst>
                    <a:path extrusionOk="0" h="508000" w="901700">
                      <a:moveTo>
                        <a:pt x="0" y="0"/>
                      </a:moveTo>
                      <a:lnTo>
                        <a:pt x="901699" y="0"/>
                      </a:lnTo>
                      <a:lnTo>
                        <a:pt x="901699" y="508000"/>
                      </a:lnTo>
                      <a:lnTo>
                        <a:pt x="0" y="508000"/>
                      </a:lnTo>
                      <a:lnTo>
                        <a:pt x="0" y="0"/>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38" name="Google Shape;138;p6"/>
              <p:cNvSpPr txBox="1"/>
              <p:nvPr/>
            </p:nvSpPr>
            <p:spPr>
              <a:xfrm>
                <a:off x="5872188" y="1928799"/>
                <a:ext cx="914400" cy="508000"/>
              </a:xfrm>
              <a:prstGeom prst="rect">
                <a:avLst/>
              </a:prstGeom>
              <a:noFill/>
              <a:ln>
                <a:noFill/>
              </a:ln>
            </p:spPr>
            <p:txBody>
              <a:bodyPr anchorCtr="0" anchor="t" bIns="0" lIns="0" spcFirstLastPara="1" rIns="0" wrap="square" tIns="69200">
                <a:spAutoFit/>
              </a:bodyPr>
              <a:lstStyle/>
              <a:p>
                <a:pPr indent="0" lvl="0" marL="0" marR="0" rtl="0" algn="l">
                  <a:lnSpc>
                    <a:spcPct val="100000"/>
                  </a:lnSpc>
                  <a:spcBef>
                    <a:spcPts val="0"/>
                  </a:spcBef>
                  <a:spcAft>
                    <a:spcPts val="0"/>
                  </a:spcAft>
                  <a:buNone/>
                </a:pPr>
                <a:r>
                  <a:rPr b="1" lang="en-US" sz="2400">
                    <a:solidFill>
                      <a:schemeClr val="dk1"/>
                    </a:solidFill>
                    <a:latin typeface="Tahoma"/>
                    <a:ea typeface="Tahoma"/>
                    <a:cs typeface="Tahoma"/>
                    <a:sym typeface="Tahoma"/>
                  </a:rPr>
                  <a:t>Entity</a:t>
                </a:r>
                <a:endParaRPr sz="2400">
                  <a:solidFill>
                    <a:schemeClr val="dk1"/>
                  </a:solidFill>
                  <a:latin typeface="Tahoma"/>
                  <a:ea typeface="Tahoma"/>
                  <a:cs typeface="Tahoma"/>
                  <a:sym typeface="Tahoma"/>
                </a:endParaRPr>
              </a:p>
            </p:txBody>
          </p:sp>
          <p:grpSp>
            <p:nvGrpSpPr>
              <p:cNvPr id="139" name="Google Shape;139;p6"/>
              <p:cNvGrpSpPr/>
              <p:nvPr/>
            </p:nvGrpSpPr>
            <p:grpSpPr>
              <a:xfrm>
                <a:off x="7094219" y="1888235"/>
                <a:ext cx="1280159" cy="647699"/>
                <a:chOff x="7094219" y="1888235"/>
                <a:chExt cx="1280159" cy="647699"/>
              </a:xfrm>
            </p:grpSpPr>
            <p:sp>
              <p:nvSpPr>
                <p:cNvPr id="140" name="Google Shape;140;p6"/>
                <p:cNvSpPr/>
                <p:nvPr/>
              </p:nvSpPr>
              <p:spPr>
                <a:xfrm>
                  <a:off x="7094219" y="1895855"/>
                  <a:ext cx="1280159" cy="640079"/>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 name="Google Shape;141;p6"/>
                <p:cNvSpPr/>
                <p:nvPr/>
              </p:nvSpPr>
              <p:spPr>
                <a:xfrm>
                  <a:off x="7199375" y="1888235"/>
                  <a:ext cx="1066800" cy="563879"/>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 name="Google Shape;142;p6"/>
                <p:cNvSpPr/>
                <p:nvPr/>
              </p:nvSpPr>
              <p:spPr>
                <a:xfrm>
                  <a:off x="7129487" y="1928799"/>
                  <a:ext cx="1155700" cy="520700"/>
                </a:xfrm>
                <a:custGeom>
                  <a:rect b="b" l="l" r="r" t="t"/>
                  <a:pathLst>
                    <a:path extrusionOk="0" h="520700" w="1155700">
                      <a:moveTo>
                        <a:pt x="866775" y="0"/>
                      </a:moveTo>
                      <a:lnTo>
                        <a:pt x="288925" y="0"/>
                      </a:lnTo>
                      <a:lnTo>
                        <a:pt x="0" y="260350"/>
                      </a:lnTo>
                      <a:lnTo>
                        <a:pt x="288925" y="520700"/>
                      </a:lnTo>
                      <a:lnTo>
                        <a:pt x="866775" y="520700"/>
                      </a:lnTo>
                      <a:lnTo>
                        <a:pt x="1155700" y="260350"/>
                      </a:lnTo>
                      <a:lnTo>
                        <a:pt x="866775" y="0"/>
                      </a:lnTo>
                      <a:close/>
                    </a:path>
                  </a:pathLst>
                </a:custGeom>
                <a:solidFill>
                  <a:srgbClr val="00E4A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 name="Google Shape;143;p6"/>
                <p:cNvSpPr/>
                <p:nvPr/>
              </p:nvSpPr>
              <p:spPr>
                <a:xfrm>
                  <a:off x="7129487" y="1928799"/>
                  <a:ext cx="1155700" cy="520700"/>
                </a:xfrm>
                <a:custGeom>
                  <a:rect b="b" l="l" r="r" t="t"/>
                  <a:pathLst>
                    <a:path extrusionOk="0" h="520700" w="1155700">
                      <a:moveTo>
                        <a:pt x="0" y="260350"/>
                      </a:moveTo>
                      <a:lnTo>
                        <a:pt x="288925" y="0"/>
                      </a:lnTo>
                      <a:lnTo>
                        <a:pt x="866775" y="0"/>
                      </a:lnTo>
                      <a:lnTo>
                        <a:pt x="1155700" y="260350"/>
                      </a:lnTo>
                      <a:lnTo>
                        <a:pt x="866775" y="520700"/>
                      </a:lnTo>
                      <a:lnTo>
                        <a:pt x="288925" y="520700"/>
                      </a:lnTo>
                      <a:lnTo>
                        <a:pt x="0" y="260350"/>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44" name="Google Shape;144;p6"/>
              <p:cNvSpPr txBox="1"/>
              <p:nvPr/>
            </p:nvSpPr>
            <p:spPr>
              <a:xfrm>
                <a:off x="7396378" y="1992045"/>
                <a:ext cx="61912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chemeClr val="dk1"/>
                    </a:solidFill>
                    <a:latin typeface="Tahoma"/>
                    <a:ea typeface="Tahoma"/>
                    <a:cs typeface="Tahoma"/>
                    <a:sym typeface="Tahoma"/>
                  </a:rPr>
                  <a:t>Attr</a:t>
                </a:r>
                <a:endParaRPr sz="2400">
                  <a:solidFill>
                    <a:schemeClr val="dk1"/>
                  </a:solidFill>
                  <a:latin typeface="Tahoma"/>
                  <a:ea typeface="Tahoma"/>
                  <a:cs typeface="Tahoma"/>
                  <a:sym typeface="Tahoma"/>
                </a:endParaRPr>
              </a:p>
            </p:txBody>
          </p:sp>
          <p:grpSp>
            <p:nvGrpSpPr>
              <p:cNvPr id="145" name="Google Shape;145;p6"/>
              <p:cNvGrpSpPr/>
              <p:nvPr/>
            </p:nvGrpSpPr>
            <p:grpSpPr>
              <a:xfrm>
                <a:off x="6746747" y="2150364"/>
                <a:ext cx="463296" cy="124967"/>
                <a:chOff x="6746747" y="2150364"/>
                <a:chExt cx="463296" cy="124967"/>
              </a:xfrm>
            </p:grpSpPr>
            <p:sp>
              <p:nvSpPr>
                <p:cNvPr id="146" name="Google Shape;146;p6"/>
                <p:cNvSpPr/>
                <p:nvPr/>
              </p:nvSpPr>
              <p:spPr>
                <a:xfrm>
                  <a:off x="6746747" y="2150364"/>
                  <a:ext cx="463296" cy="124967"/>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 name="Google Shape;147;p6"/>
                <p:cNvSpPr/>
                <p:nvPr/>
              </p:nvSpPr>
              <p:spPr>
                <a:xfrm>
                  <a:off x="6773887" y="2182799"/>
                  <a:ext cx="355600" cy="6350"/>
                </a:xfrm>
                <a:custGeom>
                  <a:rect b="b" l="l" r="r" t="t"/>
                  <a:pathLst>
                    <a:path extrusionOk="0" h="6350" w="355600">
                      <a:moveTo>
                        <a:pt x="0" y="0"/>
                      </a:moveTo>
                      <a:lnTo>
                        <a:pt x="355600" y="635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48" name="Google Shape;148;p6"/>
              <p:cNvGrpSpPr/>
              <p:nvPr/>
            </p:nvGrpSpPr>
            <p:grpSpPr>
              <a:xfrm>
                <a:off x="5839967" y="2670048"/>
                <a:ext cx="1021080" cy="627888"/>
                <a:chOff x="5839967" y="2670048"/>
                <a:chExt cx="1021080" cy="627888"/>
              </a:xfrm>
            </p:grpSpPr>
            <p:sp>
              <p:nvSpPr>
                <p:cNvPr id="149" name="Google Shape;149;p6"/>
                <p:cNvSpPr/>
                <p:nvPr/>
              </p:nvSpPr>
              <p:spPr>
                <a:xfrm>
                  <a:off x="5839967" y="2670048"/>
                  <a:ext cx="1021080" cy="627888"/>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6"/>
                <p:cNvSpPr/>
                <p:nvPr/>
              </p:nvSpPr>
              <p:spPr>
                <a:xfrm>
                  <a:off x="5926835" y="2702052"/>
                  <a:ext cx="841247" cy="487679"/>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6"/>
                <p:cNvSpPr/>
                <p:nvPr/>
              </p:nvSpPr>
              <p:spPr>
                <a:xfrm>
                  <a:off x="5872187" y="2703499"/>
                  <a:ext cx="901700" cy="508000"/>
                </a:xfrm>
                <a:custGeom>
                  <a:rect b="b" l="l" r="r" t="t"/>
                  <a:pathLst>
                    <a:path extrusionOk="0" h="508000" w="901700">
                      <a:moveTo>
                        <a:pt x="901699" y="0"/>
                      </a:moveTo>
                      <a:lnTo>
                        <a:pt x="0" y="0"/>
                      </a:lnTo>
                      <a:lnTo>
                        <a:pt x="0" y="508000"/>
                      </a:lnTo>
                      <a:lnTo>
                        <a:pt x="901699" y="508000"/>
                      </a:lnTo>
                      <a:lnTo>
                        <a:pt x="901699" y="0"/>
                      </a:lnTo>
                      <a:close/>
                    </a:path>
                  </a:pathLst>
                </a:custGeom>
                <a:solidFill>
                  <a:srgbClr val="00E4A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6"/>
                <p:cNvSpPr/>
                <p:nvPr/>
              </p:nvSpPr>
              <p:spPr>
                <a:xfrm>
                  <a:off x="5872187" y="2703499"/>
                  <a:ext cx="901700" cy="508000"/>
                </a:xfrm>
                <a:custGeom>
                  <a:rect b="b" l="l" r="r" t="t"/>
                  <a:pathLst>
                    <a:path extrusionOk="0" h="508000" w="901700">
                      <a:moveTo>
                        <a:pt x="0" y="0"/>
                      </a:moveTo>
                      <a:lnTo>
                        <a:pt x="901699" y="0"/>
                      </a:lnTo>
                      <a:lnTo>
                        <a:pt x="901699" y="508000"/>
                      </a:lnTo>
                      <a:lnTo>
                        <a:pt x="0" y="508000"/>
                      </a:lnTo>
                      <a:lnTo>
                        <a:pt x="0" y="0"/>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53" name="Google Shape;153;p6"/>
              <p:cNvSpPr txBox="1"/>
              <p:nvPr/>
            </p:nvSpPr>
            <p:spPr>
              <a:xfrm>
                <a:off x="5872188" y="2703499"/>
                <a:ext cx="901700" cy="508000"/>
              </a:xfrm>
              <a:prstGeom prst="rect">
                <a:avLst/>
              </a:prstGeom>
              <a:noFill/>
              <a:ln>
                <a:noFill/>
              </a:ln>
            </p:spPr>
            <p:txBody>
              <a:bodyPr anchorCtr="0" anchor="t" bIns="0" lIns="0" spcFirstLastPara="1" rIns="0" wrap="square" tIns="100325">
                <a:spAutoFit/>
              </a:bodyPr>
              <a:lstStyle/>
              <a:p>
                <a:pPr indent="0" lvl="0" marL="234315" marR="0" rtl="0" algn="l">
                  <a:lnSpc>
                    <a:spcPct val="100000"/>
                  </a:lnSpc>
                  <a:spcBef>
                    <a:spcPts val="0"/>
                  </a:spcBef>
                  <a:spcAft>
                    <a:spcPts val="0"/>
                  </a:spcAft>
                  <a:buNone/>
                </a:pPr>
                <a:r>
                  <a:rPr b="1" lang="en-US" sz="2000">
                    <a:solidFill>
                      <a:schemeClr val="dk1"/>
                    </a:solidFill>
                    <a:latin typeface="Tahoma"/>
                    <a:ea typeface="Tahoma"/>
                    <a:cs typeface="Tahoma"/>
                    <a:sym typeface="Tahoma"/>
                  </a:rPr>
                  <a:t>Car</a:t>
                </a:r>
                <a:endParaRPr sz="2000">
                  <a:solidFill>
                    <a:schemeClr val="dk1"/>
                  </a:solidFill>
                  <a:latin typeface="Tahoma"/>
                  <a:ea typeface="Tahoma"/>
                  <a:cs typeface="Tahoma"/>
                  <a:sym typeface="Tahoma"/>
                </a:endParaRPr>
              </a:p>
            </p:txBody>
          </p:sp>
          <p:grpSp>
            <p:nvGrpSpPr>
              <p:cNvPr id="154" name="Google Shape;154;p6"/>
              <p:cNvGrpSpPr/>
              <p:nvPr/>
            </p:nvGrpSpPr>
            <p:grpSpPr>
              <a:xfrm>
                <a:off x="7094219" y="2670048"/>
                <a:ext cx="1280159" cy="640079"/>
                <a:chOff x="7094219" y="2670048"/>
                <a:chExt cx="1280159" cy="640079"/>
              </a:xfrm>
            </p:grpSpPr>
            <p:sp>
              <p:nvSpPr>
                <p:cNvPr id="155" name="Google Shape;155;p6"/>
                <p:cNvSpPr/>
                <p:nvPr/>
              </p:nvSpPr>
              <p:spPr>
                <a:xfrm>
                  <a:off x="7094219" y="2670048"/>
                  <a:ext cx="1280159" cy="640079"/>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 name="Google Shape;156;p6"/>
                <p:cNvSpPr/>
                <p:nvPr/>
              </p:nvSpPr>
              <p:spPr>
                <a:xfrm>
                  <a:off x="7112507" y="2708148"/>
                  <a:ext cx="1243583" cy="487679"/>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 name="Google Shape;157;p6"/>
                <p:cNvSpPr/>
                <p:nvPr/>
              </p:nvSpPr>
              <p:spPr>
                <a:xfrm>
                  <a:off x="7129487" y="2703499"/>
                  <a:ext cx="1155700" cy="520700"/>
                </a:xfrm>
                <a:custGeom>
                  <a:rect b="b" l="l" r="r" t="t"/>
                  <a:pathLst>
                    <a:path extrusionOk="0" h="520700" w="1155700">
                      <a:moveTo>
                        <a:pt x="866775" y="0"/>
                      </a:moveTo>
                      <a:lnTo>
                        <a:pt x="288925" y="0"/>
                      </a:lnTo>
                      <a:lnTo>
                        <a:pt x="0" y="260350"/>
                      </a:lnTo>
                      <a:lnTo>
                        <a:pt x="288925" y="520700"/>
                      </a:lnTo>
                      <a:lnTo>
                        <a:pt x="866775" y="520700"/>
                      </a:lnTo>
                      <a:lnTo>
                        <a:pt x="1155700" y="260350"/>
                      </a:lnTo>
                      <a:lnTo>
                        <a:pt x="866775" y="0"/>
                      </a:lnTo>
                      <a:close/>
                    </a:path>
                  </a:pathLst>
                </a:custGeom>
                <a:solidFill>
                  <a:srgbClr val="00E4A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 name="Google Shape;158;p6"/>
                <p:cNvSpPr/>
                <p:nvPr/>
              </p:nvSpPr>
              <p:spPr>
                <a:xfrm>
                  <a:off x="7129487" y="2703499"/>
                  <a:ext cx="1155700" cy="520700"/>
                </a:xfrm>
                <a:custGeom>
                  <a:rect b="b" l="l" r="r" t="t"/>
                  <a:pathLst>
                    <a:path extrusionOk="0" h="520700" w="1155700">
                      <a:moveTo>
                        <a:pt x="0" y="260350"/>
                      </a:moveTo>
                      <a:lnTo>
                        <a:pt x="288925" y="0"/>
                      </a:lnTo>
                      <a:lnTo>
                        <a:pt x="866775" y="0"/>
                      </a:lnTo>
                      <a:lnTo>
                        <a:pt x="1155700" y="260350"/>
                      </a:lnTo>
                      <a:lnTo>
                        <a:pt x="866775" y="520700"/>
                      </a:lnTo>
                      <a:lnTo>
                        <a:pt x="288925" y="520700"/>
                      </a:lnTo>
                      <a:lnTo>
                        <a:pt x="0" y="260350"/>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59" name="Google Shape;159;p6"/>
              <p:cNvSpPr txBox="1"/>
              <p:nvPr/>
            </p:nvSpPr>
            <p:spPr>
              <a:xfrm>
                <a:off x="7279030" y="2797225"/>
                <a:ext cx="858519" cy="33083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2000">
                    <a:solidFill>
                      <a:schemeClr val="dk1"/>
                    </a:solidFill>
                    <a:latin typeface="Tahoma"/>
                    <a:ea typeface="Tahoma"/>
                    <a:cs typeface="Tahoma"/>
                    <a:sym typeface="Tahoma"/>
                  </a:rPr>
                  <a:t>Colour</a:t>
                </a:r>
                <a:endParaRPr sz="2000">
                  <a:solidFill>
                    <a:schemeClr val="dk1"/>
                  </a:solidFill>
                  <a:latin typeface="Tahoma"/>
                  <a:ea typeface="Tahoma"/>
                  <a:cs typeface="Tahoma"/>
                  <a:sym typeface="Tahoma"/>
                </a:endParaRPr>
              </a:p>
            </p:txBody>
          </p:sp>
          <p:grpSp>
            <p:nvGrpSpPr>
              <p:cNvPr id="160" name="Google Shape;160;p6"/>
              <p:cNvGrpSpPr/>
              <p:nvPr/>
            </p:nvGrpSpPr>
            <p:grpSpPr>
              <a:xfrm>
                <a:off x="6746747" y="2923032"/>
                <a:ext cx="463296" cy="126491"/>
                <a:chOff x="6746747" y="2923032"/>
                <a:chExt cx="463296" cy="126491"/>
              </a:xfrm>
            </p:grpSpPr>
            <p:sp>
              <p:nvSpPr>
                <p:cNvPr id="161" name="Google Shape;161;p6"/>
                <p:cNvSpPr/>
                <p:nvPr/>
              </p:nvSpPr>
              <p:spPr>
                <a:xfrm>
                  <a:off x="6746747" y="2923032"/>
                  <a:ext cx="463296" cy="126491"/>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 name="Google Shape;162;p6"/>
                <p:cNvSpPr/>
                <p:nvPr/>
              </p:nvSpPr>
              <p:spPr>
                <a:xfrm>
                  <a:off x="6773887" y="2957499"/>
                  <a:ext cx="355600" cy="6350"/>
                </a:xfrm>
                <a:custGeom>
                  <a:rect b="b" l="l" r="r" t="t"/>
                  <a:pathLst>
                    <a:path extrusionOk="0" h="6350" w="355600">
                      <a:moveTo>
                        <a:pt x="0" y="0"/>
                      </a:moveTo>
                      <a:lnTo>
                        <a:pt x="355600" y="635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63" name="Google Shape;163;p6"/>
              <p:cNvSpPr txBox="1"/>
              <p:nvPr/>
            </p:nvSpPr>
            <p:spPr>
              <a:xfrm>
                <a:off x="6570688" y="3527602"/>
                <a:ext cx="379730" cy="1122680"/>
              </a:xfrm>
              <a:prstGeom prst="rect">
                <a:avLst/>
              </a:prstGeom>
              <a:noFill/>
              <a:ln>
                <a:noFill/>
              </a:ln>
            </p:spPr>
            <p:txBody>
              <a:bodyPr anchorCtr="0" anchor="t" bIns="0" lIns="0" spcFirstLastPara="1" rIns="0" wrap="square" tIns="12700">
                <a:spAutoFit/>
              </a:bodyPr>
              <a:lstStyle/>
              <a:p>
                <a:pPr indent="0" lvl="0" marL="12700" marR="5080" rtl="0" algn="just">
                  <a:lnSpc>
                    <a:spcPct val="100000"/>
                  </a:lnSpc>
                  <a:spcBef>
                    <a:spcPts val="0"/>
                  </a:spcBef>
                  <a:spcAft>
                    <a:spcPts val="0"/>
                  </a:spcAft>
                  <a:buNone/>
                </a:pPr>
                <a:r>
                  <a:rPr b="1" lang="en-US" sz="1200">
                    <a:solidFill>
                      <a:schemeClr val="dk1"/>
                    </a:solidFill>
                    <a:latin typeface="Arial"/>
                    <a:ea typeface="Arial"/>
                    <a:cs typeface="Arial"/>
                    <a:sym typeface="Arial"/>
                  </a:rPr>
                  <a:t>C-C1  C-C2  C-C3  C-C4  C-C5  C-C6</a:t>
                </a:r>
                <a:endParaRPr sz="1200">
                  <a:solidFill>
                    <a:schemeClr val="dk1"/>
                  </a:solidFill>
                  <a:latin typeface="Arial"/>
                  <a:ea typeface="Arial"/>
                  <a:cs typeface="Arial"/>
                  <a:sym typeface="Arial"/>
                </a:endParaRPr>
              </a:p>
            </p:txBody>
          </p:sp>
          <p:sp>
            <p:nvSpPr>
              <p:cNvPr id="164" name="Google Shape;164;p6"/>
              <p:cNvSpPr txBox="1"/>
              <p:nvPr/>
            </p:nvSpPr>
            <p:spPr>
              <a:xfrm>
                <a:off x="7485088" y="3527602"/>
                <a:ext cx="752475" cy="1122680"/>
              </a:xfrm>
              <a:prstGeom prst="rect">
                <a:avLst/>
              </a:prstGeom>
              <a:noFill/>
              <a:ln>
                <a:noFill/>
              </a:ln>
            </p:spPr>
            <p:txBody>
              <a:bodyPr anchorCtr="0" anchor="t" bIns="0" lIns="0" spcFirstLastPara="1" rIns="0" wrap="square" tIns="12700">
                <a:spAutoFit/>
              </a:bodyPr>
              <a:lstStyle/>
              <a:p>
                <a:pPr indent="-254634" lvl="0" marL="266700" marR="0" rtl="0" algn="l">
                  <a:lnSpc>
                    <a:spcPct val="100000"/>
                  </a:lnSpc>
                  <a:spcBef>
                    <a:spcPts val="0"/>
                  </a:spcBef>
                  <a:spcAft>
                    <a:spcPts val="0"/>
                  </a:spcAft>
                  <a:buClr>
                    <a:schemeClr val="dk1"/>
                  </a:buClr>
                  <a:buSzPts val="1200"/>
                  <a:buFont typeface="Arial"/>
                  <a:buAutoNum type="arabicPlain"/>
                </a:pPr>
                <a:r>
                  <a:rPr b="1" lang="en-US" sz="1200">
                    <a:solidFill>
                      <a:schemeClr val="dk1"/>
                    </a:solidFill>
                    <a:latin typeface="Arial"/>
                    <a:ea typeface="Arial"/>
                    <a:cs typeface="Arial"/>
                    <a:sym typeface="Arial"/>
                  </a:rPr>
                  <a:t>White</a:t>
                </a:r>
                <a:endParaRPr sz="1200">
                  <a:solidFill>
                    <a:schemeClr val="dk1"/>
                  </a:solidFill>
                  <a:latin typeface="Arial"/>
                  <a:ea typeface="Arial"/>
                  <a:cs typeface="Arial"/>
                  <a:sym typeface="Arial"/>
                </a:endParaRPr>
              </a:p>
              <a:p>
                <a:pPr indent="-251459" lvl="0" marL="264160" marR="0" rtl="0" algn="l">
                  <a:lnSpc>
                    <a:spcPct val="100000"/>
                  </a:lnSpc>
                  <a:spcBef>
                    <a:spcPts val="0"/>
                  </a:spcBef>
                  <a:spcAft>
                    <a:spcPts val="0"/>
                  </a:spcAft>
                  <a:buClr>
                    <a:schemeClr val="dk1"/>
                  </a:buClr>
                  <a:buSzPts val="1200"/>
                  <a:buFont typeface="Arial"/>
                  <a:buAutoNum type="arabicPlain"/>
                </a:pPr>
                <a:r>
                  <a:rPr b="1" lang="en-US" sz="1200">
                    <a:solidFill>
                      <a:schemeClr val="dk1"/>
                    </a:solidFill>
                    <a:latin typeface="Arial"/>
                    <a:ea typeface="Arial"/>
                    <a:cs typeface="Arial"/>
                    <a:sym typeface="Arial"/>
                  </a:rPr>
                  <a:t>Yellow</a:t>
                </a:r>
                <a:endParaRPr sz="1200">
                  <a:solidFill>
                    <a:schemeClr val="dk1"/>
                  </a:solidFill>
                  <a:latin typeface="Arial"/>
                  <a:ea typeface="Arial"/>
                  <a:cs typeface="Arial"/>
                  <a:sym typeface="Arial"/>
                </a:endParaRPr>
              </a:p>
              <a:p>
                <a:pPr indent="-254634" lvl="0" marL="266700" marR="0" rtl="0" algn="l">
                  <a:lnSpc>
                    <a:spcPct val="100000"/>
                  </a:lnSpc>
                  <a:spcBef>
                    <a:spcPts val="0"/>
                  </a:spcBef>
                  <a:spcAft>
                    <a:spcPts val="0"/>
                  </a:spcAft>
                  <a:buClr>
                    <a:schemeClr val="dk1"/>
                  </a:buClr>
                  <a:buSzPts val="1200"/>
                  <a:buFont typeface="Arial"/>
                  <a:buAutoNum type="arabicPlain"/>
                </a:pPr>
                <a:r>
                  <a:rPr b="1" lang="en-US" sz="1200">
                    <a:solidFill>
                      <a:schemeClr val="dk1"/>
                    </a:solidFill>
                    <a:latin typeface="Arial"/>
                    <a:ea typeface="Arial"/>
                    <a:cs typeface="Arial"/>
                    <a:sym typeface="Arial"/>
                  </a:rPr>
                  <a:t>Red</a:t>
                </a:r>
                <a:endParaRPr sz="1200">
                  <a:solidFill>
                    <a:schemeClr val="dk1"/>
                  </a:solidFill>
                  <a:latin typeface="Arial"/>
                  <a:ea typeface="Arial"/>
                  <a:cs typeface="Arial"/>
                  <a:sym typeface="Arial"/>
                </a:endParaRPr>
              </a:p>
              <a:p>
                <a:pPr indent="-254634" lvl="0" marL="266700" marR="0" rtl="0" algn="l">
                  <a:lnSpc>
                    <a:spcPct val="100000"/>
                  </a:lnSpc>
                  <a:spcBef>
                    <a:spcPts val="0"/>
                  </a:spcBef>
                  <a:spcAft>
                    <a:spcPts val="0"/>
                  </a:spcAft>
                  <a:buClr>
                    <a:schemeClr val="dk1"/>
                  </a:buClr>
                  <a:buSzPts val="1200"/>
                  <a:buFont typeface="Arial"/>
                  <a:buAutoNum type="arabicPlain"/>
                </a:pPr>
                <a:r>
                  <a:rPr b="1" lang="en-US" sz="1200">
                    <a:solidFill>
                      <a:schemeClr val="dk1"/>
                    </a:solidFill>
                    <a:latin typeface="Arial"/>
                    <a:ea typeface="Arial"/>
                    <a:cs typeface="Arial"/>
                    <a:sym typeface="Arial"/>
                  </a:rPr>
                  <a:t>Blue</a:t>
                </a:r>
                <a:endParaRPr sz="1200">
                  <a:solidFill>
                    <a:schemeClr val="dk1"/>
                  </a:solidFill>
                  <a:latin typeface="Arial"/>
                  <a:ea typeface="Arial"/>
                  <a:cs typeface="Arial"/>
                  <a:sym typeface="Arial"/>
                </a:endParaRPr>
              </a:p>
              <a:p>
                <a:pPr indent="-254634" lvl="0" marL="266700" marR="0" rtl="0" algn="l">
                  <a:lnSpc>
                    <a:spcPct val="100000"/>
                  </a:lnSpc>
                  <a:spcBef>
                    <a:spcPts val="0"/>
                  </a:spcBef>
                  <a:spcAft>
                    <a:spcPts val="0"/>
                  </a:spcAft>
                  <a:buClr>
                    <a:schemeClr val="dk1"/>
                  </a:buClr>
                  <a:buSzPts val="1200"/>
                  <a:buFont typeface="Arial"/>
                  <a:buAutoNum type="arabicPlain"/>
                </a:pPr>
                <a:r>
                  <a:rPr b="1" lang="en-US" sz="1200">
                    <a:solidFill>
                      <a:schemeClr val="dk1"/>
                    </a:solidFill>
                    <a:latin typeface="Arial"/>
                    <a:ea typeface="Arial"/>
                    <a:cs typeface="Arial"/>
                    <a:sym typeface="Arial"/>
                  </a:rPr>
                  <a:t>Green</a:t>
                </a:r>
                <a:endParaRPr sz="1200">
                  <a:solidFill>
                    <a:schemeClr val="dk1"/>
                  </a:solidFill>
                  <a:latin typeface="Arial"/>
                  <a:ea typeface="Arial"/>
                  <a:cs typeface="Arial"/>
                  <a:sym typeface="Arial"/>
                </a:endParaRPr>
              </a:p>
              <a:p>
                <a:pPr indent="-254634" lvl="0" marL="266700" marR="0" rtl="0" algn="l">
                  <a:lnSpc>
                    <a:spcPct val="100000"/>
                  </a:lnSpc>
                  <a:spcBef>
                    <a:spcPts val="0"/>
                  </a:spcBef>
                  <a:spcAft>
                    <a:spcPts val="0"/>
                  </a:spcAft>
                  <a:buClr>
                    <a:schemeClr val="dk1"/>
                  </a:buClr>
                  <a:buSzPts val="1200"/>
                  <a:buFont typeface="Arial"/>
                  <a:buAutoNum type="arabicPlain"/>
                </a:pPr>
                <a:r>
                  <a:rPr b="1" lang="en-US" sz="1200">
                    <a:solidFill>
                      <a:schemeClr val="dk1"/>
                    </a:solidFill>
                    <a:latin typeface="Arial"/>
                    <a:ea typeface="Arial"/>
                    <a:cs typeface="Arial"/>
                    <a:sym typeface="Arial"/>
                  </a:rPr>
                  <a:t>other</a:t>
                </a:r>
                <a:endParaRPr sz="1200">
                  <a:solidFill>
                    <a:schemeClr val="dk1"/>
                  </a:solidFill>
                  <a:latin typeface="Arial"/>
                  <a:ea typeface="Arial"/>
                  <a:cs typeface="Arial"/>
                  <a:sym typeface="Arial"/>
                </a:endParaRPr>
              </a:p>
            </p:txBody>
          </p:sp>
          <p:sp>
            <p:nvSpPr>
              <p:cNvPr id="165" name="Google Shape;165;p6"/>
              <p:cNvSpPr txBox="1"/>
              <p:nvPr/>
            </p:nvSpPr>
            <p:spPr>
              <a:xfrm>
                <a:off x="5202237" y="5202415"/>
                <a:ext cx="373316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200">
                    <a:solidFill>
                      <a:schemeClr val="dk1"/>
                    </a:solidFill>
                    <a:latin typeface="Arial"/>
                    <a:ea typeface="Arial"/>
                    <a:cs typeface="Arial"/>
                    <a:sym typeface="Arial"/>
                  </a:rPr>
                  <a:t>Measure (Car Colour) </a:t>
                </a:r>
                <a:r>
                  <a:rPr b="1" lang="en-US" sz="1200">
                    <a:solidFill>
                      <a:schemeClr val="dk1"/>
                    </a:solidFill>
                    <a:latin typeface="Noto Sans Symbols"/>
                    <a:ea typeface="Noto Sans Symbols"/>
                    <a:cs typeface="Noto Sans Symbols"/>
                    <a:sym typeface="Noto Sans Symbols"/>
                  </a:rPr>
                  <a:t>∈</a:t>
                </a:r>
                <a:r>
                  <a:rPr b="1" lang="en-US" sz="1200">
                    <a:solidFill>
                      <a:schemeClr val="dk1"/>
                    </a:solidFill>
                    <a:latin typeface="Times New Roman"/>
                    <a:ea typeface="Times New Roman"/>
                    <a:cs typeface="Times New Roman"/>
                    <a:sym typeface="Times New Roman"/>
                  </a:rPr>
                  <a:t> </a:t>
                </a:r>
                <a:r>
                  <a:rPr b="1" lang="en-US" sz="1200">
                    <a:solidFill>
                      <a:schemeClr val="dk1"/>
                    </a:solidFill>
                    <a:latin typeface="Arial"/>
                    <a:ea typeface="Arial"/>
                    <a:cs typeface="Arial"/>
                    <a:sym typeface="Arial"/>
                  </a:rPr>
                  <a:t>{“1”, “2”, “3”, “4”, “5”, “6”}</a:t>
                </a:r>
                <a:endParaRPr sz="1200">
                  <a:solidFill>
                    <a:schemeClr val="dk1"/>
                  </a:solidFill>
                  <a:latin typeface="Arial"/>
                  <a:ea typeface="Arial"/>
                  <a:cs typeface="Arial"/>
                  <a:sym typeface="Arial"/>
                </a:endParaRPr>
              </a:p>
              <a:p>
                <a:pPr indent="0" lvl="0" marL="1696085" marR="0" rtl="0" algn="l">
                  <a:lnSpc>
                    <a:spcPct val="100000"/>
                  </a:lnSpc>
                  <a:spcBef>
                    <a:spcPts val="0"/>
                  </a:spcBef>
                  <a:spcAft>
                    <a:spcPts val="0"/>
                  </a:spcAft>
                  <a:buNone/>
                </a:pPr>
                <a:r>
                  <a:rPr b="1" lang="en-US" sz="1200">
                    <a:solidFill>
                      <a:schemeClr val="dk1"/>
                    </a:solidFill>
                    <a:latin typeface="Arial"/>
                    <a:ea typeface="Arial"/>
                    <a:cs typeface="Arial"/>
                    <a:sym typeface="Arial"/>
                  </a:rPr>
                  <a:t>{White, …, other}</a:t>
                </a:r>
                <a:endParaRPr sz="1200">
                  <a:solidFill>
                    <a:schemeClr val="dk1"/>
                  </a:solidFill>
                  <a:latin typeface="Arial"/>
                  <a:ea typeface="Arial"/>
                  <a:cs typeface="Arial"/>
                  <a:sym typeface="Arial"/>
                </a:endParaRPr>
              </a:p>
            </p:txBody>
          </p:sp>
          <p:grpSp>
            <p:nvGrpSpPr>
              <p:cNvPr id="166" name="Google Shape;166;p6"/>
              <p:cNvGrpSpPr/>
              <p:nvPr/>
            </p:nvGrpSpPr>
            <p:grpSpPr>
              <a:xfrm>
                <a:off x="7004304" y="4727447"/>
                <a:ext cx="605027" cy="463295"/>
                <a:chOff x="7004304" y="4727447"/>
                <a:chExt cx="605027" cy="463295"/>
              </a:xfrm>
            </p:grpSpPr>
            <p:sp>
              <p:nvSpPr>
                <p:cNvPr id="167" name="Google Shape;167;p6"/>
                <p:cNvSpPr/>
                <p:nvPr/>
              </p:nvSpPr>
              <p:spPr>
                <a:xfrm>
                  <a:off x="7004304" y="4727447"/>
                  <a:ext cx="605027" cy="463295"/>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 name="Google Shape;168;p6"/>
                <p:cNvSpPr/>
                <p:nvPr/>
              </p:nvSpPr>
              <p:spPr>
                <a:xfrm>
                  <a:off x="7065988" y="4760899"/>
                  <a:ext cx="431800" cy="342900"/>
                </a:xfrm>
                <a:custGeom>
                  <a:rect b="b" l="l" r="r" t="t"/>
                  <a:pathLst>
                    <a:path extrusionOk="0" h="342900" w="431800">
                      <a:moveTo>
                        <a:pt x="323850" y="0"/>
                      </a:moveTo>
                      <a:lnTo>
                        <a:pt x="107950" y="0"/>
                      </a:lnTo>
                      <a:lnTo>
                        <a:pt x="107950" y="257174"/>
                      </a:lnTo>
                      <a:lnTo>
                        <a:pt x="0" y="257174"/>
                      </a:lnTo>
                      <a:lnTo>
                        <a:pt x="215900" y="342899"/>
                      </a:lnTo>
                      <a:lnTo>
                        <a:pt x="431800" y="257174"/>
                      </a:lnTo>
                      <a:lnTo>
                        <a:pt x="323850" y="257174"/>
                      </a:lnTo>
                      <a:lnTo>
                        <a:pt x="323850" y="0"/>
                      </a:lnTo>
                      <a:close/>
                    </a:path>
                  </a:pathLst>
                </a:custGeom>
                <a:solidFill>
                  <a:srgbClr val="00E4A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 name="Google Shape;169;p6"/>
                <p:cNvSpPr/>
                <p:nvPr/>
              </p:nvSpPr>
              <p:spPr>
                <a:xfrm>
                  <a:off x="7065988" y="4760899"/>
                  <a:ext cx="431800" cy="342900"/>
                </a:xfrm>
                <a:custGeom>
                  <a:rect b="b" l="l" r="r" t="t"/>
                  <a:pathLst>
                    <a:path extrusionOk="0" h="342900" w="431800">
                      <a:moveTo>
                        <a:pt x="0" y="257174"/>
                      </a:moveTo>
                      <a:lnTo>
                        <a:pt x="107950" y="257174"/>
                      </a:lnTo>
                      <a:lnTo>
                        <a:pt x="107950" y="0"/>
                      </a:lnTo>
                      <a:lnTo>
                        <a:pt x="323850" y="0"/>
                      </a:lnTo>
                      <a:lnTo>
                        <a:pt x="323850" y="257174"/>
                      </a:lnTo>
                      <a:lnTo>
                        <a:pt x="431800" y="257174"/>
                      </a:lnTo>
                      <a:lnTo>
                        <a:pt x="215900" y="342899"/>
                      </a:lnTo>
                      <a:lnTo>
                        <a:pt x="0" y="257174"/>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grpSp>
          <p:nvGrpSpPr>
            <p:cNvPr id="170" name="Google Shape;170;p6"/>
            <p:cNvGrpSpPr/>
            <p:nvPr/>
          </p:nvGrpSpPr>
          <p:grpSpPr>
            <a:xfrm>
              <a:off x="9154232" y="3430959"/>
              <a:ext cx="1933956" cy="1251203"/>
              <a:chOff x="6463284" y="3470147"/>
              <a:chExt cx="1933956" cy="1251203"/>
            </a:xfrm>
          </p:grpSpPr>
          <p:sp>
            <p:nvSpPr>
              <p:cNvPr id="171" name="Google Shape;171;p6"/>
              <p:cNvSpPr/>
              <p:nvPr/>
            </p:nvSpPr>
            <p:spPr>
              <a:xfrm>
                <a:off x="7249668" y="3528059"/>
                <a:ext cx="118872" cy="1185671"/>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 name="Google Shape;172;p6"/>
              <p:cNvSpPr/>
              <p:nvPr/>
            </p:nvSpPr>
            <p:spPr>
              <a:xfrm>
                <a:off x="7281888" y="3554399"/>
                <a:ext cx="0" cy="1079500"/>
              </a:xfrm>
              <a:custGeom>
                <a:rect b="b" l="l" r="r" t="t"/>
                <a:pathLst>
                  <a:path extrusionOk="0" h="1079500" w="120000">
                    <a:moveTo>
                      <a:pt x="0" y="0"/>
                    </a:moveTo>
                    <a:lnTo>
                      <a:pt x="0" y="107950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 name="Google Shape;173;p6"/>
              <p:cNvSpPr/>
              <p:nvPr/>
            </p:nvSpPr>
            <p:spPr>
              <a:xfrm>
                <a:off x="7153656" y="3598163"/>
                <a:ext cx="323088" cy="131063"/>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 name="Google Shape;174;p6"/>
              <p:cNvSpPr/>
              <p:nvPr/>
            </p:nvSpPr>
            <p:spPr>
              <a:xfrm>
                <a:off x="7180288" y="3630599"/>
                <a:ext cx="215900" cy="12700"/>
              </a:xfrm>
              <a:custGeom>
                <a:rect b="b" l="l" r="r" t="t"/>
                <a:pathLst>
                  <a:path extrusionOk="0" h="12700" w="215900">
                    <a:moveTo>
                      <a:pt x="-6350" y="6349"/>
                    </a:moveTo>
                    <a:lnTo>
                      <a:pt x="222250" y="6349"/>
                    </a:lnTo>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 name="Google Shape;175;p6"/>
              <p:cNvSpPr/>
              <p:nvPr/>
            </p:nvSpPr>
            <p:spPr>
              <a:xfrm>
                <a:off x="7153656" y="3788663"/>
                <a:ext cx="323088" cy="131063"/>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 name="Google Shape;176;p6"/>
              <p:cNvSpPr/>
              <p:nvPr/>
            </p:nvSpPr>
            <p:spPr>
              <a:xfrm>
                <a:off x="7180288" y="3821099"/>
                <a:ext cx="215900" cy="12700"/>
              </a:xfrm>
              <a:custGeom>
                <a:rect b="b" l="l" r="r" t="t"/>
                <a:pathLst>
                  <a:path extrusionOk="0" h="12700" w="215900">
                    <a:moveTo>
                      <a:pt x="-6350" y="6349"/>
                    </a:moveTo>
                    <a:lnTo>
                      <a:pt x="222250" y="6349"/>
                    </a:lnTo>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 name="Google Shape;177;p6"/>
              <p:cNvSpPr/>
              <p:nvPr/>
            </p:nvSpPr>
            <p:spPr>
              <a:xfrm>
                <a:off x="7153656" y="3979163"/>
                <a:ext cx="323088" cy="131063"/>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 name="Google Shape;178;p6"/>
              <p:cNvSpPr/>
              <p:nvPr/>
            </p:nvSpPr>
            <p:spPr>
              <a:xfrm>
                <a:off x="7180288" y="4011599"/>
                <a:ext cx="215900" cy="12700"/>
              </a:xfrm>
              <a:custGeom>
                <a:rect b="b" l="l" r="r" t="t"/>
                <a:pathLst>
                  <a:path extrusionOk="0" h="12700" w="215900">
                    <a:moveTo>
                      <a:pt x="-6350" y="6349"/>
                    </a:moveTo>
                    <a:lnTo>
                      <a:pt x="222250" y="6349"/>
                    </a:lnTo>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 name="Google Shape;179;p6"/>
              <p:cNvSpPr/>
              <p:nvPr/>
            </p:nvSpPr>
            <p:spPr>
              <a:xfrm>
                <a:off x="7153656" y="4169663"/>
                <a:ext cx="323088" cy="131063"/>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 name="Google Shape;180;p6"/>
              <p:cNvSpPr/>
              <p:nvPr/>
            </p:nvSpPr>
            <p:spPr>
              <a:xfrm>
                <a:off x="7180288" y="4202099"/>
                <a:ext cx="215900" cy="12700"/>
              </a:xfrm>
              <a:custGeom>
                <a:rect b="b" l="l" r="r" t="t"/>
                <a:pathLst>
                  <a:path extrusionOk="0" h="12700" w="215900">
                    <a:moveTo>
                      <a:pt x="-6350" y="6349"/>
                    </a:moveTo>
                    <a:lnTo>
                      <a:pt x="222250" y="6349"/>
                    </a:lnTo>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 name="Google Shape;181;p6"/>
              <p:cNvSpPr/>
              <p:nvPr/>
            </p:nvSpPr>
            <p:spPr>
              <a:xfrm>
                <a:off x="7153656" y="4344923"/>
                <a:ext cx="323088" cy="132587"/>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 name="Google Shape;182;p6"/>
              <p:cNvSpPr/>
              <p:nvPr/>
            </p:nvSpPr>
            <p:spPr>
              <a:xfrm>
                <a:off x="7180288" y="4379899"/>
                <a:ext cx="215900" cy="12700"/>
              </a:xfrm>
              <a:custGeom>
                <a:rect b="b" l="l" r="r" t="t"/>
                <a:pathLst>
                  <a:path extrusionOk="0" h="12700" w="215900">
                    <a:moveTo>
                      <a:pt x="-6350" y="6349"/>
                    </a:moveTo>
                    <a:lnTo>
                      <a:pt x="222250" y="6349"/>
                    </a:lnTo>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 name="Google Shape;183;p6"/>
              <p:cNvSpPr/>
              <p:nvPr/>
            </p:nvSpPr>
            <p:spPr>
              <a:xfrm>
                <a:off x="7153656" y="4535423"/>
                <a:ext cx="323088" cy="132587"/>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 name="Google Shape;184;p6"/>
              <p:cNvSpPr/>
              <p:nvPr/>
            </p:nvSpPr>
            <p:spPr>
              <a:xfrm>
                <a:off x="7180288" y="4570399"/>
                <a:ext cx="215900" cy="12700"/>
              </a:xfrm>
              <a:custGeom>
                <a:rect b="b" l="l" r="r" t="t"/>
                <a:pathLst>
                  <a:path extrusionOk="0" h="12700" w="215900">
                    <a:moveTo>
                      <a:pt x="-6350" y="6349"/>
                    </a:moveTo>
                    <a:lnTo>
                      <a:pt x="222250" y="6349"/>
                    </a:lnTo>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 name="Google Shape;185;p6"/>
              <p:cNvSpPr/>
              <p:nvPr/>
            </p:nvSpPr>
            <p:spPr>
              <a:xfrm>
                <a:off x="6463284" y="3470147"/>
                <a:ext cx="1933956" cy="1251203"/>
              </a:xfrm>
              <a:prstGeom prst="rect">
                <a:avLst/>
              </a:prstGeom>
              <a:blipFill rotWithShape="1">
                <a:blip r:embed="rId1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pic>
        <p:nvPicPr>
          <p:cNvPr id="186" name="Google Shape;186;p6"/>
          <p:cNvPicPr preferRelativeResize="0"/>
          <p:nvPr/>
        </p:nvPicPr>
        <p:blipFill rotWithShape="1">
          <a:blip r:embed="rId18">
            <a:alphaModFix/>
          </a:blip>
          <a:srcRect b="0" l="0" r="0" t="0"/>
          <a:stretch/>
        </p:blipFill>
        <p:spPr>
          <a:xfrm>
            <a:off x="2157004" y="4266247"/>
            <a:ext cx="3619500" cy="1800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7"/>
          <p:cNvSpPr txBox="1"/>
          <p:nvPr>
            <p:ph type="title"/>
          </p:nvPr>
        </p:nvSpPr>
        <p:spPr>
          <a:xfrm>
            <a:off x="838200" y="831273"/>
            <a:ext cx="10515600" cy="8594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Ordinal Scale</a:t>
            </a:r>
            <a:endParaRPr sz="3600"/>
          </a:p>
        </p:txBody>
      </p:sp>
      <p:sp>
        <p:nvSpPr>
          <p:cNvPr id="193" name="Google Shape;193;p7"/>
          <p:cNvSpPr txBox="1"/>
          <p:nvPr>
            <p:ph idx="1" type="body"/>
          </p:nvPr>
        </p:nvSpPr>
        <p:spPr>
          <a:xfrm>
            <a:off x="838200" y="1825625"/>
            <a:ext cx="10591800" cy="465355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ordinal scale is useful to augment the nominal scale with information about an ordering of the classes or categories.</a:t>
            </a:r>
            <a:endParaRPr/>
          </a:p>
          <a:p>
            <a:pPr indent="-228600" lvl="0" marL="228600" rtl="0" algn="l">
              <a:lnSpc>
                <a:spcPct val="90000"/>
              </a:lnSpc>
              <a:spcBef>
                <a:spcPts val="1000"/>
              </a:spcBef>
              <a:spcAft>
                <a:spcPts val="0"/>
              </a:spcAft>
              <a:buClr>
                <a:schemeClr val="dk1"/>
              </a:buClr>
              <a:buSzPts val="2800"/>
              <a:buChar char="•"/>
            </a:pPr>
            <a:r>
              <a:rPr lang="en-US"/>
              <a:t>Characteristics</a:t>
            </a:r>
            <a:endParaRPr/>
          </a:p>
          <a:p>
            <a:pPr indent="-228600" lvl="1" marL="685800" rtl="0" algn="l">
              <a:lnSpc>
                <a:spcPct val="90000"/>
              </a:lnSpc>
              <a:spcBef>
                <a:spcPts val="500"/>
              </a:spcBef>
              <a:spcAft>
                <a:spcPts val="0"/>
              </a:spcAft>
              <a:buClr>
                <a:schemeClr val="dk1"/>
              </a:buClr>
              <a:buSzPts val="2400"/>
              <a:buChar char="•"/>
            </a:pPr>
            <a:r>
              <a:rPr lang="en-US"/>
              <a:t>The empirical relation system consists of classes that are ordered</a:t>
            </a:r>
            <a:br>
              <a:rPr lang="en-US"/>
            </a:br>
            <a:r>
              <a:rPr lang="en-US"/>
              <a:t>with respect to the attribute.</a:t>
            </a:r>
            <a:endParaRPr/>
          </a:p>
          <a:p>
            <a:pPr indent="-228600" lvl="1" marL="685800" rtl="0" algn="l">
              <a:lnSpc>
                <a:spcPct val="90000"/>
              </a:lnSpc>
              <a:spcBef>
                <a:spcPts val="500"/>
              </a:spcBef>
              <a:spcAft>
                <a:spcPts val="0"/>
              </a:spcAft>
              <a:buClr>
                <a:schemeClr val="dk1"/>
              </a:buClr>
              <a:buSzPts val="2400"/>
              <a:buChar char="•"/>
            </a:pPr>
            <a:r>
              <a:rPr lang="en-US"/>
              <a:t>Any mapping that </a:t>
            </a:r>
            <a:r>
              <a:rPr lang="en-US">
                <a:solidFill>
                  <a:schemeClr val="accent1"/>
                </a:solidFill>
              </a:rPr>
              <a:t>preserves the ordering </a:t>
            </a:r>
            <a:r>
              <a:rPr lang="en-US"/>
              <a:t>(i.e., any monotonic function) is acceptable.</a:t>
            </a:r>
            <a:endParaRPr/>
          </a:p>
          <a:p>
            <a:pPr indent="-228600" lvl="1" marL="685800" rtl="0" algn="l">
              <a:lnSpc>
                <a:spcPct val="90000"/>
              </a:lnSpc>
              <a:spcBef>
                <a:spcPts val="500"/>
              </a:spcBef>
              <a:spcAft>
                <a:spcPts val="0"/>
              </a:spcAft>
              <a:buClr>
                <a:schemeClr val="dk1"/>
              </a:buClr>
              <a:buSzPts val="2400"/>
              <a:buChar char="•"/>
            </a:pPr>
            <a:r>
              <a:rPr lang="en-US"/>
              <a:t>The numbers represent ranking only, so addition, subtraction, and</a:t>
            </a:r>
            <a:br>
              <a:rPr lang="en-US"/>
            </a:br>
            <a:r>
              <a:rPr lang="en-US"/>
              <a:t>other arithmetic operations have no meaning</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8"/>
          <p:cNvSpPr txBox="1"/>
          <p:nvPr>
            <p:ph type="title"/>
          </p:nvPr>
        </p:nvSpPr>
        <p:spPr>
          <a:xfrm>
            <a:off x="838200" y="831273"/>
            <a:ext cx="10515600" cy="8594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Ordinal Scale: Example</a:t>
            </a:r>
            <a:endParaRPr sz="3600"/>
          </a:p>
        </p:txBody>
      </p:sp>
      <p:sp>
        <p:nvSpPr>
          <p:cNvPr id="200" name="Google Shape;200;p8"/>
          <p:cNvSpPr txBox="1"/>
          <p:nvPr>
            <p:ph idx="1" type="body"/>
          </p:nvPr>
        </p:nvSpPr>
        <p:spPr>
          <a:xfrm>
            <a:off x="838200" y="1825625"/>
            <a:ext cx="5288280" cy="285087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Measuring complexity of  many software modules by defining 5 complexity classes</a:t>
            </a:r>
            <a:endParaRPr/>
          </a:p>
          <a:p>
            <a:pPr indent="-228600" lvl="1" marL="685800" rtl="0" algn="l">
              <a:lnSpc>
                <a:spcPct val="90000"/>
              </a:lnSpc>
              <a:spcBef>
                <a:spcPts val="500"/>
              </a:spcBef>
              <a:spcAft>
                <a:spcPts val="0"/>
              </a:spcAft>
              <a:buClr>
                <a:schemeClr val="dk1"/>
              </a:buClr>
              <a:buSzPct val="100000"/>
              <a:buChar char="•"/>
            </a:pPr>
            <a:r>
              <a:rPr lang="en-US"/>
              <a:t>Trivial</a:t>
            </a:r>
            <a:endParaRPr/>
          </a:p>
          <a:p>
            <a:pPr indent="-228600" lvl="1" marL="685800" rtl="0" algn="l">
              <a:lnSpc>
                <a:spcPct val="90000"/>
              </a:lnSpc>
              <a:spcBef>
                <a:spcPts val="500"/>
              </a:spcBef>
              <a:spcAft>
                <a:spcPts val="0"/>
              </a:spcAft>
              <a:buClr>
                <a:schemeClr val="dk1"/>
              </a:buClr>
              <a:buSzPct val="100000"/>
              <a:buChar char="•"/>
            </a:pPr>
            <a:r>
              <a:rPr lang="en-US"/>
              <a:t>Simple </a:t>
            </a:r>
            <a:endParaRPr/>
          </a:p>
          <a:p>
            <a:pPr indent="-228600" lvl="1" marL="685800" rtl="0" algn="l">
              <a:lnSpc>
                <a:spcPct val="90000"/>
              </a:lnSpc>
              <a:spcBef>
                <a:spcPts val="500"/>
              </a:spcBef>
              <a:spcAft>
                <a:spcPts val="0"/>
              </a:spcAft>
              <a:buClr>
                <a:schemeClr val="dk1"/>
              </a:buClr>
              <a:buSzPct val="100000"/>
              <a:buChar char="•"/>
            </a:pPr>
            <a:r>
              <a:rPr lang="en-US"/>
              <a:t>Moderate</a:t>
            </a:r>
            <a:endParaRPr/>
          </a:p>
          <a:p>
            <a:pPr indent="-228600" lvl="1" marL="685800" rtl="0" algn="l">
              <a:lnSpc>
                <a:spcPct val="90000"/>
              </a:lnSpc>
              <a:spcBef>
                <a:spcPts val="500"/>
              </a:spcBef>
              <a:spcAft>
                <a:spcPts val="0"/>
              </a:spcAft>
              <a:buClr>
                <a:schemeClr val="dk1"/>
              </a:buClr>
              <a:buSzPct val="100000"/>
              <a:buChar char="•"/>
            </a:pPr>
            <a:r>
              <a:rPr lang="en-US"/>
              <a:t>Complex</a:t>
            </a:r>
            <a:endParaRPr/>
          </a:p>
          <a:p>
            <a:pPr indent="-228600" lvl="1" marL="685800" rtl="0" algn="l">
              <a:lnSpc>
                <a:spcPct val="90000"/>
              </a:lnSpc>
              <a:spcBef>
                <a:spcPts val="500"/>
              </a:spcBef>
              <a:spcAft>
                <a:spcPts val="0"/>
              </a:spcAft>
              <a:buClr>
                <a:schemeClr val="dk1"/>
              </a:buClr>
              <a:buSzPct val="100000"/>
              <a:buChar char="•"/>
            </a:pPr>
            <a:r>
              <a:rPr lang="en-US"/>
              <a:t>Incomprehensible</a:t>
            </a:r>
            <a:endParaRPr/>
          </a:p>
        </p:txBody>
      </p:sp>
      <p:pic>
        <p:nvPicPr>
          <p:cNvPr id="201" name="Google Shape;201;p8"/>
          <p:cNvPicPr preferRelativeResize="0"/>
          <p:nvPr/>
        </p:nvPicPr>
        <p:blipFill rotWithShape="1">
          <a:blip r:embed="rId3">
            <a:alphaModFix/>
          </a:blip>
          <a:srcRect b="0" l="0" r="0" t="0"/>
          <a:stretch/>
        </p:blipFill>
        <p:spPr>
          <a:xfrm>
            <a:off x="723576" y="4490053"/>
            <a:ext cx="3472596" cy="1815736"/>
          </a:xfrm>
          <a:prstGeom prst="rect">
            <a:avLst/>
          </a:prstGeom>
          <a:noFill/>
          <a:ln>
            <a:noFill/>
          </a:ln>
        </p:spPr>
      </p:pic>
      <p:pic>
        <p:nvPicPr>
          <p:cNvPr id="202" name="Google Shape;202;p8"/>
          <p:cNvPicPr preferRelativeResize="0"/>
          <p:nvPr/>
        </p:nvPicPr>
        <p:blipFill rotWithShape="1">
          <a:blip r:embed="rId4">
            <a:alphaModFix/>
          </a:blip>
          <a:srcRect b="0" l="0" r="0" t="0"/>
          <a:stretch/>
        </p:blipFill>
        <p:spPr>
          <a:xfrm>
            <a:off x="5208390" y="4706030"/>
            <a:ext cx="3538554" cy="1747022"/>
          </a:xfrm>
          <a:prstGeom prst="rect">
            <a:avLst/>
          </a:prstGeom>
          <a:noFill/>
          <a:ln>
            <a:noFill/>
          </a:ln>
        </p:spPr>
      </p:pic>
      <p:sp>
        <p:nvSpPr>
          <p:cNvPr id="203" name="Google Shape;203;p8"/>
          <p:cNvSpPr txBox="1"/>
          <p:nvPr/>
        </p:nvSpPr>
        <p:spPr>
          <a:xfrm>
            <a:off x="3644538" y="6488668"/>
            <a:ext cx="6415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Valid</a:t>
            </a:r>
            <a:endParaRPr sz="1800">
              <a:solidFill>
                <a:schemeClr val="dk1"/>
              </a:solidFill>
              <a:latin typeface="Calibri"/>
              <a:ea typeface="Calibri"/>
              <a:cs typeface="Calibri"/>
              <a:sym typeface="Calibri"/>
            </a:endParaRPr>
          </a:p>
        </p:txBody>
      </p:sp>
      <p:sp>
        <p:nvSpPr>
          <p:cNvPr id="204" name="Google Shape;204;p8"/>
          <p:cNvSpPr txBox="1"/>
          <p:nvPr/>
        </p:nvSpPr>
        <p:spPr>
          <a:xfrm>
            <a:off x="9257212" y="5795554"/>
            <a:ext cx="10422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Not Valid</a:t>
            </a:r>
            <a:endParaRPr sz="1800">
              <a:solidFill>
                <a:schemeClr val="dk1"/>
              </a:solidFill>
              <a:latin typeface="Calibri"/>
              <a:ea typeface="Calibri"/>
              <a:cs typeface="Calibri"/>
              <a:sym typeface="Calibri"/>
            </a:endParaRPr>
          </a:p>
        </p:txBody>
      </p:sp>
      <p:grpSp>
        <p:nvGrpSpPr>
          <p:cNvPr id="205" name="Google Shape;205;p8"/>
          <p:cNvGrpSpPr/>
          <p:nvPr/>
        </p:nvGrpSpPr>
        <p:grpSpPr>
          <a:xfrm>
            <a:off x="8015844" y="1085305"/>
            <a:ext cx="3630345" cy="3666693"/>
            <a:chOff x="8015844" y="1085305"/>
            <a:chExt cx="3630345" cy="3666693"/>
          </a:xfrm>
        </p:grpSpPr>
        <p:grpSp>
          <p:nvGrpSpPr>
            <p:cNvPr id="206" name="Google Shape;206;p8"/>
            <p:cNvGrpSpPr/>
            <p:nvPr/>
          </p:nvGrpSpPr>
          <p:grpSpPr>
            <a:xfrm>
              <a:off x="8270529" y="1085305"/>
              <a:ext cx="1374647" cy="641604"/>
              <a:chOff x="5736335" y="2065020"/>
              <a:chExt cx="1374647" cy="641604"/>
            </a:xfrm>
          </p:grpSpPr>
          <p:sp>
            <p:nvSpPr>
              <p:cNvPr id="207" name="Google Shape;207;p8"/>
              <p:cNvSpPr/>
              <p:nvPr/>
            </p:nvSpPr>
            <p:spPr>
              <a:xfrm>
                <a:off x="5913119" y="2078736"/>
                <a:ext cx="1021079" cy="62788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 name="Google Shape;208;p8"/>
              <p:cNvSpPr/>
              <p:nvPr/>
            </p:nvSpPr>
            <p:spPr>
              <a:xfrm>
                <a:off x="5736335" y="2065020"/>
                <a:ext cx="1374647" cy="563879"/>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 name="Google Shape;209;p8"/>
              <p:cNvSpPr/>
              <p:nvPr/>
            </p:nvSpPr>
            <p:spPr>
              <a:xfrm>
                <a:off x="5945212" y="2111387"/>
                <a:ext cx="901700" cy="508000"/>
              </a:xfrm>
              <a:custGeom>
                <a:rect b="b" l="l" r="r" t="t"/>
                <a:pathLst>
                  <a:path extrusionOk="0" h="508000" w="901700">
                    <a:moveTo>
                      <a:pt x="901699" y="0"/>
                    </a:moveTo>
                    <a:lnTo>
                      <a:pt x="0" y="0"/>
                    </a:lnTo>
                    <a:lnTo>
                      <a:pt x="0" y="508000"/>
                    </a:lnTo>
                    <a:lnTo>
                      <a:pt x="901699" y="508000"/>
                    </a:lnTo>
                    <a:lnTo>
                      <a:pt x="901699" y="0"/>
                    </a:lnTo>
                    <a:close/>
                  </a:path>
                </a:pathLst>
              </a:custGeom>
              <a:solidFill>
                <a:srgbClr val="00E4A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0" name="Google Shape;210;p8"/>
              <p:cNvSpPr/>
              <p:nvPr/>
            </p:nvSpPr>
            <p:spPr>
              <a:xfrm>
                <a:off x="5945212" y="2111387"/>
                <a:ext cx="901700" cy="508000"/>
              </a:xfrm>
              <a:custGeom>
                <a:rect b="b" l="l" r="r" t="t"/>
                <a:pathLst>
                  <a:path extrusionOk="0" h="508000" w="901700">
                    <a:moveTo>
                      <a:pt x="0" y="0"/>
                    </a:moveTo>
                    <a:lnTo>
                      <a:pt x="901699" y="0"/>
                    </a:lnTo>
                    <a:lnTo>
                      <a:pt x="901699" y="508000"/>
                    </a:lnTo>
                    <a:lnTo>
                      <a:pt x="0" y="508000"/>
                    </a:lnTo>
                    <a:lnTo>
                      <a:pt x="0" y="0"/>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11" name="Google Shape;211;p8"/>
            <p:cNvSpPr txBox="1"/>
            <p:nvPr/>
          </p:nvSpPr>
          <p:spPr>
            <a:xfrm>
              <a:off x="8479407" y="1131672"/>
              <a:ext cx="914400" cy="508000"/>
            </a:xfrm>
            <a:prstGeom prst="rect">
              <a:avLst/>
            </a:prstGeom>
            <a:noFill/>
            <a:ln>
              <a:noFill/>
            </a:ln>
          </p:spPr>
          <p:txBody>
            <a:bodyPr anchorCtr="0" anchor="t" bIns="0" lIns="0" spcFirstLastPara="1" rIns="0" wrap="square" tIns="69200">
              <a:spAutoFit/>
            </a:bodyPr>
            <a:lstStyle/>
            <a:p>
              <a:pPr indent="0" lvl="0" marL="0" marR="0" rtl="0" algn="l">
                <a:lnSpc>
                  <a:spcPct val="100000"/>
                </a:lnSpc>
                <a:spcBef>
                  <a:spcPts val="0"/>
                </a:spcBef>
                <a:spcAft>
                  <a:spcPts val="0"/>
                </a:spcAft>
                <a:buNone/>
              </a:pPr>
              <a:r>
                <a:rPr b="1" lang="en-US" sz="2400">
                  <a:solidFill>
                    <a:schemeClr val="dk1"/>
                  </a:solidFill>
                  <a:latin typeface="Tahoma"/>
                  <a:ea typeface="Tahoma"/>
                  <a:cs typeface="Tahoma"/>
                  <a:sym typeface="Tahoma"/>
                </a:rPr>
                <a:t>Entity</a:t>
              </a:r>
              <a:endParaRPr sz="2400">
                <a:solidFill>
                  <a:schemeClr val="dk1"/>
                </a:solidFill>
                <a:latin typeface="Tahoma"/>
                <a:ea typeface="Tahoma"/>
                <a:cs typeface="Tahoma"/>
                <a:sym typeface="Tahoma"/>
              </a:endParaRPr>
            </a:p>
          </p:txBody>
        </p:sp>
        <p:grpSp>
          <p:nvGrpSpPr>
            <p:cNvPr id="212" name="Google Shape;212;p8"/>
            <p:cNvGrpSpPr/>
            <p:nvPr/>
          </p:nvGrpSpPr>
          <p:grpSpPr>
            <a:xfrm>
              <a:off x="9701565" y="1091401"/>
              <a:ext cx="1280159" cy="647699"/>
              <a:chOff x="7167371" y="2071116"/>
              <a:chExt cx="1280159" cy="647699"/>
            </a:xfrm>
          </p:grpSpPr>
          <p:sp>
            <p:nvSpPr>
              <p:cNvPr id="213" name="Google Shape;213;p8"/>
              <p:cNvSpPr/>
              <p:nvPr/>
            </p:nvSpPr>
            <p:spPr>
              <a:xfrm>
                <a:off x="7167371" y="2078736"/>
                <a:ext cx="1280159" cy="640079"/>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4" name="Google Shape;214;p8"/>
              <p:cNvSpPr/>
              <p:nvPr/>
            </p:nvSpPr>
            <p:spPr>
              <a:xfrm>
                <a:off x="7272527" y="2071116"/>
                <a:ext cx="1066800" cy="563879"/>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5" name="Google Shape;215;p8"/>
              <p:cNvSpPr/>
              <p:nvPr/>
            </p:nvSpPr>
            <p:spPr>
              <a:xfrm>
                <a:off x="7202512" y="2111387"/>
                <a:ext cx="1155700" cy="520700"/>
              </a:xfrm>
              <a:custGeom>
                <a:rect b="b" l="l" r="r" t="t"/>
                <a:pathLst>
                  <a:path extrusionOk="0" h="520700" w="1155700">
                    <a:moveTo>
                      <a:pt x="866775" y="0"/>
                    </a:moveTo>
                    <a:lnTo>
                      <a:pt x="288925" y="0"/>
                    </a:lnTo>
                    <a:lnTo>
                      <a:pt x="0" y="260350"/>
                    </a:lnTo>
                    <a:lnTo>
                      <a:pt x="288925" y="520700"/>
                    </a:lnTo>
                    <a:lnTo>
                      <a:pt x="866775" y="520700"/>
                    </a:lnTo>
                    <a:lnTo>
                      <a:pt x="1155700" y="260350"/>
                    </a:lnTo>
                    <a:lnTo>
                      <a:pt x="866775" y="0"/>
                    </a:lnTo>
                    <a:close/>
                  </a:path>
                </a:pathLst>
              </a:custGeom>
              <a:solidFill>
                <a:srgbClr val="00E4A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6" name="Google Shape;216;p8"/>
              <p:cNvSpPr/>
              <p:nvPr/>
            </p:nvSpPr>
            <p:spPr>
              <a:xfrm>
                <a:off x="7202512" y="2111387"/>
                <a:ext cx="1155700" cy="520700"/>
              </a:xfrm>
              <a:custGeom>
                <a:rect b="b" l="l" r="r" t="t"/>
                <a:pathLst>
                  <a:path extrusionOk="0" h="520700" w="1155700">
                    <a:moveTo>
                      <a:pt x="0" y="260350"/>
                    </a:moveTo>
                    <a:lnTo>
                      <a:pt x="288925" y="0"/>
                    </a:lnTo>
                    <a:lnTo>
                      <a:pt x="866775" y="0"/>
                    </a:lnTo>
                    <a:lnTo>
                      <a:pt x="1155700" y="260350"/>
                    </a:lnTo>
                    <a:lnTo>
                      <a:pt x="866775" y="520700"/>
                    </a:lnTo>
                    <a:lnTo>
                      <a:pt x="288925" y="520700"/>
                    </a:lnTo>
                    <a:lnTo>
                      <a:pt x="0" y="260350"/>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17" name="Google Shape;217;p8"/>
            <p:cNvSpPr txBox="1"/>
            <p:nvPr/>
          </p:nvSpPr>
          <p:spPr>
            <a:xfrm>
              <a:off x="10003597" y="1194918"/>
              <a:ext cx="61912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chemeClr val="dk1"/>
                  </a:solidFill>
                  <a:latin typeface="Tahoma"/>
                  <a:ea typeface="Tahoma"/>
                  <a:cs typeface="Tahoma"/>
                  <a:sym typeface="Tahoma"/>
                </a:rPr>
                <a:t>Attr</a:t>
              </a:r>
              <a:endParaRPr sz="2400">
                <a:solidFill>
                  <a:schemeClr val="dk1"/>
                </a:solidFill>
                <a:latin typeface="Tahoma"/>
                <a:ea typeface="Tahoma"/>
                <a:cs typeface="Tahoma"/>
                <a:sym typeface="Tahoma"/>
              </a:endParaRPr>
            </a:p>
          </p:txBody>
        </p:sp>
        <p:grpSp>
          <p:nvGrpSpPr>
            <p:cNvPr id="218" name="Google Shape;218;p8"/>
            <p:cNvGrpSpPr/>
            <p:nvPr/>
          </p:nvGrpSpPr>
          <p:grpSpPr>
            <a:xfrm>
              <a:off x="9354094" y="1353529"/>
              <a:ext cx="463296" cy="124967"/>
              <a:chOff x="6819900" y="2333244"/>
              <a:chExt cx="463296" cy="124967"/>
            </a:xfrm>
          </p:grpSpPr>
          <p:sp>
            <p:nvSpPr>
              <p:cNvPr id="219" name="Google Shape;219;p8"/>
              <p:cNvSpPr/>
              <p:nvPr/>
            </p:nvSpPr>
            <p:spPr>
              <a:xfrm>
                <a:off x="6819900" y="2333244"/>
                <a:ext cx="463296" cy="124967"/>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 name="Google Shape;220;p8"/>
              <p:cNvSpPr/>
              <p:nvPr/>
            </p:nvSpPr>
            <p:spPr>
              <a:xfrm>
                <a:off x="6846912" y="2365387"/>
                <a:ext cx="355600" cy="6350"/>
              </a:xfrm>
              <a:custGeom>
                <a:rect b="b" l="l" r="r" t="t"/>
                <a:pathLst>
                  <a:path extrusionOk="0" h="6350" w="355600">
                    <a:moveTo>
                      <a:pt x="0" y="0"/>
                    </a:moveTo>
                    <a:lnTo>
                      <a:pt x="355600" y="635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21" name="Google Shape;221;p8"/>
            <p:cNvGrpSpPr/>
            <p:nvPr/>
          </p:nvGrpSpPr>
          <p:grpSpPr>
            <a:xfrm>
              <a:off x="8334538" y="1873212"/>
              <a:ext cx="1240536" cy="627888"/>
              <a:chOff x="5800344" y="2852927"/>
              <a:chExt cx="1240536" cy="627888"/>
            </a:xfrm>
          </p:grpSpPr>
          <p:sp>
            <p:nvSpPr>
              <p:cNvPr id="222" name="Google Shape;222;p8"/>
              <p:cNvSpPr/>
              <p:nvPr/>
            </p:nvSpPr>
            <p:spPr>
              <a:xfrm>
                <a:off x="5913120" y="2852927"/>
                <a:ext cx="1021079" cy="627888"/>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 name="Google Shape;223;p8"/>
              <p:cNvSpPr/>
              <p:nvPr/>
            </p:nvSpPr>
            <p:spPr>
              <a:xfrm>
                <a:off x="5800344" y="2884931"/>
                <a:ext cx="1240536" cy="487679"/>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4" name="Google Shape;224;p8"/>
              <p:cNvSpPr/>
              <p:nvPr/>
            </p:nvSpPr>
            <p:spPr>
              <a:xfrm>
                <a:off x="5945212" y="2886087"/>
                <a:ext cx="901700" cy="508000"/>
              </a:xfrm>
              <a:custGeom>
                <a:rect b="b" l="l" r="r" t="t"/>
                <a:pathLst>
                  <a:path extrusionOk="0" h="508000" w="901700">
                    <a:moveTo>
                      <a:pt x="901699" y="0"/>
                    </a:moveTo>
                    <a:lnTo>
                      <a:pt x="0" y="0"/>
                    </a:lnTo>
                    <a:lnTo>
                      <a:pt x="0" y="508000"/>
                    </a:lnTo>
                    <a:lnTo>
                      <a:pt x="901699" y="508000"/>
                    </a:lnTo>
                    <a:lnTo>
                      <a:pt x="901699" y="0"/>
                    </a:lnTo>
                    <a:close/>
                  </a:path>
                </a:pathLst>
              </a:custGeom>
              <a:solidFill>
                <a:srgbClr val="00E4A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 name="Google Shape;225;p8"/>
              <p:cNvSpPr/>
              <p:nvPr/>
            </p:nvSpPr>
            <p:spPr>
              <a:xfrm>
                <a:off x="5945212" y="2886087"/>
                <a:ext cx="901700" cy="508000"/>
              </a:xfrm>
              <a:custGeom>
                <a:rect b="b" l="l" r="r" t="t"/>
                <a:pathLst>
                  <a:path extrusionOk="0" h="508000" w="901700">
                    <a:moveTo>
                      <a:pt x="0" y="0"/>
                    </a:moveTo>
                    <a:lnTo>
                      <a:pt x="901699" y="0"/>
                    </a:lnTo>
                    <a:lnTo>
                      <a:pt x="901699" y="508000"/>
                    </a:lnTo>
                    <a:lnTo>
                      <a:pt x="0" y="508000"/>
                    </a:lnTo>
                    <a:lnTo>
                      <a:pt x="0" y="0"/>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26" name="Google Shape;226;p8"/>
            <p:cNvSpPr txBox="1"/>
            <p:nvPr/>
          </p:nvSpPr>
          <p:spPr>
            <a:xfrm>
              <a:off x="8479407" y="1906372"/>
              <a:ext cx="901700" cy="508000"/>
            </a:xfrm>
            <a:prstGeom prst="rect">
              <a:avLst/>
            </a:prstGeom>
            <a:noFill/>
            <a:ln>
              <a:noFill/>
            </a:ln>
          </p:spPr>
          <p:txBody>
            <a:bodyPr anchorCtr="0" anchor="t" bIns="0" lIns="0" spcFirstLastPara="1" rIns="0" wrap="square" tIns="100325">
              <a:spAutoFit/>
            </a:bodyPr>
            <a:lstStyle/>
            <a:p>
              <a:pPr indent="0" lvl="0" marL="34925" marR="0" rtl="0" algn="l">
                <a:lnSpc>
                  <a:spcPct val="100000"/>
                </a:lnSpc>
                <a:spcBef>
                  <a:spcPts val="0"/>
                </a:spcBef>
                <a:spcAft>
                  <a:spcPts val="0"/>
                </a:spcAft>
                <a:buNone/>
              </a:pPr>
              <a:r>
                <a:rPr b="1" lang="en-US" sz="2000">
                  <a:solidFill>
                    <a:schemeClr val="dk1"/>
                  </a:solidFill>
                  <a:latin typeface="Tahoma"/>
                  <a:ea typeface="Tahoma"/>
                  <a:cs typeface="Tahoma"/>
                  <a:sym typeface="Tahoma"/>
                </a:rPr>
                <a:t>Defect</a:t>
              </a:r>
              <a:endParaRPr sz="2000">
                <a:solidFill>
                  <a:schemeClr val="dk1"/>
                </a:solidFill>
                <a:latin typeface="Tahoma"/>
                <a:ea typeface="Tahoma"/>
                <a:cs typeface="Tahoma"/>
                <a:sym typeface="Tahoma"/>
              </a:endParaRPr>
            </a:p>
          </p:txBody>
        </p:sp>
        <p:grpSp>
          <p:nvGrpSpPr>
            <p:cNvPr id="227" name="Google Shape;227;p8"/>
            <p:cNvGrpSpPr/>
            <p:nvPr/>
          </p:nvGrpSpPr>
          <p:grpSpPr>
            <a:xfrm>
              <a:off x="9680229" y="1873212"/>
              <a:ext cx="1322831" cy="640079"/>
              <a:chOff x="7146035" y="2852927"/>
              <a:chExt cx="1322831" cy="640079"/>
            </a:xfrm>
          </p:grpSpPr>
          <p:sp>
            <p:nvSpPr>
              <p:cNvPr id="228" name="Google Shape;228;p8"/>
              <p:cNvSpPr/>
              <p:nvPr/>
            </p:nvSpPr>
            <p:spPr>
              <a:xfrm>
                <a:off x="7167371" y="2852927"/>
                <a:ext cx="1280159" cy="640079"/>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 name="Google Shape;229;p8"/>
              <p:cNvSpPr/>
              <p:nvPr/>
            </p:nvSpPr>
            <p:spPr>
              <a:xfrm>
                <a:off x="7146035" y="2912363"/>
                <a:ext cx="1322831" cy="448055"/>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0" name="Google Shape;230;p8"/>
              <p:cNvSpPr/>
              <p:nvPr/>
            </p:nvSpPr>
            <p:spPr>
              <a:xfrm>
                <a:off x="7202512" y="2886087"/>
                <a:ext cx="1155700" cy="520700"/>
              </a:xfrm>
              <a:custGeom>
                <a:rect b="b" l="l" r="r" t="t"/>
                <a:pathLst>
                  <a:path extrusionOk="0" h="520700" w="1155700">
                    <a:moveTo>
                      <a:pt x="866775" y="0"/>
                    </a:moveTo>
                    <a:lnTo>
                      <a:pt x="288925" y="0"/>
                    </a:lnTo>
                    <a:lnTo>
                      <a:pt x="0" y="260350"/>
                    </a:lnTo>
                    <a:lnTo>
                      <a:pt x="288925" y="520700"/>
                    </a:lnTo>
                    <a:lnTo>
                      <a:pt x="866775" y="520700"/>
                    </a:lnTo>
                    <a:lnTo>
                      <a:pt x="1155700" y="260350"/>
                    </a:lnTo>
                    <a:lnTo>
                      <a:pt x="866775" y="0"/>
                    </a:lnTo>
                    <a:close/>
                  </a:path>
                </a:pathLst>
              </a:custGeom>
              <a:solidFill>
                <a:srgbClr val="00E4A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 name="Google Shape;231;p8"/>
              <p:cNvSpPr/>
              <p:nvPr/>
            </p:nvSpPr>
            <p:spPr>
              <a:xfrm>
                <a:off x="7202512" y="2886087"/>
                <a:ext cx="1155700" cy="520700"/>
              </a:xfrm>
              <a:custGeom>
                <a:rect b="b" l="l" r="r" t="t"/>
                <a:pathLst>
                  <a:path extrusionOk="0" h="520700" w="1155700">
                    <a:moveTo>
                      <a:pt x="0" y="260350"/>
                    </a:moveTo>
                    <a:lnTo>
                      <a:pt x="288925" y="0"/>
                    </a:lnTo>
                    <a:lnTo>
                      <a:pt x="866775" y="0"/>
                    </a:lnTo>
                    <a:lnTo>
                      <a:pt x="1155700" y="260350"/>
                    </a:lnTo>
                    <a:lnTo>
                      <a:pt x="866775" y="520700"/>
                    </a:lnTo>
                    <a:lnTo>
                      <a:pt x="288925" y="520700"/>
                    </a:lnTo>
                    <a:lnTo>
                      <a:pt x="0" y="260350"/>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32" name="Google Shape;232;p8"/>
            <p:cNvSpPr txBox="1"/>
            <p:nvPr/>
          </p:nvSpPr>
          <p:spPr>
            <a:xfrm>
              <a:off x="9831385" y="2015338"/>
              <a:ext cx="96774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chemeClr val="dk1"/>
                  </a:solidFill>
                  <a:latin typeface="Tahoma"/>
                  <a:ea typeface="Tahoma"/>
                  <a:cs typeface="Tahoma"/>
                  <a:sym typeface="Tahoma"/>
                </a:rPr>
                <a:t>Severity</a:t>
              </a:r>
              <a:endParaRPr sz="1800">
                <a:solidFill>
                  <a:schemeClr val="dk1"/>
                </a:solidFill>
                <a:latin typeface="Tahoma"/>
                <a:ea typeface="Tahoma"/>
                <a:cs typeface="Tahoma"/>
                <a:sym typeface="Tahoma"/>
              </a:endParaRPr>
            </a:p>
          </p:txBody>
        </p:sp>
        <p:grpSp>
          <p:nvGrpSpPr>
            <p:cNvPr id="233" name="Google Shape;233;p8"/>
            <p:cNvGrpSpPr/>
            <p:nvPr/>
          </p:nvGrpSpPr>
          <p:grpSpPr>
            <a:xfrm>
              <a:off x="9354094" y="2127720"/>
              <a:ext cx="463296" cy="124967"/>
              <a:chOff x="6819900" y="3107435"/>
              <a:chExt cx="463296" cy="124967"/>
            </a:xfrm>
          </p:grpSpPr>
          <p:sp>
            <p:nvSpPr>
              <p:cNvPr id="234" name="Google Shape;234;p8"/>
              <p:cNvSpPr/>
              <p:nvPr/>
            </p:nvSpPr>
            <p:spPr>
              <a:xfrm>
                <a:off x="6819900" y="3107435"/>
                <a:ext cx="463296" cy="124967"/>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 name="Google Shape;235;p8"/>
              <p:cNvSpPr/>
              <p:nvPr/>
            </p:nvSpPr>
            <p:spPr>
              <a:xfrm>
                <a:off x="6846912" y="3140087"/>
                <a:ext cx="355600" cy="6350"/>
              </a:xfrm>
              <a:custGeom>
                <a:rect b="b" l="l" r="r" t="t"/>
                <a:pathLst>
                  <a:path extrusionOk="0" h="6350" w="355600">
                    <a:moveTo>
                      <a:pt x="0" y="0"/>
                    </a:moveTo>
                    <a:lnTo>
                      <a:pt x="355600" y="635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36" name="Google Shape;236;p8"/>
            <p:cNvGrpSpPr/>
            <p:nvPr/>
          </p:nvGrpSpPr>
          <p:grpSpPr>
            <a:xfrm>
              <a:off x="8849649" y="2673313"/>
              <a:ext cx="2796540" cy="1243584"/>
              <a:chOff x="6315455" y="3653028"/>
              <a:chExt cx="2796540" cy="1243584"/>
            </a:xfrm>
          </p:grpSpPr>
          <p:sp>
            <p:nvSpPr>
              <p:cNvPr id="237" name="Google Shape;237;p8"/>
              <p:cNvSpPr/>
              <p:nvPr/>
            </p:nvSpPr>
            <p:spPr>
              <a:xfrm>
                <a:off x="7046975" y="3710940"/>
                <a:ext cx="120396" cy="1185672"/>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8" name="Google Shape;238;p8"/>
              <p:cNvSpPr/>
              <p:nvPr/>
            </p:nvSpPr>
            <p:spPr>
              <a:xfrm>
                <a:off x="7081850" y="3736987"/>
                <a:ext cx="0" cy="1079500"/>
              </a:xfrm>
              <a:custGeom>
                <a:rect b="b" l="l" r="r" t="t"/>
                <a:pathLst>
                  <a:path extrusionOk="0" h="1079500" w="120000">
                    <a:moveTo>
                      <a:pt x="0" y="0"/>
                    </a:moveTo>
                    <a:lnTo>
                      <a:pt x="0" y="107950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 name="Google Shape;239;p8"/>
              <p:cNvSpPr/>
              <p:nvPr/>
            </p:nvSpPr>
            <p:spPr>
              <a:xfrm>
                <a:off x="6954011" y="3781044"/>
                <a:ext cx="323088" cy="131063"/>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0" name="Google Shape;240;p8"/>
              <p:cNvSpPr/>
              <p:nvPr/>
            </p:nvSpPr>
            <p:spPr>
              <a:xfrm>
                <a:off x="6980250" y="3813187"/>
                <a:ext cx="215900" cy="12700"/>
              </a:xfrm>
              <a:custGeom>
                <a:rect b="b" l="l" r="r" t="t"/>
                <a:pathLst>
                  <a:path extrusionOk="0" h="12700" w="215900">
                    <a:moveTo>
                      <a:pt x="-6350" y="6350"/>
                    </a:moveTo>
                    <a:lnTo>
                      <a:pt x="222250" y="6350"/>
                    </a:lnTo>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1" name="Google Shape;241;p8"/>
              <p:cNvSpPr/>
              <p:nvPr/>
            </p:nvSpPr>
            <p:spPr>
              <a:xfrm>
                <a:off x="6954011" y="3971544"/>
                <a:ext cx="323088" cy="131063"/>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 name="Google Shape;242;p8"/>
              <p:cNvSpPr/>
              <p:nvPr/>
            </p:nvSpPr>
            <p:spPr>
              <a:xfrm>
                <a:off x="6980250" y="4003687"/>
                <a:ext cx="215900" cy="12700"/>
              </a:xfrm>
              <a:custGeom>
                <a:rect b="b" l="l" r="r" t="t"/>
                <a:pathLst>
                  <a:path extrusionOk="0" h="12700" w="215900">
                    <a:moveTo>
                      <a:pt x="-6350" y="6350"/>
                    </a:moveTo>
                    <a:lnTo>
                      <a:pt x="222250" y="6350"/>
                    </a:lnTo>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3" name="Google Shape;243;p8"/>
              <p:cNvSpPr/>
              <p:nvPr/>
            </p:nvSpPr>
            <p:spPr>
              <a:xfrm>
                <a:off x="6954011" y="4162044"/>
                <a:ext cx="323088" cy="131063"/>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4" name="Google Shape;244;p8"/>
              <p:cNvSpPr/>
              <p:nvPr/>
            </p:nvSpPr>
            <p:spPr>
              <a:xfrm>
                <a:off x="6980250" y="4194187"/>
                <a:ext cx="215900" cy="12700"/>
              </a:xfrm>
              <a:custGeom>
                <a:rect b="b" l="l" r="r" t="t"/>
                <a:pathLst>
                  <a:path extrusionOk="0" h="12700" w="215900">
                    <a:moveTo>
                      <a:pt x="-6350" y="6350"/>
                    </a:moveTo>
                    <a:lnTo>
                      <a:pt x="222250" y="6350"/>
                    </a:lnTo>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5" name="Google Shape;245;p8"/>
              <p:cNvSpPr/>
              <p:nvPr/>
            </p:nvSpPr>
            <p:spPr>
              <a:xfrm>
                <a:off x="6954011" y="4352544"/>
                <a:ext cx="323088" cy="131063"/>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 name="Google Shape;246;p8"/>
              <p:cNvSpPr/>
              <p:nvPr/>
            </p:nvSpPr>
            <p:spPr>
              <a:xfrm>
                <a:off x="6980250" y="4384687"/>
                <a:ext cx="215900" cy="12700"/>
              </a:xfrm>
              <a:custGeom>
                <a:rect b="b" l="l" r="r" t="t"/>
                <a:pathLst>
                  <a:path extrusionOk="0" h="12700" w="215900">
                    <a:moveTo>
                      <a:pt x="-6350" y="6350"/>
                    </a:moveTo>
                    <a:lnTo>
                      <a:pt x="222250" y="6350"/>
                    </a:lnTo>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7" name="Google Shape;247;p8"/>
              <p:cNvSpPr/>
              <p:nvPr/>
            </p:nvSpPr>
            <p:spPr>
              <a:xfrm>
                <a:off x="6315455" y="3653028"/>
                <a:ext cx="2796540" cy="885444"/>
              </a:xfrm>
              <a:prstGeom prst="rect">
                <a:avLst/>
              </a:prstGeom>
              <a:blipFill rotWithShape="1">
                <a:blip r:embed="rId1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48" name="Google Shape;248;p8"/>
            <p:cNvSpPr txBox="1"/>
            <p:nvPr/>
          </p:nvSpPr>
          <p:spPr>
            <a:xfrm>
              <a:off x="8955644" y="2730475"/>
              <a:ext cx="372745" cy="756920"/>
            </a:xfrm>
            <a:prstGeom prst="rect">
              <a:avLst/>
            </a:prstGeom>
            <a:noFill/>
            <a:ln>
              <a:noFill/>
            </a:ln>
          </p:spPr>
          <p:txBody>
            <a:bodyPr anchorCtr="0" anchor="t" bIns="0" lIns="0" spcFirstLastPara="1" rIns="0" wrap="square" tIns="12700">
              <a:spAutoFit/>
            </a:bodyPr>
            <a:lstStyle/>
            <a:p>
              <a:pPr indent="0" lvl="0" marL="12700" marR="5080" rtl="0" algn="just">
                <a:lnSpc>
                  <a:spcPct val="100000"/>
                </a:lnSpc>
                <a:spcBef>
                  <a:spcPts val="0"/>
                </a:spcBef>
                <a:spcAft>
                  <a:spcPts val="0"/>
                </a:spcAft>
                <a:buNone/>
              </a:pPr>
              <a:r>
                <a:rPr b="1" lang="en-US" sz="1200">
                  <a:solidFill>
                    <a:schemeClr val="dk1"/>
                  </a:solidFill>
                  <a:latin typeface="Arial"/>
                  <a:ea typeface="Arial"/>
                  <a:cs typeface="Arial"/>
                  <a:sym typeface="Arial"/>
                </a:rPr>
                <a:t>D-S1  D-S2  D-S3  D-S4</a:t>
              </a:r>
              <a:endParaRPr sz="1200">
                <a:solidFill>
                  <a:schemeClr val="dk1"/>
                </a:solidFill>
                <a:latin typeface="Arial"/>
                <a:ea typeface="Arial"/>
                <a:cs typeface="Arial"/>
                <a:sym typeface="Arial"/>
              </a:endParaRPr>
            </a:p>
          </p:txBody>
        </p:sp>
        <p:sp>
          <p:nvSpPr>
            <p:cNvPr id="249" name="Google Shape;249;p8"/>
            <p:cNvSpPr txBox="1"/>
            <p:nvPr/>
          </p:nvSpPr>
          <p:spPr>
            <a:xfrm>
              <a:off x="9870043" y="2730475"/>
              <a:ext cx="1575435" cy="756920"/>
            </a:xfrm>
            <a:prstGeom prst="rect">
              <a:avLst/>
            </a:prstGeom>
            <a:noFill/>
            <a:ln>
              <a:noFill/>
            </a:ln>
          </p:spPr>
          <p:txBody>
            <a:bodyPr anchorCtr="0" anchor="t" bIns="0" lIns="0" spcFirstLastPara="1" rIns="0" wrap="square" tIns="12700">
              <a:spAutoFit/>
            </a:bodyPr>
            <a:lstStyle/>
            <a:p>
              <a:pPr indent="-167640" lvl="0" marL="180340" marR="0" rtl="0" algn="l">
                <a:lnSpc>
                  <a:spcPct val="100000"/>
                </a:lnSpc>
                <a:spcBef>
                  <a:spcPts val="0"/>
                </a:spcBef>
                <a:spcAft>
                  <a:spcPts val="0"/>
                </a:spcAft>
                <a:buClr>
                  <a:schemeClr val="dk1"/>
                </a:buClr>
                <a:buSzPts val="1200"/>
                <a:buFont typeface="Arial"/>
                <a:buAutoNum type="arabicPlain"/>
              </a:pPr>
              <a:r>
                <a:rPr b="1" lang="en-US" sz="1200">
                  <a:solidFill>
                    <a:schemeClr val="dk1"/>
                  </a:solidFill>
                  <a:latin typeface="Arial"/>
                  <a:ea typeface="Arial"/>
                  <a:cs typeface="Arial"/>
                  <a:sym typeface="Arial"/>
                </a:rPr>
                <a:t>S1 Documentation</a:t>
              </a:r>
              <a:endParaRPr sz="1200">
                <a:solidFill>
                  <a:schemeClr val="dk1"/>
                </a:solidFill>
                <a:latin typeface="Arial"/>
                <a:ea typeface="Arial"/>
                <a:cs typeface="Arial"/>
                <a:sym typeface="Arial"/>
              </a:endParaRPr>
            </a:p>
            <a:p>
              <a:pPr indent="-167640" lvl="0" marL="180340" marR="0" rtl="0" algn="l">
                <a:lnSpc>
                  <a:spcPct val="100000"/>
                </a:lnSpc>
                <a:spcBef>
                  <a:spcPts val="0"/>
                </a:spcBef>
                <a:spcAft>
                  <a:spcPts val="0"/>
                </a:spcAft>
                <a:buClr>
                  <a:schemeClr val="dk1"/>
                </a:buClr>
                <a:buSzPts val="1200"/>
                <a:buFont typeface="Arial"/>
                <a:buAutoNum type="arabicPlain"/>
              </a:pPr>
              <a:r>
                <a:rPr b="1" lang="en-US" sz="1200">
                  <a:solidFill>
                    <a:schemeClr val="dk1"/>
                  </a:solidFill>
                  <a:latin typeface="Arial"/>
                  <a:ea typeface="Arial"/>
                  <a:cs typeface="Arial"/>
                  <a:sym typeface="Arial"/>
                </a:rPr>
                <a:t>S2 Minor</a:t>
              </a:r>
              <a:endParaRPr sz="1200">
                <a:solidFill>
                  <a:schemeClr val="dk1"/>
                </a:solidFill>
                <a:latin typeface="Arial"/>
                <a:ea typeface="Arial"/>
                <a:cs typeface="Arial"/>
                <a:sym typeface="Arial"/>
              </a:endParaRPr>
            </a:p>
            <a:p>
              <a:pPr indent="-167640" lvl="0" marL="180340" marR="0" rtl="0" algn="l">
                <a:lnSpc>
                  <a:spcPct val="100000"/>
                </a:lnSpc>
                <a:spcBef>
                  <a:spcPts val="0"/>
                </a:spcBef>
                <a:spcAft>
                  <a:spcPts val="0"/>
                </a:spcAft>
                <a:buClr>
                  <a:schemeClr val="dk1"/>
                </a:buClr>
                <a:buSzPts val="1200"/>
                <a:buFont typeface="Arial"/>
                <a:buAutoNum type="arabicPlain"/>
              </a:pPr>
              <a:r>
                <a:rPr b="1" lang="en-US" sz="1200">
                  <a:solidFill>
                    <a:schemeClr val="dk1"/>
                  </a:solidFill>
                  <a:latin typeface="Arial"/>
                  <a:ea typeface="Arial"/>
                  <a:cs typeface="Arial"/>
                  <a:sym typeface="Arial"/>
                </a:rPr>
                <a:t>S3 Major</a:t>
              </a:r>
              <a:endParaRPr sz="1200">
                <a:solidFill>
                  <a:schemeClr val="dk1"/>
                </a:solidFill>
                <a:latin typeface="Arial"/>
                <a:ea typeface="Arial"/>
                <a:cs typeface="Arial"/>
                <a:sym typeface="Arial"/>
              </a:endParaRPr>
            </a:p>
            <a:p>
              <a:pPr indent="-167640" lvl="0" marL="180340" marR="0" rtl="0" algn="l">
                <a:lnSpc>
                  <a:spcPct val="100000"/>
                </a:lnSpc>
                <a:spcBef>
                  <a:spcPts val="0"/>
                </a:spcBef>
                <a:spcAft>
                  <a:spcPts val="0"/>
                </a:spcAft>
                <a:buClr>
                  <a:schemeClr val="dk1"/>
                </a:buClr>
                <a:buSzPts val="1200"/>
                <a:buFont typeface="Arial"/>
                <a:buAutoNum type="arabicPlain"/>
              </a:pPr>
              <a:r>
                <a:rPr b="1" lang="en-US" sz="1200">
                  <a:solidFill>
                    <a:schemeClr val="dk1"/>
                  </a:solidFill>
                  <a:latin typeface="Arial"/>
                  <a:ea typeface="Arial"/>
                  <a:cs typeface="Arial"/>
                  <a:sym typeface="Arial"/>
                </a:rPr>
                <a:t>S4 Critical</a:t>
              </a:r>
              <a:endParaRPr sz="1200">
                <a:solidFill>
                  <a:schemeClr val="dk1"/>
                </a:solidFill>
                <a:latin typeface="Arial"/>
                <a:ea typeface="Arial"/>
                <a:cs typeface="Arial"/>
                <a:sym typeface="Arial"/>
              </a:endParaRPr>
            </a:p>
          </p:txBody>
        </p:sp>
        <p:sp>
          <p:nvSpPr>
            <p:cNvPr id="250" name="Google Shape;250;p8"/>
            <p:cNvSpPr txBox="1"/>
            <p:nvPr/>
          </p:nvSpPr>
          <p:spPr>
            <a:xfrm>
              <a:off x="8015844" y="4360838"/>
              <a:ext cx="289052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200">
                  <a:solidFill>
                    <a:schemeClr val="dk1"/>
                  </a:solidFill>
                  <a:latin typeface="Arial"/>
                  <a:ea typeface="Arial"/>
                  <a:cs typeface="Arial"/>
                  <a:sym typeface="Arial"/>
                </a:rPr>
                <a:t>Measure (Defect Severity) </a:t>
              </a:r>
              <a:r>
                <a:rPr b="1" lang="en-US" sz="1200">
                  <a:solidFill>
                    <a:schemeClr val="dk1"/>
                  </a:solidFill>
                  <a:latin typeface="Noto Sans Symbols"/>
                  <a:ea typeface="Noto Sans Symbols"/>
                  <a:cs typeface="Noto Sans Symbols"/>
                  <a:sym typeface="Noto Sans Symbols"/>
                </a:rPr>
                <a:t>∈</a:t>
              </a:r>
              <a:r>
                <a:rPr b="1" lang="en-US" sz="1200">
                  <a:solidFill>
                    <a:schemeClr val="dk1"/>
                  </a:solidFill>
                  <a:latin typeface="Times New Roman"/>
                  <a:ea typeface="Times New Roman"/>
                  <a:cs typeface="Times New Roman"/>
                  <a:sym typeface="Times New Roman"/>
                </a:rPr>
                <a:t> </a:t>
              </a:r>
              <a:r>
                <a:rPr b="1" lang="en-US" sz="1200">
                  <a:solidFill>
                    <a:schemeClr val="dk1"/>
                  </a:solidFill>
                  <a:latin typeface="Arial"/>
                  <a:ea typeface="Arial"/>
                  <a:cs typeface="Arial"/>
                  <a:sym typeface="Arial"/>
                </a:rPr>
                <a:t>{S1, …, S4}</a:t>
              </a:r>
              <a:endParaRPr sz="1200">
                <a:solidFill>
                  <a:schemeClr val="dk1"/>
                </a:solidFill>
                <a:latin typeface="Arial"/>
                <a:ea typeface="Arial"/>
                <a:cs typeface="Arial"/>
                <a:sym typeface="Arial"/>
              </a:endParaRPr>
            </a:p>
            <a:p>
              <a:pPr indent="0" lvl="0" marL="1967864" marR="0" rtl="0" algn="l">
                <a:lnSpc>
                  <a:spcPct val="100000"/>
                </a:lnSpc>
                <a:spcBef>
                  <a:spcPts val="0"/>
                </a:spcBef>
                <a:spcAft>
                  <a:spcPts val="0"/>
                </a:spcAft>
                <a:buNone/>
              </a:pPr>
              <a:r>
                <a:rPr b="1" lang="en-US" sz="1200">
                  <a:solidFill>
                    <a:schemeClr val="dk1"/>
                  </a:solidFill>
                  <a:latin typeface="Arial"/>
                  <a:ea typeface="Arial"/>
                  <a:cs typeface="Arial"/>
                  <a:sym typeface="Arial"/>
                </a:rPr>
                <a:t>{1, …, 4}</a:t>
              </a:r>
              <a:endParaRPr sz="1200">
                <a:solidFill>
                  <a:schemeClr val="dk1"/>
                </a:solidFill>
                <a:latin typeface="Arial"/>
                <a:ea typeface="Arial"/>
                <a:cs typeface="Arial"/>
                <a:sym typeface="Arial"/>
              </a:endParaRPr>
            </a:p>
          </p:txBody>
        </p:sp>
        <p:grpSp>
          <p:nvGrpSpPr>
            <p:cNvPr id="251" name="Google Shape;251;p8"/>
            <p:cNvGrpSpPr/>
            <p:nvPr/>
          </p:nvGrpSpPr>
          <p:grpSpPr>
            <a:xfrm>
              <a:off x="9338853" y="3930613"/>
              <a:ext cx="605027" cy="463295"/>
              <a:chOff x="6804659" y="4910328"/>
              <a:chExt cx="605027" cy="463295"/>
            </a:xfrm>
          </p:grpSpPr>
          <p:sp>
            <p:nvSpPr>
              <p:cNvPr id="252" name="Google Shape;252;p8"/>
              <p:cNvSpPr/>
              <p:nvPr/>
            </p:nvSpPr>
            <p:spPr>
              <a:xfrm>
                <a:off x="6804659" y="4910328"/>
                <a:ext cx="605027" cy="463295"/>
              </a:xfrm>
              <a:prstGeom prst="rect">
                <a:avLst/>
              </a:prstGeom>
              <a:blipFill rotWithShape="1">
                <a:blip r:embed="rId1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3" name="Google Shape;253;p8"/>
              <p:cNvSpPr/>
              <p:nvPr/>
            </p:nvSpPr>
            <p:spPr>
              <a:xfrm>
                <a:off x="6865950" y="4943487"/>
                <a:ext cx="431800" cy="342900"/>
              </a:xfrm>
              <a:custGeom>
                <a:rect b="b" l="l" r="r" t="t"/>
                <a:pathLst>
                  <a:path extrusionOk="0" h="342900" w="431800">
                    <a:moveTo>
                      <a:pt x="323850" y="0"/>
                    </a:moveTo>
                    <a:lnTo>
                      <a:pt x="107950" y="0"/>
                    </a:lnTo>
                    <a:lnTo>
                      <a:pt x="107950" y="257175"/>
                    </a:lnTo>
                    <a:lnTo>
                      <a:pt x="0" y="257175"/>
                    </a:lnTo>
                    <a:lnTo>
                      <a:pt x="215900" y="342900"/>
                    </a:lnTo>
                    <a:lnTo>
                      <a:pt x="431800" y="257175"/>
                    </a:lnTo>
                    <a:lnTo>
                      <a:pt x="323850" y="257175"/>
                    </a:lnTo>
                    <a:lnTo>
                      <a:pt x="323850" y="0"/>
                    </a:lnTo>
                    <a:close/>
                  </a:path>
                </a:pathLst>
              </a:custGeom>
              <a:solidFill>
                <a:srgbClr val="00E4A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 name="Google Shape;254;p8"/>
              <p:cNvSpPr/>
              <p:nvPr/>
            </p:nvSpPr>
            <p:spPr>
              <a:xfrm>
                <a:off x="6865950" y="4943487"/>
                <a:ext cx="431800" cy="342900"/>
              </a:xfrm>
              <a:custGeom>
                <a:rect b="b" l="l" r="r" t="t"/>
                <a:pathLst>
                  <a:path extrusionOk="0" h="342900" w="431800">
                    <a:moveTo>
                      <a:pt x="0" y="257175"/>
                    </a:moveTo>
                    <a:lnTo>
                      <a:pt x="107950" y="257175"/>
                    </a:lnTo>
                    <a:lnTo>
                      <a:pt x="107950" y="0"/>
                    </a:lnTo>
                    <a:lnTo>
                      <a:pt x="323850" y="0"/>
                    </a:lnTo>
                    <a:lnTo>
                      <a:pt x="323850" y="257175"/>
                    </a:lnTo>
                    <a:lnTo>
                      <a:pt x="431800" y="257175"/>
                    </a:lnTo>
                    <a:lnTo>
                      <a:pt x="215900" y="342900"/>
                    </a:lnTo>
                    <a:lnTo>
                      <a:pt x="0" y="257175"/>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9"/>
          <p:cNvSpPr txBox="1"/>
          <p:nvPr>
            <p:ph type="title"/>
          </p:nvPr>
        </p:nvSpPr>
        <p:spPr>
          <a:xfrm>
            <a:off x="838200" y="831273"/>
            <a:ext cx="10515600" cy="8594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Interval Scale</a:t>
            </a:r>
            <a:endParaRPr/>
          </a:p>
        </p:txBody>
      </p:sp>
      <p:sp>
        <p:nvSpPr>
          <p:cNvPr id="261" name="Google Shape;261;p9"/>
          <p:cNvSpPr txBox="1"/>
          <p:nvPr>
            <p:ph idx="1" type="body"/>
          </p:nvPr>
        </p:nvSpPr>
        <p:spPr>
          <a:xfrm>
            <a:off x="838200" y="1825625"/>
            <a:ext cx="10591800" cy="465355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Interval scale carries more information than ordinal and nominal scale. It captures information about the size of the intervals that separate the classes, so that we can in some sense </a:t>
            </a:r>
            <a:r>
              <a:rPr lang="en-US">
                <a:solidFill>
                  <a:schemeClr val="accent1"/>
                </a:solidFill>
              </a:rPr>
              <a:t>understand the size of the jump from one class to another.</a:t>
            </a:r>
            <a:endParaRPr/>
          </a:p>
          <a:p>
            <a:pPr indent="-228600" lvl="0" marL="228600" rtl="0" algn="l">
              <a:lnSpc>
                <a:spcPct val="90000"/>
              </a:lnSpc>
              <a:spcBef>
                <a:spcPts val="1000"/>
              </a:spcBef>
              <a:spcAft>
                <a:spcPts val="0"/>
              </a:spcAft>
              <a:buClr>
                <a:schemeClr val="dk1"/>
              </a:buClr>
              <a:buSzPts val="2800"/>
              <a:buChar char="•"/>
            </a:pPr>
            <a:r>
              <a:rPr lang="en-US"/>
              <a:t>Characteristics: </a:t>
            </a:r>
            <a:endParaRPr/>
          </a:p>
          <a:p>
            <a:pPr indent="-228600" lvl="1" marL="685800" rtl="0" algn="l">
              <a:lnSpc>
                <a:spcPct val="90000"/>
              </a:lnSpc>
              <a:spcBef>
                <a:spcPts val="500"/>
              </a:spcBef>
              <a:spcAft>
                <a:spcPts val="0"/>
              </a:spcAft>
              <a:buClr>
                <a:schemeClr val="dk1"/>
              </a:buClr>
              <a:buSzPts val="2400"/>
              <a:buChar char="•"/>
            </a:pPr>
            <a:r>
              <a:rPr lang="en-US"/>
              <a:t>An interval scale </a:t>
            </a:r>
            <a:r>
              <a:rPr lang="en-US">
                <a:solidFill>
                  <a:schemeClr val="accent1"/>
                </a:solidFill>
              </a:rPr>
              <a:t>preserves order</a:t>
            </a:r>
            <a:r>
              <a:rPr lang="en-US"/>
              <a:t>, as with an ordinal scale. </a:t>
            </a:r>
            <a:endParaRPr/>
          </a:p>
          <a:p>
            <a:pPr indent="-228600" lvl="1" marL="685800" rtl="0" algn="l">
              <a:lnSpc>
                <a:spcPct val="90000"/>
              </a:lnSpc>
              <a:spcBef>
                <a:spcPts val="500"/>
              </a:spcBef>
              <a:spcAft>
                <a:spcPts val="0"/>
              </a:spcAft>
              <a:buClr>
                <a:schemeClr val="dk1"/>
              </a:buClr>
              <a:buSzPts val="2400"/>
              <a:buChar char="•"/>
            </a:pPr>
            <a:r>
              <a:rPr lang="en-US"/>
              <a:t>An interval scale </a:t>
            </a:r>
            <a:r>
              <a:rPr lang="en-US">
                <a:solidFill>
                  <a:schemeClr val="accent1"/>
                </a:solidFill>
              </a:rPr>
              <a:t>preserves differences but not ratios</a:t>
            </a:r>
            <a:r>
              <a:rPr lang="en-US"/>
              <a:t>. That is, we  know the difference between any two of the ordered classes in the range of the mapping, but computing the ratio of two classes in the range does not make sense. </a:t>
            </a:r>
            <a:endParaRPr/>
          </a:p>
          <a:p>
            <a:pPr indent="-228600" lvl="1" marL="685800" rtl="0" algn="l">
              <a:lnSpc>
                <a:spcPct val="90000"/>
              </a:lnSpc>
              <a:spcBef>
                <a:spcPts val="500"/>
              </a:spcBef>
              <a:spcAft>
                <a:spcPts val="0"/>
              </a:spcAft>
              <a:buClr>
                <a:schemeClr val="dk1"/>
              </a:buClr>
              <a:buSzPts val="2400"/>
              <a:buChar char="•"/>
            </a:pPr>
            <a:r>
              <a:rPr lang="en-US"/>
              <a:t>Addition and subtraction are acceptable on the interval scale, but not  multiplication and division.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2021-07-07T04:04:32Z</dcterms:created>
  <dc:creator>jubair</dc:creator>
</cp:coreProperties>
</file>