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7752C-48AF-40BB-AA89-DCAC6883A20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FB60-E555-46FC-9572-3C544FEC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74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9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B223-5394-49B2-A430-4FD2FA2BB2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31BD-C589-4F1A-9A16-0ED385ECB27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3691-C25A-49F9-84F6-7D152F2E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MEANINGFULNESS IN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We want to </a:t>
            </a:r>
            <a:r>
              <a:rPr lang="en-US" dirty="0" smtClean="0"/>
              <a:t>rank three programs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C based on speed </a:t>
            </a:r>
            <a:r>
              <a:rPr lang="en-US" dirty="0"/>
              <a:t>of software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Empirical binary </a:t>
            </a:r>
            <a:r>
              <a:rPr lang="en-US" dirty="0"/>
              <a:t>relation </a:t>
            </a:r>
            <a:r>
              <a:rPr lang="en-US" i="1" dirty="0"/>
              <a:t>faster </a:t>
            </a:r>
            <a:r>
              <a:rPr lang="en-US" i="1" dirty="0" smtClean="0"/>
              <a:t>than</a:t>
            </a:r>
          </a:p>
          <a:p>
            <a:r>
              <a:rPr lang="en-US" dirty="0" smtClean="0"/>
              <a:t>Suppose, empirical </a:t>
            </a:r>
            <a:r>
              <a:rPr lang="en-US" dirty="0"/>
              <a:t>relation </a:t>
            </a:r>
            <a:r>
              <a:rPr lang="en-US" dirty="0" smtClean="0"/>
              <a:t>is such </a:t>
            </a:r>
            <a:r>
              <a:rPr lang="en-US" dirty="0"/>
              <a:t>that 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A </a:t>
            </a:r>
            <a:r>
              <a:rPr lang="en-US" dirty="0"/>
              <a:t>is faster than </a:t>
            </a:r>
            <a:r>
              <a:rPr lang="en-US" i="1" dirty="0"/>
              <a:t>B</a:t>
            </a:r>
            <a:r>
              <a:rPr lang="en-US" dirty="0"/>
              <a:t>, which is faster than </a:t>
            </a:r>
            <a:r>
              <a:rPr lang="en-US" i="1" dirty="0"/>
              <a:t>C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This notion of </a:t>
            </a:r>
            <a:r>
              <a:rPr lang="en-US" dirty="0" smtClean="0"/>
              <a:t>program speed </a:t>
            </a:r>
            <a:r>
              <a:rPr lang="en-US" dirty="0"/>
              <a:t>is measurable on an ordinal scale, </a:t>
            </a:r>
            <a:r>
              <a:rPr lang="en-US" dirty="0" smtClean="0"/>
              <a:t>and, any </a:t>
            </a:r>
            <a:r>
              <a:rPr lang="en-US" dirty="0"/>
              <a:t>mapping </a:t>
            </a:r>
            <a:r>
              <a:rPr lang="en-US" i="1" dirty="0"/>
              <a:t>M </a:t>
            </a:r>
            <a:r>
              <a:rPr lang="en-US" dirty="0"/>
              <a:t>in </a:t>
            </a:r>
            <a:r>
              <a:rPr lang="en-US" dirty="0" smtClean="0"/>
              <a:t>which    </a:t>
            </a:r>
            <a:r>
              <a:rPr lang="en-US" i="1" dirty="0" smtClean="0"/>
              <a:t>M(A</a:t>
            </a:r>
            <a:r>
              <a:rPr lang="en-US" i="1" dirty="0"/>
              <a:t>) &gt; M(B) &gt; M(C)</a:t>
            </a:r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dirty="0"/>
              <a:t>an acceptable measure</a:t>
            </a:r>
            <a:r>
              <a:rPr lang="en-US" dirty="0" smtClean="0"/>
              <a:t>.</a:t>
            </a:r>
          </a:p>
          <a:p>
            <a:r>
              <a:rPr lang="en-US" dirty="0"/>
              <a:t>the statement</a:t>
            </a:r>
            <a:br>
              <a:rPr lang="en-US" dirty="0"/>
            </a:br>
            <a:r>
              <a:rPr lang="en-US" dirty="0" smtClean="0"/>
              <a:t>	“</a:t>
            </a:r>
            <a:r>
              <a:rPr lang="en-US" dirty="0"/>
              <a:t>Program A is faster than both Programs B and C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 smtClean="0">
                <a:solidFill>
                  <a:srgbClr val="00B050"/>
                </a:solidFill>
              </a:rPr>
              <a:t>meaningful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statement: </a:t>
            </a:r>
          </a:p>
          <a:p>
            <a:pPr marL="457200" lvl="1" indent="0">
              <a:buNone/>
            </a:pPr>
            <a:r>
              <a:rPr lang="en-US" dirty="0" smtClean="0"/>
              <a:t>“Program </a:t>
            </a:r>
            <a:r>
              <a:rPr lang="en-US" i="1" dirty="0"/>
              <a:t>A </a:t>
            </a:r>
            <a:r>
              <a:rPr lang="en-US" dirty="0"/>
              <a:t>is more than twice as fast </a:t>
            </a:r>
            <a:r>
              <a:rPr lang="en-US" dirty="0" smtClean="0"/>
              <a:t>as Program </a:t>
            </a:r>
            <a:r>
              <a:rPr lang="en-US" i="1" dirty="0"/>
              <a:t>C.</a:t>
            </a:r>
            <a:r>
              <a:rPr lang="en-US" dirty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>
                <a:solidFill>
                  <a:srgbClr val="FF0000"/>
                </a:solidFill>
              </a:rPr>
              <a:t>not meaningful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see why, </a:t>
            </a:r>
            <a:r>
              <a:rPr lang="en-US" dirty="0" smtClean="0"/>
              <a:t>define acceptable measures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M</a:t>
            </a:r>
            <a:r>
              <a:rPr lang="en-US" dirty="0"/>
              <a:t>’ as follows:</a:t>
            </a:r>
            <a:br>
              <a:rPr lang="en-US" dirty="0"/>
            </a:b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3;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2;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1</a:t>
            </a:r>
            <a:br>
              <a:rPr lang="en-US" dirty="0"/>
            </a:br>
            <a:r>
              <a:rPr lang="en-US" i="1" dirty="0" smtClean="0"/>
              <a:t>M’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dirty="0"/>
              <a:t>) = 3; </a:t>
            </a:r>
            <a:r>
              <a:rPr lang="en-US" i="1" dirty="0" smtClean="0"/>
              <a:t>M’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n-US" dirty="0"/>
              <a:t>) = 2.5; </a:t>
            </a:r>
            <a:r>
              <a:rPr lang="en-US" i="1" dirty="0" smtClean="0"/>
              <a:t>M’</a:t>
            </a:r>
            <a:r>
              <a:rPr lang="en-US" dirty="0" smtClean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Using </a:t>
            </a:r>
            <a:r>
              <a:rPr lang="en-US" dirty="0"/>
              <a:t>scale </a:t>
            </a:r>
            <a:r>
              <a:rPr lang="en-US" i="1" dirty="0"/>
              <a:t>M </a:t>
            </a:r>
            <a:r>
              <a:rPr lang="en-US" dirty="0"/>
              <a:t>the statement is true, since 3 =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&gt; 2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However, using </a:t>
            </a:r>
            <a:r>
              <a:rPr lang="en-US" i="1" dirty="0"/>
              <a:t>M</a:t>
            </a:r>
            <a:r>
              <a:rPr lang="en-US" dirty="0"/>
              <a:t>’ the statement is false</a:t>
            </a:r>
            <a:r>
              <a:rPr lang="en-US" dirty="0" smtClean="0"/>
              <a:t>.</a:t>
            </a:r>
          </a:p>
          <a:p>
            <a:r>
              <a:rPr lang="en-US" dirty="0"/>
              <a:t>the sophistication of the notion </a:t>
            </a:r>
            <a:r>
              <a:rPr lang="en-US" i="1" dirty="0"/>
              <a:t>twice </a:t>
            </a:r>
            <a:r>
              <a:rPr lang="en-US" i="1" dirty="0" smtClean="0"/>
              <a:t>as fast </a:t>
            </a:r>
            <a:r>
              <a:rPr lang="en-US" dirty="0"/>
              <a:t>was not captured in our over-simplistic empirical relation system, </a:t>
            </a:r>
            <a:r>
              <a:rPr lang="en-US" dirty="0" smtClean="0"/>
              <a:t>and hence </a:t>
            </a:r>
            <a:r>
              <a:rPr lang="en-US" dirty="0"/>
              <a:t>was not preserved by all measurement </a:t>
            </a:r>
            <a:r>
              <a:rPr lang="en-US" dirty="0" smtClean="0"/>
              <a:t>mappings.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scale type of a measure aﬀects the types of operations and </a:t>
            </a:r>
            <a:r>
              <a:rPr lang="en-US" dirty="0" smtClean="0"/>
              <a:t>statistical analyses </a:t>
            </a:r>
            <a:r>
              <a:rPr lang="en-US" dirty="0"/>
              <a:t>that can be sensibly applied to the data.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statistical analyses, </a:t>
            </a:r>
            <a:r>
              <a:rPr lang="en-US" dirty="0"/>
              <a:t>w</a:t>
            </a:r>
            <a:r>
              <a:rPr lang="en-US" dirty="0" smtClean="0"/>
              <a:t>e use two </a:t>
            </a:r>
            <a:r>
              <a:rPr lang="en-US" dirty="0"/>
              <a:t>basic measures to capture this information: </a:t>
            </a:r>
            <a:r>
              <a:rPr lang="en-US" dirty="0">
                <a:solidFill>
                  <a:schemeClr val="accent1"/>
                </a:solidFill>
              </a:rPr>
              <a:t>measures of central tendency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measures of </a:t>
            </a:r>
            <a:r>
              <a:rPr lang="en-US" dirty="0" smtClean="0">
                <a:solidFill>
                  <a:schemeClr val="accent1"/>
                </a:solidFill>
              </a:rPr>
              <a:t>dispersion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 </a:t>
            </a:r>
            <a:r>
              <a:rPr lang="en-US" i="1" dirty="0"/>
              <a:t>measure of central tendency</a:t>
            </a:r>
            <a:r>
              <a:rPr lang="en-US" dirty="0"/>
              <a:t>, </a:t>
            </a:r>
            <a:r>
              <a:rPr lang="en-US" dirty="0" smtClean="0"/>
              <a:t>usually called </a:t>
            </a:r>
            <a:r>
              <a:rPr lang="en-US" dirty="0"/>
              <a:t>an average, tells us something about where the “middle” of the set is</a:t>
            </a:r>
            <a:r>
              <a:rPr lang="en-US" dirty="0" smtClean="0"/>
              <a:t> </a:t>
            </a:r>
            <a:r>
              <a:rPr lang="en-US" dirty="0"/>
              <a:t>likely to be, while a </a:t>
            </a:r>
            <a:r>
              <a:rPr lang="en-US" i="1" dirty="0"/>
              <a:t>measure of dispersion </a:t>
            </a:r>
            <a:r>
              <a:rPr lang="en-US" dirty="0"/>
              <a:t>tells us how far the data </a:t>
            </a:r>
            <a:r>
              <a:rPr lang="en-US" dirty="0" smtClean="0"/>
              <a:t>points stray </a:t>
            </a:r>
            <a:r>
              <a:rPr lang="en-US" dirty="0"/>
              <a:t>from the middle.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49" y="2634206"/>
            <a:ext cx="1309689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1554"/>
            <a:ext cx="10722429" cy="2207623"/>
          </a:xfrm>
        </p:spPr>
        <p:txBody>
          <a:bodyPr>
            <a:normAutofit fontScale="92500"/>
          </a:bodyPr>
          <a:lstStyle/>
          <a:p>
            <a:r>
              <a:rPr lang="en-US" dirty="0"/>
              <a:t>But even these simple analytical techniques cannot be used universally.</a:t>
            </a:r>
            <a:br>
              <a:rPr lang="en-US" dirty="0"/>
            </a:br>
            <a:r>
              <a:rPr lang="en-US" dirty="0"/>
              <a:t>In particular, nominal and ordinal measures do not permit computation</a:t>
            </a:r>
            <a:br>
              <a:rPr lang="en-US" dirty="0"/>
            </a:br>
            <a:r>
              <a:rPr lang="en-US" dirty="0"/>
              <a:t>of mean, variance, and standard </a:t>
            </a:r>
            <a:r>
              <a:rPr lang="en-US" dirty="0" smtClean="0"/>
              <a:t>deviation.</a:t>
            </a:r>
          </a:p>
          <a:p>
            <a:r>
              <a:rPr lang="en-US" dirty="0" smtClean="0"/>
              <a:t>the </a:t>
            </a:r>
            <a:r>
              <a:rPr lang="en-US" dirty="0"/>
              <a:t>notion of </a:t>
            </a:r>
            <a:r>
              <a:rPr lang="en-US" dirty="0">
                <a:solidFill>
                  <a:srgbClr val="FF0000"/>
                </a:solidFill>
              </a:rPr>
              <a:t>mean </a:t>
            </a:r>
            <a:r>
              <a:rPr lang="en-US" dirty="0" smtClean="0">
                <a:solidFill>
                  <a:srgbClr val="FF0000"/>
                </a:solidFill>
              </a:rPr>
              <a:t>is not </a:t>
            </a:r>
            <a:r>
              <a:rPr lang="en-US" dirty="0">
                <a:solidFill>
                  <a:srgbClr val="FF0000"/>
                </a:solidFill>
              </a:rPr>
              <a:t>meaningful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nominal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measures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668099"/>
            <a:ext cx="6345692" cy="25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2"/>
            <a:ext cx="10722429" cy="4781006"/>
          </a:xfrm>
        </p:spPr>
        <p:txBody>
          <a:bodyPr>
            <a:normAutofit/>
          </a:bodyPr>
          <a:lstStyle/>
          <a:p>
            <a:r>
              <a:rPr lang="en-US" dirty="0"/>
              <a:t>EXAMPLE 2.25</a:t>
            </a:r>
            <a:br>
              <a:rPr lang="en-US" dirty="0"/>
            </a:br>
            <a:r>
              <a:rPr lang="en-US" dirty="0"/>
              <a:t>Suppose the data points {</a:t>
            </a:r>
            <a:r>
              <a:rPr lang="en-US" i="1" dirty="0"/>
              <a:t>x</a:t>
            </a:r>
            <a:r>
              <a:rPr lang="en-US" dirty="0"/>
              <a:t>1, …, </a:t>
            </a:r>
            <a:r>
              <a:rPr lang="en-US" i="1" dirty="0" err="1"/>
              <a:t>xn</a:t>
            </a:r>
            <a:r>
              <a:rPr lang="en-US" dirty="0"/>
              <a:t>} represent a </a:t>
            </a:r>
            <a:r>
              <a:rPr lang="en-US" dirty="0">
                <a:solidFill>
                  <a:srgbClr val="0070C0"/>
                </a:solidFill>
              </a:rPr>
              <a:t>measure of </a:t>
            </a:r>
            <a:r>
              <a:rPr lang="en-US" dirty="0" smtClean="0">
                <a:solidFill>
                  <a:srgbClr val="0070C0"/>
                </a:solidFill>
              </a:rPr>
              <a:t>understandability </a:t>
            </a:r>
            <a:r>
              <a:rPr lang="en-US" dirty="0" smtClean="0"/>
              <a:t>for </a:t>
            </a:r>
            <a:r>
              <a:rPr lang="en-US" dirty="0"/>
              <a:t>each module in system </a:t>
            </a:r>
            <a:r>
              <a:rPr lang="en-US" i="1" dirty="0"/>
              <a:t>X</a:t>
            </a:r>
            <a:r>
              <a:rPr lang="en-US" dirty="0"/>
              <a:t>, while {</a:t>
            </a:r>
            <a:r>
              <a:rPr lang="en-US" i="1" dirty="0"/>
              <a:t>y</a:t>
            </a:r>
            <a:r>
              <a:rPr lang="en-US" dirty="0"/>
              <a:t>1, …, </a:t>
            </a:r>
            <a:r>
              <a:rPr lang="en-US" i="1" dirty="0" err="1"/>
              <a:t>ym</a:t>
            </a:r>
            <a:r>
              <a:rPr lang="en-US" dirty="0"/>
              <a:t>} represent the </a:t>
            </a:r>
            <a:r>
              <a:rPr lang="en-US" dirty="0" smtClean="0"/>
              <a:t>understandability </a:t>
            </a:r>
            <a:r>
              <a:rPr lang="en-US" dirty="0"/>
              <a:t>values for each module in system </a:t>
            </a:r>
            <a:r>
              <a:rPr lang="en-US" i="1" dirty="0"/>
              <a:t>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would like to know which of </a:t>
            </a:r>
            <a:r>
              <a:rPr lang="en-US" dirty="0" smtClean="0"/>
              <a:t>the two </a:t>
            </a:r>
            <a:r>
              <a:rPr lang="en-US" dirty="0"/>
              <a:t>systems has the higher average understandability. The statement “</a:t>
            </a:r>
            <a:r>
              <a:rPr lang="en-US" dirty="0" smtClean="0">
                <a:solidFill>
                  <a:schemeClr val="accent1"/>
                </a:solidFill>
              </a:rPr>
              <a:t>The average </a:t>
            </a:r>
            <a:r>
              <a:rPr lang="en-US" dirty="0">
                <a:solidFill>
                  <a:schemeClr val="accent1"/>
                </a:solidFill>
              </a:rPr>
              <a:t>of the </a:t>
            </a:r>
            <a:r>
              <a:rPr lang="en-US" i="1" dirty="0" err="1" smtClean="0">
                <a:solidFill>
                  <a:schemeClr val="accent1"/>
                </a:solidFill>
              </a:rPr>
              <a:t>x</a:t>
            </a:r>
            <a:r>
              <a:rPr lang="en-US" i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is greater than the average of the </a:t>
            </a:r>
            <a:r>
              <a:rPr lang="en-US" i="1" dirty="0" err="1">
                <a:solidFill>
                  <a:schemeClr val="accent1"/>
                </a:solidFill>
              </a:rPr>
              <a:t>y</a:t>
            </a:r>
            <a:r>
              <a:rPr lang="en-US" i="1" baseline="-25000" dirty="0" err="1">
                <a:solidFill>
                  <a:schemeClr val="accent1"/>
                </a:solidFill>
              </a:rPr>
              <a:t>j</a:t>
            </a: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dirty="0">
                <a:solidFill>
                  <a:schemeClr val="accent1"/>
                </a:solidFill>
              </a:rPr>
              <a:t>” must be meaningful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that is, the statement’s truth value should be invariant with respect to </a:t>
            </a:r>
            <a:r>
              <a:rPr lang="en-US" dirty="0" smtClean="0"/>
              <a:t>the particular </a:t>
            </a:r>
            <a:r>
              <a:rPr lang="en-US" dirty="0"/>
              <a:t>measure </a:t>
            </a:r>
            <a:r>
              <a:rPr lang="en-US" dirty="0" smtClean="0"/>
              <a:t>used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2"/>
            <a:ext cx="10722429" cy="19071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we assess every module’s understandability according to the following </a:t>
            </a:r>
            <a:r>
              <a:rPr lang="en-US" dirty="0" smtClean="0"/>
              <a:t>classification: </a:t>
            </a:r>
            <a:r>
              <a:rPr lang="en-US" dirty="0"/>
              <a:t>trivial, simple, moderate, complex, and incomprehensible. </a:t>
            </a:r>
            <a:r>
              <a:rPr lang="en-US" dirty="0" smtClean="0"/>
              <a:t>Here, understandability </a:t>
            </a:r>
            <a:r>
              <a:rPr lang="en-US" dirty="0"/>
              <a:t>is representable on an </a:t>
            </a:r>
            <a:r>
              <a:rPr lang="en-US" dirty="0" smtClean="0"/>
              <a:t>ordinal scale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/>
              <a:t>we can </a:t>
            </a:r>
            <a:r>
              <a:rPr lang="en-US" dirty="0" smtClean="0"/>
              <a:t>define </a:t>
            </a:r>
            <a:r>
              <a:rPr lang="en-US" dirty="0"/>
              <a:t>two valid measures of understandability, </a:t>
            </a:r>
            <a:r>
              <a:rPr lang="en-US" i="1" dirty="0" smtClean="0"/>
              <a:t>M </a:t>
            </a:r>
            <a:r>
              <a:rPr lang="en-US" dirty="0" smtClean="0"/>
              <a:t>and </a:t>
            </a:r>
            <a:r>
              <a:rPr lang="en-US" i="1" dirty="0"/>
              <a:t>M</a:t>
            </a:r>
            <a:r>
              <a:rPr lang="en-US" dirty="0"/>
              <a:t>’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3283"/>
          <a:stretch/>
        </p:blipFill>
        <p:spPr>
          <a:xfrm>
            <a:off x="2708910" y="3680868"/>
            <a:ext cx="6160770" cy="16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172"/>
            <a:ext cx="8501743" cy="47026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Program X has 5 modules and Program Y has 7 modules</a:t>
            </a:r>
          </a:p>
          <a:p>
            <a:r>
              <a:rPr lang="en-US" dirty="0"/>
              <a:t>Using </a:t>
            </a:r>
            <a:r>
              <a:rPr lang="en-US" i="1" dirty="0"/>
              <a:t>M</a:t>
            </a:r>
            <a:r>
              <a:rPr lang="en-US" dirty="0"/>
              <a:t>, the mean of the </a:t>
            </a:r>
            <a:r>
              <a:rPr lang="en-US" i="1" dirty="0"/>
              <a:t>X </a:t>
            </a:r>
            <a:r>
              <a:rPr lang="en-US" dirty="0"/>
              <a:t>values is 2.6, while the mean of the </a:t>
            </a:r>
            <a:r>
              <a:rPr lang="en-US" i="1" dirty="0"/>
              <a:t>Y </a:t>
            </a:r>
            <a:r>
              <a:rPr lang="en-US" dirty="0" smtClean="0"/>
              <a:t>values is </a:t>
            </a:r>
            <a:r>
              <a:rPr lang="en-US" dirty="0"/>
              <a:t>3.1; thus, </a:t>
            </a:r>
            <a:r>
              <a:rPr lang="en-US" dirty="0">
                <a:solidFill>
                  <a:srgbClr val="0070C0"/>
                </a:solidFill>
              </a:rPr>
              <a:t>the “average” of the </a:t>
            </a:r>
            <a:r>
              <a:rPr lang="en-US" i="1" dirty="0">
                <a:solidFill>
                  <a:srgbClr val="0070C0"/>
                </a:solidFill>
              </a:rPr>
              <a:t>Y </a:t>
            </a:r>
            <a:r>
              <a:rPr lang="en-US" dirty="0">
                <a:solidFill>
                  <a:srgbClr val="0070C0"/>
                </a:solidFill>
              </a:rPr>
              <a:t>values is greater than the average of the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values.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using </a:t>
            </a:r>
            <a:r>
              <a:rPr lang="en-US" i="1" dirty="0"/>
              <a:t>M</a:t>
            </a:r>
            <a:r>
              <a:rPr lang="en-US" dirty="0"/>
              <a:t>’, the mean of the </a:t>
            </a:r>
            <a:r>
              <a:rPr lang="en-US" i="1" dirty="0"/>
              <a:t>X </a:t>
            </a:r>
            <a:r>
              <a:rPr lang="en-US" dirty="0"/>
              <a:t>values is 3.6, while the mean </a:t>
            </a:r>
            <a:r>
              <a:rPr lang="en-US" dirty="0" smtClean="0"/>
              <a:t>of the </a:t>
            </a:r>
            <a:r>
              <a:rPr lang="en-US" i="1" dirty="0"/>
              <a:t>Y </a:t>
            </a:r>
            <a:r>
              <a:rPr lang="en-US" dirty="0"/>
              <a:t>values is 3.1. </a:t>
            </a:r>
            <a:r>
              <a:rPr lang="en-US" dirty="0" smtClean="0">
                <a:solidFill>
                  <a:srgbClr val="FF0000"/>
                </a:solidFill>
              </a:rPr>
              <a:t>not valid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Since the </a:t>
            </a:r>
            <a:r>
              <a:rPr lang="en-US" dirty="0" smtClean="0"/>
              <a:t>definition </a:t>
            </a:r>
            <a:r>
              <a:rPr lang="en-US" dirty="0"/>
              <a:t>of meaningfulness requires the </a:t>
            </a:r>
            <a:r>
              <a:rPr lang="en-US" dirty="0" smtClean="0"/>
              <a:t>relation to </a:t>
            </a:r>
            <a:r>
              <a:rPr lang="en-US" dirty="0"/>
              <a:t>be preserved, then </a:t>
            </a:r>
            <a:r>
              <a:rPr lang="en-US" i="1" dirty="0">
                <a:solidFill>
                  <a:srgbClr val="FF0000"/>
                </a:solidFill>
              </a:rPr>
              <a:t>mean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is not a meaningful measure of central </a:t>
            </a:r>
            <a:r>
              <a:rPr lang="en-US" dirty="0" smtClean="0">
                <a:solidFill>
                  <a:schemeClr val="accent1"/>
                </a:solidFill>
              </a:rPr>
              <a:t>tendency for </a:t>
            </a:r>
            <a:r>
              <a:rPr lang="en-US" dirty="0">
                <a:solidFill>
                  <a:schemeClr val="accent1"/>
                </a:solidFill>
              </a:rPr>
              <a:t>ordinal scale data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179" y="1749471"/>
            <a:ext cx="1866900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73" y="3277144"/>
            <a:ext cx="1343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Operations 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173"/>
            <a:ext cx="10617927" cy="24819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50"/>
                </a:solidFill>
              </a:rPr>
              <a:t>median</a:t>
            </a:r>
            <a:r>
              <a:rPr lang="en-US" i="1" dirty="0"/>
              <a:t> </a:t>
            </a:r>
            <a:r>
              <a:rPr lang="en-US" dirty="0"/>
              <a:t>(i.e., the middle-ranked item) </a:t>
            </a:r>
            <a:r>
              <a:rPr lang="en-US" dirty="0">
                <a:solidFill>
                  <a:schemeClr val="accent1"/>
                </a:solidFill>
              </a:rPr>
              <a:t>is a meaningful measure of central tendency</a:t>
            </a:r>
            <a:r>
              <a:rPr lang="en-US" dirty="0"/>
              <a:t>. Using both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M</a:t>
            </a:r>
            <a:r>
              <a:rPr lang="en-US" dirty="0"/>
              <a:t>’, the median of </a:t>
            </a:r>
            <a:r>
              <a:rPr lang="en-US" dirty="0" smtClean="0"/>
              <a:t>the </a:t>
            </a:r>
            <a:r>
              <a:rPr lang="en-US" i="1" dirty="0" smtClean="0"/>
              <a:t>Y </a:t>
            </a:r>
            <a:r>
              <a:rPr lang="en-US" dirty="0"/>
              <a:t>values (in both cases 3) is greater than the median of the </a:t>
            </a:r>
            <a:r>
              <a:rPr lang="en-US" i="1" dirty="0"/>
              <a:t>X </a:t>
            </a:r>
            <a:r>
              <a:rPr lang="en-US" dirty="0"/>
              <a:t>values (in both</a:t>
            </a:r>
            <a:br>
              <a:rPr lang="en-US" dirty="0"/>
            </a:br>
            <a:r>
              <a:rPr lang="en-US" dirty="0"/>
              <a:t>cases 2).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if we </a:t>
            </a:r>
            <a:r>
              <a:rPr lang="en-US" dirty="0" smtClean="0"/>
              <a:t>define </a:t>
            </a:r>
            <a:r>
              <a:rPr lang="en-US" i="1" dirty="0"/>
              <a:t>M’</a:t>
            </a:r>
            <a:r>
              <a:rPr lang="en-US" dirty="0"/>
              <a:t>’ as a radically different measure </a:t>
            </a:r>
            <a:r>
              <a:rPr lang="en-US" dirty="0" smtClean="0"/>
              <a:t>according to </a:t>
            </a:r>
            <a:r>
              <a:rPr lang="en-US" dirty="0"/>
              <a:t>Table 2.7, the median of the </a:t>
            </a:r>
            <a:r>
              <a:rPr lang="en-US" i="1" dirty="0"/>
              <a:t>Y </a:t>
            </a:r>
            <a:r>
              <a:rPr lang="en-US" dirty="0"/>
              <a:t>values, 69, is still greater than the </a:t>
            </a:r>
            <a:r>
              <a:rPr lang="en-US" dirty="0" smtClean="0"/>
              <a:t>median of </a:t>
            </a:r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values, 3.8.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19" y="4141742"/>
            <a:ext cx="5705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in Extended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172"/>
            <a:ext cx="10617927" cy="4767941"/>
          </a:xfrm>
        </p:spPr>
        <p:txBody>
          <a:bodyPr>
            <a:normAutofit/>
          </a:bodyPr>
          <a:lstStyle/>
          <a:p>
            <a:r>
              <a:rPr lang="en-US" dirty="0"/>
              <a:t>In many situations we cannot measure an attribute directly. Instead, we </a:t>
            </a:r>
            <a:r>
              <a:rPr lang="en-US" dirty="0" smtClean="0"/>
              <a:t>must derive </a:t>
            </a:r>
            <a:r>
              <a:rPr lang="en-US" dirty="0"/>
              <a:t>a measure in terms of the more easily understood </a:t>
            </a:r>
            <a:r>
              <a:rPr lang="en-US" i="1" dirty="0"/>
              <a:t>sub-attributes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</a:t>
            </a:r>
            <a:r>
              <a:rPr lang="en-US" dirty="0"/>
              <a:t>, suppose that we wish to assess the </a:t>
            </a:r>
            <a:r>
              <a:rPr lang="en-US" i="1" dirty="0"/>
              <a:t>quality </a:t>
            </a:r>
            <a:r>
              <a:rPr lang="en-US" dirty="0"/>
              <a:t>of the diﬀerent types </a:t>
            </a:r>
            <a:r>
              <a:rPr lang="en-US" dirty="0" smtClean="0"/>
              <a:t>of transport </a:t>
            </a:r>
            <a:r>
              <a:rPr lang="en-US" dirty="0"/>
              <a:t>available for traveling from our home to another city. </a:t>
            </a:r>
            <a:endParaRPr lang="en-US" dirty="0" smtClean="0"/>
          </a:p>
          <a:p>
            <a:r>
              <a:rPr lang="en-US" dirty="0" smtClean="0"/>
              <a:t>Quality can be assessed by sub-attributes</a:t>
            </a:r>
            <a:r>
              <a:rPr lang="en-US" dirty="0"/>
              <a:t>, journey time and cost per </a:t>
            </a:r>
            <a:r>
              <a:rPr lang="en-US" dirty="0" smtClean="0"/>
              <a:t>mile.</a:t>
            </a:r>
          </a:p>
          <a:p>
            <a:r>
              <a:rPr lang="en-US" dirty="0"/>
              <a:t>Intuitively, given two transport types,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we would rank </a:t>
            </a:r>
            <a:r>
              <a:rPr lang="en-US" i="1" dirty="0"/>
              <a:t>A </a:t>
            </a:r>
            <a:r>
              <a:rPr lang="en-US" dirty="0"/>
              <a:t>superior to </a:t>
            </a:r>
            <a:r>
              <a:rPr lang="en-US" i="1" dirty="0"/>
              <a:t>B </a:t>
            </a:r>
            <a:r>
              <a:rPr lang="en-US" dirty="0"/>
              <a:t>(i.e., </a:t>
            </a:r>
            <a:r>
              <a:rPr lang="en-US" i="1" dirty="0"/>
              <a:t>A </a:t>
            </a:r>
            <a:r>
              <a:rPr lang="en-US" dirty="0"/>
              <a:t>is of higher quality than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smtClean="0"/>
              <a:t>if </a:t>
            </a:r>
          </a:p>
          <a:p>
            <a:pPr marL="457200" lvl="1" indent="0">
              <a:buNone/>
            </a:pPr>
            <a:r>
              <a:rPr lang="en-US" dirty="0" smtClean="0"/>
              <a:t>journey </a:t>
            </a:r>
            <a:r>
              <a:rPr lang="en-US" dirty="0"/>
              <a:t>time (</a:t>
            </a:r>
            <a:r>
              <a:rPr lang="en-US" i="1" dirty="0"/>
              <a:t>A</a:t>
            </a:r>
            <a:r>
              <a:rPr lang="en-US" dirty="0"/>
              <a:t>) &lt; journey time 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b="1" dirty="0"/>
              <a:t>AND </a:t>
            </a:r>
            <a:r>
              <a:rPr lang="en-US" dirty="0"/>
              <a:t>cost per </a:t>
            </a:r>
            <a:r>
              <a:rPr lang="en-US" dirty="0" smtClean="0"/>
              <a:t>mile (</a:t>
            </a:r>
            <a:r>
              <a:rPr lang="en-US" i="1" dirty="0"/>
              <a:t>A</a:t>
            </a:r>
            <a:r>
              <a:rPr lang="en-US" dirty="0"/>
              <a:t>) &lt; cost per mile (</a:t>
            </a:r>
            <a:r>
              <a:rPr lang="en-US" i="1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in Extended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173"/>
            <a:ext cx="10617927" cy="940524"/>
          </a:xfrm>
        </p:spPr>
        <p:txBody>
          <a:bodyPr>
            <a:normAutofit/>
          </a:bodyPr>
          <a:lstStyle/>
          <a:p>
            <a:r>
              <a:rPr lang="en-US" dirty="0"/>
              <a:t>Using this rule with the data collected for each journey type, we can</a:t>
            </a:r>
            <a:br>
              <a:rPr lang="en-US" dirty="0"/>
            </a:br>
            <a:r>
              <a:rPr lang="en-US" dirty="0"/>
              <a:t>depict the relationships among </a:t>
            </a:r>
            <a:r>
              <a:rPr lang="en-US" dirty="0" smtClean="0"/>
              <a:t>the candidates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20" y="2780756"/>
            <a:ext cx="50196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737" y="2761705"/>
            <a:ext cx="2219325" cy="1752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8530" y="5233853"/>
            <a:ext cx="10617927" cy="94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 is superior to both Train and Plane because</a:t>
            </a:r>
            <a:r>
              <a:rPr lang="en-US" dirty="0" smtClean="0"/>
              <a:t>, in </a:t>
            </a:r>
            <a:r>
              <a:rPr lang="en-US" dirty="0"/>
              <a:t>each case, the journey time is shorter </a:t>
            </a:r>
            <a:r>
              <a:rPr lang="en-US" i="1" dirty="0"/>
              <a:t>and </a:t>
            </a:r>
            <a:r>
              <a:rPr lang="en-US" dirty="0"/>
              <a:t>the cost per mile is less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Knowledge of </a:t>
            </a:r>
            <a:r>
              <a:rPr lang="en-US" dirty="0"/>
              <a:t>scale type tells us about limitations on the kind of mathematical manipulations that can be performed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we deduce meaningful </a:t>
            </a:r>
            <a:r>
              <a:rPr lang="en-US" dirty="0" smtClean="0"/>
              <a:t>statements about </a:t>
            </a:r>
            <a:r>
              <a:rPr lang="en-US" dirty="0"/>
              <a:t>the entities being measured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Question is harder to answer: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errors discovered during the integration testing </a:t>
            </a:r>
            <a:r>
              <a:rPr lang="en-US" dirty="0" smtClean="0"/>
              <a:t>of program </a:t>
            </a:r>
            <a:r>
              <a:rPr lang="en-US" i="1" dirty="0"/>
              <a:t>X </a:t>
            </a:r>
            <a:r>
              <a:rPr lang="en-US" dirty="0"/>
              <a:t>was at least </a:t>
            </a:r>
            <a:r>
              <a:rPr lang="en-US" dirty="0" smtClean="0"/>
              <a:t>100.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 of </a:t>
            </a:r>
            <a:r>
              <a:rPr lang="en-US" dirty="0" smtClean="0"/>
              <a:t>fixing </a:t>
            </a:r>
            <a:r>
              <a:rPr lang="en-US" dirty="0"/>
              <a:t>each error in program </a:t>
            </a:r>
            <a:r>
              <a:rPr lang="en-US" i="1" dirty="0"/>
              <a:t>X </a:t>
            </a:r>
            <a:r>
              <a:rPr lang="en-US" dirty="0"/>
              <a:t>is at least </a:t>
            </a:r>
            <a:r>
              <a:rPr lang="en-US" dirty="0" smtClean="0"/>
              <a:t>100.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semantic error takes twice as long to </a:t>
            </a:r>
            <a:r>
              <a:rPr lang="en-US" dirty="0" smtClean="0"/>
              <a:t>fix </a:t>
            </a:r>
            <a:r>
              <a:rPr lang="en-US" dirty="0"/>
              <a:t>a syntactic </a:t>
            </a:r>
            <a:r>
              <a:rPr lang="en-US" dirty="0" smtClean="0"/>
              <a:t>error.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semantic error is twice as complex as a syntactic error.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in Extended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172"/>
            <a:ext cx="10617927" cy="1528353"/>
          </a:xfrm>
        </p:spPr>
        <p:txBody>
          <a:bodyPr>
            <a:normAutofit/>
          </a:bodyPr>
          <a:lstStyle/>
          <a:p>
            <a:r>
              <a:rPr lang="en-US" dirty="0" smtClean="0"/>
              <a:t>The relation </a:t>
            </a:r>
            <a:r>
              <a:rPr lang="en-US" dirty="0"/>
              <a:t>Train and Plane are incomparable; that is</a:t>
            </a:r>
            <a:r>
              <a:rPr lang="en-US" dirty="0" smtClean="0"/>
              <a:t>, neither </a:t>
            </a:r>
            <a:r>
              <a:rPr lang="en-US" dirty="0"/>
              <a:t>is superior to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information is needed.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06" y="3381648"/>
            <a:ext cx="50196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669" y="3414848"/>
            <a:ext cx="2219325" cy="1752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8530" y="5233853"/>
            <a:ext cx="10617927" cy="94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cost is more important to us, then Train is preferable; if speed is more important, we would prefer Plane.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number of errors discovered during the integration testing of program </a:t>
            </a:r>
            <a:r>
              <a:rPr lang="en-US" i="1" dirty="0" smtClean="0"/>
              <a:t>X </a:t>
            </a:r>
            <a:r>
              <a:rPr lang="en-US" dirty="0" smtClean="0"/>
              <a:t>was at least 100.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Meaningful</a:t>
            </a:r>
          </a:p>
          <a:p>
            <a:pPr lvl="1"/>
            <a:r>
              <a:rPr lang="en-US" dirty="0" smtClean="0"/>
              <a:t>make sense because the number of errors may be specified without reference to a particular scale</a:t>
            </a:r>
          </a:p>
          <a:p>
            <a:r>
              <a:rPr lang="en-US" dirty="0" smtClean="0"/>
              <a:t>The cost of fixing each error in program </a:t>
            </a:r>
            <a:r>
              <a:rPr lang="en-US" i="1" dirty="0" smtClean="0"/>
              <a:t>X </a:t>
            </a:r>
            <a:r>
              <a:rPr lang="en-US" dirty="0" smtClean="0"/>
              <a:t>is at least 100.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meaningful</a:t>
            </a:r>
          </a:p>
          <a:p>
            <a:pPr lvl="1"/>
            <a:r>
              <a:rPr lang="en-US" dirty="0" smtClean="0"/>
              <a:t>the cost of fixing an error cannot be</a:t>
            </a:r>
          </a:p>
          <a:p>
            <a:r>
              <a:rPr lang="en-US" dirty="0" smtClean="0"/>
              <a:t>A semantic error takes twice as long to fix a syntactic error.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Meaningful</a:t>
            </a:r>
          </a:p>
          <a:p>
            <a:pPr lvl="1"/>
            <a:r>
              <a:rPr lang="en-US" dirty="0" smtClean="0"/>
              <a:t>Make sense because </a:t>
            </a:r>
            <a:r>
              <a:rPr lang="en-US" dirty="0"/>
              <a:t>the ratio of </a:t>
            </a:r>
            <a:r>
              <a:rPr lang="en-US" dirty="0" smtClean="0"/>
              <a:t>time taken </a:t>
            </a:r>
            <a:r>
              <a:rPr lang="en-US" dirty="0"/>
              <a:t>is the same, regardless of the scale of measurement used </a:t>
            </a:r>
            <a:r>
              <a:rPr lang="en-US" dirty="0" smtClean="0"/>
              <a:t>(</a:t>
            </a:r>
            <a:r>
              <a:rPr lang="en-US" dirty="0"/>
              <a:t>hours, seconds, or years to repair).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semantic error is twice as complex as a syntactic error.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meaningful</a:t>
            </a:r>
          </a:p>
          <a:p>
            <a:pPr lvl="1"/>
            <a:r>
              <a:rPr lang="en-US" dirty="0"/>
              <a:t>If “complexity” means time to understand, then the statement makes sense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Otherwise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dirty="0"/>
              <a:t>Our intuitive notion of a statement’s meaningfulness involving measurement is quite distinct from the notion of the statement’s </a:t>
            </a:r>
            <a:r>
              <a:rPr lang="en-US" i="1" dirty="0"/>
              <a:t>truth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President of the United States is 125 years </a:t>
            </a:r>
            <a:r>
              <a:rPr lang="en-US" dirty="0" smtClean="0"/>
              <a:t>old</a:t>
            </a:r>
          </a:p>
          <a:p>
            <a:r>
              <a:rPr lang="en-US" dirty="0" smtClean="0"/>
              <a:t>the statement is </a:t>
            </a:r>
            <a:r>
              <a:rPr lang="en-US" dirty="0"/>
              <a:t>a </a:t>
            </a:r>
            <a:r>
              <a:rPr lang="en-US" dirty="0" smtClean="0"/>
              <a:t>meaningful </a:t>
            </a:r>
            <a:r>
              <a:rPr lang="en-US" dirty="0"/>
              <a:t>statement about the age measure, even though it is </a:t>
            </a:r>
            <a:r>
              <a:rPr lang="en-US" dirty="0" smtClean="0"/>
              <a:t>clearly false.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i="1" dirty="0"/>
              <a:t>meaningfulness </a:t>
            </a:r>
            <a:r>
              <a:rPr lang="en-US" dirty="0"/>
              <a:t>in a formal </a:t>
            </a:r>
            <a:r>
              <a:rPr lang="en-US" dirty="0" smtClean="0"/>
              <a:t>way:</a:t>
            </a:r>
          </a:p>
          <a:p>
            <a:pPr marL="457200" lvl="1" indent="0">
              <a:buNone/>
            </a:pPr>
            <a:r>
              <a:rPr lang="en-US" dirty="0"/>
              <a:t>We say that a statement involving measurement is </a:t>
            </a:r>
            <a:r>
              <a:rPr lang="en-US" i="1" dirty="0"/>
              <a:t>meaningful </a:t>
            </a:r>
            <a:r>
              <a:rPr lang="en-US" dirty="0"/>
              <a:t>if its truth</a:t>
            </a:r>
            <a:br>
              <a:rPr lang="en-US" dirty="0"/>
            </a:br>
            <a:r>
              <a:rPr lang="en-US" dirty="0"/>
              <a:t>value is invariant of transformations of allowable </a:t>
            </a:r>
            <a:r>
              <a:rPr lang="en-US" dirty="0" smtClean="0"/>
              <a:t>scales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Consider these statements:</a:t>
            </a:r>
          </a:p>
          <a:p>
            <a:pPr marL="457200" lvl="1" indent="0">
              <a:buNone/>
            </a:pPr>
            <a:r>
              <a:rPr lang="en-US" dirty="0" smtClean="0"/>
              <a:t>		Fred </a:t>
            </a:r>
            <a:r>
              <a:rPr lang="en-US" dirty="0"/>
              <a:t>is twice as tall as </a:t>
            </a:r>
            <a:r>
              <a:rPr lang="en-US" dirty="0" smtClean="0"/>
              <a:t>Jane</a:t>
            </a:r>
            <a:endParaRPr lang="en-US" dirty="0"/>
          </a:p>
          <a:p>
            <a:r>
              <a:rPr lang="en-US" dirty="0" smtClean="0"/>
              <a:t>The measure is in ratio </a:t>
            </a:r>
            <a:r>
              <a:rPr lang="en-US" dirty="0"/>
              <a:t>scale</a:t>
            </a:r>
            <a:r>
              <a:rPr lang="en-US" dirty="0" smtClean="0"/>
              <a:t>, because </a:t>
            </a:r>
            <a:r>
              <a:rPr lang="en-US" dirty="0"/>
              <a:t>it uses scalar multiplication as an admissible </a:t>
            </a:r>
            <a:r>
              <a:rPr lang="en-US" dirty="0" smtClean="0"/>
              <a:t>transformation.</a:t>
            </a:r>
          </a:p>
          <a:p>
            <a:r>
              <a:rPr lang="en-US" dirty="0" smtClean="0"/>
              <a:t>The statement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meaningful</a:t>
            </a:r>
            <a:r>
              <a:rPr lang="en-US" dirty="0"/>
              <a:t> because no matter which measure of height we </a:t>
            </a:r>
            <a:r>
              <a:rPr lang="en-US" dirty="0" smtClean="0"/>
              <a:t>use (</a:t>
            </a:r>
            <a:r>
              <a:rPr lang="en-US" dirty="0"/>
              <a:t>inches, feet, centimeters,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1983" cy="4653552"/>
          </a:xfrm>
        </p:spPr>
        <p:txBody>
          <a:bodyPr>
            <a:normAutofit/>
          </a:bodyPr>
          <a:lstStyle/>
          <a:p>
            <a:r>
              <a:rPr lang="en-US" dirty="0"/>
              <a:t>if the statement is true and if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M</a:t>
            </a:r>
            <a:r>
              <a:rPr lang="en-US" dirty="0"/>
              <a:t>’ are different measures of height, then both the statements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M</a:t>
            </a:r>
            <a:r>
              <a:rPr lang="en-US" dirty="0" smtClean="0"/>
              <a:t>(Fred</a:t>
            </a:r>
            <a:r>
              <a:rPr lang="en-US" dirty="0"/>
              <a:t>) = 2</a:t>
            </a:r>
            <a:r>
              <a:rPr lang="en-US" i="1" dirty="0"/>
              <a:t>M</a:t>
            </a:r>
            <a:r>
              <a:rPr lang="en-US" dirty="0"/>
              <a:t>(Jane)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i="1" dirty="0" smtClean="0"/>
              <a:t>M</a:t>
            </a:r>
            <a:r>
              <a:rPr lang="en-US" dirty="0"/>
              <a:t>’(Fred) = 2</a:t>
            </a:r>
            <a:r>
              <a:rPr lang="en-US" i="1" dirty="0"/>
              <a:t>M</a:t>
            </a:r>
            <a:r>
              <a:rPr lang="en-US" dirty="0"/>
              <a:t>’(</a:t>
            </a:r>
            <a:r>
              <a:rPr lang="en-US" dirty="0" smtClean="0"/>
              <a:t>Jane)</a:t>
            </a:r>
          </a:p>
          <a:p>
            <a:pPr marL="0" indent="0">
              <a:buNone/>
            </a:pPr>
            <a:r>
              <a:rPr lang="en-US" dirty="0" smtClean="0"/>
              <a:t>are </a:t>
            </a:r>
            <a:r>
              <a:rPr lang="en-US" dirty="0"/>
              <a:t>true.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consistency of truth is due to the relationship 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M </a:t>
            </a:r>
            <a:r>
              <a:rPr lang="en-US" dirty="0"/>
              <a:t>= </a:t>
            </a:r>
            <a:r>
              <a:rPr lang="en-US" i="1" dirty="0" err="1"/>
              <a:t>aM</a:t>
            </a:r>
            <a:r>
              <a:rPr lang="en-US" dirty="0"/>
              <a:t>’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some positive </a:t>
            </a:r>
            <a:r>
              <a:rPr lang="en-US" dirty="0"/>
              <a:t>number </a:t>
            </a:r>
            <a:r>
              <a:rPr lang="en-US" i="1" dirty="0"/>
              <a:t>a</a:t>
            </a:r>
            <a:r>
              <a:rPr lang="en-US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temperature in Tokyo today is twice that in </a:t>
            </a:r>
            <a:r>
              <a:rPr lang="en-US" dirty="0" smtClean="0"/>
              <a:t>London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statement also implies </a:t>
            </a:r>
            <a:r>
              <a:rPr lang="en-US" dirty="0" smtClean="0"/>
              <a:t>ratio scale </a:t>
            </a:r>
            <a:r>
              <a:rPr lang="en-US" dirty="0"/>
              <a:t>but is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meaningful </a:t>
            </a:r>
          </a:p>
          <a:p>
            <a:r>
              <a:rPr lang="en-US" dirty="0" smtClean="0"/>
              <a:t>Suppose, that </a:t>
            </a:r>
            <a:r>
              <a:rPr lang="en-US" dirty="0"/>
              <a:t>the temperature in Tokyo is 40°C and in London 20°C. Then on </a:t>
            </a:r>
            <a:r>
              <a:rPr lang="en-US" dirty="0" smtClean="0"/>
              <a:t>the Celsius </a:t>
            </a:r>
            <a:r>
              <a:rPr lang="en-US" dirty="0"/>
              <a:t>scale, the statement is true.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on the Fahrenheit scale, </a:t>
            </a:r>
            <a:r>
              <a:rPr lang="en-US" dirty="0" smtClean="0"/>
              <a:t>Tokyo is </a:t>
            </a:r>
            <a:r>
              <a:rPr lang="en-US" dirty="0"/>
              <a:t>104°F while London </a:t>
            </a:r>
            <a:r>
              <a:rPr lang="en-US" dirty="0" smtClean="0"/>
              <a:t>is 68°F.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difference in temperature between Tokyo and London today </a:t>
            </a:r>
            <a:r>
              <a:rPr lang="en-US" dirty="0" smtClean="0"/>
              <a:t>is twice </a:t>
            </a:r>
            <a:r>
              <a:rPr lang="en-US" dirty="0"/>
              <a:t>what it was </a:t>
            </a:r>
            <a:r>
              <a:rPr lang="en-US" dirty="0" smtClean="0"/>
              <a:t>yesterday.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statement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B050"/>
                </a:solidFill>
              </a:rPr>
              <a:t>meaningful</a:t>
            </a:r>
            <a:r>
              <a:rPr lang="en-US" dirty="0"/>
              <a:t>, because Fahrenheit and Celsius are related by the </a:t>
            </a:r>
            <a:r>
              <a:rPr lang="en-US" dirty="0" smtClean="0"/>
              <a:t>affine </a:t>
            </a:r>
            <a:r>
              <a:rPr lang="en-US" dirty="0"/>
              <a:t>transformation </a:t>
            </a:r>
            <a:r>
              <a:rPr lang="en-US" i="1" dirty="0"/>
              <a:t>F </a:t>
            </a:r>
            <a:r>
              <a:rPr lang="en-US" dirty="0"/>
              <a:t>= 9/5</a:t>
            </a:r>
            <a:r>
              <a:rPr lang="en-US" i="1" dirty="0"/>
              <a:t>C </a:t>
            </a:r>
            <a:r>
              <a:rPr lang="en-US" dirty="0"/>
              <a:t>+ 32, ensuring that ratios of differences (as opposed </a:t>
            </a:r>
            <a:r>
              <a:rPr lang="en-US" dirty="0" smtClean="0"/>
              <a:t>to just </a:t>
            </a:r>
            <a:r>
              <a:rPr lang="en-US" dirty="0"/>
              <a:t>ratios) are preserved.</a:t>
            </a:r>
            <a:r>
              <a:rPr lang="en-US" dirty="0" smtClean="0"/>
              <a:t> </a:t>
            </a:r>
          </a:p>
          <a:p>
            <a:r>
              <a:rPr lang="en-US" dirty="0"/>
              <a:t>For example, suppose yesterday’s </a:t>
            </a:r>
            <a:r>
              <a:rPr lang="en-US" dirty="0" smtClean="0"/>
              <a:t>temperatures on </a:t>
            </a:r>
            <a:r>
              <a:rPr lang="en-US" dirty="0"/>
              <a:t>the Celsius scale were 35°C in Tokyo and 25°C </a:t>
            </a:r>
            <a:r>
              <a:rPr lang="en-US" dirty="0">
                <a:solidFill>
                  <a:schemeClr val="accent1"/>
                </a:solidFill>
              </a:rPr>
              <a:t>(a difference of 10</a:t>
            </a:r>
            <a:r>
              <a:rPr lang="en-US" dirty="0"/>
              <a:t>) </a:t>
            </a:r>
            <a:r>
              <a:rPr lang="en-US" dirty="0" smtClean="0"/>
              <a:t>in London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today it is 40°C in Tokyo and 20°C in London </a:t>
            </a:r>
            <a:r>
              <a:rPr lang="en-US" dirty="0">
                <a:solidFill>
                  <a:schemeClr val="accent1"/>
                </a:solidFill>
              </a:rPr>
              <a:t>(a </a:t>
            </a:r>
            <a:r>
              <a:rPr lang="en-US" dirty="0" smtClean="0">
                <a:solidFill>
                  <a:schemeClr val="accent1"/>
                </a:solidFill>
              </a:rPr>
              <a:t>difference of </a:t>
            </a:r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dirty="0" smtClean="0">
                <a:solidFill>
                  <a:schemeClr val="accent1"/>
                </a:solidFill>
              </a:rPr>
              <a:t>).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In Fahrenheit, yesterday 95°F </a:t>
            </a:r>
            <a:r>
              <a:rPr lang="en-US" dirty="0"/>
              <a:t>in Tokyo and 77°F London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a difference </a:t>
            </a:r>
            <a:r>
              <a:rPr lang="en-US" dirty="0">
                <a:solidFill>
                  <a:schemeClr val="accent1"/>
                </a:solidFill>
              </a:rPr>
              <a:t>of 18); </a:t>
            </a:r>
            <a:r>
              <a:rPr lang="en-US" dirty="0"/>
              <a:t>today’s are 104°F in Tokyo and 68°F in London </a:t>
            </a:r>
            <a:r>
              <a:rPr lang="en-US" dirty="0">
                <a:solidFill>
                  <a:schemeClr val="accent1"/>
                </a:solidFill>
              </a:rPr>
              <a:t>(a difference of 36).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/>
              <a:t>MEANINGFULNESS IN </a:t>
            </a:r>
            <a:r>
              <a:rPr lang="en-US" dirty="0" smtClean="0"/>
              <a:t>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653552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dirty="0"/>
              <a:t>Failure </a:t>
            </a:r>
            <a:r>
              <a:rPr lang="en-US" i="1" dirty="0"/>
              <a:t>x </a:t>
            </a:r>
            <a:r>
              <a:rPr lang="en-US" dirty="0"/>
              <a:t>is twice as critical as failure </a:t>
            </a:r>
            <a:r>
              <a:rPr lang="en-US" i="1" dirty="0" smtClean="0"/>
              <a:t>y</a:t>
            </a:r>
          </a:p>
          <a:p>
            <a:r>
              <a:rPr lang="en-US" dirty="0" smtClean="0"/>
              <a:t>This </a:t>
            </a:r>
            <a:r>
              <a:rPr lang="en-US" dirty="0"/>
              <a:t>statement is </a:t>
            </a:r>
            <a:r>
              <a:rPr lang="en-US" dirty="0">
                <a:solidFill>
                  <a:srgbClr val="FF0000"/>
                </a:solidFill>
              </a:rPr>
              <a:t>not meaningful</a:t>
            </a:r>
            <a:r>
              <a:rPr lang="en-US" dirty="0"/>
              <a:t>,</a:t>
            </a:r>
            <a:r>
              <a:rPr lang="en-US" dirty="0" smtClean="0"/>
              <a:t> since </a:t>
            </a:r>
            <a:r>
              <a:rPr lang="en-US" dirty="0"/>
              <a:t>we have only an ordinal scale for</a:t>
            </a:r>
            <a:br>
              <a:rPr lang="en-US" dirty="0"/>
            </a:br>
            <a:r>
              <a:rPr lang="en-US" dirty="0"/>
              <a:t>failure </a:t>
            </a:r>
            <a:r>
              <a:rPr lang="en-US" dirty="0" smtClean="0"/>
              <a:t>criticality</a:t>
            </a:r>
          </a:p>
          <a:p>
            <a:r>
              <a:rPr lang="en-US" dirty="0"/>
              <a:t>We can </a:t>
            </a:r>
            <a:r>
              <a:rPr lang="en-US" dirty="0" smtClean="0"/>
              <a:t>define </a:t>
            </a:r>
            <a:r>
              <a:rPr lang="en-US" dirty="0"/>
              <a:t>two mappings,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M</a:t>
            </a:r>
            <a:r>
              <a:rPr lang="en-US" dirty="0"/>
              <a:t>’, to be valid </a:t>
            </a:r>
            <a:r>
              <a:rPr lang="en-US" dirty="0" smtClean="0"/>
              <a:t>ordinal measures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i="1" dirty="0"/>
              <a:t>y </a:t>
            </a:r>
            <a:r>
              <a:rPr lang="en-US" dirty="0"/>
              <a:t>is in class2 and </a:t>
            </a:r>
            <a:r>
              <a:rPr lang="en-US" i="1" dirty="0"/>
              <a:t>x </a:t>
            </a:r>
            <a:r>
              <a:rPr lang="en-US" dirty="0"/>
              <a:t>in class3. Notice that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6 and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= 3 while</a:t>
            </a:r>
            <a:br>
              <a:rPr lang="en-US" dirty="0"/>
            </a:br>
            <a:r>
              <a:rPr lang="en-US" i="1" dirty="0"/>
              <a:t>M</a:t>
            </a:r>
            <a:r>
              <a:rPr lang="en-US" dirty="0"/>
              <a:t>’(</a:t>
            </a:r>
            <a:r>
              <a:rPr lang="en-US" i="1" dirty="0"/>
              <a:t>x</a:t>
            </a:r>
            <a:r>
              <a:rPr lang="en-US" dirty="0"/>
              <a:t>) = 5 and </a:t>
            </a:r>
            <a:r>
              <a:rPr lang="en-US" i="1" dirty="0"/>
              <a:t>M</a:t>
            </a:r>
            <a:r>
              <a:rPr lang="en-US" dirty="0"/>
              <a:t>’(</a:t>
            </a:r>
            <a:r>
              <a:rPr lang="en-US" i="1" dirty="0"/>
              <a:t>y</a:t>
            </a:r>
            <a:r>
              <a:rPr lang="en-US" dirty="0"/>
              <a:t>) = 4. In this case, the statement is true under </a:t>
            </a:r>
            <a:r>
              <a:rPr lang="en-US" i="1" dirty="0"/>
              <a:t>M </a:t>
            </a:r>
            <a:r>
              <a:rPr lang="en-US" dirty="0"/>
              <a:t>but false</a:t>
            </a:r>
            <a:br>
              <a:rPr lang="en-US" dirty="0"/>
            </a:br>
            <a:r>
              <a:rPr lang="en-US" dirty="0"/>
              <a:t>under </a:t>
            </a:r>
            <a:r>
              <a:rPr lang="en-US" i="1" dirty="0"/>
              <a:t>M</a:t>
            </a:r>
            <a:r>
              <a:rPr lang="en-US" dirty="0" smtClean="0"/>
              <a:t>’.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33" y="3544659"/>
            <a:ext cx="4279149" cy="16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1080</Words>
  <Application>Microsoft Office PowerPoint</Application>
  <PresentationFormat>Widescreen</PresentationFormat>
  <Paragraphs>133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MEANINGFULNESS IN MEASUREMENT</vt:lpstr>
      <vt:lpstr>Statistical Operations on Measures</vt:lpstr>
      <vt:lpstr>Statistical Operations on Measures</vt:lpstr>
      <vt:lpstr>Statistical Operations on Measures</vt:lpstr>
      <vt:lpstr>Statistical Operations on Measures</vt:lpstr>
      <vt:lpstr>Statistical Operations on Measures</vt:lpstr>
      <vt:lpstr>Statistical Operations on Measures</vt:lpstr>
      <vt:lpstr>Measurement in Extended Number Systems</vt:lpstr>
      <vt:lpstr>Measurement in Extended Number Systems</vt:lpstr>
      <vt:lpstr>Measurement in Extended Number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jubair</dc:creator>
  <cp:lastModifiedBy>jubair</cp:lastModifiedBy>
  <cp:revision>19</cp:revision>
  <dcterms:created xsi:type="dcterms:W3CDTF">2021-07-12T18:56:18Z</dcterms:created>
  <dcterms:modified xsi:type="dcterms:W3CDTF">2021-07-13T07:10:18Z</dcterms:modified>
</cp:coreProperties>
</file>