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F50B9-647B-4972-B16D-7DC15718A84E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08D7E-A50D-4FE8-907D-BDC6E4B2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32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97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43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05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99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99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use GQM,</a:t>
            </a:r>
          </a:p>
          <a:p>
            <a:pPr lvl="1"/>
            <a:r>
              <a:rPr lang="en-US" dirty="0" smtClean="0"/>
              <a:t>First identify the overall goals of your organization (corporation, individual department or lab)</a:t>
            </a:r>
          </a:p>
          <a:p>
            <a:pPr lvl="1"/>
            <a:r>
              <a:rPr lang="en-US" dirty="0" smtClean="0"/>
              <a:t>Second, generate questions whose answers you must know in order to determine whether your goals are being met.</a:t>
            </a:r>
          </a:p>
          <a:p>
            <a:pPr lvl="1"/>
            <a:r>
              <a:rPr lang="en-US" dirty="0" smtClean="0"/>
              <a:t>Finally, analyze each question to identify measurements you need in order to answer each question.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76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38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18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https://www.geeksforgeeks.org/coding-standards-and-guidelines/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90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69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5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9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95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15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04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29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1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2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4D0-B991-4828-A654-FFA339B606D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F7E4-C588-4178-A0BB-DDE73158C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2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4D0-B991-4828-A654-FFA339B606D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F7E4-C588-4178-A0BB-DDE73158C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4D0-B991-4828-A654-FFA339B606D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F7E4-C588-4178-A0BB-DDE73158C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2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4D0-B991-4828-A654-FFA339B606D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F7E4-C588-4178-A0BB-DDE73158C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4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4D0-B991-4828-A654-FFA339B606D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F7E4-C588-4178-A0BB-DDE73158C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3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4D0-B991-4828-A654-FFA339B606D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F7E4-C588-4178-A0BB-DDE73158C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1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4D0-B991-4828-A654-FFA339B606D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F7E4-C588-4178-A0BB-DDE73158C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5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4D0-B991-4828-A654-FFA339B606D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F7E4-C588-4178-A0BB-DDE73158C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6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4D0-B991-4828-A654-FFA339B606D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F7E4-C588-4178-A0BB-DDE73158C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0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4D0-B991-4828-A654-FFA339B606D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F7E4-C588-4178-A0BB-DDE73158C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1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4D0-B991-4828-A654-FFA339B606D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F7E4-C588-4178-A0BB-DDE73158C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5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6E4D0-B991-4828-A654-FFA339B606D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F7E4-C588-4178-A0BB-DDE73158C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0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Goal-Based Software  Measurement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2268"/>
            <a:ext cx="10515600" cy="59257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Attributes with possible measures</a:t>
            </a:r>
            <a:endParaRPr lang="en-US" sz="3600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417" y="1557615"/>
            <a:ext cx="8325439" cy="45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5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2268"/>
            <a:ext cx="10515600" cy="59257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Attributes with possible measures</a:t>
            </a:r>
            <a:endParaRPr lang="en-US" sz="3600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6" y="1536637"/>
            <a:ext cx="8677501" cy="422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2268"/>
            <a:ext cx="10515600" cy="59257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Attributes with possible measures</a:t>
            </a:r>
            <a:endParaRPr lang="en-US" sz="3600" dirty="0"/>
          </a:p>
        </p:txBody>
      </p:sp>
      <p:pic>
        <p:nvPicPr>
          <p:cNvPr id="3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852" y="1444753"/>
            <a:ext cx="8559936" cy="436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5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2268"/>
            <a:ext cx="10515600" cy="59257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Attributes with possible measures</a:t>
            </a:r>
            <a:endParaRPr lang="en-US" sz="3600" dirty="0"/>
          </a:p>
        </p:txBody>
      </p:sp>
      <p:pic>
        <p:nvPicPr>
          <p:cNvPr id="3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789" y="1574072"/>
            <a:ext cx="9196251" cy="438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8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2268"/>
            <a:ext cx="10515600" cy="59257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Attributes with possible measures</a:t>
            </a:r>
            <a:endParaRPr lang="en-US" sz="3600" dirty="0"/>
          </a:p>
        </p:txBody>
      </p:sp>
      <p:pic>
        <p:nvPicPr>
          <p:cNvPr id="3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669" y="1788193"/>
            <a:ext cx="8427583" cy="352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5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2267"/>
            <a:ext cx="10515600" cy="853835"/>
          </a:xfrm>
        </p:spPr>
        <p:txBody>
          <a:bodyPr>
            <a:normAutofit/>
          </a:bodyPr>
          <a:lstStyle/>
          <a:p>
            <a:r>
              <a:rPr lang="en-US" dirty="0"/>
              <a:t>DETERMINING WHAT TO MEASURE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15291"/>
            <a:ext cx="10515600" cy="4661672"/>
          </a:xfrm>
        </p:spPr>
        <p:txBody>
          <a:bodyPr>
            <a:normAutofit/>
          </a:bodyPr>
          <a:lstStyle/>
          <a:p>
            <a:r>
              <a:rPr lang="en-US" dirty="0"/>
              <a:t>Measurement is useful only if it helps you to understand </a:t>
            </a:r>
            <a:r>
              <a:rPr lang="en-US" dirty="0" smtClean="0"/>
              <a:t>an underlying </a:t>
            </a:r>
            <a:r>
              <a:rPr lang="en-US" dirty="0"/>
              <a:t>process or one of its resultant products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depends </a:t>
            </a:r>
            <a:r>
              <a:rPr lang="en-US" dirty="0"/>
              <a:t>on your objectives—you select </a:t>
            </a:r>
            <a:r>
              <a:rPr lang="en-US" dirty="0" smtClean="0"/>
              <a:t>specific measurements </a:t>
            </a:r>
            <a:r>
              <a:rPr lang="en-US" dirty="0"/>
              <a:t>based on what information you need to meet your </a:t>
            </a:r>
            <a:r>
              <a:rPr lang="en-US" dirty="0" smtClean="0"/>
              <a:t>goals.</a:t>
            </a:r>
          </a:p>
          <a:p>
            <a:r>
              <a:rPr lang="en-US" dirty="0" smtClean="0"/>
              <a:t>The </a:t>
            </a:r>
            <a:r>
              <a:rPr lang="en-US" dirty="0"/>
              <a:t>Goal-Question-Metric approach (GQM) for metrics selection, </a:t>
            </a:r>
            <a:r>
              <a:rPr lang="en-US" dirty="0" smtClean="0"/>
              <a:t>first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suggested by </a:t>
            </a:r>
            <a:r>
              <a:rPr lang="en-US" dirty="0" err="1"/>
              <a:t>Basili</a:t>
            </a:r>
            <a:r>
              <a:rPr lang="en-US" dirty="0"/>
              <a:t> and his </a:t>
            </a:r>
            <a:r>
              <a:rPr lang="en-US" dirty="0" smtClean="0"/>
              <a:t>colleagues. [</a:t>
            </a:r>
            <a:r>
              <a:rPr lang="en-US" dirty="0" err="1"/>
              <a:t>Basili</a:t>
            </a:r>
            <a:r>
              <a:rPr lang="en-US" dirty="0"/>
              <a:t> </a:t>
            </a:r>
            <a:r>
              <a:rPr lang="en-US" dirty="0" smtClean="0"/>
              <a:t>and Weiss 1984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2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2267"/>
            <a:ext cx="10515600" cy="853835"/>
          </a:xfrm>
        </p:spPr>
        <p:txBody>
          <a:bodyPr>
            <a:normAutofit/>
          </a:bodyPr>
          <a:lstStyle/>
          <a:p>
            <a:r>
              <a:rPr lang="en-US" dirty="0" smtClean="0"/>
              <a:t>GQM Approach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15291"/>
            <a:ext cx="10515600" cy="466167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Goal-Question-Metric (GQM) approach to process  metrics provides a framework for deriving measures  from organization or business goals.</a:t>
            </a:r>
          </a:p>
          <a:p>
            <a:r>
              <a:rPr lang="en-US" dirty="0" smtClean="0"/>
              <a:t>The </a:t>
            </a:r>
            <a:r>
              <a:rPr lang="en-US" dirty="0"/>
              <a:t>goal provides the purpose for collecting the data, and the questions tell you and your project how to use </a:t>
            </a:r>
            <a:r>
              <a:rPr lang="en-US" dirty="0" smtClean="0"/>
              <a:t>the data.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GQM </a:t>
            </a:r>
            <a:r>
              <a:rPr lang="en-US" dirty="0" smtClean="0"/>
              <a:t>approach provides </a:t>
            </a:r>
            <a:r>
              <a:rPr lang="en-US" dirty="0"/>
              <a:t>a framework involving three steps:</a:t>
            </a:r>
            <a:br>
              <a:rPr lang="en-US" dirty="0"/>
            </a:br>
            <a:r>
              <a:rPr lang="en-US" dirty="0"/>
              <a:t>1. List the major </a:t>
            </a:r>
            <a:r>
              <a:rPr lang="en-US" dirty="0">
                <a:solidFill>
                  <a:srgbClr val="C00000"/>
                </a:solidFill>
              </a:rPr>
              <a:t>goals</a:t>
            </a:r>
            <a:r>
              <a:rPr lang="en-US" dirty="0"/>
              <a:t> of the development or maintenance project.</a:t>
            </a:r>
            <a:br>
              <a:rPr lang="en-US" dirty="0"/>
            </a:br>
            <a:r>
              <a:rPr lang="en-US" dirty="0"/>
              <a:t>2. Derive from each goal the </a:t>
            </a:r>
            <a:r>
              <a:rPr lang="en-US" dirty="0">
                <a:solidFill>
                  <a:srgbClr val="C00000"/>
                </a:solidFill>
              </a:rPr>
              <a:t>questions</a:t>
            </a:r>
            <a:r>
              <a:rPr lang="en-US" dirty="0"/>
              <a:t> that must be answered to determine whether the goals are being met.</a:t>
            </a:r>
            <a:br>
              <a:rPr lang="en-US" dirty="0"/>
            </a:br>
            <a:r>
              <a:rPr lang="en-US" dirty="0"/>
              <a:t>3. Decide what must be </a:t>
            </a:r>
            <a:r>
              <a:rPr lang="en-US" dirty="0">
                <a:solidFill>
                  <a:srgbClr val="C00000"/>
                </a:solidFill>
              </a:rPr>
              <a:t>measured</a:t>
            </a:r>
            <a:r>
              <a:rPr lang="en-US" dirty="0"/>
              <a:t> in order to be able to answer the</a:t>
            </a:r>
            <a:br>
              <a:rPr lang="en-US" dirty="0"/>
            </a:br>
            <a:r>
              <a:rPr lang="en-US" dirty="0"/>
              <a:t>questions adequately.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3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2267"/>
            <a:ext cx="10515600" cy="853835"/>
          </a:xfrm>
        </p:spPr>
        <p:txBody>
          <a:bodyPr>
            <a:normAutofit/>
          </a:bodyPr>
          <a:lstStyle/>
          <a:p>
            <a:r>
              <a:rPr lang="en-US" dirty="0" smtClean="0"/>
              <a:t>GQM Approach</a:t>
            </a:r>
            <a:endParaRPr lang="en-US" sz="36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516063"/>
          <a:ext cx="10515600" cy="4558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542">
                  <a:extLst>
                    <a:ext uri="{9D8B030D-6E8A-4147-A177-3AD203B41FA5}">
                      <a16:colId xmlns:a16="http://schemas.microsoft.com/office/drawing/2014/main" val="274622751"/>
                    </a:ext>
                  </a:extLst>
                </a:gridCol>
                <a:gridCol w="8998058">
                  <a:extLst>
                    <a:ext uri="{9D8B030D-6E8A-4147-A177-3AD203B41FA5}">
                      <a16:colId xmlns:a16="http://schemas.microsoft.com/office/drawing/2014/main" val="2692562397"/>
                    </a:ext>
                  </a:extLst>
                </a:gridCol>
              </a:tblGrid>
              <a:tr h="721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668734"/>
                  </a:ext>
                </a:extLst>
              </a:tr>
              <a:tr h="7211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1</a:t>
                      </a: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Developing a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set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of corporate,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division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and project</a:t>
                      </a:r>
                      <a:r>
                        <a:rPr sz="2000" spc="-85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goals</a:t>
                      </a: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285040752"/>
                  </a:ext>
                </a:extLst>
              </a:tr>
              <a:tr h="7211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2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189230" marB="0"/>
                </a:tc>
                <a:tc>
                  <a:txBody>
                    <a:bodyPr/>
                    <a:lstStyle/>
                    <a:p>
                      <a:pPr marL="434340" marR="16256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Generating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questions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that define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those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goals as completely as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possible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in  a quantifiable</a:t>
                      </a:r>
                      <a:r>
                        <a:rPr sz="2000" spc="-5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way</a:t>
                      </a:r>
                      <a:endParaRPr sz="2000" dirty="0">
                        <a:solidFill>
                          <a:schemeClr val="tx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87568788"/>
                  </a:ext>
                </a:extLst>
              </a:tr>
              <a:tr h="7211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3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188595" marB="0"/>
                </a:tc>
                <a:tc>
                  <a:txBody>
                    <a:bodyPr/>
                    <a:lstStyle/>
                    <a:p>
                      <a:pPr marL="434340" marR="226695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Specifying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measures (metrics)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needed to be collected to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answer those  questions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and to track process and product conformance to the</a:t>
                      </a:r>
                      <a:r>
                        <a:rPr sz="2000" spc="-11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goals</a:t>
                      </a: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2139394753"/>
                  </a:ext>
                </a:extLst>
              </a:tr>
              <a:tr h="7211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4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Developing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mechanisms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for data</a:t>
                      </a:r>
                      <a:r>
                        <a:rPr sz="2000" spc="-35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collection</a:t>
                      </a: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95515513"/>
                  </a:ext>
                </a:extLst>
              </a:tr>
              <a:tr h="7211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solidFill>
                          <a:schemeClr val="tx1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5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34340" marR="32766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Collecting, validating and analyzing the data in real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time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to provide  feedback </a:t>
                      </a:r>
                      <a:r>
                        <a:rPr sz="2000" dirty="0" smtClean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to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dirty="0" smtClean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projects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for corrective action, to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assess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conformance</a:t>
                      </a:r>
                      <a:r>
                        <a:rPr sz="2000" spc="-12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to  the goals and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make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recommendations for future</a:t>
                      </a:r>
                      <a:r>
                        <a:rPr sz="2000" spc="-55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improvements</a:t>
                      </a:r>
                      <a:endParaRPr sz="2000" dirty="0">
                        <a:solidFill>
                          <a:schemeClr val="tx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2238327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94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2267"/>
            <a:ext cx="10515600" cy="853835"/>
          </a:xfrm>
        </p:spPr>
        <p:txBody>
          <a:bodyPr>
            <a:normAutofit/>
          </a:bodyPr>
          <a:lstStyle/>
          <a:p>
            <a:r>
              <a:rPr lang="en-US" dirty="0" smtClean="0"/>
              <a:t>GQM Approach Example</a:t>
            </a:r>
            <a:endParaRPr lang="en-US" sz="3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3666" y="1985553"/>
            <a:ext cx="10359877" cy="381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0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2267"/>
            <a:ext cx="10515600" cy="853835"/>
          </a:xfrm>
        </p:spPr>
        <p:txBody>
          <a:bodyPr>
            <a:normAutofit/>
          </a:bodyPr>
          <a:lstStyle/>
          <a:p>
            <a:r>
              <a:rPr lang="en-US" dirty="0" smtClean="0"/>
              <a:t>GQM Approach Example 2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388" y="1394551"/>
            <a:ext cx="10515600" cy="1257209"/>
          </a:xfrm>
        </p:spPr>
        <p:txBody>
          <a:bodyPr/>
          <a:lstStyle/>
          <a:p>
            <a:r>
              <a:rPr lang="en-US" dirty="0" smtClean="0"/>
              <a:t>You are manager for a software development team and you have to decide upon the release time of your product. Construct a GQM tree related to this goal.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219823" y="3218619"/>
            <a:ext cx="8644120" cy="2749255"/>
            <a:chOff x="2219823" y="3218619"/>
            <a:chExt cx="8644120" cy="2749255"/>
          </a:xfrm>
        </p:grpSpPr>
        <p:grpSp>
          <p:nvGrpSpPr>
            <p:cNvPr id="16" name="Group 15"/>
            <p:cNvGrpSpPr/>
            <p:nvPr/>
          </p:nvGrpSpPr>
          <p:grpSpPr>
            <a:xfrm>
              <a:off x="2219823" y="3357336"/>
              <a:ext cx="7809865" cy="2610538"/>
              <a:chOff x="978852" y="3422650"/>
              <a:chExt cx="7809865" cy="2610538"/>
            </a:xfrm>
          </p:grpSpPr>
          <p:sp>
            <p:nvSpPr>
              <p:cNvPr id="5" name="object 4"/>
              <p:cNvSpPr txBox="1"/>
              <p:nvPr/>
            </p:nvSpPr>
            <p:spPr>
              <a:xfrm>
                <a:off x="978852" y="4527296"/>
                <a:ext cx="1255395" cy="45339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b="1" spc="-5" dirty="0">
                    <a:solidFill>
                      <a:srgbClr val="800000"/>
                    </a:solidFill>
                    <a:cs typeface="Tahoma"/>
                  </a:rPr>
                  <a:t>Goal:</a:t>
                </a:r>
                <a:r>
                  <a:rPr sz="1400" b="1" spc="-60" dirty="0">
                    <a:solidFill>
                      <a:srgbClr val="800000"/>
                    </a:solidFill>
                    <a:cs typeface="Tahoma"/>
                  </a:rPr>
                  <a:t> </a:t>
                </a:r>
                <a:r>
                  <a:rPr sz="1400" b="1" spc="-5" dirty="0">
                    <a:cs typeface="Tahoma"/>
                  </a:rPr>
                  <a:t>suitable  Release</a:t>
                </a:r>
                <a:r>
                  <a:rPr sz="1400" b="1" spc="-20" dirty="0">
                    <a:cs typeface="Tahoma"/>
                  </a:rPr>
                  <a:t> </a:t>
                </a:r>
                <a:r>
                  <a:rPr sz="1400" b="1" dirty="0">
                    <a:cs typeface="Tahoma"/>
                  </a:rPr>
                  <a:t>time</a:t>
                </a:r>
                <a:endParaRPr sz="1400" dirty="0">
                  <a:cs typeface="Tahoma"/>
                </a:endParaRPr>
              </a:p>
            </p:txBody>
          </p:sp>
          <p:sp>
            <p:nvSpPr>
              <p:cNvPr id="6" name="object 5"/>
              <p:cNvSpPr txBox="1"/>
              <p:nvPr/>
            </p:nvSpPr>
            <p:spPr>
              <a:xfrm>
                <a:off x="2952187" y="4746971"/>
                <a:ext cx="2409825" cy="2282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b="1" dirty="0">
                    <a:cs typeface="Tahoma"/>
                  </a:rPr>
                  <a:t>What </a:t>
                </a:r>
                <a:r>
                  <a:rPr sz="1400" b="1" spc="-5" dirty="0">
                    <a:cs typeface="Tahoma"/>
                  </a:rPr>
                  <a:t>is </a:t>
                </a:r>
                <a:r>
                  <a:rPr sz="1400" b="1" dirty="0">
                    <a:cs typeface="Tahoma"/>
                  </a:rPr>
                  <a:t>current</a:t>
                </a:r>
                <a:r>
                  <a:rPr sz="1400" b="1" spc="-45" dirty="0">
                    <a:cs typeface="Tahoma"/>
                  </a:rPr>
                  <a:t> </a:t>
                </a:r>
                <a:r>
                  <a:rPr sz="1400" b="1" spc="-5" dirty="0">
                    <a:cs typeface="Tahoma"/>
                  </a:rPr>
                  <a:t>reliability?</a:t>
                </a:r>
                <a:endParaRPr sz="1400" dirty="0">
                  <a:cs typeface="Tahoma"/>
                </a:endParaRPr>
              </a:p>
            </p:txBody>
          </p:sp>
          <p:sp>
            <p:nvSpPr>
              <p:cNvPr id="7" name="object 6"/>
              <p:cNvSpPr txBox="1"/>
              <p:nvPr/>
            </p:nvSpPr>
            <p:spPr>
              <a:xfrm>
                <a:off x="2952187" y="5600353"/>
                <a:ext cx="2458085" cy="2282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b="1" dirty="0">
                    <a:cs typeface="Tahoma"/>
                  </a:rPr>
                  <a:t>What are time</a:t>
                </a:r>
                <a:r>
                  <a:rPr sz="1400" b="1" spc="-45" dirty="0">
                    <a:cs typeface="Tahoma"/>
                  </a:rPr>
                  <a:t> </a:t>
                </a:r>
                <a:r>
                  <a:rPr sz="1400" b="1" spc="-5" dirty="0">
                    <a:cs typeface="Tahoma"/>
                  </a:rPr>
                  <a:t>constraints?</a:t>
                </a:r>
                <a:endParaRPr sz="1400">
                  <a:cs typeface="Tahoma"/>
                </a:endParaRPr>
              </a:p>
            </p:txBody>
          </p:sp>
          <p:sp>
            <p:nvSpPr>
              <p:cNvPr id="8" name="object 7"/>
              <p:cNvSpPr/>
              <p:nvPr/>
            </p:nvSpPr>
            <p:spPr>
              <a:xfrm>
                <a:off x="2216150" y="4076700"/>
                <a:ext cx="720725" cy="1656080"/>
              </a:xfrm>
              <a:custGeom>
                <a:avLst/>
                <a:gdLst/>
                <a:ahLst/>
                <a:cxnLst/>
                <a:rect l="l" t="t" r="r" b="b"/>
                <a:pathLst>
                  <a:path w="720725" h="1656079">
                    <a:moveTo>
                      <a:pt x="0" y="720725"/>
                    </a:moveTo>
                    <a:lnTo>
                      <a:pt x="720725" y="0"/>
                    </a:lnTo>
                  </a:path>
                  <a:path w="720725" h="1656079">
                    <a:moveTo>
                      <a:pt x="0" y="720725"/>
                    </a:moveTo>
                    <a:lnTo>
                      <a:pt x="720725" y="792162"/>
                    </a:lnTo>
                  </a:path>
                  <a:path w="720725" h="1656079">
                    <a:moveTo>
                      <a:pt x="0" y="720725"/>
                    </a:moveTo>
                    <a:lnTo>
                      <a:pt x="720725" y="1655762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 txBox="1"/>
              <p:nvPr/>
            </p:nvSpPr>
            <p:spPr>
              <a:xfrm>
                <a:off x="6687502" y="4738103"/>
                <a:ext cx="1148080" cy="2282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b="1" dirty="0">
                    <a:cs typeface="Tahoma"/>
                  </a:rPr>
                  <a:t>Hours </a:t>
                </a:r>
                <a:r>
                  <a:rPr sz="1400" b="1" spc="-5" dirty="0">
                    <a:cs typeface="Tahoma"/>
                  </a:rPr>
                  <a:t>of</a:t>
                </a:r>
                <a:r>
                  <a:rPr sz="1400" b="1" spc="-75" dirty="0">
                    <a:cs typeface="Tahoma"/>
                  </a:rPr>
                  <a:t> </a:t>
                </a:r>
                <a:r>
                  <a:rPr sz="1400" b="1" spc="-5" dirty="0">
                    <a:cs typeface="Tahoma"/>
                  </a:rPr>
                  <a:t>use</a:t>
                </a:r>
                <a:endParaRPr sz="1400">
                  <a:cs typeface="Tahoma"/>
                </a:endParaRPr>
              </a:p>
            </p:txBody>
          </p:sp>
          <p:sp>
            <p:nvSpPr>
              <p:cNvPr id="10" name="object 10"/>
              <p:cNvSpPr txBox="1"/>
              <p:nvPr/>
            </p:nvSpPr>
            <p:spPr>
              <a:xfrm>
                <a:off x="6687502" y="5164794"/>
                <a:ext cx="2101215" cy="45339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b="1" dirty="0">
                    <a:cs typeface="Tahoma"/>
                  </a:rPr>
                  <a:t>Number </a:t>
                </a:r>
                <a:r>
                  <a:rPr sz="1400" b="1" spc="-5" dirty="0">
                    <a:cs typeface="Tahoma"/>
                  </a:rPr>
                  <a:t>of person days  Available </a:t>
                </a:r>
                <a:r>
                  <a:rPr sz="1400" b="1" dirty="0">
                    <a:cs typeface="Tahoma"/>
                  </a:rPr>
                  <a:t>for</a:t>
                </a:r>
                <a:r>
                  <a:rPr sz="1400" b="1" spc="-10" dirty="0">
                    <a:cs typeface="Tahoma"/>
                  </a:rPr>
                  <a:t> </a:t>
                </a:r>
                <a:r>
                  <a:rPr sz="1400" b="1" spc="-5" dirty="0">
                    <a:cs typeface="Tahoma"/>
                  </a:rPr>
                  <a:t>testing</a:t>
                </a:r>
                <a:endParaRPr sz="1400">
                  <a:cs typeface="Tahoma"/>
                </a:endParaRPr>
              </a:p>
            </p:txBody>
          </p:sp>
          <p:sp>
            <p:nvSpPr>
              <p:cNvPr id="11" name="object 11"/>
              <p:cNvSpPr txBox="1"/>
              <p:nvPr/>
            </p:nvSpPr>
            <p:spPr>
              <a:xfrm>
                <a:off x="6687502" y="5804920"/>
                <a:ext cx="1564005" cy="2282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b="1" dirty="0">
                    <a:cs typeface="Tahoma"/>
                  </a:rPr>
                  <a:t>Days </a:t>
                </a:r>
                <a:r>
                  <a:rPr sz="1400" b="1" spc="-5" dirty="0">
                    <a:cs typeface="Tahoma"/>
                  </a:rPr>
                  <a:t>till</a:t>
                </a:r>
                <a:r>
                  <a:rPr sz="1400" b="1" spc="-60" dirty="0">
                    <a:cs typeface="Tahoma"/>
                  </a:rPr>
                  <a:t> </a:t>
                </a:r>
                <a:r>
                  <a:rPr sz="1400" b="1" spc="-5" dirty="0">
                    <a:cs typeface="Tahoma"/>
                  </a:rPr>
                  <a:t>deadline</a:t>
                </a:r>
                <a:endParaRPr sz="1400">
                  <a:cs typeface="Tahoma"/>
                </a:endParaRPr>
              </a:p>
            </p:txBody>
          </p:sp>
          <p:grpSp>
            <p:nvGrpSpPr>
              <p:cNvPr id="12" name="object 12"/>
              <p:cNvGrpSpPr/>
              <p:nvPr/>
            </p:nvGrpSpPr>
            <p:grpSpPr>
              <a:xfrm>
                <a:off x="5449887" y="3422650"/>
                <a:ext cx="1236980" cy="2460625"/>
                <a:chOff x="5449887" y="3422650"/>
                <a:chExt cx="1236980" cy="2460625"/>
              </a:xfrm>
            </p:grpSpPr>
            <p:sp>
              <p:nvSpPr>
                <p:cNvPr id="13" name="object 13"/>
                <p:cNvSpPr/>
                <p:nvPr/>
              </p:nvSpPr>
              <p:spPr>
                <a:xfrm>
                  <a:off x="5816600" y="3429000"/>
                  <a:ext cx="863600" cy="144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600" h="1440179">
                      <a:moveTo>
                        <a:pt x="0" y="576262"/>
                      </a:moveTo>
                      <a:lnTo>
                        <a:pt x="792162" y="0"/>
                      </a:lnTo>
                    </a:path>
                    <a:path w="863600" h="1440179">
                      <a:moveTo>
                        <a:pt x="0" y="576262"/>
                      </a:moveTo>
                      <a:lnTo>
                        <a:pt x="863600" y="431800"/>
                      </a:lnTo>
                    </a:path>
                    <a:path w="863600" h="1440179">
                      <a:moveTo>
                        <a:pt x="0" y="576262"/>
                      </a:moveTo>
                      <a:lnTo>
                        <a:pt x="863600" y="1439862"/>
                      </a:lnTo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4" name="object 14"/>
                <p:cNvSpPr/>
                <p:nvPr/>
              </p:nvSpPr>
              <p:spPr>
                <a:xfrm>
                  <a:off x="5456237" y="3429000"/>
                  <a:ext cx="1224280" cy="144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279" h="1440179">
                      <a:moveTo>
                        <a:pt x="0" y="1439862"/>
                      </a:moveTo>
                      <a:lnTo>
                        <a:pt x="1152525" y="0"/>
                      </a:lnTo>
                    </a:path>
                    <a:path w="1224279" h="1440179">
                      <a:moveTo>
                        <a:pt x="0" y="1439862"/>
                      </a:moveTo>
                      <a:lnTo>
                        <a:pt x="1152525" y="1008062"/>
                      </a:lnTo>
                    </a:path>
                    <a:path w="1224279" h="1440179">
                      <a:moveTo>
                        <a:pt x="0" y="1439862"/>
                      </a:moveTo>
                      <a:lnTo>
                        <a:pt x="1223962" y="431800"/>
                      </a:lnTo>
                    </a:path>
                    <a:path w="1224279" h="1440179">
                      <a:moveTo>
                        <a:pt x="0" y="1439862"/>
                      </a:moveTo>
                      <a:lnTo>
                        <a:pt x="1152525" y="1439862"/>
                      </a:lnTo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5" name="object 15"/>
                <p:cNvSpPr/>
                <p:nvPr/>
              </p:nvSpPr>
              <p:spPr>
                <a:xfrm>
                  <a:off x="5456237" y="4868863"/>
                  <a:ext cx="1152525" cy="1008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25" h="1008379">
                      <a:moveTo>
                        <a:pt x="0" y="863600"/>
                      </a:moveTo>
                      <a:lnTo>
                        <a:pt x="1152525" y="0"/>
                      </a:lnTo>
                    </a:path>
                    <a:path w="1152525" h="1008379">
                      <a:moveTo>
                        <a:pt x="0" y="863600"/>
                      </a:moveTo>
                      <a:lnTo>
                        <a:pt x="1152525" y="576262"/>
                      </a:lnTo>
                    </a:path>
                    <a:path w="1152525" h="1008379">
                      <a:moveTo>
                        <a:pt x="0" y="863600"/>
                      </a:moveTo>
                      <a:lnTo>
                        <a:pt x="1152525" y="1008062"/>
                      </a:lnTo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</p:grpSp>
        <p:sp>
          <p:nvSpPr>
            <p:cNvPr id="17" name="object 5"/>
            <p:cNvSpPr txBox="1"/>
            <p:nvPr/>
          </p:nvSpPr>
          <p:spPr>
            <a:xfrm>
              <a:off x="4175741" y="3710652"/>
              <a:ext cx="2878202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b="1" dirty="0">
                  <a:cs typeface="Tahoma"/>
                </a:rPr>
                <a:t>What </a:t>
              </a:r>
              <a:r>
                <a:rPr sz="1400" b="1" spc="-5" dirty="0">
                  <a:cs typeface="Tahoma"/>
                </a:rPr>
                <a:t>is </a:t>
              </a:r>
              <a:r>
                <a:rPr sz="1400" b="1" spc="-5" dirty="0" smtClean="0">
                  <a:cs typeface="Tahoma"/>
                </a:rPr>
                <a:t>reliability</a:t>
              </a:r>
              <a:r>
                <a:rPr lang="en-US" sz="1400" b="1" spc="-5" dirty="0" smtClean="0">
                  <a:cs typeface="Tahoma"/>
                </a:rPr>
                <a:t> requirement</a:t>
              </a:r>
              <a:r>
                <a:rPr sz="1400" b="1" spc="-5" dirty="0" smtClean="0">
                  <a:cs typeface="Tahoma"/>
                </a:rPr>
                <a:t>?</a:t>
              </a:r>
              <a:endParaRPr sz="1400" dirty="0">
                <a:cs typeface="Tahoma"/>
              </a:endParaRPr>
            </a:p>
          </p:txBody>
        </p:sp>
        <p:sp>
          <p:nvSpPr>
            <p:cNvPr id="18" name="object 5"/>
            <p:cNvSpPr txBox="1"/>
            <p:nvPr/>
          </p:nvSpPr>
          <p:spPr>
            <a:xfrm>
              <a:off x="7985741" y="3640984"/>
              <a:ext cx="2878202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b="1" dirty="0" smtClean="0">
                  <a:cs typeface="Tahoma"/>
                </a:rPr>
                <a:t>Number of failures discovered</a:t>
              </a:r>
              <a:endParaRPr sz="1400" dirty="0">
                <a:cs typeface="Tahoma"/>
              </a:endParaRPr>
            </a:p>
          </p:txBody>
        </p:sp>
        <p:sp>
          <p:nvSpPr>
            <p:cNvPr id="19" name="object 5"/>
            <p:cNvSpPr txBox="1"/>
            <p:nvPr/>
          </p:nvSpPr>
          <p:spPr>
            <a:xfrm>
              <a:off x="7981387" y="4172206"/>
              <a:ext cx="2878202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b="1" dirty="0" smtClean="0">
                  <a:cs typeface="Tahoma"/>
                </a:rPr>
                <a:t>Number of test cases</a:t>
              </a:r>
              <a:endParaRPr sz="1400" dirty="0">
                <a:cs typeface="Tahoma"/>
              </a:endParaRPr>
            </a:p>
          </p:txBody>
        </p:sp>
        <p:sp>
          <p:nvSpPr>
            <p:cNvPr id="20" name="object 5"/>
            <p:cNvSpPr txBox="1"/>
            <p:nvPr/>
          </p:nvSpPr>
          <p:spPr>
            <a:xfrm>
              <a:off x="7955261" y="3218619"/>
              <a:ext cx="2878202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b="1" dirty="0" smtClean="0">
                  <a:cs typeface="Tahoma"/>
                </a:rPr>
                <a:t>Size of code</a:t>
              </a:r>
              <a:endParaRPr sz="1400" dirty="0"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63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Goal-Based Measurement (GBM)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21983" cy="4653552"/>
          </a:xfrm>
        </p:spPr>
        <p:txBody>
          <a:bodyPr>
            <a:normAutofit/>
          </a:bodyPr>
          <a:lstStyle/>
          <a:p>
            <a:r>
              <a:rPr lang="en-US" dirty="0" smtClean="0"/>
              <a:t>The primary question in goal-based measurement: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accent6"/>
                </a:solidFill>
              </a:rPr>
              <a:t>What do we want to know or learn?</a:t>
            </a:r>
            <a:r>
              <a:rPr lang="en-US" dirty="0" smtClean="0"/>
              <a:t>”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instead of </a:t>
            </a:r>
            <a:r>
              <a:rPr lang="en-US" dirty="0" smtClean="0"/>
              <a:t>	“</a:t>
            </a:r>
            <a:r>
              <a:rPr lang="en-US" dirty="0" smtClean="0">
                <a:solidFill>
                  <a:schemeClr val="accent1"/>
                </a:solidFill>
              </a:rPr>
              <a:t>What metrics should we use?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Because the answers depend on your goals, no fixed  set of metrics is universally appropriate. </a:t>
            </a:r>
          </a:p>
          <a:p>
            <a:r>
              <a:rPr lang="en-US" dirty="0" smtClean="0"/>
              <a:t>Instead of attempting to develop general-purpose measures, one has to describe an adaptable process that users can use to identify and define measures that provide insights into their own development 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2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GBM</a:t>
            </a:r>
            <a:r>
              <a:rPr lang="en-US" sz="3600" dirty="0"/>
              <a:t> </a:t>
            </a:r>
            <a:r>
              <a:rPr lang="en-US" sz="3600" dirty="0" smtClean="0"/>
              <a:t>Process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21983" cy="4653552"/>
          </a:xfrm>
        </p:spPr>
        <p:txBody>
          <a:bodyPr>
            <a:normAutofit/>
          </a:bodyPr>
          <a:lstStyle/>
          <a:p>
            <a:r>
              <a:rPr lang="en-US" dirty="0" smtClean="0"/>
              <a:t>Determining </a:t>
            </a:r>
            <a:r>
              <a:rPr lang="en-US" dirty="0" smtClean="0">
                <a:solidFill>
                  <a:schemeClr val="accent1"/>
                </a:solidFill>
              </a:rPr>
              <a:t>what</a:t>
            </a:r>
            <a:r>
              <a:rPr lang="en-US" dirty="0" smtClean="0"/>
              <a:t> to measure </a:t>
            </a:r>
          </a:p>
          <a:p>
            <a:pPr lvl="1"/>
            <a:r>
              <a:rPr lang="en-US" dirty="0" smtClean="0"/>
              <a:t>Identifying entities </a:t>
            </a:r>
          </a:p>
          <a:p>
            <a:pPr lvl="1"/>
            <a:r>
              <a:rPr lang="en-US" dirty="0" smtClean="0"/>
              <a:t>Classifying entries to be examined </a:t>
            </a:r>
          </a:p>
          <a:p>
            <a:pPr lvl="1"/>
            <a:r>
              <a:rPr lang="en-US" dirty="0" smtClean="0"/>
              <a:t>Determining relevant goals </a:t>
            </a:r>
          </a:p>
          <a:p>
            <a:r>
              <a:rPr lang="en-US" dirty="0" smtClean="0"/>
              <a:t>Determining </a:t>
            </a:r>
            <a:r>
              <a:rPr lang="en-US" dirty="0" smtClean="0">
                <a:solidFill>
                  <a:schemeClr val="accent1"/>
                </a:solidFill>
              </a:rPr>
              <a:t>how</a:t>
            </a:r>
            <a:r>
              <a:rPr lang="en-US" dirty="0" smtClean="0"/>
              <a:t> to measure </a:t>
            </a:r>
          </a:p>
          <a:p>
            <a:pPr lvl="1"/>
            <a:r>
              <a:rPr lang="en-US" dirty="0" smtClean="0"/>
              <a:t>Inquire about metrics </a:t>
            </a:r>
          </a:p>
          <a:p>
            <a:pPr lvl="1"/>
            <a:r>
              <a:rPr lang="en-US" dirty="0" smtClean="0"/>
              <a:t>Assign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/>
          <a:p>
            <a:r>
              <a:rPr lang="en-US" sz="3600" dirty="0"/>
              <a:t>Identifying Entities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21983" cy="4653552"/>
          </a:xfrm>
        </p:spPr>
        <p:txBody>
          <a:bodyPr>
            <a:normAutofit/>
          </a:bodyPr>
          <a:lstStyle/>
          <a:p>
            <a:r>
              <a:rPr lang="en-US" dirty="0" smtClean="0"/>
              <a:t>Process </a:t>
            </a:r>
          </a:p>
          <a:p>
            <a:pPr marL="457200" lvl="1" indent="0">
              <a:buNone/>
            </a:pPr>
            <a:r>
              <a:rPr lang="en-US" dirty="0" smtClean="0"/>
              <a:t>A collection of software related activities.</a:t>
            </a:r>
          </a:p>
          <a:p>
            <a:r>
              <a:rPr lang="en-US" dirty="0" smtClean="0"/>
              <a:t>Product </a:t>
            </a:r>
          </a:p>
          <a:p>
            <a:pPr marL="457200" lvl="1" indent="0">
              <a:buNone/>
            </a:pPr>
            <a:r>
              <a:rPr lang="en-US" dirty="0" smtClean="0"/>
              <a:t>Any artifacts, deliverables or documents that result from a process activity.</a:t>
            </a:r>
          </a:p>
          <a:p>
            <a:r>
              <a:rPr lang="en-US" dirty="0" smtClean="0"/>
              <a:t>Resource </a:t>
            </a:r>
          </a:p>
          <a:p>
            <a:pPr marL="457200" lvl="1" indent="0">
              <a:buNone/>
            </a:pPr>
            <a:r>
              <a:rPr lang="en-US" dirty="0" smtClean="0"/>
              <a:t>Entities required by a process activity.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7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Process, Product, Resource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21983" cy="46535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 </a:t>
            </a:r>
          </a:p>
          <a:p>
            <a:pPr lvl="1"/>
            <a:r>
              <a:rPr lang="en-US" dirty="0" smtClean="0"/>
              <a:t>process </a:t>
            </a:r>
            <a:r>
              <a:rPr lang="en-US" dirty="0" smtClean="0"/>
              <a:t>activities have duration</a:t>
            </a:r>
          </a:p>
          <a:p>
            <a:pPr lvl="1"/>
            <a:r>
              <a:rPr lang="en-US" dirty="0"/>
              <a:t>they may be ordered or </a:t>
            </a:r>
            <a:r>
              <a:rPr lang="en-US" dirty="0" smtClean="0"/>
              <a:t>related in </a:t>
            </a:r>
            <a:r>
              <a:rPr lang="en-US" dirty="0"/>
              <a:t>some way that depends on </a:t>
            </a:r>
            <a:r>
              <a:rPr lang="en-US" dirty="0" smtClean="0"/>
              <a:t>time.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ifferent SE processes: development, maintenance, testing etc. </a:t>
            </a:r>
          </a:p>
          <a:p>
            <a:r>
              <a:rPr lang="en-US" dirty="0" smtClean="0"/>
              <a:t>Product </a:t>
            </a:r>
          </a:p>
          <a:p>
            <a:pPr lvl="1"/>
            <a:r>
              <a:rPr lang="en-US" dirty="0"/>
              <a:t>Each </a:t>
            </a:r>
            <a:r>
              <a:rPr lang="en-US" dirty="0" smtClean="0"/>
              <a:t>process activity </a:t>
            </a:r>
            <a:r>
              <a:rPr lang="en-US" dirty="0"/>
              <a:t>uses resources and </a:t>
            </a:r>
            <a:r>
              <a:rPr lang="en-US" dirty="0" smtClean="0"/>
              <a:t>produces </a:t>
            </a:r>
            <a:r>
              <a:rPr lang="en-US" dirty="0"/>
              <a:t>products. </a:t>
            </a:r>
          </a:p>
          <a:p>
            <a:pPr lvl="1"/>
            <a:r>
              <a:rPr lang="en-US" dirty="0" smtClean="0"/>
              <a:t>The product </a:t>
            </a:r>
            <a:r>
              <a:rPr lang="en-US" dirty="0"/>
              <a:t>of one activity may feed another activity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smtClean="0"/>
              <a:t>design document </a:t>
            </a:r>
            <a:r>
              <a:rPr lang="en-US" dirty="0"/>
              <a:t>can be the product of the design activity, which is then used </a:t>
            </a:r>
            <a:r>
              <a:rPr lang="en-US" dirty="0" smtClean="0"/>
              <a:t>as an </a:t>
            </a:r>
            <a:r>
              <a:rPr lang="en-US" dirty="0"/>
              <a:t>input to the coding </a:t>
            </a:r>
            <a:r>
              <a:rPr lang="en-US" dirty="0" smtClean="0"/>
              <a:t>activity.</a:t>
            </a:r>
          </a:p>
          <a:p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People </a:t>
            </a:r>
            <a:r>
              <a:rPr lang="en-US" dirty="0" smtClean="0"/>
              <a:t>(designer, programmer, tester etc.), reusable software components, hardware/software tools</a:t>
            </a:r>
          </a:p>
        </p:txBody>
      </p:sp>
    </p:spTree>
    <p:extLst>
      <p:ext uri="{BB962C8B-B14F-4D97-AF65-F5344CB8AC3E}">
        <p14:creationId xmlns:p14="http://schemas.microsoft.com/office/powerpoint/2010/main" val="145185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Types of Attributes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21983" cy="46535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Internal attributes</a:t>
            </a:r>
          </a:p>
          <a:p>
            <a:pPr lvl="1"/>
            <a:r>
              <a:rPr lang="en-US" dirty="0" smtClean="0"/>
              <a:t>Attributes that can be measured entirely in terms of the process, product or resource itself without considering its behavior. (size)</a:t>
            </a:r>
          </a:p>
          <a:p>
            <a:r>
              <a:rPr lang="en-US" dirty="0" smtClean="0"/>
              <a:t>External attributes </a:t>
            </a:r>
          </a:p>
          <a:p>
            <a:pPr lvl="1"/>
            <a:r>
              <a:rPr lang="en-US" dirty="0" smtClean="0"/>
              <a:t>Attributes that can be measured with respect to how the process, product or resource relates to its environment through its behavior. (quality)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consider a set of </a:t>
            </a:r>
            <a:r>
              <a:rPr lang="en-US" dirty="0" smtClean="0"/>
              <a:t>software modules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internal</a:t>
            </a:r>
            <a:r>
              <a:rPr lang="en-US" dirty="0" smtClean="0"/>
              <a:t> </a:t>
            </a:r>
            <a:r>
              <a:rPr lang="en-US" dirty="0"/>
              <a:t>attributes: its size (perhaps</a:t>
            </a:r>
            <a:r>
              <a:rPr lang="en-US" dirty="0" smtClean="0"/>
              <a:t> in </a:t>
            </a:r>
            <a:r>
              <a:rPr lang="en-US" dirty="0"/>
              <a:t>terms of lines of code, </a:t>
            </a:r>
            <a:r>
              <a:rPr lang="en-US" dirty="0">
                <a:solidFill>
                  <a:schemeClr val="accent1"/>
                </a:solidFill>
              </a:rPr>
              <a:t>LOC</a:t>
            </a:r>
            <a:r>
              <a:rPr lang="en-US" dirty="0"/>
              <a:t> or number of operands), its </a:t>
            </a:r>
            <a:r>
              <a:rPr lang="en-US" dirty="0" smtClean="0">
                <a:solidFill>
                  <a:schemeClr val="accent1"/>
                </a:solidFill>
              </a:rPr>
              <a:t>complexity</a:t>
            </a:r>
            <a:r>
              <a:rPr lang="en-US" dirty="0" smtClean="0"/>
              <a:t> (</a:t>
            </a:r>
            <a:r>
              <a:rPr lang="en-US" dirty="0"/>
              <a:t>perhaps in terms of the number of decision points in the code), and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dependencies</a:t>
            </a:r>
            <a:r>
              <a:rPr lang="en-US" dirty="0" smtClean="0"/>
              <a:t> </a:t>
            </a:r>
            <a:r>
              <a:rPr lang="en-US" dirty="0"/>
              <a:t>among modules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external</a:t>
            </a:r>
            <a:r>
              <a:rPr lang="en-US" dirty="0" smtClean="0"/>
              <a:t> attributes: the </a:t>
            </a:r>
            <a:r>
              <a:rPr lang="en-US" dirty="0"/>
              <a:t>number of </a:t>
            </a:r>
            <a:r>
              <a:rPr lang="en-US" dirty="0">
                <a:solidFill>
                  <a:schemeClr val="accent2"/>
                </a:solidFill>
              </a:rPr>
              <a:t>failures</a:t>
            </a:r>
            <a:r>
              <a:rPr lang="en-US" dirty="0"/>
              <a:t> experienced by the user, the </a:t>
            </a:r>
            <a:r>
              <a:rPr lang="en-US" dirty="0" smtClean="0">
                <a:solidFill>
                  <a:schemeClr val="accent2"/>
                </a:solidFill>
              </a:rPr>
              <a:t>difficulty</a:t>
            </a:r>
            <a:r>
              <a:rPr lang="en-US" dirty="0" smtClean="0"/>
              <a:t> </a:t>
            </a:r>
            <a:r>
              <a:rPr lang="en-US" dirty="0"/>
              <a:t>that the user has in </a:t>
            </a:r>
            <a:r>
              <a:rPr lang="en-US" dirty="0" smtClean="0"/>
              <a:t>navigating among </a:t>
            </a:r>
            <a:r>
              <a:rPr lang="en-US" dirty="0"/>
              <a:t>the screens provided, or the </a:t>
            </a:r>
            <a:r>
              <a:rPr lang="en-US" dirty="0">
                <a:solidFill>
                  <a:schemeClr val="accent2"/>
                </a:solidFill>
              </a:rPr>
              <a:t>length of time </a:t>
            </a:r>
            <a:r>
              <a:rPr lang="en-US" dirty="0"/>
              <a:t>it takes to search </a:t>
            </a:r>
            <a:r>
              <a:rPr lang="en-US" dirty="0" smtClean="0"/>
              <a:t>the database </a:t>
            </a:r>
            <a:r>
              <a:rPr lang="en-US" dirty="0"/>
              <a:t>and retrieve requested </a:t>
            </a:r>
            <a:r>
              <a:rPr lang="en-US" dirty="0" smtClean="0"/>
              <a:t>information.</a:t>
            </a:r>
          </a:p>
        </p:txBody>
      </p:sp>
    </p:spTree>
    <p:extLst>
      <p:ext uri="{BB962C8B-B14F-4D97-AF65-F5344CB8AC3E}">
        <p14:creationId xmlns:p14="http://schemas.microsoft.com/office/powerpoint/2010/main" val="324080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2268"/>
            <a:ext cx="10515600" cy="59257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of Attributes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2"/>
                </a:solidFill>
              </a:rPr>
              <a:t>Entity		Internal				External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944" y="2979556"/>
            <a:ext cx="8928649" cy="192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2268"/>
            <a:ext cx="10515600" cy="59257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of Attributes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2"/>
                </a:solidFill>
              </a:rPr>
              <a:t>Entity			Internal			External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14" y="2612572"/>
            <a:ext cx="8987246" cy="36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2268"/>
            <a:ext cx="10515600" cy="59257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of Attributes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2"/>
                </a:solidFill>
              </a:rPr>
              <a:t>Entity		Internal				External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290" y="3503023"/>
            <a:ext cx="8647611" cy="209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Microsoft Office PowerPoint</Application>
  <PresentationFormat>Widescreen</PresentationFormat>
  <Paragraphs>117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Tahoma</vt:lpstr>
      <vt:lpstr>Times New Roman</vt:lpstr>
      <vt:lpstr>Office Theme</vt:lpstr>
      <vt:lpstr>Goal-Based Software  Measurement Framework</vt:lpstr>
      <vt:lpstr>Goal-Based Measurement (GBM)</vt:lpstr>
      <vt:lpstr>GBM Process</vt:lpstr>
      <vt:lpstr>Identifying Entities</vt:lpstr>
      <vt:lpstr>Process, Product, Resource</vt:lpstr>
      <vt:lpstr>Types of Attributes</vt:lpstr>
      <vt:lpstr>Example of Attributes</vt:lpstr>
      <vt:lpstr>Example of Attributes</vt:lpstr>
      <vt:lpstr>Example of Attributes</vt:lpstr>
      <vt:lpstr>Attributes with possible measures</vt:lpstr>
      <vt:lpstr>Attributes with possible measures</vt:lpstr>
      <vt:lpstr>Attributes with possible measures</vt:lpstr>
      <vt:lpstr>Attributes with possible measures</vt:lpstr>
      <vt:lpstr>Attributes with possible measures</vt:lpstr>
      <vt:lpstr>DETERMINING WHAT TO MEASURE </vt:lpstr>
      <vt:lpstr>GQM Approach</vt:lpstr>
      <vt:lpstr>GQM Approach</vt:lpstr>
      <vt:lpstr>GQM Approach Example</vt:lpstr>
      <vt:lpstr>GQM Approach Example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Goal-Based Software  Measurement Framework</dc:title>
  <dc:creator>jubair</dc:creator>
  <cp:lastModifiedBy>jubair</cp:lastModifiedBy>
  <cp:revision>1</cp:revision>
  <dcterms:created xsi:type="dcterms:W3CDTF">2021-07-16T14:06:01Z</dcterms:created>
  <dcterms:modified xsi:type="dcterms:W3CDTF">2021-07-16T14:06:44Z</dcterms:modified>
</cp:coreProperties>
</file>