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12192000"/>
  <p:notesSz cx="6858000" cy="9144000"/>
  <p:embeddedFontLst>
    <p:embeddedFont>
      <p:font typeface="Tahom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8" roundtripDataSignature="AMtx7mjaPbc8WLKQtiCp2JV+QtSlO5e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1576D2-E617-4D46-8504-A4A955DEBF6F}">
  <a:tblStyle styleId="{9F1576D2-E617-4D46-8504-A4A955DEBF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Tahoma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Tahom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https://resources.sei.cmu.edu/asset_files/Handbook/1996_002_001_16436.pdf</a:t>
            </a:r>
            <a:endParaRPr/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3.2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3.2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 of information would help us to understand, control, or improve the process.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the average preparation rate is a function of the total number of lines of code inspected, the preparation time for each inspection, and the number of inspectors. A model of the metric expresses the average preparation rate as an equation. First, the preparation time for each inspection is divided by the number of inspectors; then, the sum over all inspections is calculated and used to normalize the total number of lines of code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Goal-Based Software  Measurement Framework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</a:rPr>
              <a:t>GB: Minimize engineering effort &amp; schedule.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QB4: </a:t>
            </a:r>
            <a:r>
              <a:rPr lang="en-US" sz="2400">
                <a:solidFill>
                  <a:srgbClr val="3333CC"/>
                </a:solidFill>
              </a:rPr>
              <a:t>How maintainable is the product as changes occur?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MB4-1: </a:t>
            </a:r>
            <a:r>
              <a:rPr lang="en-US" sz="2000"/>
              <a:t>Incoming problem rate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MB4-2: </a:t>
            </a:r>
            <a:r>
              <a:rPr lang="en-US" sz="2000"/>
              <a:t>detect density</a:t>
            </a:r>
            <a:endParaRPr sz="2000"/>
          </a:p>
          <a:p>
            <a:pPr indent="-229235" lvl="1" marL="11557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MB4-3: </a:t>
            </a:r>
            <a:r>
              <a:rPr lang="en-US" sz="2000"/>
              <a:t>Code stability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MB4-4: </a:t>
            </a:r>
            <a:r>
              <a:rPr lang="en-US" sz="2000"/>
              <a:t>Complexity</a:t>
            </a:r>
            <a:endParaRPr sz="2000"/>
          </a:p>
          <a:p>
            <a:pPr indent="-229235" lvl="1" marL="11557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MB4-5: </a:t>
            </a:r>
            <a:r>
              <a:rPr lang="en-US" sz="2000"/>
              <a:t>Number of modules changed to fix one detect</a:t>
            </a:r>
            <a:endParaRPr/>
          </a:p>
          <a:p>
            <a:pPr indent="-287019" lvl="0" marL="756285" marR="5080" rtl="0" algn="l">
              <a:lnSpc>
                <a:spcPct val="90000"/>
              </a:lnSpc>
              <a:spcBef>
                <a:spcPts val="505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QB5: </a:t>
            </a:r>
            <a:r>
              <a:rPr lang="en-US" sz="2400">
                <a:solidFill>
                  <a:srgbClr val="3333CC"/>
                </a:solidFill>
              </a:rPr>
              <a:t>What will process monitoring cost and where are the costs distributed?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MB5: </a:t>
            </a:r>
            <a:r>
              <a:rPr lang="en-US" sz="2000"/>
              <a:t>Person-months and costs</a:t>
            </a:r>
            <a:endParaRPr sz="2000"/>
          </a:p>
          <a:p>
            <a:pPr indent="-287019" lvl="0" marL="756285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QB6: </a:t>
            </a:r>
            <a:r>
              <a:rPr lang="en-US" sz="2400">
                <a:solidFill>
                  <a:srgbClr val="3333CC"/>
                </a:solidFill>
              </a:rPr>
              <a:t>What will maintenance requirements be?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MB6-1: </a:t>
            </a:r>
            <a:r>
              <a:rPr lang="en-US" sz="2000"/>
              <a:t>Code stability, complexity, size</a:t>
            </a:r>
            <a:endParaRPr sz="2000"/>
          </a:p>
          <a:p>
            <a:pPr indent="-229235" lvl="1" marL="11557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MB6-2: </a:t>
            </a:r>
            <a:r>
              <a:rPr lang="en-US" sz="2000"/>
              <a:t>Pre-release defect density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</a:rPr>
              <a:t>GB: Minimize engineering effort &amp; schedule.</a:t>
            </a:r>
            <a:endParaRPr/>
          </a:p>
          <a:p>
            <a:pPr indent="-287019" lvl="0" marL="756285" marR="508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QB7: </a:t>
            </a:r>
            <a:r>
              <a:rPr lang="en-US">
                <a:solidFill>
                  <a:srgbClr val="3333CC"/>
                </a:solidFill>
              </a:rPr>
              <a:t>How can we predict cycle time, reliability, and  effort?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MB7-1: </a:t>
            </a:r>
            <a:r>
              <a:rPr lang="en-US"/>
              <a:t>Calendar time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MB7-2: </a:t>
            </a:r>
            <a:r>
              <a:rPr lang="en-US"/>
              <a:t>Person-month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MB7-3: </a:t>
            </a:r>
            <a:r>
              <a:rPr lang="en-US"/>
              <a:t>Defect density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MB7-4: </a:t>
            </a:r>
            <a:r>
              <a:rPr lang="en-US"/>
              <a:t>Number of detects to fix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MB7-5: </a:t>
            </a:r>
            <a:r>
              <a:rPr lang="en-US"/>
              <a:t>Defect report/fix ratio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MB7-6: </a:t>
            </a:r>
            <a:r>
              <a:rPr lang="en-US"/>
              <a:t>Code stability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MB7-7: </a:t>
            </a:r>
            <a:r>
              <a:rPr lang="en-US"/>
              <a:t>Complexity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MB7-8: </a:t>
            </a:r>
            <a:r>
              <a:rPr lang="en-US"/>
              <a:t>Number of lines to change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</a:rPr>
              <a:t>GB: Minimize engineering effort &amp; schedule.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QB8: </a:t>
            </a:r>
            <a:r>
              <a:rPr lang="en-US">
                <a:solidFill>
                  <a:srgbClr val="3333CC"/>
                </a:solidFill>
              </a:rPr>
              <a:t>What practices yield best results?</a:t>
            </a:r>
            <a:endParaRPr/>
          </a:p>
          <a:p>
            <a:pPr indent="-228600" lvl="1" marL="1155065" marR="5080" rtl="0" algn="l">
              <a:lnSpc>
                <a:spcPct val="90000"/>
              </a:lnSpc>
              <a:spcBef>
                <a:spcPts val="53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MB8: </a:t>
            </a:r>
            <a:r>
              <a:rPr lang="en-US"/>
              <a:t>Correlations between pre-release practices and customer  satisfaction data</a:t>
            </a:r>
            <a:endParaRPr/>
          </a:p>
          <a:p>
            <a:pPr indent="-287019" lvl="0" marL="756285" marR="304800" rtl="0" algn="l">
              <a:lnSpc>
                <a:spcPct val="92500"/>
              </a:lnSpc>
              <a:spcBef>
                <a:spcPts val="57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QB9: </a:t>
            </a:r>
            <a:r>
              <a:rPr lang="en-US">
                <a:solidFill>
                  <a:srgbClr val="3333CC"/>
                </a:solidFill>
              </a:rPr>
              <a:t>How much do the maintenance phase activities cost?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MB9: </a:t>
            </a:r>
            <a:r>
              <a:rPr lang="en-US"/>
              <a:t>Personal-months and cost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QB10: </a:t>
            </a:r>
            <a:r>
              <a:rPr lang="en-US">
                <a:solidFill>
                  <a:srgbClr val="3333CC"/>
                </a:solidFill>
              </a:rPr>
              <a:t>What are major cost components?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MB10: </a:t>
            </a:r>
            <a:r>
              <a:rPr lang="en-US"/>
              <a:t>Person-months by product-component-activity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QB11: </a:t>
            </a:r>
            <a:r>
              <a:rPr lang="en-US">
                <a:solidFill>
                  <a:srgbClr val="3333CC"/>
                </a:solidFill>
              </a:rPr>
              <a:t>How do costs change over time?</a:t>
            </a:r>
            <a:endParaRPr/>
          </a:p>
          <a:p>
            <a:pPr indent="-229235" lvl="1" marL="1155700" marR="263525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MB11: </a:t>
            </a:r>
            <a:r>
              <a:rPr lang="en-US"/>
              <a:t>Track cost components over entity maintenance life-cycle.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838200" y="1503336"/>
            <a:ext cx="10739034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b="1" lang="en-US" sz="3200">
                <a:solidFill>
                  <a:srgbClr val="800000"/>
                </a:solidFill>
              </a:rPr>
              <a:t>GC: Minimize defects</a:t>
            </a:r>
            <a:endParaRPr sz="3200"/>
          </a:p>
          <a:p>
            <a:pPr indent="-287019" lvl="0" marL="756285" marR="9906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QC1: </a:t>
            </a:r>
            <a:r>
              <a:rPr lang="en-US">
                <a:solidFill>
                  <a:srgbClr val="3333CC"/>
                </a:solidFill>
              </a:rPr>
              <a:t>What are key Indicators of process health and how are we doing?</a:t>
            </a:r>
            <a:endParaRPr/>
          </a:p>
          <a:p>
            <a:pPr indent="-228600" lvl="1" marL="1155065" marR="5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MC1: </a:t>
            </a:r>
            <a:r>
              <a:rPr lang="en-US"/>
              <a:t>Release schedule met, trends of defect density, serious and critical defects.</a:t>
            </a:r>
            <a:endParaRPr/>
          </a:p>
          <a:p>
            <a:pPr indent="-287019" lvl="0" marL="756285" marR="130111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QC2: </a:t>
            </a:r>
            <a:r>
              <a:rPr lang="en-US">
                <a:solidFill>
                  <a:srgbClr val="3333CC"/>
                </a:solidFill>
              </a:rPr>
              <a:t>What are high-leverage opportunities for preventive maintenance?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MC2-1: </a:t>
            </a:r>
            <a:r>
              <a:rPr lang="en-US"/>
              <a:t>Defect categorization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MC2-2: </a:t>
            </a:r>
            <a:r>
              <a:rPr lang="en-US"/>
              <a:t>Code stability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QC3: </a:t>
            </a:r>
            <a:r>
              <a:rPr lang="en-US">
                <a:solidFill>
                  <a:srgbClr val="3333CC"/>
                </a:solidFill>
              </a:rPr>
              <a:t>Are fixes effective with less side effects?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MC3: </a:t>
            </a:r>
            <a:r>
              <a:rPr lang="en-US"/>
              <a:t>Defect report/fix ratio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b="1" lang="en-US" sz="3200">
                <a:solidFill>
                  <a:srgbClr val="800000"/>
                </a:solidFill>
              </a:rPr>
              <a:t>GC: Minimize defects</a:t>
            </a:r>
            <a:endParaRPr sz="3200"/>
          </a:p>
          <a:p>
            <a:pPr indent="-287019" lvl="0" marL="75628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QC4: </a:t>
            </a:r>
            <a:r>
              <a:rPr lang="en-US">
                <a:solidFill>
                  <a:srgbClr val="3333CC"/>
                </a:solidFill>
              </a:rPr>
              <a:t>What is the post-release quality of each module?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MC4: </a:t>
            </a:r>
            <a:r>
              <a:rPr lang="en-US"/>
              <a:t>Defect density, critical and serious detects.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QC5: </a:t>
            </a:r>
            <a:r>
              <a:rPr lang="en-US">
                <a:solidFill>
                  <a:srgbClr val="3333CC"/>
                </a:solidFill>
              </a:rPr>
              <a:t>What are we doing right?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MC5-1: </a:t>
            </a:r>
            <a:r>
              <a:rPr lang="en-US"/>
              <a:t>Defect removal efficiency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MC5-2: </a:t>
            </a:r>
            <a:r>
              <a:rPr lang="en-US"/>
              <a:t>Defect report/fix ratio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QC6: </a:t>
            </a:r>
            <a:r>
              <a:rPr lang="en-US">
                <a:solidFill>
                  <a:srgbClr val="3333CC"/>
                </a:solidFill>
              </a:rPr>
              <a:t>How do we know when to release?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MC6-1: </a:t>
            </a:r>
            <a:r>
              <a:rPr lang="en-US"/>
              <a:t>Predicted defect detection and remaining defects.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MC6-2: </a:t>
            </a:r>
            <a:r>
              <a:rPr lang="en-US"/>
              <a:t>Test coverage.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b="1" lang="en-US" sz="3200">
                <a:solidFill>
                  <a:srgbClr val="800000"/>
                </a:solidFill>
              </a:rPr>
              <a:t>GC: Minimize defects</a:t>
            </a:r>
            <a:endParaRPr sz="3200"/>
          </a:p>
          <a:p>
            <a:pPr indent="-287019" lvl="0" marL="756285" marR="78930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QC7: </a:t>
            </a:r>
            <a:r>
              <a:rPr lang="en-US">
                <a:solidFill>
                  <a:srgbClr val="3333CC"/>
                </a:solidFill>
              </a:rPr>
              <a:t>How effective is the development process in  preventing defects?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MC7: </a:t>
            </a:r>
            <a:r>
              <a:rPr lang="en-US"/>
              <a:t>Post-release detect density</a:t>
            </a:r>
            <a:endParaRPr/>
          </a:p>
          <a:p>
            <a:pPr indent="-287019" lvl="0" marL="756285" marR="65214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QC8: </a:t>
            </a:r>
            <a:r>
              <a:rPr lang="en-US">
                <a:solidFill>
                  <a:srgbClr val="3333CC"/>
                </a:solidFill>
              </a:rPr>
              <a:t>What can we predict will happen post-release based on pre-release data?</a:t>
            </a:r>
            <a:endParaRPr/>
          </a:p>
          <a:p>
            <a:pPr indent="-228600" lvl="1" marL="1155065" marR="67437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MC8: </a:t>
            </a:r>
            <a:r>
              <a:rPr lang="en-US"/>
              <a:t>Corrections between pre-release complexity, defect density, stability, and customer survey data.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QC9: </a:t>
            </a:r>
            <a:r>
              <a:rPr lang="en-US">
                <a:solidFill>
                  <a:srgbClr val="3333CC"/>
                </a:solidFill>
              </a:rPr>
              <a:t>What defects are getting through and there causes?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MC9: </a:t>
            </a:r>
            <a:r>
              <a:rPr lang="en-US"/>
              <a:t>Detect categorization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838200" y="530018"/>
            <a:ext cx="10515600" cy="804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SEI GQM</a:t>
            </a:r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838200" y="1469036"/>
            <a:ext cx="10515600" cy="4707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goal-driven process model defined by Software Engineering Institute (SEI) in 1996.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GQM process model defines </a:t>
            </a:r>
            <a:r>
              <a:rPr lang="en-US">
                <a:solidFill>
                  <a:schemeClr val="accent5"/>
                </a:solidFill>
              </a:rPr>
              <a:t>ten steps </a:t>
            </a:r>
            <a:r>
              <a:rPr lang="en-US"/>
              <a:t>to fulfill the task of developing a software measurement plan.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focuses on the whole process of converting a business goal into several specific measurement goals and refining to a software measurement plan.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process model is easy to understand and follow in that it works in a pipeline style, which means that the output of a step is the input of the next step [Chen 2003].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GQ(I)M Concept</a:t>
            </a:r>
            <a:endParaRPr sz="3600"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838200" y="1503336"/>
            <a:ext cx="10515600" cy="1314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23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 – Question – Indicator – Metrics </a:t>
            </a:r>
            <a:endParaRPr/>
          </a:p>
          <a:p>
            <a:pPr indent="-457200" lvl="0" marL="4699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ts val="2231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methodology to convert a business goal into a measurement plan.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ts val="2231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2" name="Google Shape;202;p17"/>
          <p:cNvGrpSpPr/>
          <p:nvPr/>
        </p:nvGrpSpPr>
        <p:grpSpPr>
          <a:xfrm>
            <a:off x="2279483" y="2806909"/>
            <a:ext cx="7452043" cy="3552990"/>
            <a:chOff x="1050289" y="2971800"/>
            <a:chExt cx="7452043" cy="3552990"/>
          </a:xfrm>
        </p:grpSpPr>
        <p:sp>
          <p:nvSpPr>
            <p:cNvPr id="203" name="Google Shape;203;p17"/>
            <p:cNvSpPr/>
            <p:nvPr/>
          </p:nvSpPr>
          <p:spPr>
            <a:xfrm>
              <a:off x="2718816" y="2971800"/>
              <a:ext cx="2983992" cy="125577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3128352" y="3376358"/>
              <a:ext cx="2167890" cy="391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GQIM Process</a:t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837944" y="3188207"/>
              <a:ext cx="966216" cy="7528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1050289" y="3028695"/>
              <a:ext cx="1147445" cy="636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3325">
              <a:spAutoFit/>
            </a:bodyPr>
            <a:lstStyle/>
            <a:p>
              <a:pPr indent="0" lvl="0" marL="12700" marR="508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Business  Goal</a:t>
              </a: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7" name="Google Shape;207;p17"/>
            <p:cNvGrpSpPr/>
            <p:nvPr/>
          </p:nvGrpSpPr>
          <p:grpSpPr>
            <a:xfrm>
              <a:off x="5599176" y="3188207"/>
              <a:ext cx="2825686" cy="1764792"/>
              <a:chOff x="5599176" y="3188207"/>
              <a:chExt cx="2825686" cy="1764792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5599176" y="3188207"/>
                <a:ext cx="969264" cy="752856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6443662" y="3857624"/>
                <a:ext cx="1981200" cy="1095375"/>
              </a:xfrm>
              <a:custGeom>
                <a:rect b="b" l="l" r="r" t="t"/>
                <a:pathLst>
                  <a:path extrusionOk="0" h="1095375" w="1981200">
                    <a:moveTo>
                      <a:pt x="1651000" y="838200"/>
                    </a:moveTo>
                    <a:lnTo>
                      <a:pt x="1155700" y="838200"/>
                    </a:lnTo>
                    <a:lnTo>
                      <a:pt x="1755736" y="1095362"/>
                    </a:lnTo>
                    <a:lnTo>
                      <a:pt x="1651000" y="838200"/>
                    </a:lnTo>
                    <a:close/>
                  </a:path>
                  <a:path extrusionOk="0" h="1095375" w="1981200">
                    <a:moveTo>
                      <a:pt x="1841500" y="0"/>
                    </a:moveTo>
                    <a:lnTo>
                      <a:pt x="139700" y="0"/>
                    </a:lnTo>
                    <a:lnTo>
                      <a:pt x="95544" y="7122"/>
                    </a:lnTo>
                    <a:lnTo>
                      <a:pt x="57195" y="26954"/>
                    </a:lnTo>
                    <a:lnTo>
                      <a:pt x="26954" y="57195"/>
                    </a:lnTo>
                    <a:lnTo>
                      <a:pt x="7122" y="95544"/>
                    </a:lnTo>
                    <a:lnTo>
                      <a:pt x="0" y="139700"/>
                    </a:lnTo>
                    <a:lnTo>
                      <a:pt x="0" y="698500"/>
                    </a:lnTo>
                    <a:lnTo>
                      <a:pt x="7122" y="742655"/>
                    </a:lnTo>
                    <a:lnTo>
                      <a:pt x="26954" y="781004"/>
                    </a:lnTo>
                    <a:lnTo>
                      <a:pt x="57195" y="811245"/>
                    </a:lnTo>
                    <a:lnTo>
                      <a:pt x="95544" y="831077"/>
                    </a:lnTo>
                    <a:lnTo>
                      <a:pt x="139700" y="838200"/>
                    </a:lnTo>
                    <a:lnTo>
                      <a:pt x="1841500" y="838200"/>
                    </a:lnTo>
                    <a:lnTo>
                      <a:pt x="1885655" y="831077"/>
                    </a:lnTo>
                    <a:lnTo>
                      <a:pt x="1924004" y="811245"/>
                    </a:lnTo>
                    <a:lnTo>
                      <a:pt x="1954245" y="781004"/>
                    </a:lnTo>
                    <a:lnTo>
                      <a:pt x="1974077" y="742655"/>
                    </a:lnTo>
                    <a:lnTo>
                      <a:pt x="1981200" y="698500"/>
                    </a:lnTo>
                    <a:lnTo>
                      <a:pt x="1981200" y="139700"/>
                    </a:lnTo>
                    <a:lnTo>
                      <a:pt x="1974077" y="95544"/>
                    </a:lnTo>
                    <a:lnTo>
                      <a:pt x="1954245" y="57195"/>
                    </a:lnTo>
                    <a:lnTo>
                      <a:pt x="1924004" y="26954"/>
                    </a:lnTo>
                    <a:lnTo>
                      <a:pt x="1885655" y="7122"/>
                    </a:lnTo>
                    <a:lnTo>
                      <a:pt x="1841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6443662" y="3857624"/>
                <a:ext cx="1981200" cy="1095375"/>
              </a:xfrm>
              <a:custGeom>
                <a:rect b="b" l="l" r="r" t="t"/>
                <a:pathLst>
                  <a:path extrusionOk="0" h="1095375" w="1981200">
                    <a:moveTo>
                      <a:pt x="0" y="139700"/>
                    </a:moveTo>
                    <a:lnTo>
                      <a:pt x="7122" y="95544"/>
                    </a:lnTo>
                    <a:lnTo>
                      <a:pt x="26954" y="57195"/>
                    </a:lnTo>
                    <a:lnTo>
                      <a:pt x="57195" y="26954"/>
                    </a:lnTo>
                    <a:lnTo>
                      <a:pt x="95544" y="7122"/>
                    </a:lnTo>
                    <a:lnTo>
                      <a:pt x="139700" y="0"/>
                    </a:lnTo>
                    <a:lnTo>
                      <a:pt x="1155700" y="0"/>
                    </a:lnTo>
                    <a:lnTo>
                      <a:pt x="1651000" y="0"/>
                    </a:lnTo>
                    <a:lnTo>
                      <a:pt x="1841500" y="0"/>
                    </a:lnTo>
                    <a:lnTo>
                      <a:pt x="1885655" y="7122"/>
                    </a:lnTo>
                    <a:lnTo>
                      <a:pt x="1924004" y="26954"/>
                    </a:lnTo>
                    <a:lnTo>
                      <a:pt x="1954245" y="57195"/>
                    </a:lnTo>
                    <a:lnTo>
                      <a:pt x="1974077" y="95544"/>
                    </a:lnTo>
                    <a:lnTo>
                      <a:pt x="1981200" y="139700"/>
                    </a:lnTo>
                    <a:lnTo>
                      <a:pt x="1981200" y="488950"/>
                    </a:lnTo>
                    <a:lnTo>
                      <a:pt x="1981200" y="698500"/>
                    </a:lnTo>
                    <a:lnTo>
                      <a:pt x="1974077" y="742655"/>
                    </a:lnTo>
                    <a:lnTo>
                      <a:pt x="1954245" y="781004"/>
                    </a:lnTo>
                    <a:lnTo>
                      <a:pt x="1924004" y="811245"/>
                    </a:lnTo>
                    <a:lnTo>
                      <a:pt x="1885655" y="831077"/>
                    </a:lnTo>
                    <a:lnTo>
                      <a:pt x="1841500" y="838200"/>
                    </a:lnTo>
                    <a:lnTo>
                      <a:pt x="1651000" y="838200"/>
                    </a:lnTo>
                    <a:lnTo>
                      <a:pt x="1755736" y="1095362"/>
                    </a:lnTo>
                    <a:lnTo>
                      <a:pt x="1155700" y="838200"/>
                    </a:lnTo>
                    <a:lnTo>
                      <a:pt x="139700" y="838200"/>
                    </a:lnTo>
                    <a:lnTo>
                      <a:pt x="95544" y="831077"/>
                    </a:lnTo>
                    <a:lnTo>
                      <a:pt x="57195" y="811245"/>
                    </a:lnTo>
                    <a:lnTo>
                      <a:pt x="26954" y="781004"/>
                    </a:lnTo>
                    <a:lnTo>
                      <a:pt x="7122" y="742655"/>
                    </a:lnTo>
                    <a:lnTo>
                      <a:pt x="0" y="698500"/>
                    </a:lnTo>
                    <a:lnTo>
                      <a:pt x="0" y="488950"/>
                    </a:lnTo>
                    <a:lnTo>
                      <a:pt x="0" y="139700"/>
                    </a:lnTo>
                    <a:close/>
                  </a:path>
                </a:pathLst>
              </a:custGeom>
              <a:noFill/>
              <a:ln cap="flat" cmpd="sng" w="126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" name="Google Shape;211;p17"/>
            <p:cNvSpPr txBox="1"/>
            <p:nvPr/>
          </p:nvSpPr>
          <p:spPr>
            <a:xfrm>
              <a:off x="6595389" y="3173256"/>
              <a:ext cx="1844039" cy="151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3325">
              <a:spAutoFit/>
            </a:bodyPr>
            <a:lstStyle/>
            <a:p>
              <a:pPr indent="0" lvl="0" marL="83820" marR="508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Measurement  Plan</a:t>
              </a:r>
              <a:endPara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12700" marR="172720" rtl="0" algn="ctr">
                <a:lnSpc>
                  <a:spcPct val="150000"/>
                </a:lnSpc>
                <a:spcBef>
                  <a:spcPts val="43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A0A0E"/>
                  </a:solidFill>
                  <a:latin typeface="Verdana"/>
                  <a:ea typeface="Verdana"/>
                  <a:cs typeface="Verdana"/>
                  <a:sym typeface="Verdana"/>
                </a:rPr>
                <a:t>Measurement Plan:  1…………………….</a:t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160020" rtl="0" algn="ctr">
                <a:lnSpc>
                  <a:spcPct val="100000"/>
                </a:lnSpc>
                <a:spcBef>
                  <a:spcPts val="72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A0A0E"/>
                  </a:solidFill>
                  <a:latin typeface="Verdana"/>
                  <a:ea typeface="Verdana"/>
                  <a:cs typeface="Verdana"/>
                  <a:sym typeface="Verdana"/>
                </a:rPr>
                <a:t>2…………………….</a:t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12" name="Google Shape;212;p17"/>
            <p:cNvGrpSpPr/>
            <p:nvPr/>
          </p:nvGrpSpPr>
          <p:grpSpPr>
            <a:xfrm>
              <a:off x="1234922" y="4292612"/>
              <a:ext cx="2329332" cy="2014576"/>
              <a:chOff x="1234922" y="4292612"/>
              <a:chExt cx="2329332" cy="2014576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1234922" y="4971148"/>
                <a:ext cx="670560" cy="1336040"/>
              </a:xfrm>
              <a:custGeom>
                <a:rect b="b" l="l" r="r" t="t"/>
                <a:pathLst>
                  <a:path extrusionOk="0" h="1336039" w="670560">
                    <a:moveTo>
                      <a:pt x="475881" y="213385"/>
                    </a:moveTo>
                    <a:lnTo>
                      <a:pt x="384530" y="204177"/>
                    </a:lnTo>
                    <a:lnTo>
                      <a:pt x="361543" y="151841"/>
                    </a:lnTo>
                    <a:lnTo>
                      <a:pt x="350050" y="142062"/>
                    </a:lnTo>
                    <a:lnTo>
                      <a:pt x="327075" y="112153"/>
                    </a:lnTo>
                    <a:lnTo>
                      <a:pt x="294894" y="89725"/>
                    </a:lnTo>
                    <a:lnTo>
                      <a:pt x="266166" y="74777"/>
                    </a:lnTo>
                    <a:lnTo>
                      <a:pt x="243179" y="78803"/>
                    </a:lnTo>
                    <a:lnTo>
                      <a:pt x="226517" y="95478"/>
                    </a:lnTo>
                    <a:lnTo>
                      <a:pt x="213309" y="146088"/>
                    </a:lnTo>
                    <a:lnTo>
                      <a:pt x="218478" y="204177"/>
                    </a:lnTo>
                    <a:lnTo>
                      <a:pt x="232270" y="259969"/>
                    </a:lnTo>
                    <a:lnTo>
                      <a:pt x="247205" y="303110"/>
                    </a:lnTo>
                    <a:lnTo>
                      <a:pt x="275932" y="347980"/>
                    </a:lnTo>
                    <a:lnTo>
                      <a:pt x="300634" y="366382"/>
                    </a:lnTo>
                    <a:lnTo>
                      <a:pt x="334543" y="366382"/>
                    </a:lnTo>
                    <a:lnTo>
                      <a:pt x="369011" y="353720"/>
                    </a:lnTo>
                    <a:lnTo>
                      <a:pt x="386257" y="321513"/>
                    </a:lnTo>
                    <a:lnTo>
                      <a:pt x="395439" y="280682"/>
                    </a:lnTo>
                    <a:lnTo>
                      <a:pt x="391998" y="230060"/>
                    </a:lnTo>
                    <a:lnTo>
                      <a:pt x="471868" y="235813"/>
                    </a:lnTo>
                    <a:lnTo>
                      <a:pt x="475881" y="213385"/>
                    </a:lnTo>
                    <a:close/>
                  </a:path>
                  <a:path extrusionOk="0" h="1336039" w="670560">
                    <a:moveTo>
                      <a:pt x="670090" y="1290662"/>
                    </a:moveTo>
                    <a:lnTo>
                      <a:pt x="656297" y="1275702"/>
                    </a:lnTo>
                    <a:lnTo>
                      <a:pt x="593674" y="1273975"/>
                    </a:lnTo>
                    <a:lnTo>
                      <a:pt x="549427" y="1279728"/>
                    </a:lnTo>
                    <a:lnTo>
                      <a:pt x="527024" y="1290662"/>
                    </a:lnTo>
                    <a:lnTo>
                      <a:pt x="530466" y="1264780"/>
                    </a:lnTo>
                    <a:lnTo>
                      <a:pt x="553453" y="1225092"/>
                    </a:lnTo>
                    <a:lnTo>
                      <a:pt x="572414" y="1163548"/>
                    </a:lnTo>
                    <a:lnTo>
                      <a:pt x="587933" y="1111211"/>
                    </a:lnTo>
                    <a:lnTo>
                      <a:pt x="576440" y="1051394"/>
                    </a:lnTo>
                    <a:lnTo>
                      <a:pt x="559206" y="987552"/>
                    </a:lnTo>
                    <a:lnTo>
                      <a:pt x="524725" y="914501"/>
                    </a:lnTo>
                    <a:lnTo>
                      <a:pt x="475310" y="847204"/>
                    </a:lnTo>
                    <a:lnTo>
                      <a:pt x="433362" y="798322"/>
                    </a:lnTo>
                    <a:lnTo>
                      <a:pt x="432181" y="797471"/>
                    </a:lnTo>
                    <a:lnTo>
                      <a:pt x="442556" y="751725"/>
                    </a:lnTo>
                    <a:lnTo>
                      <a:pt x="442556" y="694207"/>
                    </a:lnTo>
                    <a:lnTo>
                      <a:pt x="450608" y="697090"/>
                    </a:lnTo>
                    <a:lnTo>
                      <a:pt x="488530" y="712038"/>
                    </a:lnTo>
                    <a:lnTo>
                      <a:pt x="513232" y="736777"/>
                    </a:lnTo>
                    <a:lnTo>
                      <a:pt x="530466" y="731024"/>
                    </a:lnTo>
                    <a:lnTo>
                      <a:pt x="547128" y="714349"/>
                    </a:lnTo>
                    <a:lnTo>
                      <a:pt x="505764" y="691908"/>
                    </a:lnTo>
                    <a:lnTo>
                      <a:pt x="462102" y="680415"/>
                    </a:lnTo>
                    <a:lnTo>
                      <a:pt x="442556" y="671931"/>
                    </a:lnTo>
                    <a:lnTo>
                      <a:pt x="442556" y="669480"/>
                    </a:lnTo>
                    <a:lnTo>
                      <a:pt x="441528" y="650697"/>
                    </a:lnTo>
                    <a:lnTo>
                      <a:pt x="473011" y="644753"/>
                    </a:lnTo>
                    <a:lnTo>
                      <a:pt x="495998" y="629793"/>
                    </a:lnTo>
                    <a:lnTo>
                      <a:pt x="539661" y="605637"/>
                    </a:lnTo>
                    <a:lnTo>
                      <a:pt x="575868" y="572274"/>
                    </a:lnTo>
                    <a:lnTo>
                      <a:pt x="598843" y="517639"/>
                    </a:lnTo>
                    <a:lnTo>
                      <a:pt x="587349" y="499237"/>
                    </a:lnTo>
                    <a:lnTo>
                      <a:pt x="564375" y="469290"/>
                    </a:lnTo>
                    <a:lnTo>
                      <a:pt x="564375" y="529145"/>
                    </a:lnTo>
                    <a:lnTo>
                      <a:pt x="539661" y="568248"/>
                    </a:lnTo>
                    <a:lnTo>
                      <a:pt x="505764" y="605637"/>
                    </a:lnTo>
                    <a:lnTo>
                      <a:pt x="444855" y="629793"/>
                    </a:lnTo>
                    <a:lnTo>
                      <a:pt x="440512" y="632040"/>
                    </a:lnTo>
                    <a:lnTo>
                      <a:pt x="431076" y="540651"/>
                    </a:lnTo>
                    <a:lnTo>
                      <a:pt x="421881" y="484860"/>
                    </a:lnTo>
                    <a:lnTo>
                      <a:pt x="402920" y="444017"/>
                    </a:lnTo>
                    <a:lnTo>
                      <a:pt x="402132" y="442874"/>
                    </a:lnTo>
                    <a:lnTo>
                      <a:pt x="402920" y="442874"/>
                    </a:lnTo>
                    <a:lnTo>
                      <a:pt x="494271" y="456095"/>
                    </a:lnTo>
                    <a:lnTo>
                      <a:pt x="539661" y="487730"/>
                    </a:lnTo>
                    <a:lnTo>
                      <a:pt x="564375" y="529145"/>
                    </a:lnTo>
                    <a:lnTo>
                      <a:pt x="564375" y="469290"/>
                    </a:lnTo>
                    <a:lnTo>
                      <a:pt x="524725" y="444601"/>
                    </a:lnTo>
                    <a:lnTo>
                      <a:pt x="471284" y="414693"/>
                    </a:lnTo>
                    <a:lnTo>
                      <a:pt x="420154" y="405485"/>
                    </a:lnTo>
                    <a:lnTo>
                      <a:pt x="370738" y="399732"/>
                    </a:lnTo>
                    <a:lnTo>
                      <a:pt x="370027" y="400926"/>
                    </a:lnTo>
                    <a:lnTo>
                      <a:pt x="347179" y="387654"/>
                    </a:lnTo>
                    <a:lnTo>
                      <a:pt x="324777" y="387654"/>
                    </a:lnTo>
                    <a:lnTo>
                      <a:pt x="300062" y="399161"/>
                    </a:lnTo>
                    <a:lnTo>
                      <a:pt x="295821" y="415721"/>
                    </a:lnTo>
                    <a:lnTo>
                      <a:pt x="261569" y="403771"/>
                    </a:lnTo>
                    <a:lnTo>
                      <a:pt x="210426" y="383057"/>
                    </a:lnTo>
                    <a:lnTo>
                      <a:pt x="175958" y="377304"/>
                    </a:lnTo>
                    <a:lnTo>
                      <a:pt x="142062" y="366382"/>
                    </a:lnTo>
                    <a:lnTo>
                      <a:pt x="79425" y="342226"/>
                    </a:lnTo>
                    <a:lnTo>
                      <a:pt x="48971" y="314045"/>
                    </a:lnTo>
                    <a:lnTo>
                      <a:pt x="43230" y="291604"/>
                    </a:lnTo>
                    <a:lnTo>
                      <a:pt x="50698" y="248475"/>
                    </a:lnTo>
                    <a:lnTo>
                      <a:pt x="67932" y="203606"/>
                    </a:lnTo>
                    <a:lnTo>
                      <a:pt x="94361" y="152996"/>
                    </a:lnTo>
                    <a:lnTo>
                      <a:pt x="113322" y="113880"/>
                    </a:lnTo>
                    <a:lnTo>
                      <a:pt x="145503" y="78219"/>
                    </a:lnTo>
                    <a:lnTo>
                      <a:pt x="151244" y="91452"/>
                    </a:lnTo>
                    <a:lnTo>
                      <a:pt x="181698" y="97205"/>
                    </a:lnTo>
                    <a:lnTo>
                      <a:pt x="210426" y="89725"/>
                    </a:lnTo>
                    <a:lnTo>
                      <a:pt x="213880" y="72478"/>
                    </a:lnTo>
                    <a:lnTo>
                      <a:pt x="210426" y="52336"/>
                    </a:lnTo>
                    <a:lnTo>
                      <a:pt x="198945" y="29908"/>
                    </a:lnTo>
                    <a:lnTo>
                      <a:pt x="227672" y="22428"/>
                    </a:lnTo>
                    <a:lnTo>
                      <a:pt x="244335" y="29908"/>
                    </a:lnTo>
                    <a:lnTo>
                      <a:pt x="261569" y="50038"/>
                    </a:lnTo>
                    <a:lnTo>
                      <a:pt x="255828" y="72478"/>
                    </a:lnTo>
                    <a:lnTo>
                      <a:pt x="277088" y="72478"/>
                    </a:lnTo>
                    <a:lnTo>
                      <a:pt x="282829" y="44869"/>
                    </a:lnTo>
                    <a:lnTo>
                      <a:pt x="267309" y="18402"/>
                    </a:lnTo>
                    <a:lnTo>
                      <a:pt x="244335" y="1727"/>
                    </a:lnTo>
                    <a:lnTo>
                      <a:pt x="213880" y="0"/>
                    </a:lnTo>
                    <a:lnTo>
                      <a:pt x="175958" y="10934"/>
                    </a:lnTo>
                    <a:lnTo>
                      <a:pt x="191465" y="10934"/>
                    </a:lnTo>
                    <a:lnTo>
                      <a:pt x="153543" y="27609"/>
                    </a:lnTo>
                    <a:lnTo>
                      <a:pt x="123101" y="61544"/>
                    </a:lnTo>
                    <a:lnTo>
                      <a:pt x="82880" y="119634"/>
                    </a:lnTo>
                    <a:lnTo>
                      <a:pt x="50698" y="175425"/>
                    </a:lnTo>
                    <a:lnTo>
                      <a:pt x="16230" y="242722"/>
                    </a:lnTo>
                    <a:lnTo>
                      <a:pt x="0" y="286397"/>
                    </a:lnTo>
                    <a:lnTo>
                      <a:pt x="0" y="291909"/>
                    </a:lnTo>
                    <a:lnTo>
                      <a:pt x="3009" y="321513"/>
                    </a:lnTo>
                    <a:lnTo>
                      <a:pt x="33464" y="349694"/>
                    </a:lnTo>
                    <a:lnTo>
                      <a:pt x="79425" y="381330"/>
                    </a:lnTo>
                    <a:lnTo>
                      <a:pt x="145503" y="409511"/>
                    </a:lnTo>
                    <a:lnTo>
                      <a:pt x="225374" y="450354"/>
                    </a:lnTo>
                    <a:lnTo>
                      <a:pt x="259842" y="467601"/>
                    </a:lnTo>
                    <a:lnTo>
                      <a:pt x="282829" y="461860"/>
                    </a:lnTo>
                    <a:lnTo>
                      <a:pt x="290512" y="454164"/>
                    </a:lnTo>
                    <a:lnTo>
                      <a:pt x="284556" y="479107"/>
                    </a:lnTo>
                    <a:lnTo>
                      <a:pt x="284556" y="572858"/>
                    </a:lnTo>
                    <a:lnTo>
                      <a:pt x="288569" y="652805"/>
                    </a:lnTo>
                    <a:lnTo>
                      <a:pt x="296049" y="724128"/>
                    </a:lnTo>
                    <a:lnTo>
                      <a:pt x="305816" y="763231"/>
                    </a:lnTo>
                    <a:lnTo>
                      <a:pt x="316725" y="802347"/>
                    </a:lnTo>
                    <a:lnTo>
                      <a:pt x="317855" y="803656"/>
                    </a:lnTo>
                    <a:lnTo>
                      <a:pt x="304088" y="832827"/>
                    </a:lnTo>
                    <a:lnTo>
                      <a:pt x="286854" y="909332"/>
                    </a:lnTo>
                    <a:lnTo>
                      <a:pt x="266166" y="993876"/>
                    </a:lnTo>
                    <a:lnTo>
                      <a:pt x="247205" y="1079576"/>
                    </a:lnTo>
                    <a:lnTo>
                      <a:pt x="247205" y="1111211"/>
                    </a:lnTo>
                    <a:lnTo>
                      <a:pt x="266166" y="1167574"/>
                    </a:lnTo>
                    <a:lnTo>
                      <a:pt x="292595" y="1197483"/>
                    </a:lnTo>
                    <a:lnTo>
                      <a:pt x="317309" y="1234871"/>
                    </a:lnTo>
                    <a:lnTo>
                      <a:pt x="334543" y="1262468"/>
                    </a:lnTo>
                    <a:lnTo>
                      <a:pt x="327075" y="1275702"/>
                    </a:lnTo>
                    <a:lnTo>
                      <a:pt x="283400" y="1281455"/>
                    </a:lnTo>
                    <a:lnTo>
                      <a:pt x="212725" y="1292377"/>
                    </a:lnTo>
                    <a:lnTo>
                      <a:pt x="192049" y="1309636"/>
                    </a:lnTo>
                    <a:lnTo>
                      <a:pt x="209283" y="1324597"/>
                    </a:lnTo>
                    <a:lnTo>
                      <a:pt x="248932" y="1335519"/>
                    </a:lnTo>
                    <a:lnTo>
                      <a:pt x="294894" y="1313091"/>
                    </a:lnTo>
                    <a:lnTo>
                      <a:pt x="328790" y="1298130"/>
                    </a:lnTo>
                    <a:lnTo>
                      <a:pt x="372465" y="1292377"/>
                    </a:lnTo>
                    <a:lnTo>
                      <a:pt x="389699" y="1287208"/>
                    </a:lnTo>
                    <a:lnTo>
                      <a:pt x="383959" y="1268222"/>
                    </a:lnTo>
                    <a:lnTo>
                      <a:pt x="334543" y="1219911"/>
                    </a:lnTo>
                    <a:lnTo>
                      <a:pt x="305816" y="1169301"/>
                    </a:lnTo>
                    <a:lnTo>
                      <a:pt x="281101" y="1135367"/>
                    </a:lnTo>
                    <a:lnTo>
                      <a:pt x="277660" y="1102004"/>
                    </a:lnTo>
                    <a:lnTo>
                      <a:pt x="289153" y="1046213"/>
                    </a:lnTo>
                    <a:lnTo>
                      <a:pt x="315582" y="988123"/>
                    </a:lnTo>
                    <a:lnTo>
                      <a:pt x="344309" y="889190"/>
                    </a:lnTo>
                    <a:lnTo>
                      <a:pt x="369011" y="831100"/>
                    </a:lnTo>
                    <a:lnTo>
                      <a:pt x="368681" y="826262"/>
                    </a:lnTo>
                    <a:lnTo>
                      <a:pt x="374192" y="826503"/>
                    </a:lnTo>
                    <a:lnTo>
                      <a:pt x="380403" y="825525"/>
                    </a:lnTo>
                    <a:lnTo>
                      <a:pt x="395439" y="843762"/>
                    </a:lnTo>
                    <a:lnTo>
                      <a:pt x="456349" y="897826"/>
                    </a:lnTo>
                    <a:lnTo>
                      <a:pt x="509790" y="966838"/>
                    </a:lnTo>
                    <a:lnTo>
                      <a:pt x="544258" y="1038161"/>
                    </a:lnTo>
                    <a:lnTo>
                      <a:pt x="549427" y="1084745"/>
                    </a:lnTo>
                    <a:lnTo>
                      <a:pt x="547712" y="1118679"/>
                    </a:lnTo>
                    <a:lnTo>
                      <a:pt x="532765" y="1195184"/>
                    </a:lnTo>
                    <a:lnTo>
                      <a:pt x="513232" y="1257300"/>
                    </a:lnTo>
                    <a:lnTo>
                      <a:pt x="496570" y="1292961"/>
                    </a:lnTo>
                    <a:lnTo>
                      <a:pt x="492544" y="1315389"/>
                    </a:lnTo>
                    <a:lnTo>
                      <a:pt x="509790" y="1315389"/>
                    </a:lnTo>
                    <a:lnTo>
                      <a:pt x="536219" y="1307909"/>
                    </a:lnTo>
                    <a:lnTo>
                      <a:pt x="544258" y="1309636"/>
                    </a:lnTo>
                    <a:lnTo>
                      <a:pt x="599427" y="1313091"/>
                    </a:lnTo>
                    <a:lnTo>
                      <a:pt x="641362" y="1326311"/>
                    </a:lnTo>
                    <a:lnTo>
                      <a:pt x="656297" y="1318844"/>
                    </a:lnTo>
                    <a:lnTo>
                      <a:pt x="670090" y="12906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638419" y="4861234"/>
                <a:ext cx="121235" cy="162825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1835149" y="4292612"/>
                <a:ext cx="1729105" cy="875030"/>
              </a:xfrm>
              <a:custGeom>
                <a:rect b="b" l="l" r="r" t="t"/>
                <a:pathLst>
                  <a:path extrusionOk="0" h="875029" w="1729104">
                    <a:moveTo>
                      <a:pt x="720331" y="720725"/>
                    </a:moveTo>
                    <a:lnTo>
                      <a:pt x="288124" y="720725"/>
                    </a:lnTo>
                    <a:lnTo>
                      <a:pt x="31775" y="874712"/>
                    </a:lnTo>
                    <a:lnTo>
                      <a:pt x="720331" y="720725"/>
                    </a:lnTo>
                    <a:close/>
                  </a:path>
                  <a:path extrusionOk="0" h="875029" w="1729104">
                    <a:moveTo>
                      <a:pt x="1608670" y="0"/>
                    </a:moveTo>
                    <a:lnTo>
                      <a:pt x="120129" y="0"/>
                    </a:lnTo>
                    <a:lnTo>
                      <a:pt x="73369" y="9438"/>
                    </a:lnTo>
                    <a:lnTo>
                      <a:pt x="35185" y="35179"/>
                    </a:lnTo>
                    <a:lnTo>
                      <a:pt x="9440" y="73359"/>
                    </a:lnTo>
                    <a:lnTo>
                      <a:pt x="0" y="120116"/>
                    </a:lnTo>
                    <a:lnTo>
                      <a:pt x="0" y="600595"/>
                    </a:lnTo>
                    <a:lnTo>
                      <a:pt x="9440" y="647355"/>
                    </a:lnTo>
                    <a:lnTo>
                      <a:pt x="35185" y="685539"/>
                    </a:lnTo>
                    <a:lnTo>
                      <a:pt x="73369" y="711284"/>
                    </a:lnTo>
                    <a:lnTo>
                      <a:pt x="120129" y="720725"/>
                    </a:lnTo>
                    <a:lnTo>
                      <a:pt x="1608670" y="720725"/>
                    </a:lnTo>
                    <a:lnTo>
                      <a:pt x="1655422" y="711284"/>
                    </a:lnTo>
                    <a:lnTo>
                      <a:pt x="1693603" y="685539"/>
                    </a:lnTo>
                    <a:lnTo>
                      <a:pt x="1719347" y="647355"/>
                    </a:lnTo>
                    <a:lnTo>
                      <a:pt x="1728787" y="600595"/>
                    </a:lnTo>
                    <a:lnTo>
                      <a:pt x="1728787" y="120116"/>
                    </a:lnTo>
                    <a:lnTo>
                      <a:pt x="1719347" y="73359"/>
                    </a:lnTo>
                    <a:lnTo>
                      <a:pt x="1693603" y="35179"/>
                    </a:lnTo>
                    <a:lnTo>
                      <a:pt x="1655422" y="9438"/>
                    </a:lnTo>
                    <a:lnTo>
                      <a:pt x="16086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835149" y="4292612"/>
                <a:ext cx="1729105" cy="875030"/>
              </a:xfrm>
              <a:custGeom>
                <a:rect b="b" l="l" r="r" t="t"/>
                <a:pathLst>
                  <a:path extrusionOk="0" h="875029" w="1729104">
                    <a:moveTo>
                      <a:pt x="0" y="120116"/>
                    </a:moveTo>
                    <a:lnTo>
                      <a:pt x="9440" y="73359"/>
                    </a:lnTo>
                    <a:lnTo>
                      <a:pt x="35185" y="35179"/>
                    </a:lnTo>
                    <a:lnTo>
                      <a:pt x="73369" y="9438"/>
                    </a:lnTo>
                    <a:lnTo>
                      <a:pt x="120129" y="0"/>
                    </a:lnTo>
                    <a:lnTo>
                      <a:pt x="288124" y="0"/>
                    </a:lnTo>
                    <a:lnTo>
                      <a:pt x="720331" y="0"/>
                    </a:lnTo>
                    <a:lnTo>
                      <a:pt x="1608670" y="0"/>
                    </a:lnTo>
                    <a:lnTo>
                      <a:pt x="1655422" y="9438"/>
                    </a:lnTo>
                    <a:lnTo>
                      <a:pt x="1693603" y="35179"/>
                    </a:lnTo>
                    <a:lnTo>
                      <a:pt x="1719347" y="73359"/>
                    </a:lnTo>
                    <a:lnTo>
                      <a:pt x="1728787" y="120116"/>
                    </a:lnTo>
                    <a:lnTo>
                      <a:pt x="1728787" y="420420"/>
                    </a:lnTo>
                    <a:lnTo>
                      <a:pt x="1728787" y="600595"/>
                    </a:lnTo>
                    <a:lnTo>
                      <a:pt x="1719347" y="647355"/>
                    </a:lnTo>
                    <a:lnTo>
                      <a:pt x="1693603" y="685539"/>
                    </a:lnTo>
                    <a:lnTo>
                      <a:pt x="1655422" y="711284"/>
                    </a:lnTo>
                    <a:lnTo>
                      <a:pt x="1608670" y="720725"/>
                    </a:lnTo>
                    <a:lnTo>
                      <a:pt x="720331" y="720725"/>
                    </a:lnTo>
                    <a:lnTo>
                      <a:pt x="31775" y="874712"/>
                    </a:lnTo>
                    <a:lnTo>
                      <a:pt x="288124" y="720725"/>
                    </a:lnTo>
                    <a:lnTo>
                      <a:pt x="120129" y="720725"/>
                    </a:lnTo>
                    <a:lnTo>
                      <a:pt x="73369" y="711284"/>
                    </a:lnTo>
                    <a:lnTo>
                      <a:pt x="35185" y="685539"/>
                    </a:lnTo>
                    <a:lnTo>
                      <a:pt x="9440" y="647355"/>
                    </a:lnTo>
                    <a:lnTo>
                      <a:pt x="0" y="600595"/>
                    </a:lnTo>
                    <a:lnTo>
                      <a:pt x="0" y="420420"/>
                    </a:lnTo>
                    <a:lnTo>
                      <a:pt x="0" y="120116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17"/>
            <p:cNvSpPr txBox="1"/>
            <p:nvPr/>
          </p:nvSpPr>
          <p:spPr>
            <a:xfrm>
              <a:off x="1956942" y="4359275"/>
              <a:ext cx="1484630" cy="4533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-73660" lvl="0" marL="85725" marR="508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A0A0E"/>
                  </a:solidFill>
                  <a:latin typeface="Verdana"/>
                  <a:ea typeface="Verdana"/>
                  <a:cs typeface="Verdana"/>
                  <a:sym typeface="Verdana"/>
                </a:rPr>
                <a:t>Business Goal:  Reduce cost?</a:t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878127" y="5032540"/>
              <a:ext cx="624205" cy="1492250"/>
            </a:xfrm>
            <a:custGeom>
              <a:rect b="b" l="l" r="r" t="t"/>
              <a:pathLst>
                <a:path extrusionOk="0" h="1492250" w="624204">
                  <a:moveTo>
                    <a:pt x="431838" y="180860"/>
                  </a:moveTo>
                  <a:lnTo>
                    <a:pt x="428078" y="133756"/>
                  </a:lnTo>
                  <a:lnTo>
                    <a:pt x="424307" y="82892"/>
                  </a:lnTo>
                  <a:lnTo>
                    <a:pt x="410197" y="47091"/>
                  </a:lnTo>
                  <a:lnTo>
                    <a:pt x="388556" y="23545"/>
                  </a:lnTo>
                  <a:lnTo>
                    <a:pt x="356565" y="3759"/>
                  </a:lnTo>
                  <a:lnTo>
                    <a:pt x="324599" y="0"/>
                  </a:lnTo>
                  <a:lnTo>
                    <a:pt x="299186" y="3759"/>
                  </a:lnTo>
                  <a:lnTo>
                    <a:pt x="270954" y="16014"/>
                  </a:lnTo>
                  <a:lnTo>
                    <a:pt x="255905" y="50863"/>
                  </a:lnTo>
                  <a:lnTo>
                    <a:pt x="249313" y="94195"/>
                  </a:lnTo>
                  <a:lnTo>
                    <a:pt x="253085" y="149771"/>
                  </a:lnTo>
                  <a:lnTo>
                    <a:pt x="213563" y="185572"/>
                  </a:lnTo>
                  <a:lnTo>
                    <a:pt x="180632" y="185572"/>
                  </a:lnTo>
                  <a:lnTo>
                    <a:pt x="162763" y="200647"/>
                  </a:lnTo>
                  <a:lnTo>
                    <a:pt x="152412" y="212890"/>
                  </a:lnTo>
                  <a:lnTo>
                    <a:pt x="156171" y="232676"/>
                  </a:lnTo>
                  <a:lnTo>
                    <a:pt x="174053" y="243979"/>
                  </a:lnTo>
                  <a:lnTo>
                    <a:pt x="191922" y="232676"/>
                  </a:lnTo>
                  <a:lnTo>
                    <a:pt x="231444" y="212890"/>
                  </a:lnTo>
                  <a:lnTo>
                    <a:pt x="259664" y="185572"/>
                  </a:lnTo>
                  <a:lnTo>
                    <a:pt x="267195" y="212890"/>
                  </a:lnTo>
                  <a:lnTo>
                    <a:pt x="285064" y="243979"/>
                  </a:lnTo>
                  <a:lnTo>
                    <a:pt x="302945" y="263753"/>
                  </a:lnTo>
                  <a:lnTo>
                    <a:pt x="324586" y="279768"/>
                  </a:lnTo>
                  <a:lnTo>
                    <a:pt x="356565" y="279768"/>
                  </a:lnTo>
                  <a:lnTo>
                    <a:pt x="385737" y="267525"/>
                  </a:lnTo>
                  <a:lnTo>
                    <a:pt x="406438" y="252450"/>
                  </a:lnTo>
                  <a:lnTo>
                    <a:pt x="421487" y="224193"/>
                  </a:lnTo>
                  <a:lnTo>
                    <a:pt x="431838" y="180860"/>
                  </a:lnTo>
                  <a:close/>
                </a:path>
                <a:path extrusionOk="0" h="1492250" w="624204">
                  <a:moveTo>
                    <a:pt x="623773" y="764095"/>
                  </a:moveTo>
                  <a:lnTo>
                    <a:pt x="619061" y="743229"/>
                  </a:lnTo>
                  <a:lnTo>
                    <a:pt x="585190" y="745121"/>
                  </a:lnTo>
                  <a:lnTo>
                    <a:pt x="554151" y="715911"/>
                  </a:lnTo>
                  <a:lnTo>
                    <a:pt x="529678" y="693305"/>
                  </a:lnTo>
                  <a:lnTo>
                    <a:pt x="527799" y="674471"/>
                  </a:lnTo>
                  <a:lnTo>
                    <a:pt x="544741" y="635850"/>
                  </a:lnTo>
                  <a:lnTo>
                    <a:pt x="571080" y="584034"/>
                  </a:lnTo>
                  <a:lnTo>
                    <a:pt x="587070" y="539762"/>
                  </a:lnTo>
                  <a:lnTo>
                    <a:pt x="593661" y="520928"/>
                  </a:lnTo>
                  <a:lnTo>
                    <a:pt x="590842" y="484187"/>
                  </a:lnTo>
                  <a:lnTo>
                    <a:pt x="574840" y="454977"/>
                  </a:lnTo>
                  <a:lnTo>
                    <a:pt x="560730" y="435610"/>
                  </a:lnTo>
                  <a:lnTo>
                    <a:pt x="560730" y="510565"/>
                  </a:lnTo>
                  <a:lnTo>
                    <a:pt x="555078" y="550125"/>
                  </a:lnTo>
                  <a:lnTo>
                    <a:pt x="524040" y="606640"/>
                  </a:lnTo>
                  <a:lnTo>
                    <a:pt x="520382" y="614527"/>
                  </a:lnTo>
                  <a:lnTo>
                    <a:pt x="524040" y="575564"/>
                  </a:lnTo>
                  <a:lnTo>
                    <a:pt x="519328" y="502081"/>
                  </a:lnTo>
                  <a:lnTo>
                    <a:pt x="510870" y="437083"/>
                  </a:lnTo>
                  <a:lnTo>
                    <a:pt x="508901" y="432346"/>
                  </a:lnTo>
                  <a:lnTo>
                    <a:pt x="516509" y="438962"/>
                  </a:lnTo>
                  <a:lnTo>
                    <a:pt x="546620" y="473824"/>
                  </a:lnTo>
                  <a:lnTo>
                    <a:pt x="560730" y="510565"/>
                  </a:lnTo>
                  <a:lnTo>
                    <a:pt x="560730" y="435610"/>
                  </a:lnTo>
                  <a:lnTo>
                    <a:pt x="541921" y="409765"/>
                  </a:lnTo>
                  <a:lnTo>
                    <a:pt x="504278" y="372084"/>
                  </a:lnTo>
                  <a:lnTo>
                    <a:pt x="473227" y="337235"/>
                  </a:lnTo>
                  <a:lnTo>
                    <a:pt x="463702" y="329615"/>
                  </a:lnTo>
                  <a:lnTo>
                    <a:pt x="461949" y="325932"/>
                  </a:lnTo>
                  <a:lnTo>
                    <a:pt x="426186" y="297675"/>
                  </a:lnTo>
                  <a:lnTo>
                    <a:pt x="372567" y="285419"/>
                  </a:lnTo>
                  <a:lnTo>
                    <a:pt x="332105" y="289191"/>
                  </a:lnTo>
                  <a:lnTo>
                    <a:pt x="304825" y="301434"/>
                  </a:lnTo>
                  <a:lnTo>
                    <a:pt x="291655" y="334403"/>
                  </a:lnTo>
                  <a:lnTo>
                    <a:pt x="294119" y="343585"/>
                  </a:lnTo>
                  <a:lnTo>
                    <a:pt x="270954" y="380568"/>
                  </a:lnTo>
                  <a:lnTo>
                    <a:pt x="225793" y="470992"/>
                  </a:lnTo>
                  <a:lnTo>
                    <a:pt x="205092" y="488899"/>
                  </a:lnTo>
                  <a:lnTo>
                    <a:pt x="190982" y="485127"/>
                  </a:lnTo>
                  <a:lnTo>
                    <a:pt x="166522" y="450278"/>
                  </a:lnTo>
                  <a:lnTo>
                    <a:pt x="142062" y="401294"/>
                  </a:lnTo>
                  <a:lnTo>
                    <a:pt x="121361" y="366433"/>
                  </a:lnTo>
                  <a:lnTo>
                    <a:pt x="107251" y="341947"/>
                  </a:lnTo>
                  <a:lnTo>
                    <a:pt x="114782" y="307086"/>
                  </a:lnTo>
                  <a:lnTo>
                    <a:pt x="111010" y="278828"/>
                  </a:lnTo>
                  <a:lnTo>
                    <a:pt x="96901" y="272237"/>
                  </a:lnTo>
                  <a:lnTo>
                    <a:pt x="86550" y="278828"/>
                  </a:lnTo>
                  <a:lnTo>
                    <a:pt x="90309" y="314629"/>
                  </a:lnTo>
                  <a:lnTo>
                    <a:pt x="86550" y="335343"/>
                  </a:lnTo>
                  <a:lnTo>
                    <a:pt x="65849" y="338175"/>
                  </a:lnTo>
                  <a:lnTo>
                    <a:pt x="34810" y="352310"/>
                  </a:lnTo>
                  <a:lnTo>
                    <a:pt x="10337" y="384327"/>
                  </a:lnTo>
                  <a:lnTo>
                    <a:pt x="0" y="415417"/>
                  </a:lnTo>
                  <a:lnTo>
                    <a:pt x="14109" y="433311"/>
                  </a:lnTo>
                  <a:lnTo>
                    <a:pt x="24460" y="433311"/>
                  </a:lnTo>
                  <a:lnTo>
                    <a:pt x="34810" y="411645"/>
                  </a:lnTo>
                  <a:lnTo>
                    <a:pt x="55499" y="387159"/>
                  </a:lnTo>
                  <a:lnTo>
                    <a:pt x="96901" y="390931"/>
                  </a:lnTo>
                  <a:lnTo>
                    <a:pt x="139242" y="470992"/>
                  </a:lnTo>
                  <a:lnTo>
                    <a:pt x="159931" y="530339"/>
                  </a:lnTo>
                  <a:lnTo>
                    <a:pt x="170281" y="544474"/>
                  </a:lnTo>
                  <a:lnTo>
                    <a:pt x="197573" y="548246"/>
                  </a:lnTo>
                  <a:lnTo>
                    <a:pt x="222034" y="527519"/>
                  </a:lnTo>
                  <a:lnTo>
                    <a:pt x="250253" y="499262"/>
                  </a:lnTo>
                  <a:lnTo>
                    <a:pt x="285064" y="446506"/>
                  </a:lnTo>
                  <a:lnTo>
                    <a:pt x="316115" y="405053"/>
                  </a:lnTo>
                  <a:lnTo>
                    <a:pt x="317195" y="404177"/>
                  </a:lnTo>
                  <a:lnTo>
                    <a:pt x="336816" y="437083"/>
                  </a:lnTo>
                  <a:lnTo>
                    <a:pt x="367855" y="494550"/>
                  </a:lnTo>
                  <a:lnTo>
                    <a:pt x="372567" y="559549"/>
                  </a:lnTo>
                  <a:lnTo>
                    <a:pt x="354685" y="608533"/>
                  </a:lnTo>
                  <a:lnTo>
                    <a:pt x="332105" y="649973"/>
                  </a:lnTo>
                  <a:lnTo>
                    <a:pt x="314236" y="698957"/>
                  </a:lnTo>
                  <a:lnTo>
                    <a:pt x="318935" y="747941"/>
                  </a:lnTo>
                  <a:lnTo>
                    <a:pt x="326275" y="760425"/>
                  </a:lnTo>
                  <a:lnTo>
                    <a:pt x="313296" y="800696"/>
                  </a:lnTo>
                  <a:lnTo>
                    <a:pt x="289775" y="907135"/>
                  </a:lnTo>
                  <a:lnTo>
                    <a:pt x="286004" y="990028"/>
                  </a:lnTo>
                  <a:lnTo>
                    <a:pt x="286004" y="1115314"/>
                  </a:lnTo>
                  <a:lnTo>
                    <a:pt x="302006" y="1191615"/>
                  </a:lnTo>
                  <a:lnTo>
                    <a:pt x="325526" y="1282992"/>
                  </a:lnTo>
                  <a:lnTo>
                    <a:pt x="333044" y="1343279"/>
                  </a:lnTo>
                  <a:lnTo>
                    <a:pt x="321754" y="1373428"/>
                  </a:lnTo>
                  <a:lnTo>
                    <a:pt x="266255" y="1392262"/>
                  </a:lnTo>
                  <a:lnTo>
                    <a:pt x="204152" y="1404518"/>
                  </a:lnTo>
                  <a:lnTo>
                    <a:pt x="188163" y="1419580"/>
                  </a:lnTo>
                  <a:lnTo>
                    <a:pt x="195681" y="1438427"/>
                  </a:lnTo>
                  <a:lnTo>
                    <a:pt x="215442" y="1464805"/>
                  </a:lnTo>
                  <a:lnTo>
                    <a:pt x="238963" y="1461033"/>
                  </a:lnTo>
                  <a:lnTo>
                    <a:pt x="262483" y="1438427"/>
                  </a:lnTo>
                  <a:lnTo>
                    <a:pt x="302006" y="1415821"/>
                  </a:lnTo>
                  <a:lnTo>
                    <a:pt x="345274" y="1399806"/>
                  </a:lnTo>
                  <a:lnTo>
                    <a:pt x="368795" y="1399806"/>
                  </a:lnTo>
                  <a:lnTo>
                    <a:pt x="383857" y="1388503"/>
                  </a:lnTo>
                  <a:lnTo>
                    <a:pt x="380085" y="1354582"/>
                  </a:lnTo>
                  <a:lnTo>
                    <a:pt x="376326" y="1328216"/>
                  </a:lnTo>
                  <a:lnTo>
                    <a:pt x="352806" y="1274521"/>
                  </a:lnTo>
                  <a:lnTo>
                    <a:pt x="329285" y="1176553"/>
                  </a:lnTo>
                  <a:lnTo>
                    <a:pt x="325526" y="1085176"/>
                  </a:lnTo>
                  <a:lnTo>
                    <a:pt x="321754" y="1016406"/>
                  </a:lnTo>
                  <a:lnTo>
                    <a:pt x="336816" y="933513"/>
                  </a:lnTo>
                  <a:lnTo>
                    <a:pt x="352806" y="872286"/>
                  </a:lnTo>
                  <a:lnTo>
                    <a:pt x="383857" y="796925"/>
                  </a:lnTo>
                  <a:lnTo>
                    <a:pt x="392569" y="796925"/>
                  </a:lnTo>
                  <a:lnTo>
                    <a:pt x="412076" y="872286"/>
                  </a:lnTo>
                  <a:lnTo>
                    <a:pt x="432777" y="982497"/>
                  </a:lnTo>
                  <a:lnTo>
                    <a:pt x="432777" y="1076693"/>
                  </a:lnTo>
                  <a:lnTo>
                    <a:pt x="428078" y="1175613"/>
                  </a:lnTo>
                  <a:lnTo>
                    <a:pt x="416788" y="1278280"/>
                  </a:lnTo>
                  <a:lnTo>
                    <a:pt x="400786" y="1342339"/>
                  </a:lnTo>
                  <a:lnTo>
                    <a:pt x="404558" y="1380020"/>
                  </a:lnTo>
                  <a:lnTo>
                    <a:pt x="416788" y="1398866"/>
                  </a:lnTo>
                  <a:lnTo>
                    <a:pt x="428078" y="1448790"/>
                  </a:lnTo>
                  <a:lnTo>
                    <a:pt x="432777" y="1478927"/>
                  </a:lnTo>
                  <a:lnTo>
                    <a:pt x="453351" y="1492110"/>
                  </a:lnTo>
                  <a:lnTo>
                    <a:pt x="459193" y="1492110"/>
                  </a:lnTo>
                  <a:lnTo>
                    <a:pt x="496760" y="1467624"/>
                  </a:lnTo>
                  <a:lnTo>
                    <a:pt x="492988" y="1441246"/>
                  </a:lnTo>
                  <a:lnTo>
                    <a:pt x="472300" y="1418640"/>
                  </a:lnTo>
                  <a:lnTo>
                    <a:pt x="452539" y="1372489"/>
                  </a:lnTo>
                  <a:lnTo>
                    <a:pt x="448779" y="1319733"/>
                  </a:lnTo>
                  <a:lnTo>
                    <a:pt x="448779" y="1247203"/>
                  </a:lnTo>
                  <a:lnTo>
                    <a:pt x="456298" y="1164297"/>
                  </a:lnTo>
                  <a:lnTo>
                    <a:pt x="472300" y="1069162"/>
                  </a:lnTo>
                  <a:lnTo>
                    <a:pt x="476999" y="1001344"/>
                  </a:lnTo>
                  <a:lnTo>
                    <a:pt x="480758" y="936345"/>
                  </a:lnTo>
                  <a:lnTo>
                    <a:pt x="472300" y="857211"/>
                  </a:lnTo>
                  <a:lnTo>
                    <a:pt x="468528" y="788454"/>
                  </a:lnTo>
                  <a:lnTo>
                    <a:pt x="463283" y="774458"/>
                  </a:lnTo>
                  <a:lnTo>
                    <a:pt x="492988" y="735698"/>
                  </a:lnTo>
                  <a:lnTo>
                    <a:pt x="497763" y="720953"/>
                  </a:lnTo>
                  <a:lnTo>
                    <a:pt x="516509" y="728167"/>
                  </a:lnTo>
                  <a:lnTo>
                    <a:pt x="558850" y="753592"/>
                  </a:lnTo>
                  <a:lnTo>
                    <a:pt x="587070" y="776198"/>
                  </a:lnTo>
                  <a:lnTo>
                    <a:pt x="623773" y="772617"/>
                  </a:lnTo>
                  <a:lnTo>
                    <a:pt x="623773" y="764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17"/>
            <p:cNvGrpSpPr/>
            <p:nvPr/>
          </p:nvGrpSpPr>
          <p:grpSpPr>
            <a:xfrm>
              <a:off x="7119815" y="5072095"/>
              <a:ext cx="654349" cy="1406987"/>
              <a:chOff x="7119815" y="5072095"/>
              <a:chExt cx="654349" cy="1406987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7325855" y="5136159"/>
                <a:ext cx="448309" cy="339725"/>
              </a:xfrm>
              <a:custGeom>
                <a:rect b="b" l="l" r="r" t="t"/>
                <a:pathLst>
                  <a:path extrusionOk="0" h="339725" w="448309">
                    <a:moveTo>
                      <a:pt x="447840" y="215709"/>
                    </a:moveTo>
                    <a:lnTo>
                      <a:pt x="431838" y="182740"/>
                    </a:lnTo>
                    <a:lnTo>
                      <a:pt x="421487" y="156375"/>
                    </a:lnTo>
                    <a:lnTo>
                      <a:pt x="412076" y="107391"/>
                    </a:lnTo>
                    <a:lnTo>
                      <a:pt x="413969" y="43332"/>
                    </a:lnTo>
                    <a:lnTo>
                      <a:pt x="417728" y="3771"/>
                    </a:lnTo>
                    <a:lnTo>
                      <a:pt x="405498" y="0"/>
                    </a:lnTo>
                    <a:lnTo>
                      <a:pt x="371627" y="18834"/>
                    </a:lnTo>
                    <a:lnTo>
                      <a:pt x="329285" y="32969"/>
                    </a:lnTo>
                    <a:lnTo>
                      <a:pt x="292595" y="47091"/>
                    </a:lnTo>
                    <a:lnTo>
                      <a:pt x="238975" y="59347"/>
                    </a:lnTo>
                    <a:lnTo>
                      <a:pt x="232384" y="73469"/>
                    </a:lnTo>
                    <a:lnTo>
                      <a:pt x="234264" y="90424"/>
                    </a:lnTo>
                    <a:lnTo>
                      <a:pt x="253085" y="86664"/>
                    </a:lnTo>
                    <a:lnTo>
                      <a:pt x="295414" y="64058"/>
                    </a:lnTo>
                    <a:lnTo>
                      <a:pt x="352806" y="47091"/>
                    </a:lnTo>
                    <a:lnTo>
                      <a:pt x="382917" y="39560"/>
                    </a:lnTo>
                    <a:lnTo>
                      <a:pt x="395147" y="48983"/>
                    </a:lnTo>
                    <a:lnTo>
                      <a:pt x="397967" y="57454"/>
                    </a:lnTo>
                    <a:lnTo>
                      <a:pt x="393268" y="96088"/>
                    </a:lnTo>
                    <a:lnTo>
                      <a:pt x="397967" y="131876"/>
                    </a:lnTo>
                    <a:lnTo>
                      <a:pt x="405498" y="172377"/>
                    </a:lnTo>
                    <a:lnTo>
                      <a:pt x="421487" y="209118"/>
                    </a:lnTo>
                    <a:lnTo>
                      <a:pt x="429958" y="236435"/>
                    </a:lnTo>
                    <a:lnTo>
                      <a:pt x="428078" y="254342"/>
                    </a:lnTo>
                    <a:lnTo>
                      <a:pt x="399846" y="255282"/>
                    </a:lnTo>
                    <a:lnTo>
                      <a:pt x="371627" y="273177"/>
                    </a:lnTo>
                    <a:lnTo>
                      <a:pt x="347167" y="290131"/>
                    </a:lnTo>
                    <a:lnTo>
                      <a:pt x="325526" y="304266"/>
                    </a:lnTo>
                    <a:lnTo>
                      <a:pt x="313296" y="310857"/>
                    </a:lnTo>
                    <a:lnTo>
                      <a:pt x="311416" y="283540"/>
                    </a:lnTo>
                    <a:lnTo>
                      <a:pt x="290715" y="231724"/>
                    </a:lnTo>
                    <a:lnTo>
                      <a:pt x="286232" y="214388"/>
                    </a:lnTo>
                    <a:lnTo>
                      <a:pt x="286956" y="210070"/>
                    </a:lnTo>
                    <a:lnTo>
                      <a:pt x="305765" y="215722"/>
                    </a:lnTo>
                    <a:lnTo>
                      <a:pt x="333997" y="217601"/>
                    </a:lnTo>
                    <a:lnTo>
                      <a:pt x="333997" y="199707"/>
                    </a:lnTo>
                    <a:lnTo>
                      <a:pt x="317995" y="190284"/>
                    </a:lnTo>
                    <a:lnTo>
                      <a:pt x="292595" y="190284"/>
                    </a:lnTo>
                    <a:lnTo>
                      <a:pt x="282244" y="162966"/>
                    </a:lnTo>
                    <a:lnTo>
                      <a:pt x="275691" y="173888"/>
                    </a:lnTo>
                    <a:lnTo>
                      <a:pt x="264375" y="133756"/>
                    </a:lnTo>
                    <a:lnTo>
                      <a:pt x="252145" y="109270"/>
                    </a:lnTo>
                    <a:lnTo>
                      <a:pt x="232384" y="111150"/>
                    </a:lnTo>
                    <a:lnTo>
                      <a:pt x="230505" y="129057"/>
                    </a:lnTo>
                    <a:lnTo>
                      <a:pt x="238975" y="152603"/>
                    </a:lnTo>
                    <a:lnTo>
                      <a:pt x="262534" y="193294"/>
                    </a:lnTo>
                    <a:lnTo>
                      <a:pt x="245554" y="213829"/>
                    </a:lnTo>
                    <a:lnTo>
                      <a:pt x="201333" y="232676"/>
                    </a:lnTo>
                    <a:lnTo>
                      <a:pt x="165582" y="246799"/>
                    </a:lnTo>
                    <a:lnTo>
                      <a:pt x="147713" y="244919"/>
                    </a:lnTo>
                    <a:lnTo>
                      <a:pt x="106311" y="215722"/>
                    </a:lnTo>
                    <a:lnTo>
                      <a:pt x="69621" y="186512"/>
                    </a:lnTo>
                    <a:lnTo>
                      <a:pt x="41389" y="168617"/>
                    </a:lnTo>
                    <a:lnTo>
                      <a:pt x="20701" y="172389"/>
                    </a:lnTo>
                    <a:lnTo>
                      <a:pt x="0" y="205359"/>
                    </a:lnTo>
                    <a:lnTo>
                      <a:pt x="34810" y="215722"/>
                    </a:lnTo>
                    <a:lnTo>
                      <a:pt x="69621" y="223253"/>
                    </a:lnTo>
                    <a:lnTo>
                      <a:pt x="94081" y="244919"/>
                    </a:lnTo>
                    <a:lnTo>
                      <a:pt x="133591" y="279768"/>
                    </a:lnTo>
                    <a:lnTo>
                      <a:pt x="156171" y="283540"/>
                    </a:lnTo>
                    <a:lnTo>
                      <a:pt x="184404" y="259994"/>
                    </a:lnTo>
                    <a:lnTo>
                      <a:pt x="222973" y="248691"/>
                    </a:lnTo>
                    <a:lnTo>
                      <a:pt x="248373" y="248691"/>
                    </a:lnTo>
                    <a:lnTo>
                      <a:pt x="274396" y="236728"/>
                    </a:lnTo>
                    <a:lnTo>
                      <a:pt x="278485" y="255282"/>
                    </a:lnTo>
                    <a:lnTo>
                      <a:pt x="292595" y="302374"/>
                    </a:lnTo>
                    <a:lnTo>
                      <a:pt x="297294" y="337235"/>
                    </a:lnTo>
                    <a:lnTo>
                      <a:pt x="315175" y="339115"/>
                    </a:lnTo>
                    <a:lnTo>
                      <a:pt x="352806" y="308025"/>
                    </a:lnTo>
                    <a:lnTo>
                      <a:pt x="397967" y="277888"/>
                    </a:lnTo>
                    <a:lnTo>
                      <a:pt x="417728" y="271297"/>
                    </a:lnTo>
                    <a:lnTo>
                      <a:pt x="444068" y="267525"/>
                    </a:lnTo>
                    <a:lnTo>
                      <a:pt x="447840" y="243039"/>
                    </a:lnTo>
                    <a:lnTo>
                      <a:pt x="447840" y="2157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7218603" y="5610918"/>
                <a:ext cx="214509" cy="211949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303277" y="5833227"/>
                <a:ext cx="173355" cy="292100"/>
              </a:xfrm>
              <a:custGeom>
                <a:rect b="b" l="l" r="r" t="t"/>
                <a:pathLst>
                  <a:path extrusionOk="0" h="292100" w="173354">
                    <a:moveTo>
                      <a:pt x="98787" y="292018"/>
                    </a:moveTo>
                    <a:lnTo>
                      <a:pt x="55510" y="292018"/>
                    </a:lnTo>
                    <a:lnTo>
                      <a:pt x="40456" y="270353"/>
                    </a:lnTo>
                    <a:lnTo>
                      <a:pt x="29165" y="244918"/>
                    </a:lnTo>
                    <a:lnTo>
                      <a:pt x="35751" y="215716"/>
                    </a:lnTo>
                    <a:lnTo>
                      <a:pt x="43279" y="187457"/>
                    </a:lnTo>
                    <a:lnTo>
                      <a:pt x="50805" y="156371"/>
                    </a:lnTo>
                    <a:lnTo>
                      <a:pt x="47982" y="130938"/>
                    </a:lnTo>
                    <a:lnTo>
                      <a:pt x="40456" y="113982"/>
                    </a:lnTo>
                    <a:lnTo>
                      <a:pt x="18816" y="95141"/>
                    </a:lnTo>
                    <a:lnTo>
                      <a:pt x="4705" y="59345"/>
                    </a:lnTo>
                    <a:lnTo>
                      <a:pt x="0" y="35796"/>
                    </a:lnTo>
                    <a:lnTo>
                      <a:pt x="14112" y="14129"/>
                    </a:lnTo>
                    <a:lnTo>
                      <a:pt x="33870" y="0"/>
                    </a:lnTo>
                    <a:lnTo>
                      <a:pt x="69622" y="0"/>
                    </a:lnTo>
                    <a:lnTo>
                      <a:pt x="105374" y="14129"/>
                    </a:lnTo>
                    <a:lnTo>
                      <a:pt x="142065" y="37680"/>
                    </a:lnTo>
                    <a:lnTo>
                      <a:pt x="163706" y="81012"/>
                    </a:lnTo>
                    <a:lnTo>
                      <a:pt x="173113" y="128111"/>
                    </a:lnTo>
                    <a:lnTo>
                      <a:pt x="173113" y="165790"/>
                    </a:lnTo>
                    <a:lnTo>
                      <a:pt x="165587" y="220427"/>
                    </a:lnTo>
                    <a:lnTo>
                      <a:pt x="148652" y="263758"/>
                    </a:lnTo>
                    <a:lnTo>
                      <a:pt x="129835" y="279772"/>
                    </a:lnTo>
                    <a:lnTo>
                      <a:pt x="98787" y="2920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119815" y="5739969"/>
                <a:ext cx="220155" cy="203471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7127341" y="5287822"/>
                <a:ext cx="430530" cy="1191260"/>
              </a:xfrm>
              <a:custGeom>
                <a:rect b="b" l="l" r="r" t="t"/>
                <a:pathLst>
                  <a:path extrusionOk="0" h="1191260" w="430529">
                    <a:moveTo>
                      <a:pt x="282244" y="117741"/>
                    </a:moveTo>
                    <a:lnTo>
                      <a:pt x="270014" y="66878"/>
                    </a:lnTo>
                    <a:lnTo>
                      <a:pt x="241795" y="33909"/>
                    </a:lnTo>
                    <a:lnTo>
                      <a:pt x="209804" y="9410"/>
                    </a:lnTo>
                    <a:lnTo>
                      <a:pt x="175933" y="0"/>
                    </a:lnTo>
                    <a:lnTo>
                      <a:pt x="152412" y="9410"/>
                    </a:lnTo>
                    <a:lnTo>
                      <a:pt x="143002" y="18834"/>
                    </a:lnTo>
                    <a:lnTo>
                      <a:pt x="131711" y="18834"/>
                    </a:lnTo>
                    <a:lnTo>
                      <a:pt x="97840" y="29197"/>
                    </a:lnTo>
                    <a:lnTo>
                      <a:pt x="65849" y="45212"/>
                    </a:lnTo>
                    <a:lnTo>
                      <a:pt x="33870" y="62166"/>
                    </a:lnTo>
                    <a:lnTo>
                      <a:pt x="17868" y="80060"/>
                    </a:lnTo>
                    <a:lnTo>
                      <a:pt x="0" y="98907"/>
                    </a:lnTo>
                    <a:lnTo>
                      <a:pt x="1879" y="127165"/>
                    </a:lnTo>
                    <a:lnTo>
                      <a:pt x="31978" y="157314"/>
                    </a:lnTo>
                    <a:lnTo>
                      <a:pt x="55499" y="188391"/>
                    </a:lnTo>
                    <a:lnTo>
                      <a:pt x="87490" y="223253"/>
                    </a:lnTo>
                    <a:lnTo>
                      <a:pt x="92202" y="232676"/>
                    </a:lnTo>
                    <a:lnTo>
                      <a:pt x="85610" y="243027"/>
                    </a:lnTo>
                    <a:lnTo>
                      <a:pt x="55499" y="251510"/>
                    </a:lnTo>
                    <a:lnTo>
                      <a:pt x="31978" y="258102"/>
                    </a:lnTo>
                    <a:lnTo>
                      <a:pt x="33870" y="270344"/>
                    </a:lnTo>
                    <a:lnTo>
                      <a:pt x="56451" y="276009"/>
                    </a:lnTo>
                    <a:lnTo>
                      <a:pt x="94081" y="258102"/>
                    </a:lnTo>
                    <a:lnTo>
                      <a:pt x="110070" y="244919"/>
                    </a:lnTo>
                    <a:lnTo>
                      <a:pt x="120421" y="228904"/>
                    </a:lnTo>
                    <a:lnTo>
                      <a:pt x="106311" y="211010"/>
                    </a:lnTo>
                    <a:lnTo>
                      <a:pt x="94081" y="194043"/>
                    </a:lnTo>
                    <a:lnTo>
                      <a:pt x="53619" y="151663"/>
                    </a:lnTo>
                    <a:lnTo>
                      <a:pt x="44208" y="129044"/>
                    </a:lnTo>
                    <a:lnTo>
                      <a:pt x="35750" y="113042"/>
                    </a:lnTo>
                    <a:lnTo>
                      <a:pt x="51739" y="96075"/>
                    </a:lnTo>
                    <a:lnTo>
                      <a:pt x="99720" y="76301"/>
                    </a:lnTo>
                    <a:lnTo>
                      <a:pt x="135128" y="67233"/>
                    </a:lnTo>
                    <a:lnTo>
                      <a:pt x="138303" y="95135"/>
                    </a:lnTo>
                    <a:lnTo>
                      <a:pt x="154292" y="120573"/>
                    </a:lnTo>
                    <a:lnTo>
                      <a:pt x="158051" y="139407"/>
                    </a:lnTo>
                    <a:lnTo>
                      <a:pt x="152412" y="167678"/>
                    </a:lnTo>
                    <a:lnTo>
                      <a:pt x="138303" y="195935"/>
                    </a:lnTo>
                    <a:lnTo>
                      <a:pt x="124180" y="225132"/>
                    </a:lnTo>
                    <a:lnTo>
                      <a:pt x="110070" y="251510"/>
                    </a:lnTo>
                    <a:lnTo>
                      <a:pt x="117602" y="282600"/>
                    </a:lnTo>
                    <a:lnTo>
                      <a:pt x="126060" y="308965"/>
                    </a:lnTo>
                    <a:lnTo>
                      <a:pt x="166522" y="320268"/>
                    </a:lnTo>
                    <a:lnTo>
                      <a:pt x="198513" y="314617"/>
                    </a:lnTo>
                    <a:lnTo>
                      <a:pt x="223913" y="303314"/>
                    </a:lnTo>
                    <a:lnTo>
                      <a:pt x="250253" y="262813"/>
                    </a:lnTo>
                    <a:lnTo>
                      <a:pt x="270014" y="208178"/>
                    </a:lnTo>
                    <a:lnTo>
                      <a:pt x="278485" y="167678"/>
                    </a:lnTo>
                    <a:lnTo>
                      <a:pt x="282244" y="117741"/>
                    </a:lnTo>
                    <a:close/>
                  </a:path>
                  <a:path extrusionOk="0" h="1191260" w="430529">
                    <a:moveTo>
                      <a:pt x="402666" y="1141691"/>
                    </a:moveTo>
                    <a:lnTo>
                      <a:pt x="381025" y="1122857"/>
                    </a:lnTo>
                    <a:lnTo>
                      <a:pt x="335876" y="1113434"/>
                    </a:lnTo>
                    <a:lnTo>
                      <a:pt x="328345" y="1102131"/>
                    </a:lnTo>
                    <a:lnTo>
                      <a:pt x="338696" y="1078585"/>
                    </a:lnTo>
                    <a:lnTo>
                      <a:pt x="357505" y="1017346"/>
                    </a:lnTo>
                    <a:lnTo>
                      <a:pt x="364096" y="954239"/>
                    </a:lnTo>
                    <a:lnTo>
                      <a:pt x="357505" y="902423"/>
                    </a:lnTo>
                    <a:lnTo>
                      <a:pt x="331165" y="845908"/>
                    </a:lnTo>
                    <a:lnTo>
                      <a:pt x="309524" y="798804"/>
                    </a:lnTo>
                    <a:lnTo>
                      <a:pt x="286004" y="789393"/>
                    </a:lnTo>
                    <a:lnTo>
                      <a:pt x="271386" y="790854"/>
                    </a:lnTo>
                    <a:lnTo>
                      <a:pt x="254965" y="777138"/>
                    </a:lnTo>
                    <a:lnTo>
                      <a:pt x="225793" y="797864"/>
                    </a:lnTo>
                    <a:lnTo>
                      <a:pt x="203212" y="847788"/>
                    </a:lnTo>
                    <a:lnTo>
                      <a:pt x="181571" y="887349"/>
                    </a:lnTo>
                    <a:lnTo>
                      <a:pt x="166522" y="923150"/>
                    </a:lnTo>
                    <a:lnTo>
                      <a:pt x="161823" y="958011"/>
                    </a:lnTo>
                    <a:lnTo>
                      <a:pt x="175933" y="992860"/>
                    </a:lnTo>
                    <a:lnTo>
                      <a:pt x="198513" y="1042784"/>
                    </a:lnTo>
                    <a:lnTo>
                      <a:pt x="221094" y="1091768"/>
                    </a:lnTo>
                    <a:lnTo>
                      <a:pt x="218274" y="1108722"/>
                    </a:lnTo>
                    <a:lnTo>
                      <a:pt x="206032" y="1120025"/>
                    </a:lnTo>
                    <a:lnTo>
                      <a:pt x="169341" y="1136980"/>
                    </a:lnTo>
                    <a:lnTo>
                      <a:pt x="158991" y="1155827"/>
                    </a:lnTo>
                    <a:lnTo>
                      <a:pt x="166522" y="1171841"/>
                    </a:lnTo>
                    <a:lnTo>
                      <a:pt x="175933" y="1190675"/>
                    </a:lnTo>
                    <a:lnTo>
                      <a:pt x="195694" y="1190675"/>
                    </a:lnTo>
                    <a:lnTo>
                      <a:pt x="203212" y="1171841"/>
                    </a:lnTo>
                    <a:lnTo>
                      <a:pt x="221094" y="1148283"/>
                    </a:lnTo>
                    <a:lnTo>
                      <a:pt x="248373" y="1134160"/>
                    </a:lnTo>
                    <a:lnTo>
                      <a:pt x="254965" y="1115314"/>
                    </a:lnTo>
                    <a:lnTo>
                      <a:pt x="250253" y="1101191"/>
                    </a:lnTo>
                    <a:lnTo>
                      <a:pt x="233324" y="1066330"/>
                    </a:lnTo>
                    <a:lnTo>
                      <a:pt x="213563" y="1016406"/>
                    </a:lnTo>
                    <a:lnTo>
                      <a:pt x="203212" y="974966"/>
                    </a:lnTo>
                    <a:lnTo>
                      <a:pt x="203212" y="946696"/>
                    </a:lnTo>
                    <a:lnTo>
                      <a:pt x="221094" y="904316"/>
                    </a:lnTo>
                    <a:lnTo>
                      <a:pt x="250253" y="854379"/>
                    </a:lnTo>
                    <a:lnTo>
                      <a:pt x="265188" y="828040"/>
                    </a:lnTo>
                    <a:lnTo>
                      <a:pt x="286004" y="852500"/>
                    </a:lnTo>
                    <a:lnTo>
                      <a:pt x="307644" y="888301"/>
                    </a:lnTo>
                    <a:lnTo>
                      <a:pt x="328345" y="932573"/>
                    </a:lnTo>
                    <a:lnTo>
                      <a:pt x="331165" y="974966"/>
                    </a:lnTo>
                    <a:lnTo>
                      <a:pt x="328345" y="1023950"/>
                    </a:lnTo>
                    <a:lnTo>
                      <a:pt x="317055" y="1064450"/>
                    </a:lnTo>
                    <a:lnTo>
                      <a:pt x="292595" y="1092708"/>
                    </a:lnTo>
                    <a:lnTo>
                      <a:pt x="287883" y="1108722"/>
                    </a:lnTo>
                    <a:lnTo>
                      <a:pt x="292595" y="1122857"/>
                    </a:lnTo>
                    <a:lnTo>
                      <a:pt x="323646" y="1136980"/>
                    </a:lnTo>
                    <a:lnTo>
                      <a:pt x="345274" y="1151115"/>
                    </a:lnTo>
                    <a:lnTo>
                      <a:pt x="371627" y="1165250"/>
                    </a:lnTo>
                    <a:lnTo>
                      <a:pt x="399846" y="1155827"/>
                    </a:lnTo>
                    <a:lnTo>
                      <a:pt x="402666" y="1141691"/>
                    </a:lnTo>
                    <a:close/>
                  </a:path>
                  <a:path extrusionOk="0" h="1191260" w="430529">
                    <a:moveTo>
                      <a:pt x="429958" y="519036"/>
                    </a:moveTo>
                    <a:lnTo>
                      <a:pt x="426186" y="490778"/>
                    </a:lnTo>
                    <a:lnTo>
                      <a:pt x="396087" y="462521"/>
                    </a:lnTo>
                    <a:lnTo>
                      <a:pt x="371627" y="431431"/>
                    </a:lnTo>
                    <a:lnTo>
                      <a:pt x="339636" y="395630"/>
                    </a:lnTo>
                    <a:lnTo>
                      <a:pt x="333984" y="387159"/>
                    </a:lnTo>
                    <a:lnTo>
                      <a:pt x="341515" y="378675"/>
                    </a:lnTo>
                    <a:lnTo>
                      <a:pt x="364096" y="364553"/>
                    </a:lnTo>
                    <a:lnTo>
                      <a:pt x="360337" y="336296"/>
                    </a:lnTo>
                    <a:lnTo>
                      <a:pt x="339636" y="342887"/>
                    </a:lnTo>
                    <a:lnTo>
                      <a:pt x="326466" y="362661"/>
                    </a:lnTo>
                    <a:lnTo>
                      <a:pt x="312356" y="378675"/>
                    </a:lnTo>
                    <a:lnTo>
                      <a:pt x="305765" y="393750"/>
                    </a:lnTo>
                    <a:lnTo>
                      <a:pt x="317995" y="407885"/>
                    </a:lnTo>
                    <a:lnTo>
                      <a:pt x="332105" y="427659"/>
                    </a:lnTo>
                    <a:lnTo>
                      <a:pt x="373507" y="466280"/>
                    </a:lnTo>
                    <a:lnTo>
                      <a:pt x="381977" y="488886"/>
                    </a:lnTo>
                    <a:lnTo>
                      <a:pt x="390436" y="503021"/>
                    </a:lnTo>
                    <a:lnTo>
                      <a:pt x="374446" y="523748"/>
                    </a:lnTo>
                    <a:lnTo>
                      <a:pt x="330225" y="548233"/>
                    </a:lnTo>
                    <a:lnTo>
                      <a:pt x="289775" y="557657"/>
                    </a:lnTo>
                    <a:lnTo>
                      <a:pt x="270014" y="576503"/>
                    </a:lnTo>
                    <a:lnTo>
                      <a:pt x="280365" y="602869"/>
                    </a:lnTo>
                    <a:lnTo>
                      <a:pt x="303885" y="600989"/>
                    </a:lnTo>
                    <a:lnTo>
                      <a:pt x="332105" y="590626"/>
                    </a:lnTo>
                    <a:lnTo>
                      <a:pt x="365975" y="574611"/>
                    </a:lnTo>
                    <a:lnTo>
                      <a:pt x="396087" y="557657"/>
                    </a:lnTo>
                    <a:lnTo>
                      <a:pt x="413956" y="537870"/>
                    </a:lnTo>
                    <a:lnTo>
                      <a:pt x="429958" y="5190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7228951" y="5072095"/>
                <a:ext cx="248379" cy="209123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7147090" y="5545924"/>
                <a:ext cx="374650" cy="436245"/>
              </a:xfrm>
              <a:custGeom>
                <a:rect b="b" l="l" r="r" t="t"/>
                <a:pathLst>
                  <a:path extrusionOk="0" h="436245" w="374650">
                    <a:moveTo>
                      <a:pt x="374459" y="341007"/>
                    </a:moveTo>
                    <a:lnTo>
                      <a:pt x="370687" y="323113"/>
                    </a:lnTo>
                    <a:lnTo>
                      <a:pt x="356577" y="309918"/>
                    </a:lnTo>
                    <a:lnTo>
                      <a:pt x="325526" y="295783"/>
                    </a:lnTo>
                    <a:lnTo>
                      <a:pt x="293547" y="285432"/>
                    </a:lnTo>
                    <a:lnTo>
                      <a:pt x="283197" y="277888"/>
                    </a:lnTo>
                    <a:lnTo>
                      <a:pt x="289775" y="260934"/>
                    </a:lnTo>
                    <a:lnTo>
                      <a:pt x="325526" y="170497"/>
                    </a:lnTo>
                    <a:lnTo>
                      <a:pt x="328358" y="149783"/>
                    </a:lnTo>
                    <a:lnTo>
                      <a:pt x="315175" y="125285"/>
                    </a:lnTo>
                    <a:lnTo>
                      <a:pt x="283197" y="100799"/>
                    </a:lnTo>
                    <a:lnTo>
                      <a:pt x="251206" y="69710"/>
                    </a:lnTo>
                    <a:lnTo>
                      <a:pt x="209804" y="37680"/>
                    </a:lnTo>
                    <a:lnTo>
                      <a:pt x="185343" y="6604"/>
                    </a:lnTo>
                    <a:lnTo>
                      <a:pt x="149872" y="6604"/>
                    </a:lnTo>
                    <a:lnTo>
                      <a:pt x="149593" y="3771"/>
                    </a:lnTo>
                    <a:lnTo>
                      <a:pt x="124193" y="0"/>
                    </a:lnTo>
                    <a:lnTo>
                      <a:pt x="92202" y="14135"/>
                    </a:lnTo>
                    <a:lnTo>
                      <a:pt x="42341" y="80073"/>
                    </a:lnTo>
                    <a:lnTo>
                      <a:pt x="14122" y="145072"/>
                    </a:lnTo>
                    <a:lnTo>
                      <a:pt x="3771" y="183692"/>
                    </a:lnTo>
                    <a:lnTo>
                      <a:pt x="0" y="214769"/>
                    </a:lnTo>
                    <a:lnTo>
                      <a:pt x="10350" y="249631"/>
                    </a:lnTo>
                    <a:lnTo>
                      <a:pt x="39522" y="273177"/>
                    </a:lnTo>
                    <a:lnTo>
                      <a:pt x="89382" y="293903"/>
                    </a:lnTo>
                    <a:lnTo>
                      <a:pt x="121373" y="311797"/>
                    </a:lnTo>
                    <a:lnTo>
                      <a:pt x="121373" y="322160"/>
                    </a:lnTo>
                    <a:lnTo>
                      <a:pt x="99733" y="356069"/>
                    </a:lnTo>
                    <a:lnTo>
                      <a:pt x="89382" y="390931"/>
                    </a:lnTo>
                    <a:lnTo>
                      <a:pt x="85623" y="411657"/>
                    </a:lnTo>
                    <a:lnTo>
                      <a:pt x="95973" y="432371"/>
                    </a:lnTo>
                    <a:lnTo>
                      <a:pt x="113842" y="436143"/>
                    </a:lnTo>
                    <a:lnTo>
                      <a:pt x="127952" y="419188"/>
                    </a:lnTo>
                    <a:lnTo>
                      <a:pt x="121373" y="377736"/>
                    </a:lnTo>
                    <a:lnTo>
                      <a:pt x="139242" y="345706"/>
                    </a:lnTo>
                    <a:lnTo>
                      <a:pt x="163715" y="314629"/>
                    </a:lnTo>
                    <a:lnTo>
                      <a:pt x="153352" y="297675"/>
                    </a:lnTo>
                    <a:lnTo>
                      <a:pt x="131724" y="291071"/>
                    </a:lnTo>
                    <a:lnTo>
                      <a:pt x="99733" y="276948"/>
                    </a:lnTo>
                    <a:lnTo>
                      <a:pt x="53632" y="245859"/>
                    </a:lnTo>
                    <a:lnTo>
                      <a:pt x="39522" y="218541"/>
                    </a:lnTo>
                    <a:lnTo>
                      <a:pt x="39522" y="183692"/>
                    </a:lnTo>
                    <a:lnTo>
                      <a:pt x="63982" y="117754"/>
                    </a:lnTo>
                    <a:lnTo>
                      <a:pt x="92202" y="86664"/>
                    </a:lnTo>
                    <a:lnTo>
                      <a:pt x="124193" y="62166"/>
                    </a:lnTo>
                    <a:lnTo>
                      <a:pt x="142582" y="49098"/>
                    </a:lnTo>
                    <a:lnTo>
                      <a:pt x="143014" y="51816"/>
                    </a:lnTo>
                    <a:lnTo>
                      <a:pt x="177825" y="65938"/>
                    </a:lnTo>
                    <a:lnTo>
                      <a:pt x="220154" y="90436"/>
                    </a:lnTo>
                    <a:lnTo>
                      <a:pt x="251206" y="111163"/>
                    </a:lnTo>
                    <a:lnTo>
                      <a:pt x="283197" y="146011"/>
                    </a:lnTo>
                    <a:lnTo>
                      <a:pt x="297307" y="180873"/>
                    </a:lnTo>
                    <a:lnTo>
                      <a:pt x="286956" y="215722"/>
                    </a:lnTo>
                    <a:lnTo>
                      <a:pt x="272846" y="243039"/>
                    </a:lnTo>
                    <a:lnTo>
                      <a:pt x="258737" y="275069"/>
                    </a:lnTo>
                    <a:lnTo>
                      <a:pt x="251206" y="288251"/>
                    </a:lnTo>
                    <a:lnTo>
                      <a:pt x="254965" y="298615"/>
                    </a:lnTo>
                    <a:lnTo>
                      <a:pt x="293547" y="309918"/>
                    </a:lnTo>
                    <a:lnTo>
                      <a:pt x="321767" y="320281"/>
                    </a:lnTo>
                    <a:lnTo>
                      <a:pt x="339648" y="344766"/>
                    </a:lnTo>
                    <a:lnTo>
                      <a:pt x="353758" y="357962"/>
                    </a:lnTo>
                    <a:lnTo>
                      <a:pt x="367868" y="361734"/>
                    </a:lnTo>
                    <a:lnTo>
                      <a:pt x="374459" y="3410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38200" y="530018"/>
            <a:ext cx="10515600" cy="804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GQ(I)M: Percepts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838200" y="1469036"/>
            <a:ext cx="10515600" cy="4707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GQ(I)M method is based on 3 precepts,  and it consists of 10 steps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three precepts are: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Measurement goals </a:t>
            </a:r>
            <a:r>
              <a:rPr lang="en-US"/>
              <a:t>are derived from </a:t>
            </a:r>
            <a:r>
              <a:rPr lang="en-US">
                <a:solidFill>
                  <a:schemeClr val="accent1"/>
                </a:solidFill>
              </a:rPr>
              <a:t>business  goals </a:t>
            </a:r>
            <a:endParaRPr>
              <a:solidFill>
                <a:schemeClr val="accen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Evolving mental models </a:t>
            </a:r>
            <a:r>
              <a:rPr lang="en-US"/>
              <a:t>provide context and focus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GQ(I)M translates informal business goals into </a:t>
            </a:r>
            <a:r>
              <a:rPr lang="en-US">
                <a:solidFill>
                  <a:schemeClr val="accent1"/>
                </a:solidFill>
              </a:rPr>
              <a:t>executable measurement structures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808220" y="202542"/>
            <a:ext cx="10515600" cy="63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-US"/>
              <a:t>GQ(I)M: Process</a:t>
            </a:r>
            <a:endParaRPr sz="3600"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1813810" y="869430"/>
            <a:ext cx="7734341" cy="5988106"/>
            <a:chOff x="3712464" y="1456944"/>
            <a:chExt cx="5053584" cy="4916424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3712464" y="1456944"/>
              <a:ext cx="5053584" cy="4916424"/>
              <a:chOff x="3712464" y="1456944"/>
              <a:chExt cx="5053584" cy="4916424"/>
            </a:xfrm>
          </p:grpSpPr>
          <p:sp>
            <p:nvSpPr>
              <p:cNvPr id="241" name="Google Shape;241;p19"/>
              <p:cNvSpPr/>
              <p:nvPr/>
            </p:nvSpPr>
            <p:spPr>
              <a:xfrm>
                <a:off x="3712464" y="1456944"/>
                <a:ext cx="5053584" cy="4916424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3776662" y="5276850"/>
                <a:ext cx="1743075" cy="986155"/>
              </a:xfrm>
              <a:custGeom>
                <a:rect b="b" l="l" r="r" t="t"/>
                <a:pathLst>
                  <a:path extrusionOk="0" h="986154" w="1743075">
                    <a:moveTo>
                      <a:pt x="1743075" y="0"/>
                    </a:moveTo>
                    <a:lnTo>
                      <a:pt x="0" y="0"/>
                    </a:lnTo>
                    <a:lnTo>
                      <a:pt x="0" y="985837"/>
                    </a:lnTo>
                    <a:lnTo>
                      <a:pt x="1743075" y="985837"/>
                    </a:lnTo>
                    <a:lnTo>
                      <a:pt x="1743075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3776662" y="5276850"/>
                <a:ext cx="1743075" cy="986155"/>
              </a:xfrm>
              <a:custGeom>
                <a:rect b="b" l="l" r="r" t="t"/>
                <a:pathLst>
                  <a:path extrusionOk="0" h="986154" w="1743075">
                    <a:moveTo>
                      <a:pt x="0" y="0"/>
                    </a:moveTo>
                    <a:lnTo>
                      <a:pt x="1743075" y="0"/>
                    </a:lnTo>
                    <a:lnTo>
                      <a:pt x="1743075" y="985837"/>
                    </a:lnTo>
                    <a:lnTo>
                      <a:pt x="0" y="98583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3749675" y="3703637"/>
                <a:ext cx="1776730" cy="1368425"/>
              </a:xfrm>
              <a:custGeom>
                <a:rect b="b" l="l" r="r" t="t"/>
                <a:pathLst>
                  <a:path extrusionOk="0" h="1368425" w="1776729">
                    <a:moveTo>
                      <a:pt x="1776412" y="0"/>
                    </a:moveTo>
                    <a:lnTo>
                      <a:pt x="0" y="0"/>
                    </a:lnTo>
                    <a:lnTo>
                      <a:pt x="0" y="1368425"/>
                    </a:lnTo>
                    <a:lnTo>
                      <a:pt x="1776412" y="1368425"/>
                    </a:lnTo>
                    <a:lnTo>
                      <a:pt x="1776412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3749675" y="3703637"/>
                <a:ext cx="1776730" cy="1368425"/>
              </a:xfrm>
              <a:custGeom>
                <a:rect b="b" l="l" r="r" t="t"/>
                <a:pathLst>
                  <a:path extrusionOk="0" h="1368425" w="1776729">
                    <a:moveTo>
                      <a:pt x="0" y="0"/>
                    </a:moveTo>
                    <a:lnTo>
                      <a:pt x="1776412" y="0"/>
                    </a:lnTo>
                    <a:lnTo>
                      <a:pt x="1776412" y="1368425"/>
                    </a:lnTo>
                    <a:lnTo>
                      <a:pt x="0" y="13684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3776662" y="1500187"/>
                <a:ext cx="1806575" cy="1919605"/>
              </a:xfrm>
              <a:custGeom>
                <a:rect b="b" l="l" r="r" t="t"/>
                <a:pathLst>
                  <a:path extrusionOk="0" h="1919604" w="1806575">
                    <a:moveTo>
                      <a:pt x="1806575" y="0"/>
                    </a:moveTo>
                    <a:lnTo>
                      <a:pt x="0" y="0"/>
                    </a:lnTo>
                    <a:lnTo>
                      <a:pt x="0" y="1919287"/>
                    </a:lnTo>
                    <a:lnTo>
                      <a:pt x="1806575" y="1919287"/>
                    </a:lnTo>
                    <a:lnTo>
                      <a:pt x="1806575" y="0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3776662" y="1500187"/>
                <a:ext cx="1806575" cy="1919605"/>
              </a:xfrm>
              <a:custGeom>
                <a:rect b="b" l="l" r="r" t="t"/>
                <a:pathLst>
                  <a:path extrusionOk="0" h="1919604" w="1806575">
                    <a:moveTo>
                      <a:pt x="0" y="0"/>
                    </a:moveTo>
                    <a:lnTo>
                      <a:pt x="1806575" y="0"/>
                    </a:lnTo>
                    <a:lnTo>
                      <a:pt x="1806575" y="1919287"/>
                    </a:lnTo>
                    <a:lnTo>
                      <a:pt x="0" y="19192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649787" y="2025650"/>
                <a:ext cx="0" cy="14604"/>
              </a:xfrm>
              <a:custGeom>
                <a:rect b="b" l="l" r="r" t="t"/>
                <a:pathLst>
                  <a:path extrusionOk="0" h="14605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611687" y="2027237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4649787" y="2335212"/>
                <a:ext cx="0" cy="14604"/>
              </a:xfrm>
              <a:custGeom>
                <a:rect b="b" l="l" r="r" t="t"/>
                <a:pathLst>
                  <a:path extrusionOk="0" h="14605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4611687" y="2336800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649787" y="2644775"/>
                <a:ext cx="0" cy="14604"/>
              </a:xfrm>
              <a:custGeom>
                <a:rect b="b" l="l" r="r" t="t"/>
                <a:pathLst>
                  <a:path extrusionOk="0" h="14605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4611687" y="2646362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4649787" y="2954337"/>
                <a:ext cx="0" cy="14604"/>
              </a:xfrm>
              <a:custGeom>
                <a:rect b="b" l="l" r="r" t="t"/>
                <a:pathLst>
                  <a:path extrusionOk="0" h="14605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4611687" y="2955925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4649787" y="3419475"/>
                <a:ext cx="0" cy="246379"/>
              </a:xfrm>
              <a:custGeom>
                <a:rect b="b" l="l" r="r" t="t"/>
                <a:pathLst>
                  <a:path extrusionOk="0" h="246379" w="120000">
                    <a:moveTo>
                      <a:pt x="0" y="0"/>
                    </a:moveTo>
                    <a:lnTo>
                      <a:pt x="0" y="246062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4611687" y="3652837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4649787" y="4270375"/>
                <a:ext cx="0" cy="14604"/>
              </a:xfrm>
              <a:custGeom>
                <a:rect b="b" l="l" r="r" t="t"/>
                <a:pathLst>
                  <a:path extrusionOk="0" h="14604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4611687" y="4271962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4649787" y="4579937"/>
                <a:ext cx="0" cy="14604"/>
              </a:xfrm>
              <a:custGeom>
                <a:rect b="b" l="l" r="r" t="t"/>
                <a:pathLst>
                  <a:path extrusionOk="0" h="14604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611687" y="4581525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4649787" y="5045075"/>
                <a:ext cx="0" cy="168275"/>
              </a:xfrm>
              <a:custGeom>
                <a:rect b="b" l="l" r="r" t="t"/>
                <a:pathLst>
                  <a:path extrusionOk="0" h="168275" w="120000">
                    <a:moveTo>
                      <a:pt x="0" y="0"/>
                    </a:moveTo>
                    <a:lnTo>
                      <a:pt x="0" y="168275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4611687" y="5200650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4649787" y="5818188"/>
                <a:ext cx="0" cy="14604"/>
              </a:xfrm>
              <a:custGeom>
                <a:rect b="b" l="l" r="r" t="t"/>
                <a:pathLst>
                  <a:path extrusionOk="0" h="14604" w="120000">
                    <a:moveTo>
                      <a:pt x="0" y="7143"/>
                    </a:moveTo>
                    <a:lnTo>
                      <a:pt x="0" y="7143"/>
                    </a:lnTo>
                  </a:path>
                </a:pathLst>
              </a:custGeom>
              <a:noFill/>
              <a:ln cap="flat" cmpd="sng" w="142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4611687" y="5819775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5607050" y="4116387"/>
                <a:ext cx="434975" cy="386080"/>
              </a:xfrm>
              <a:custGeom>
                <a:rect b="b" l="l" r="r" t="t"/>
                <a:pathLst>
                  <a:path extrusionOk="0" h="386079" w="434975">
                    <a:moveTo>
                      <a:pt x="347980" y="0"/>
                    </a:moveTo>
                    <a:lnTo>
                      <a:pt x="347980" y="96443"/>
                    </a:lnTo>
                    <a:lnTo>
                      <a:pt x="86995" y="96443"/>
                    </a:lnTo>
                    <a:lnTo>
                      <a:pt x="86995" y="0"/>
                    </a:lnTo>
                    <a:lnTo>
                      <a:pt x="0" y="192887"/>
                    </a:lnTo>
                    <a:lnTo>
                      <a:pt x="86995" y="385762"/>
                    </a:lnTo>
                    <a:lnTo>
                      <a:pt x="86995" y="289331"/>
                    </a:lnTo>
                    <a:lnTo>
                      <a:pt x="347980" y="289331"/>
                    </a:lnTo>
                    <a:lnTo>
                      <a:pt x="347980" y="385762"/>
                    </a:lnTo>
                    <a:lnTo>
                      <a:pt x="434975" y="192887"/>
                    </a:lnTo>
                    <a:lnTo>
                      <a:pt x="347980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5607050" y="4116387"/>
                <a:ext cx="434975" cy="386080"/>
              </a:xfrm>
              <a:custGeom>
                <a:rect b="b" l="l" r="r" t="t"/>
                <a:pathLst>
                  <a:path extrusionOk="0" h="386079" w="434975">
                    <a:moveTo>
                      <a:pt x="0" y="192887"/>
                    </a:moveTo>
                    <a:lnTo>
                      <a:pt x="86995" y="0"/>
                    </a:lnTo>
                    <a:lnTo>
                      <a:pt x="86995" y="96443"/>
                    </a:lnTo>
                    <a:lnTo>
                      <a:pt x="347980" y="96443"/>
                    </a:lnTo>
                    <a:lnTo>
                      <a:pt x="347980" y="0"/>
                    </a:lnTo>
                    <a:lnTo>
                      <a:pt x="434975" y="192887"/>
                    </a:lnTo>
                    <a:lnTo>
                      <a:pt x="347980" y="385762"/>
                    </a:lnTo>
                    <a:lnTo>
                      <a:pt x="347980" y="289331"/>
                    </a:lnTo>
                    <a:lnTo>
                      <a:pt x="86995" y="289331"/>
                    </a:lnTo>
                    <a:lnTo>
                      <a:pt x="86995" y="385762"/>
                    </a:lnTo>
                    <a:lnTo>
                      <a:pt x="0" y="19288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6065837" y="3362325"/>
                <a:ext cx="2613025" cy="2246630"/>
              </a:xfrm>
              <a:custGeom>
                <a:rect b="b" l="l" r="r" t="t"/>
                <a:pathLst>
                  <a:path extrusionOk="0" h="2246629" w="2613025">
                    <a:moveTo>
                      <a:pt x="2613025" y="0"/>
                    </a:moveTo>
                    <a:lnTo>
                      <a:pt x="0" y="0"/>
                    </a:lnTo>
                    <a:lnTo>
                      <a:pt x="0" y="2246312"/>
                    </a:lnTo>
                    <a:lnTo>
                      <a:pt x="2613025" y="2246312"/>
                    </a:lnTo>
                    <a:lnTo>
                      <a:pt x="2613025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6065837" y="3362325"/>
                <a:ext cx="2613025" cy="2246630"/>
              </a:xfrm>
              <a:custGeom>
                <a:rect b="b" l="l" r="r" t="t"/>
                <a:pathLst>
                  <a:path extrusionOk="0" h="2246629" w="2613025">
                    <a:moveTo>
                      <a:pt x="0" y="0"/>
                    </a:moveTo>
                    <a:lnTo>
                      <a:pt x="2613025" y="0"/>
                    </a:lnTo>
                    <a:lnTo>
                      <a:pt x="2613025" y="2246312"/>
                    </a:lnTo>
                    <a:lnTo>
                      <a:pt x="0" y="22463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6829425" y="3440112"/>
                <a:ext cx="650875" cy="231775"/>
              </a:xfrm>
              <a:custGeom>
                <a:rect b="b" l="l" r="r" t="t"/>
                <a:pathLst>
                  <a:path extrusionOk="0" h="231775" w="650875">
                    <a:moveTo>
                      <a:pt x="0" y="115887"/>
                    </a:moveTo>
                    <a:lnTo>
                      <a:pt x="25575" y="70776"/>
                    </a:lnTo>
                    <a:lnTo>
                      <a:pt x="95319" y="33940"/>
                    </a:lnTo>
                    <a:lnTo>
                      <a:pt x="143483" y="19790"/>
                    </a:lnTo>
                    <a:lnTo>
                      <a:pt x="198764" y="9106"/>
                    </a:lnTo>
                    <a:lnTo>
                      <a:pt x="259851" y="2354"/>
                    </a:lnTo>
                    <a:lnTo>
                      <a:pt x="325437" y="0"/>
                    </a:lnTo>
                    <a:lnTo>
                      <a:pt x="391023" y="2354"/>
                    </a:lnTo>
                    <a:lnTo>
                      <a:pt x="452110" y="9106"/>
                    </a:lnTo>
                    <a:lnTo>
                      <a:pt x="507391" y="19790"/>
                    </a:lnTo>
                    <a:lnTo>
                      <a:pt x="555555" y="33940"/>
                    </a:lnTo>
                    <a:lnTo>
                      <a:pt x="595294" y="51091"/>
                    </a:lnTo>
                    <a:lnTo>
                      <a:pt x="644263" y="92530"/>
                    </a:lnTo>
                    <a:lnTo>
                      <a:pt x="650875" y="115887"/>
                    </a:lnTo>
                    <a:lnTo>
                      <a:pt x="644263" y="139244"/>
                    </a:lnTo>
                    <a:lnTo>
                      <a:pt x="625299" y="160998"/>
                    </a:lnTo>
                    <a:lnTo>
                      <a:pt x="555555" y="197834"/>
                    </a:lnTo>
                    <a:lnTo>
                      <a:pt x="507391" y="211984"/>
                    </a:lnTo>
                    <a:lnTo>
                      <a:pt x="452110" y="222668"/>
                    </a:lnTo>
                    <a:lnTo>
                      <a:pt x="391023" y="229420"/>
                    </a:lnTo>
                    <a:lnTo>
                      <a:pt x="325437" y="231775"/>
                    </a:lnTo>
                    <a:lnTo>
                      <a:pt x="259851" y="229420"/>
                    </a:lnTo>
                    <a:lnTo>
                      <a:pt x="198764" y="222668"/>
                    </a:lnTo>
                    <a:lnTo>
                      <a:pt x="143483" y="211984"/>
                    </a:lnTo>
                    <a:lnTo>
                      <a:pt x="95319" y="197834"/>
                    </a:lnTo>
                    <a:lnTo>
                      <a:pt x="55580" y="180683"/>
                    </a:lnTo>
                    <a:lnTo>
                      <a:pt x="6611" y="139244"/>
                    </a:lnTo>
                    <a:lnTo>
                      <a:pt x="0" y="11588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1" name="Google Shape;271;p19"/>
            <p:cNvSpPr txBox="1"/>
            <p:nvPr/>
          </p:nvSpPr>
          <p:spPr>
            <a:xfrm>
              <a:off x="7028942" y="3470084"/>
              <a:ext cx="25082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MG1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19"/>
            <p:cNvGrpSpPr/>
            <p:nvPr/>
          </p:nvGrpSpPr>
          <p:grpSpPr>
            <a:xfrm>
              <a:off x="6502400" y="3671887"/>
              <a:ext cx="1089494" cy="621042"/>
              <a:chOff x="6502400" y="3671887"/>
              <a:chExt cx="1089494" cy="621042"/>
            </a:xfrm>
          </p:grpSpPr>
          <p:sp>
            <p:nvSpPr>
              <p:cNvPr id="273" name="Google Shape;273;p19"/>
              <p:cNvSpPr/>
              <p:nvPr/>
            </p:nvSpPr>
            <p:spPr>
              <a:xfrm>
                <a:off x="6760857" y="3671887"/>
                <a:ext cx="286385" cy="339090"/>
              </a:xfrm>
              <a:custGeom>
                <a:rect b="b" l="l" r="r" t="t"/>
                <a:pathLst>
                  <a:path extrusionOk="0" h="339089" w="286384">
                    <a:moveTo>
                      <a:pt x="286054" y="0"/>
                    </a:moveTo>
                    <a:lnTo>
                      <a:pt x="0" y="338836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6719887" y="3976446"/>
                <a:ext cx="78740" cy="83185"/>
              </a:xfrm>
              <a:custGeom>
                <a:rect b="b" l="l" r="r" t="t"/>
                <a:pathLst>
                  <a:path extrusionOk="0" h="83185" w="78740">
                    <a:moveTo>
                      <a:pt x="20040" y="0"/>
                    </a:moveTo>
                    <a:lnTo>
                      <a:pt x="0" y="82804"/>
                    </a:lnTo>
                    <a:lnTo>
                      <a:pt x="78270" y="49149"/>
                    </a:lnTo>
                    <a:lnTo>
                      <a:pt x="200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64400" y="3671887"/>
                <a:ext cx="286385" cy="339090"/>
              </a:xfrm>
              <a:custGeom>
                <a:rect b="b" l="l" r="r" t="t"/>
                <a:pathLst>
                  <a:path extrusionOk="0" h="339089" w="286384">
                    <a:moveTo>
                      <a:pt x="0" y="0"/>
                    </a:moveTo>
                    <a:lnTo>
                      <a:pt x="286054" y="338836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513154" y="3976433"/>
                <a:ext cx="78740" cy="83185"/>
              </a:xfrm>
              <a:custGeom>
                <a:rect b="b" l="l" r="r" t="t"/>
                <a:pathLst>
                  <a:path extrusionOk="0" h="83185" w="78740">
                    <a:moveTo>
                      <a:pt x="58229" y="0"/>
                    </a:moveTo>
                    <a:lnTo>
                      <a:pt x="0" y="49148"/>
                    </a:lnTo>
                    <a:lnTo>
                      <a:pt x="78270" y="82803"/>
                    </a:lnTo>
                    <a:lnTo>
                      <a:pt x="582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6502400" y="4059250"/>
                <a:ext cx="544830" cy="233679"/>
              </a:xfrm>
              <a:custGeom>
                <a:rect b="b" l="l" r="r" t="t"/>
                <a:pathLst>
                  <a:path extrusionOk="0" h="233679" w="544829">
                    <a:moveTo>
                      <a:pt x="0" y="116674"/>
                    </a:moveTo>
                    <a:lnTo>
                      <a:pt x="27672" y="65363"/>
                    </a:lnTo>
                    <a:lnTo>
                      <a:pt x="59812" y="43699"/>
                    </a:lnTo>
                    <a:lnTo>
                      <a:pt x="101975" y="25631"/>
                    </a:lnTo>
                    <a:lnTo>
                      <a:pt x="152527" y="11858"/>
                    </a:lnTo>
                    <a:lnTo>
                      <a:pt x="209834" y="3081"/>
                    </a:lnTo>
                    <a:lnTo>
                      <a:pt x="272262" y="0"/>
                    </a:lnTo>
                    <a:lnTo>
                      <a:pt x="334685" y="3081"/>
                    </a:lnTo>
                    <a:lnTo>
                      <a:pt x="391989" y="11858"/>
                    </a:lnTo>
                    <a:lnTo>
                      <a:pt x="442539" y="25631"/>
                    </a:lnTo>
                    <a:lnTo>
                      <a:pt x="484700" y="43699"/>
                    </a:lnTo>
                    <a:lnTo>
                      <a:pt x="516839" y="65363"/>
                    </a:lnTo>
                    <a:lnTo>
                      <a:pt x="544512" y="116674"/>
                    </a:lnTo>
                    <a:lnTo>
                      <a:pt x="537321" y="143428"/>
                    </a:lnTo>
                    <a:lnTo>
                      <a:pt x="516839" y="167988"/>
                    </a:lnTo>
                    <a:lnTo>
                      <a:pt x="484700" y="189654"/>
                    </a:lnTo>
                    <a:lnTo>
                      <a:pt x="442539" y="207725"/>
                    </a:lnTo>
                    <a:lnTo>
                      <a:pt x="391989" y="221501"/>
                    </a:lnTo>
                    <a:lnTo>
                      <a:pt x="334685" y="230280"/>
                    </a:lnTo>
                    <a:lnTo>
                      <a:pt x="272262" y="233362"/>
                    </a:lnTo>
                    <a:lnTo>
                      <a:pt x="209834" y="230280"/>
                    </a:lnTo>
                    <a:lnTo>
                      <a:pt x="152527" y="221501"/>
                    </a:lnTo>
                    <a:lnTo>
                      <a:pt x="101975" y="207725"/>
                    </a:lnTo>
                    <a:lnTo>
                      <a:pt x="59812" y="189654"/>
                    </a:lnTo>
                    <a:lnTo>
                      <a:pt x="27672" y="167988"/>
                    </a:lnTo>
                    <a:lnTo>
                      <a:pt x="7190" y="143428"/>
                    </a:lnTo>
                    <a:lnTo>
                      <a:pt x="0" y="116674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Google Shape;278;p19"/>
            <p:cNvSpPr txBox="1"/>
            <p:nvPr/>
          </p:nvSpPr>
          <p:spPr>
            <a:xfrm>
              <a:off x="6692709" y="4089209"/>
              <a:ext cx="163830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Q1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372350" y="4059250"/>
              <a:ext cx="544830" cy="233679"/>
            </a:xfrm>
            <a:custGeom>
              <a:rect b="b" l="l" r="r" t="t"/>
              <a:pathLst>
                <a:path extrusionOk="0" h="233679" w="544829">
                  <a:moveTo>
                    <a:pt x="0" y="116674"/>
                  </a:moveTo>
                  <a:lnTo>
                    <a:pt x="27672" y="65363"/>
                  </a:lnTo>
                  <a:lnTo>
                    <a:pt x="59812" y="43699"/>
                  </a:lnTo>
                  <a:lnTo>
                    <a:pt x="101975" y="25631"/>
                  </a:lnTo>
                  <a:lnTo>
                    <a:pt x="152527" y="11858"/>
                  </a:lnTo>
                  <a:lnTo>
                    <a:pt x="209834" y="3081"/>
                  </a:lnTo>
                  <a:lnTo>
                    <a:pt x="272262" y="0"/>
                  </a:lnTo>
                  <a:lnTo>
                    <a:pt x="334685" y="3081"/>
                  </a:lnTo>
                  <a:lnTo>
                    <a:pt x="391989" y="11858"/>
                  </a:lnTo>
                  <a:lnTo>
                    <a:pt x="442539" y="25631"/>
                  </a:lnTo>
                  <a:lnTo>
                    <a:pt x="484700" y="43699"/>
                  </a:lnTo>
                  <a:lnTo>
                    <a:pt x="516839" y="65363"/>
                  </a:lnTo>
                  <a:lnTo>
                    <a:pt x="544512" y="116674"/>
                  </a:lnTo>
                  <a:lnTo>
                    <a:pt x="537321" y="143428"/>
                  </a:lnTo>
                  <a:lnTo>
                    <a:pt x="516839" y="167988"/>
                  </a:lnTo>
                  <a:lnTo>
                    <a:pt x="484700" y="189654"/>
                  </a:lnTo>
                  <a:lnTo>
                    <a:pt x="442539" y="207725"/>
                  </a:lnTo>
                  <a:lnTo>
                    <a:pt x="391989" y="221501"/>
                  </a:lnTo>
                  <a:lnTo>
                    <a:pt x="334685" y="230280"/>
                  </a:lnTo>
                  <a:lnTo>
                    <a:pt x="272262" y="233362"/>
                  </a:lnTo>
                  <a:lnTo>
                    <a:pt x="209834" y="230280"/>
                  </a:lnTo>
                  <a:lnTo>
                    <a:pt x="152527" y="221501"/>
                  </a:lnTo>
                  <a:lnTo>
                    <a:pt x="101975" y="207725"/>
                  </a:lnTo>
                  <a:lnTo>
                    <a:pt x="59812" y="189654"/>
                  </a:lnTo>
                  <a:lnTo>
                    <a:pt x="27672" y="167988"/>
                  </a:lnTo>
                  <a:lnTo>
                    <a:pt x="7190" y="143428"/>
                  </a:lnTo>
                  <a:lnTo>
                    <a:pt x="0" y="11667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7562595" y="4089209"/>
              <a:ext cx="163830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Q2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7699375" y="3440112"/>
              <a:ext cx="652780" cy="231775"/>
            </a:xfrm>
            <a:custGeom>
              <a:rect b="b" l="l" r="r" t="t"/>
              <a:pathLst>
                <a:path extrusionOk="0" h="231775" w="652779">
                  <a:moveTo>
                    <a:pt x="0" y="115887"/>
                  </a:moveTo>
                  <a:lnTo>
                    <a:pt x="25637" y="70776"/>
                  </a:lnTo>
                  <a:lnTo>
                    <a:pt x="95553" y="33940"/>
                  </a:lnTo>
                  <a:lnTo>
                    <a:pt x="143835" y="19790"/>
                  </a:lnTo>
                  <a:lnTo>
                    <a:pt x="199251" y="9106"/>
                  </a:lnTo>
                  <a:lnTo>
                    <a:pt x="260489" y="2354"/>
                  </a:lnTo>
                  <a:lnTo>
                    <a:pt x="326237" y="0"/>
                  </a:lnTo>
                  <a:lnTo>
                    <a:pt x="391981" y="2354"/>
                  </a:lnTo>
                  <a:lnTo>
                    <a:pt x="453216" y="9106"/>
                  </a:lnTo>
                  <a:lnTo>
                    <a:pt x="508630" y="19790"/>
                  </a:lnTo>
                  <a:lnTo>
                    <a:pt x="556910" y="33940"/>
                  </a:lnTo>
                  <a:lnTo>
                    <a:pt x="596746" y="51091"/>
                  </a:lnTo>
                  <a:lnTo>
                    <a:pt x="645834" y="92530"/>
                  </a:lnTo>
                  <a:lnTo>
                    <a:pt x="652462" y="115887"/>
                  </a:lnTo>
                  <a:lnTo>
                    <a:pt x="645834" y="139244"/>
                  </a:lnTo>
                  <a:lnTo>
                    <a:pt x="626825" y="160998"/>
                  </a:lnTo>
                  <a:lnTo>
                    <a:pt x="556910" y="197834"/>
                  </a:lnTo>
                  <a:lnTo>
                    <a:pt x="508630" y="211984"/>
                  </a:lnTo>
                  <a:lnTo>
                    <a:pt x="453216" y="222668"/>
                  </a:lnTo>
                  <a:lnTo>
                    <a:pt x="391981" y="229420"/>
                  </a:lnTo>
                  <a:lnTo>
                    <a:pt x="326237" y="231775"/>
                  </a:lnTo>
                  <a:lnTo>
                    <a:pt x="260489" y="229420"/>
                  </a:lnTo>
                  <a:lnTo>
                    <a:pt x="199251" y="222668"/>
                  </a:lnTo>
                  <a:lnTo>
                    <a:pt x="143835" y="211984"/>
                  </a:lnTo>
                  <a:lnTo>
                    <a:pt x="95553" y="197834"/>
                  </a:lnTo>
                  <a:lnTo>
                    <a:pt x="55716" y="180683"/>
                  </a:lnTo>
                  <a:lnTo>
                    <a:pt x="6628" y="139244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"/>
            <p:cNvSpPr txBox="1"/>
            <p:nvPr/>
          </p:nvSpPr>
          <p:spPr>
            <a:xfrm>
              <a:off x="7900479" y="3470084"/>
              <a:ext cx="25082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MG1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8134350" y="4059250"/>
              <a:ext cx="544830" cy="233679"/>
            </a:xfrm>
            <a:custGeom>
              <a:rect b="b" l="l" r="r" t="t"/>
              <a:pathLst>
                <a:path extrusionOk="0" h="233679" w="544829">
                  <a:moveTo>
                    <a:pt x="0" y="116674"/>
                  </a:moveTo>
                  <a:lnTo>
                    <a:pt x="27672" y="65363"/>
                  </a:lnTo>
                  <a:lnTo>
                    <a:pt x="59812" y="43699"/>
                  </a:lnTo>
                  <a:lnTo>
                    <a:pt x="101975" y="25631"/>
                  </a:lnTo>
                  <a:lnTo>
                    <a:pt x="152527" y="11858"/>
                  </a:lnTo>
                  <a:lnTo>
                    <a:pt x="209834" y="3081"/>
                  </a:lnTo>
                  <a:lnTo>
                    <a:pt x="272262" y="0"/>
                  </a:lnTo>
                  <a:lnTo>
                    <a:pt x="334685" y="3081"/>
                  </a:lnTo>
                  <a:lnTo>
                    <a:pt x="391989" y="11858"/>
                  </a:lnTo>
                  <a:lnTo>
                    <a:pt x="442539" y="25631"/>
                  </a:lnTo>
                  <a:lnTo>
                    <a:pt x="484700" y="43699"/>
                  </a:lnTo>
                  <a:lnTo>
                    <a:pt x="516839" y="65363"/>
                  </a:lnTo>
                  <a:lnTo>
                    <a:pt x="544512" y="116674"/>
                  </a:lnTo>
                  <a:lnTo>
                    <a:pt x="537321" y="143428"/>
                  </a:lnTo>
                  <a:lnTo>
                    <a:pt x="516839" y="167988"/>
                  </a:lnTo>
                  <a:lnTo>
                    <a:pt x="484700" y="189654"/>
                  </a:lnTo>
                  <a:lnTo>
                    <a:pt x="442539" y="207725"/>
                  </a:lnTo>
                  <a:lnTo>
                    <a:pt x="391989" y="221501"/>
                  </a:lnTo>
                  <a:lnTo>
                    <a:pt x="334685" y="230280"/>
                  </a:lnTo>
                  <a:lnTo>
                    <a:pt x="272262" y="233362"/>
                  </a:lnTo>
                  <a:lnTo>
                    <a:pt x="209834" y="230280"/>
                  </a:lnTo>
                  <a:lnTo>
                    <a:pt x="152527" y="221501"/>
                  </a:lnTo>
                  <a:lnTo>
                    <a:pt x="101975" y="207725"/>
                  </a:lnTo>
                  <a:lnTo>
                    <a:pt x="59812" y="189654"/>
                  </a:lnTo>
                  <a:lnTo>
                    <a:pt x="27672" y="167988"/>
                  </a:lnTo>
                  <a:lnTo>
                    <a:pt x="7190" y="143428"/>
                  </a:lnTo>
                  <a:lnTo>
                    <a:pt x="0" y="11667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8324659" y="4089209"/>
              <a:ext cx="163830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Q3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" name="Google Shape;285;p19"/>
            <p:cNvGrpSpPr/>
            <p:nvPr/>
          </p:nvGrpSpPr>
          <p:grpSpPr>
            <a:xfrm>
              <a:off x="6502400" y="3671887"/>
              <a:ext cx="1959444" cy="1238250"/>
              <a:chOff x="6502400" y="3671887"/>
              <a:chExt cx="1959444" cy="1238250"/>
            </a:xfrm>
          </p:grpSpPr>
          <p:sp>
            <p:nvSpPr>
              <p:cNvPr id="286" name="Google Shape;286;p19"/>
              <p:cNvSpPr/>
              <p:nvPr/>
            </p:nvSpPr>
            <p:spPr>
              <a:xfrm>
                <a:off x="7632268" y="3671887"/>
                <a:ext cx="285115" cy="339090"/>
              </a:xfrm>
              <a:custGeom>
                <a:rect b="b" l="l" r="r" t="t"/>
                <a:pathLst>
                  <a:path extrusionOk="0" h="339089" w="285115">
                    <a:moveTo>
                      <a:pt x="284594" y="0"/>
                    </a:moveTo>
                    <a:lnTo>
                      <a:pt x="0" y="338734"/>
                    </a:lnTo>
                  </a:path>
                </a:pathLst>
              </a:custGeom>
              <a:noFill/>
              <a:ln cap="flat" cmpd="sng" w="1267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591425" y="3976395"/>
                <a:ext cx="78740" cy="83185"/>
              </a:xfrm>
              <a:custGeom>
                <a:rect b="b" l="l" r="r" t="t"/>
                <a:pathLst>
                  <a:path extrusionOk="0" h="83185" w="78740">
                    <a:moveTo>
                      <a:pt x="19837" y="0"/>
                    </a:moveTo>
                    <a:lnTo>
                      <a:pt x="0" y="82842"/>
                    </a:lnTo>
                    <a:lnTo>
                      <a:pt x="78181" y="49009"/>
                    </a:lnTo>
                    <a:lnTo>
                      <a:pt x="198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8134350" y="3671887"/>
                <a:ext cx="286385" cy="339090"/>
              </a:xfrm>
              <a:custGeom>
                <a:rect b="b" l="l" r="r" t="t"/>
                <a:pathLst>
                  <a:path extrusionOk="0" h="339089" w="286384">
                    <a:moveTo>
                      <a:pt x="0" y="0"/>
                    </a:moveTo>
                    <a:lnTo>
                      <a:pt x="286054" y="338836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8383104" y="3976433"/>
                <a:ext cx="78740" cy="83185"/>
              </a:xfrm>
              <a:custGeom>
                <a:rect b="b" l="l" r="r" t="t"/>
                <a:pathLst>
                  <a:path extrusionOk="0" h="83185" w="78740">
                    <a:moveTo>
                      <a:pt x="58229" y="0"/>
                    </a:moveTo>
                    <a:lnTo>
                      <a:pt x="0" y="49148"/>
                    </a:lnTo>
                    <a:lnTo>
                      <a:pt x="78270" y="82803"/>
                    </a:lnTo>
                    <a:lnTo>
                      <a:pt x="582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6502400" y="4678362"/>
                <a:ext cx="544830" cy="231775"/>
              </a:xfrm>
              <a:custGeom>
                <a:rect b="b" l="l" r="r" t="t"/>
                <a:pathLst>
                  <a:path extrusionOk="0" h="231775" w="544829">
                    <a:moveTo>
                      <a:pt x="0" y="115887"/>
                    </a:moveTo>
                    <a:lnTo>
                      <a:pt x="27672" y="64920"/>
                    </a:lnTo>
                    <a:lnTo>
                      <a:pt x="59812" y="43403"/>
                    </a:lnTo>
                    <a:lnTo>
                      <a:pt x="101975" y="25457"/>
                    </a:lnTo>
                    <a:lnTo>
                      <a:pt x="152527" y="11778"/>
                    </a:lnTo>
                    <a:lnTo>
                      <a:pt x="209834" y="3060"/>
                    </a:lnTo>
                    <a:lnTo>
                      <a:pt x="272262" y="0"/>
                    </a:lnTo>
                    <a:lnTo>
                      <a:pt x="334685" y="3060"/>
                    </a:lnTo>
                    <a:lnTo>
                      <a:pt x="391989" y="11778"/>
                    </a:lnTo>
                    <a:lnTo>
                      <a:pt x="442539" y="25457"/>
                    </a:lnTo>
                    <a:lnTo>
                      <a:pt x="484700" y="43403"/>
                    </a:lnTo>
                    <a:lnTo>
                      <a:pt x="516839" y="64920"/>
                    </a:lnTo>
                    <a:lnTo>
                      <a:pt x="544512" y="115887"/>
                    </a:lnTo>
                    <a:lnTo>
                      <a:pt x="537321" y="142461"/>
                    </a:lnTo>
                    <a:lnTo>
                      <a:pt x="516839" y="166854"/>
                    </a:lnTo>
                    <a:lnTo>
                      <a:pt x="484700" y="188371"/>
                    </a:lnTo>
                    <a:lnTo>
                      <a:pt x="442539" y="206317"/>
                    </a:lnTo>
                    <a:lnTo>
                      <a:pt x="391989" y="219996"/>
                    </a:lnTo>
                    <a:lnTo>
                      <a:pt x="334685" y="228714"/>
                    </a:lnTo>
                    <a:lnTo>
                      <a:pt x="272262" y="231775"/>
                    </a:lnTo>
                    <a:lnTo>
                      <a:pt x="209834" y="228714"/>
                    </a:lnTo>
                    <a:lnTo>
                      <a:pt x="152527" y="219996"/>
                    </a:lnTo>
                    <a:lnTo>
                      <a:pt x="101975" y="206317"/>
                    </a:lnTo>
                    <a:lnTo>
                      <a:pt x="59812" y="188371"/>
                    </a:lnTo>
                    <a:lnTo>
                      <a:pt x="27672" y="166854"/>
                    </a:lnTo>
                    <a:lnTo>
                      <a:pt x="0" y="11588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" name="Google Shape;291;p19"/>
            <p:cNvSpPr txBox="1"/>
            <p:nvPr/>
          </p:nvSpPr>
          <p:spPr>
            <a:xfrm>
              <a:off x="6718579" y="4708334"/>
              <a:ext cx="11239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7046912" y="4678362"/>
              <a:ext cx="544830" cy="231775"/>
            </a:xfrm>
            <a:custGeom>
              <a:rect b="b" l="l" r="r" t="t"/>
              <a:pathLst>
                <a:path extrusionOk="0" h="231775" w="544829">
                  <a:moveTo>
                    <a:pt x="0" y="115887"/>
                  </a:moveTo>
                  <a:lnTo>
                    <a:pt x="27672" y="64920"/>
                  </a:lnTo>
                  <a:lnTo>
                    <a:pt x="59812" y="43403"/>
                  </a:lnTo>
                  <a:lnTo>
                    <a:pt x="101975" y="25457"/>
                  </a:lnTo>
                  <a:lnTo>
                    <a:pt x="152527" y="11778"/>
                  </a:lnTo>
                  <a:lnTo>
                    <a:pt x="209834" y="3060"/>
                  </a:lnTo>
                  <a:lnTo>
                    <a:pt x="272262" y="0"/>
                  </a:lnTo>
                  <a:lnTo>
                    <a:pt x="334685" y="3060"/>
                  </a:lnTo>
                  <a:lnTo>
                    <a:pt x="391989" y="11778"/>
                  </a:lnTo>
                  <a:lnTo>
                    <a:pt x="442539" y="25457"/>
                  </a:lnTo>
                  <a:lnTo>
                    <a:pt x="484700" y="43403"/>
                  </a:lnTo>
                  <a:lnTo>
                    <a:pt x="516839" y="64920"/>
                  </a:lnTo>
                  <a:lnTo>
                    <a:pt x="544512" y="115887"/>
                  </a:lnTo>
                  <a:lnTo>
                    <a:pt x="537321" y="142461"/>
                  </a:lnTo>
                  <a:lnTo>
                    <a:pt x="516839" y="166854"/>
                  </a:lnTo>
                  <a:lnTo>
                    <a:pt x="484700" y="188371"/>
                  </a:lnTo>
                  <a:lnTo>
                    <a:pt x="442539" y="206317"/>
                  </a:lnTo>
                  <a:lnTo>
                    <a:pt x="391989" y="219996"/>
                  </a:lnTo>
                  <a:lnTo>
                    <a:pt x="334685" y="228714"/>
                  </a:lnTo>
                  <a:lnTo>
                    <a:pt x="272262" y="231775"/>
                  </a:lnTo>
                  <a:lnTo>
                    <a:pt x="209834" y="228714"/>
                  </a:lnTo>
                  <a:lnTo>
                    <a:pt x="152527" y="219996"/>
                  </a:lnTo>
                  <a:lnTo>
                    <a:pt x="101975" y="206317"/>
                  </a:lnTo>
                  <a:lnTo>
                    <a:pt x="59812" y="188371"/>
                  </a:lnTo>
                  <a:lnTo>
                    <a:pt x="27672" y="166854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9"/>
            <p:cNvSpPr txBox="1"/>
            <p:nvPr/>
          </p:nvSpPr>
          <p:spPr>
            <a:xfrm>
              <a:off x="7261517" y="4708334"/>
              <a:ext cx="11239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591425" y="4678362"/>
              <a:ext cx="542925" cy="231775"/>
            </a:xfrm>
            <a:custGeom>
              <a:rect b="b" l="l" r="r" t="t"/>
              <a:pathLst>
                <a:path extrusionOk="0" h="231775" w="542925">
                  <a:moveTo>
                    <a:pt x="0" y="115887"/>
                  </a:moveTo>
                  <a:lnTo>
                    <a:pt x="27591" y="64920"/>
                  </a:lnTo>
                  <a:lnTo>
                    <a:pt x="59637" y="43403"/>
                  </a:lnTo>
                  <a:lnTo>
                    <a:pt x="101677" y="25457"/>
                  </a:lnTo>
                  <a:lnTo>
                    <a:pt x="152080" y="11778"/>
                  </a:lnTo>
                  <a:lnTo>
                    <a:pt x="209218" y="3060"/>
                  </a:lnTo>
                  <a:lnTo>
                    <a:pt x="271462" y="0"/>
                  </a:lnTo>
                  <a:lnTo>
                    <a:pt x="333706" y="3060"/>
                  </a:lnTo>
                  <a:lnTo>
                    <a:pt x="390844" y="11778"/>
                  </a:lnTo>
                  <a:lnTo>
                    <a:pt x="441247" y="25457"/>
                  </a:lnTo>
                  <a:lnTo>
                    <a:pt x="483287" y="43403"/>
                  </a:lnTo>
                  <a:lnTo>
                    <a:pt x="515333" y="64920"/>
                  </a:lnTo>
                  <a:lnTo>
                    <a:pt x="542925" y="115887"/>
                  </a:lnTo>
                  <a:lnTo>
                    <a:pt x="535755" y="142461"/>
                  </a:lnTo>
                  <a:lnTo>
                    <a:pt x="515333" y="166854"/>
                  </a:lnTo>
                  <a:lnTo>
                    <a:pt x="483287" y="188371"/>
                  </a:lnTo>
                  <a:lnTo>
                    <a:pt x="441247" y="206317"/>
                  </a:lnTo>
                  <a:lnTo>
                    <a:pt x="390844" y="219996"/>
                  </a:lnTo>
                  <a:lnTo>
                    <a:pt x="333706" y="228714"/>
                  </a:lnTo>
                  <a:lnTo>
                    <a:pt x="271462" y="231775"/>
                  </a:lnTo>
                  <a:lnTo>
                    <a:pt x="209218" y="228714"/>
                  </a:lnTo>
                  <a:lnTo>
                    <a:pt x="152080" y="219996"/>
                  </a:lnTo>
                  <a:lnTo>
                    <a:pt x="101677" y="206317"/>
                  </a:lnTo>
                  <a:lnTo>
                    <a:pt x="59637" y="188371"/>
                  </a:lnTo>
                  <a:lnTo>
                    <a:pt x="27591" y="166854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9"/>
            <p:cNvSpPr txBox="1"/>
            <p:nvPr/>
          </p:nvSpPr>
          <p:spPr>
            <a:xfrm>
              <a:off x="7806016" y="4708334"/>
              <a:ext cx="11239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19"/>
            <p:cNvGrpSpPr/>
            <p:nvPr/>
          </p:nvGrpSpPr>
          <p:grpSpPr>
            <a:xfrm>
              <a:off x="6683070" y="4292600"/>
              <a:ext cx="1996110" cy="617537"/>
              <a:chOff x="6683070" y="4292600"/>
              <a:chExt cx="1996110" cy="617537"/>
            </a:xfrm>
          </p:grpSpPr>
          <p:sp>
            <p:nvSpPr>
              <p:cNvPr id="297" name="Google Shape;297;p19"/>
              <p:cNvSpPr/>
              <p:nvPr/>
            </p:nvSpPr>
            <p:spPr>
              <a:xfrm>
                <a:off x="6719887" y="4292600"/>
                <a:ext cx="1905" cy="322580"/>
              </a:xfrm>
              <a:custGeom>
                <a:rect b="b" l="l" r="r" t="t"/>
                <a:pathLst>
                  <a:path extrusionOk="0" h="322579" w="1904">
                    <a:moveTo>
                      <a:pt x="0" y="0"/>
                    </a:moveTo>
                    <a:lnTo>
                      <a:pt x="1320" y="322262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6683070" y="4602010"/>
                <a:ext cx="76200" cy="76835"/>
              </a:xfrm>
              <a:custGeom>
                <a:rect b="b" l="l" r="r" t="t"/>
                <a:pathLst>
                  <a:path extrusionOk="0" h="76835" w="76200">
                    <a:moveTo>
                      <a:pt x="76200" y="0"/>
                    </a:moveTo>
                    <a:lnTo>
                      <a:pt x="0" y="304"/>
                    </a:lnTo>
                    <a:lnTo>
                      <a:pt x="38404" y="76352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403706" y="4292600"/>
                <a:ext cx="187960" cy="330835"/>
              </a:xfrm>
              <a:custGeom>
                <a:rect b="b" l="l" r="r" t="t"/>
                <a:pathLst>
                  <a:path extrusionOk="0" h="330835" w="187959">
                    <a:moveTo>
                      <a:pt x="187718" y="0"/>
                    </a:moveTo>
                    <a:lnTo>
                      <a:pt x="0" y="330542"/>
                    </a:lnTo>
                  </a:path>
                </a:pathLst>
              </a:custGeom>
              <a:noFill/>
              <a:ln cap="flat" cmpd="sng" w="1267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372350" y="4593285"/>
                <a:ext cx="71120" cy="85090"/>
              </a:xfrm>
              <a:custGeom>
                <a:rect b="b" l="l" r="r" t="t"/>
                <a:pathLst>
                  <a:path extrusionOk="0" h="85089" w="71120">
                    <a:moveTo>
                      <a:pt x="4495" y="0"/>
                    </a:moveTo>
                    <a:lnTo>
                      <a:pt x="0" y="85077"/>
                    </a:lnTo>
                    <a:lnTo>
                      <a:pt x="70751" y="37630"/>
                    </a:lnTo>
                    <a:lnTo>
                      <a:pt x="44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6777952" y="4292600"/>
                <a:ext cx="814069" cy="360680"/>
              </a:xfrm>
              <a:custGeom>
                <a:rect b="b" l="l" r="r" t="t"/>
                <a:pathLst>
                  <a:path extrusionOk="0" h="360679" w="814070">
                    <a:moveTo>
                      <a:pt x="813473" y="0"/>
                    </a:moveTo>
                    <a:lnTo>
                      <a:pt x="0" y="360057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6719887" y="4612690"/>
                <a:ext cx="85725" cy="69850"/>
              </a:xfrm>
              <a:custGeom>
                <a:rect b="b" l="l" r="r" t="t"/>
                <a:pathLst>
                  <a:path extrusionOk="0" h="69850" w="85725">
                    <a:moveTo>
                      <a:pt x="54254" y="0"/>
                    </a:moveTo>
                    <a:lnTo>
                      <a:pt x="0" y="65684"/>
                    </a:lnTo>
                    <a:lnTo>
                      <a:pt x="85102" y="69672"/>
                    </a:lnTo>
                    <a:lnTo>
                      <a:pt x="542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8134350" y="4678362"/>
                <a:ext cx="544830" cy="231775"/>
              </a:xfrm>
              <a:custGeom>
                <a:rect b="b" l="l" r="r" t="t"/>
                <a:pathLst>
                  <a:path extrusionOk="0" h="231775" w="544829">
                    <a:moveTo>
                      <a:pt x="0" y="115887"/>
                    </a:moveTo>
                    <a:lnTo>
                      <a:pt x="27672" y="64920"/>
                    </a:lnTo>
                    <a:lnTo>
                      <a:pt x="59812" y="43403"/>
                    </a:lnTo>
                    <a:lnTo>
                      <a:pt x="101975" y="25457"/>
                    </a:lnTo>
                    <a:lnTo>
                      <a:pt x="152527" y="11778"/>
                    </a:lnTo>
                    <a:lnTo>
                      <a:pt x="209834" y="3060"/>
                    </a:lnTo>
                    <a:lnTo>
                      <a:pt x="272262" y="0"/>
                    </a:lnTo>
                    <a:lnTo>
                      <a:pt x="334685" y="3060"/>
                    </a:lnTo>
                    <a:lnTo>
                      <a:pt x="391989" y="11778"/>
                    </a:lnTo>
                    <a:lnTo>
                      <a:pt x="442539" y="25457"/>
                    </a:lnTo>
                    <a:lnTo>
                      <a:pt x="484700" y="43403"/>
                    </a:lnTo>
                    <a:lnTo>
                      <a:pt x="516839" y="64920"/>
                    </a:lnTo>
                    <a:lnTo>
                      <a:pt x="544512" y="115887"/>
                    </a:lnTo>
                    <a:lnTo>
                      <a:pt x="537321" y="142461"/>
                    </a:lnTo>
                    <a:lnTo>
                      <a:pt x="516839" y="166854"/>
                    </a:lnTo>
                    <a:lnTo>
                      <a:pt x="484700" y="188371"/>
                    </a:lnTo>
                    <a:lnTo>
                      <a:pt x="442539" y="206317"/>
                    </a:lnTo>
                    <a:lnTo>
                      <a:pt x="391989" y="219996"/>
                    </a:lnTo>
                    <a:lnTo>
                      <a:pt x="334685" y="228714"/>
                    </a:lnTo>
                    <a:lnTo>
                      <a:pt x="272262" y="231775"/>
                    </a:lnTo>
                    <a:lnTo>
                      <a:pt x="209834" y="228714"/>
                    </a:lnTo>
                    <a:lnTo>
                      <a:pt x="152527" y="219996"/>
                    </a:lnTo>
                    <a:lnTo>
                      <a:pt x="101975" y="206317"/>
                    </a:lnTo>
                    <a:lnTo>
                      <a:pt x="59812" y="188371"/>
                    </a:lnTo>
                    <a:lnTo>
                      <a:pt x="27672" y="166854"/>
                    </a:lnTo>
                    <a:lnTo>
                      <a:pt x="0" y="11588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19"/>
            <p:cNvSpPr txBox="1"/>
            <p:nvPr/>
          </p:nvSpPr>
          <p:spPr>
            <a:xfrm>
              <a:off x="8350529" y="4708334"/>
              <a:ext cx="11239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9"/>
            <p:cNvGrpSpPr/>
            <p:nvPr/>
          </p:nvGrpSpPr>
          <p:grpSpPr>
            <a:xfrm>
              <a:off x="6502400" y="4292600"/>
              <a:ext cx="1887537" cy="1158875"/>
              <a:chOff x="6502400" y="4292600"/>
              <a:chExt cx="1887537" cy="1158875"/>
            </a:xfrm>
          </p:grpSpPr>
          <p:sp>
            <p:nvSpPr>
              <p:cNvPr id="306" name="Google Shape;306;p19"/>
              <p:cNvSpPr/>
              <p:nvPr/>
            </p:nvSpPr>
            <p:spPr>
              <a:xfrm>
                <a:off x="7860677" y="4292600"/>
                <a:ext cx="491490" cy="349250"/>
              </a:xfrm>
              <a:custGeom>
                <a:rect b="b" l="l" r="r" t="t"/>
                <a:pathLst>
                  <a:path extrusionOk="0" h="349250" w="491490">
                    <a:moveTo>
                      <a:pt x="491159" y="0"/>
                    </a:moveTo>
                    <a:lnTo>
                      <a:pt x="0" y="34898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808912" y="4603165"/>
                <a:ext cx="84455" cy="75565"/>
              </a:xfrm>
              <a:custGeom>
                <a:rect b="b" l="l" r="r" t="t"/>
                <a:pathLst>
                  <a:path extrusionOk="0" h="75564" w="84454">
                    <a:moveTo>
                      <a:pt x="40055" y="0"/>
                    </a:moveTo>
                    <a:lnTo>
                      <a:pt x="0" y="75196"/>
                    </a:lnTo>
                    <a:lnTo>
                      <a:pt x="84188" y="62115"/>
                    </a:lnTo>
                    <a:lnTo>
                      <a:pt x="400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8351837" y="4292600"/>
                <a:ext cx="0" cy="322580"/>
              </a:xfrm>
              <a:custGeom>
                <a:rect b="b" l="l" r="r" t="t"/>
                <a:pathLst>
                  <a:path extrusionOk="0" h="322579" w="120000">
                    <a:moveTo>
                      <a:pt x="0" y="0"/>
                    </a:moveTo>
                    <a:lnTo>
                      <a:pt x="0" y="322262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8313737" y="4602162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6719887" y="4292600"/>
                <a:ext cx="1029335" cy="365125"/>
              </a:xfrm>
              <a:custGeom>
                <a:rect b="b" l="l" r="r" t="t"/>
                <a:pathLst>
                  <a:path extrusionOk="0" h="365125" w="1029334">
                    <a:moveTo>
                      <a:pt x="0" y="0"/>
                    </a:moveTo>
                    <a:lnTo>
                      <a:pt x="1029169" y="36455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724355" y="4616996"/>
                <a:ext cx="85090" cy="72390"/>
              </a:xfrm>
              <a:custGeom>
                <a:rect b="b" l="l" r="r" t="t"/>
                <a:pathLst>
                  <a:path extrusionOk="0" h="72389" w="85090">
                    <a:moveTo>
                      <a:pt x="25450" y="0"/>
                    </a:moveTo>
                    <a:lnTo>
                      <a:pt x="0" y="71831"/>
                    </a:lnTo>
                    <a:lnTo>
                      <a:pt x="84556" y="61353"/>
                    </a:lnTo>
                    <a:lnTo>
                      <a:pt x="254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6502400" y="5219700"/>
                <a:ext cx="544830" cy="231775"/>
              </a:xfrm>
              <a:custGeom>
                <a:rect b="b" l="l" r="r" t="t"/>
                <a:pathLst>
                  <a:path extrusionOk="0" h="231775" w="544829">
                    <a:moveTo>
                      <a:pt x="0" y="115887"/>
                    </a:moveTo>
                    <a:lnTo>
                      <a:pt x="27672" y="64920"/>
                    </a:lnTo>
                    <a:lnTo>
                      <a:pt x="59812" y="43403"/>
                    </a:lnTo>
                    <a:lnTo>
                      <a:pt x="101975" y="25457"/>
                    </a:lnTo>
                    <a:lnTo>
                      <a:pt x="152527" y="11778"/>
                    </a:lnTo>
                    <a:lnTo>
                      <a:pt x="209834" y="3060"/>
                    </a:lnTo>
                    <a:lnTo>
                      <a:pt x="272262" y="0"/>
                    </a:lnTo>
                    <a:lnTo>
                      <a:pt x="334685" y="3060"/>
                    </a:lnTo>
                    <a:lnTo>
                      <a:pt x="391989" y="11778"/>
                    </a:lnTo>
                    <a:lnTo>
                      <a:pt x="442539" y="25457"/>
                    </a:lnTo>
                    <a:lnTo>
                      <a:pt x="484700" y="43403"/>
                    </a:lnTo>
                    <a:lnTo>
                      <a:pt x="516839" y="64920"/>
                    </a:lnTo>
                    <a:lnTo>
                      <a:pt x="544512" y="115887"/>
                    </a:lnTo>
                    <a:lnTo>
                      <a:pt x="537321" y="142461"/>
                    </a:lnTo>
                    <a:lnTo>
                      <a:pt x="516839" y="166854"/>
                    </a:lnTo>
                    <a:lnTo>
                      <a:pt x="484700" y="188371"/>
                    </a:lnTo>
                    <a:lnTo>
                      <a:pt x="442539" y="206317"/>
                    </a:lnTo>
                    <a:lnTo>
                      <a:pt x="391989" y="219996"/>
                    </a:lnTo>
                    <a:lnTo>
                      <a:pt x="334685" y="228714"/>
                    </a:lnTo>
                    <a:lnTo>
                      <a:pt x="272262" y="231775"/>
                    </a:lnTo>
                    <a:lnTo>
                      <a:pt x="209834" y="228714"/>
                    </a:lnTo>
                    <a:lnTo>
                      <a:pt x="152527" y="219996"/>
                    </a:lnTo>
                    <a:lnTo>
                      <a:pt x="101975" y="206317"/>
                    </a:lnTo>
                    <a:lnTo>
                      <a:pt x="59812" y="188371"/>
                    </a:lnTo>
                    <a:lnTo>
                      <a:pt x="27672" y="166854"/>
                    </a:lnTo>
                    <a:lnTo>
                      <a:pt x="0" y="11588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" name="Google Shape;313;p19"/>
            <p:cNvSpPr txBox="1"/>
            <p:nvPr/>
          </p:nvSpPr>
          <p:spPr>
            <a:xfrm>
              <a:off x="6718617" y="5251196"/>
              <a:ext cx="112395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8400">
              <a:spAutoFit/>
            </a:bodyPr>
            <a:lstStyle/>
            <a:p>
              <a:pPr indent="-13970" lvl="0" marL="26034" marR="5080" rtl="0" algn="l">
                <a:lnSpc>
                  <a:spcPct val="11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  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372350" y="5219700"/>
              <a:ext cx="544830" cy="231775"/>
            </a:xfrm>
            <a:custGeom>
              <a:rect b="b" l="l" r="r" t="t"/>
              <a:pathLst>
                <a:path extrusionOk="0" h="231775" w="544829">
                  <a:moveTo>
                    <a:pt x="0" y="115887"/>
                  </a:moveTo>
                  <a:lnTo>
                    <a:pt x="27672" y="64920"/>
                  </a:lnTo>
                  <a:lnTo>
                    <a:pt x="59812" y="43403"/>
                  </a:lnTo>
                  <a:lnTo>
                    <a:pt x="101975" y="25457"/>
                  </a:lnTo>
                  <a:lnTo>
                    <a:pt x="152527" y="11778"/>
                  </a:lnTo>
                  <a:lnTo>
                    <a:pt x="209834" y="3060"/>
                  </a:lnTo>
                  <a:lnTo>
                    <a:pt x="272262" y="0"/>
                  </a:lnTo>
                  <a:lnTo>
                    <a:pt x="334685" y="3060"/>
                  </a:lnTo>
                  <a:lnTo>
                    <a:pt x="391989" y="11778"/>
                  </a:lnTo>
                  <a:lnTo>
                    <a:pt x="442539" y="25457"/>
                  </a:lnTo>
                  <a:lnTo>
                    <a:pt x="484700" y="43403"/>
                  </a:lnTo>
                  <a:lnTo>
                    <a:pt x="516839" y="64920"/>
                  </a:lnTo>
                  <a:lnTo>
                    <a:pt x="544512" y="115887"/>
                  </a:lnTo>
                  <a:lnTo>
                    <a:pt x="537321" y="142461"/>
                  </a:lnTo>
                  <a:lnTo>
                    <a:pt x="516839" y="166854"/>
                  </a:lnTo>
                  <a:lnTo>
                    <a:pt x="484700" y="188371"/>
                  </a:lnTo>
                  <a:lnTo>
                    <a:pt x="442539" y="206317"/>
                  </a:lnTo>
                  <a:lnTo>
                    <a:pt x="391989" y="219996"/>
                  </a:lnTo>
                  <a:lnTo>
                    <a:pt x="334685" y="228714"/>
                  </a:lnTo>
                  <a:lnTo>
                    <a:pt x="272262" y="231775"/>
                  </a:lnTo>
                  <a:lnTo>
                    <a:pt x="209834" y="228714"/>
                  </a:lnTo>
                  <a:lnTo>
                    <a:pt x="152527" y="219996"/>
                  </a:lnTo>
                  <a:lnTo>
                    <a:pt x="101975" y="206317"/>
                  </a:lnTo>
                  <a:lnTo>
                    <a:pt x="59812" y="188371"/>
                  </a:lnTo>
                  <a:lnTo>
                    <a:pt x="27672" y="166854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7559547" y="5249671"/>
              <a:ext cx="17081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8134350" y="5219700"/>
              <a:ext cx="544830" cy="231775"/>
            </a:xfrm>
            <a:custGeom>
              <a:rect b="b" l="l" r="r" t="t"/>
              <a:pathLst>
                <a:path extrusionOk="0" h="231775" w="544829">
                  <a:moveTo>
                    <a:pt x="0" y="115887"/>
                  </a:moveTo>
                  <a:lnTo>
                    <a:pt x="27672" y="64920"/>
                  </a:lnTo>
                  <a:lnTo>
                    <a:pt x="59812" y="43403"/>
                  </a:lnTo>
                  <a:lnTo>
                    <a:pt x="101975" y="25457"/>
                  </a:lnTo>
                  <a:lnTo>
                    <a:pt x="152527" y="11778"/>
                  </a:lnTo>
                  <a:lnTo>
                    <a:pt x="209834" y="3060"/>
                  </a:lnTo>
                  <a:lnTo>
                    <a:pt x="272262" y="0"/>
                  </a:lnTo>
                  <a:lnTo>
                    <a:pt x="334685" y="3060"/>
                  </a:lnTo>
                  <a:lnTo>
                    <a:pt x="391989" y="11778"/>
                  </a:lnTo>
                  <a:lnTo>
                    <a:pt x="442539" y="25457"/>
                  </a:lnTo>
                  <a:lnTo>
                    <a:pt x="484700" y="43403"/>
                  </a:lnTo>
                  <a:lnTo>
                    <a:pt x="516839" y="64920"/>
                  </a:lnTo>
                  <a:lnTo>
                    <a:pt x="544512" y="115887"/>
                  </a:lnTo>
                  <a:lnTo>
                    <a:pt x="537321" y="142461"/>
                  </a:lnTo>
                  <a:lnTo>
                    <a:pt x="516839" y="166854"/>
                  </a:lnTo>
                  <a:lnTo>
                    <a:pt x="484700" y="188371"/>
                  </a:lnTo>
                  <a:lnTo>
                    <a:pt x="442539" y="206317"/>
                  </a:lnTo>
                  <a:lnTo>
                    <a:pt x="391989" y="219996"/>
                  </a:lnTo>
                  <a:lnTo>
                    <a:pt x="334685" y="228714"/>
                  </a:lnTo>
                  <a:lnTo>
                    <a:pt x="272262" y="231775"/>
                  </a:lnTo>
                  <a:lnTo>
                    <a:pt x="209834" y="228714"/>
                  </a:lnTo>
                  <a:lnTo>
                    <a:pt x="152527" y="219996"/>
                  </a:lnTo>
                  <a:lnTo>
                    <a:pt x="101975" y="206317"/>
                  </a:lnTo>
                  <a:lnTo>
                    <a:pt x="59812" y="188371"/>
                  </a:lnTo>
                  <a:lnTo>
                    <a:pt x="27672" y="166854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8350567" y="5251196"/>
              <a:ext cx="112395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8400">
              <a:spAutoFit/>
            </a:bodyPr>
            <a:lstStyle/>
            <a:p>
              <a:pPr indent="-13970" lvl="0" marL="26034" marR="5080" rtl="0" algn="l">
                <a:lnSpc>
                  <a:spcPct val="11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  3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19"/>
            <p:cNvGrpSpPr/>
            <p:nvPr/>
          </p:nvGrpSpPr>
          <p:grpSpPr>
            <a:xfrm>
              <a:off x="5607050" y="1860550"/>
              <a:ext cx="3071812" cy="3372878"/>
              <a:chOff x="5607050" y="1860550"/>
              <a:chExt cx="3071812" cy="3372878"/>
            </a:xfrm>
          </p:grpSpPr>
          <p:sp>
            <p:nvSpPr>
              <p:cNvPr id="319" name="Google Shape;319;p19"/>
              <p:cNvSpPr/>
              <p:nvPr/>
            </p:nvSpPr>
            <p:spPr>
              <a:xfrm>
                <a:off x="6719887" y="4910137"/>
                <a:ext cx="1270" cy="246379"/>
              </a:xfrm>
              <a:custGeom>
                <a:rect b="b" l="l" r="r" t="t"/>
                <a:pathLst>
                  <a:path extrusionOk="0" h="246379" w="1270">
                    <a:moveTo>
                      <a:pt x="0" y="0"/>
                    </a:moveTo>
                    <a:lnTo>
                      <a:pt x="1257" y="246062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6682994" y="5143309"/>
                <a:ext cx="76200" cy="76835"/>
              </a:xfrm>
              <a:custGeom>
                <a:rect b="b" l="l" r="r" t="t"/>
                <a:pathLst>
                  <a:path extrusionOk="0" h="76835" w="76200">
                    <a:moveTo>
                      <a:pt x="76200" y="0"/>
                    </a:moveTo>
                    <a:lnTo>
                      <a:pt x="0" y="381"/>
                    </a:lnTo>
                    <a:lnTo>
                      <a:pt x="38493" y="7639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6719887" y="4910137"/>
                <a:ext cx="812165" cy="288925"/>
              </a:xfrm>
              <a:custGeom>
                <a:rect b="b" l="l" r="r" t="t"/>
                <a:pathLst>
                  <a:path extrusionOk="0" h="288925" w="812165">
                    <a:moveTo>
                      <a:pt x="0" y="0"/>
                    </a:moveTo>
                    <a:lnTo>
                      <a:pt x="811695" y="288302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06868" y="5158295"/>
                <a:ext cx="85090" cy="72390"/>
              </a:xfrm>
              <a:custGeom>
                <a:rect b="b" l="l" r="r" t="t"/>
                <a:pathLst>
                  <a:path extrusionOk="0" h="72389" w="85090">
                    <a:moveTo>
                      <a:pt x="25501" y="0"/>
                    </a:moveTo>
                    <a:lnTo>
                      <a:pt x="0" y="71805"/>
                    </a:lnTo>
                    <a:lnTo>
                      <a:pt x="84556" y="61404"/>
                    </a:lnTo>
                    <a:lnTo>
                      <a:pt x="255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372350" y="4910137"/>
                <a:ext cx="281305" cy="266065"/>
              </a:xfrm>
              <a:custGeom>
                <a:rect b="b" l="l" r="r" t="t"/>
                <a:pathLst>
                  <a:path extrusionOk="0" h="266064" w="281304">
                    <a:moveTo>
                      <a:pt x="0" y="0"/>
                    </a:moveTo>
                    <a:lnTo>
                      <a:pt x="280911" y="265912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617841" y="5139651"/>
                <a:ext cx="81915" cy="80645"/>
              </a:xfrm>
              <a:custGeom>
                <a:rect b="b" l="l" r="r" t="t"/>
                <a:pathLst>
                  <a:path extrusionOk="0" h="80645" w="81915">
                    <a:moveTo>
                      <a:pt x="52387" y="0"/>
                    </a:moveTo>
                    <a:lnTo>
                      <a:pt x="0" y="55333"/>
                    </a:lnTo>
                    <a:lnTo>
                      <a:pt x="81534" y="80048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72350" y="4910137"/>
                <a:ext cx="919480" cy="290830"/>
              </a:xfrm>
              <a:custGeom>
                <a:rect b="b" l="l" r="r" t="t"/>
                <a:pathLst>
                  <a:path extrusionOk="0" h="290829" w="919479">
                    <a:moveTo>
                      <a:pt x="0" y="0"/>
                    </a:moveTo>
                    <a:lnTo>
                      <a:pt x="918933" y="29042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8267700" y="5160403"/>
                <a:ext cx="84455" cy="73025"/>
              </a:xfrm>
              <a:custGeom>
                <a:rect b="b" l="l" r="r" t="t"/>
                <a:pathLst>
                  <a:path extrusionOk="0" h="73025" w="84454">
                    <a:moveTo>
                      <a:pt x="22961" y="0"/>
                    </a:moveTo>
                    <a:lnTo>
                      <a:pt x="0" y="72656"/>
                    </a:lnTo>
                    <a:lnTo>
                      <a:pt x="84137" y="59296"/>
                    </a:lnTo>
                    <a:lnTo>
                      <a:pt x="229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720558" y="4910137"/>
                <a:ext cx="88900" cy="250190"/>
              </a:xfrm>
              <a:custGeom>
                <a:rect b="b" l="l" r="r" t="t"/>
                <a:pathLst>
                  <a:path extrusionOk="0" h="250189" w="88900">
                    <a:moveTo>
                      <a:pt x="88353" y="0"/>
                    </a:moveTo>
                    <a:lnTo>
                      <a:pt x="0" y="249694"/>
                    </a:lnTo>
                  </a:path>
                </a:pathLst>
              </a:custGeom>
              <a:noFill/>
              <a:ln cap="flat" cmpd="sng" w="1267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688884" y="5135155"/>
                <a:ext cx="72390" cy="85090"/>
              </a:xfrm>
              <a:custGeom>
                <a:rect b="b" l="l" r="r" t="t"/>
                <a:pathLst>
                  <a:path extrusionOk="0" h="85089" w="72390">
                    <a:moveTo>
                      <a:pt x="0" y="0"/>
                    </a:moveTo>
                    <a:lnTo>
                      <a:pt x="10502" y="84543"/>
                    </a:lnTo>
                    <a:lnTo>
                      <a:pt x="71831" y="25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8373021" y="4910137"/>
                <a:ext cx="88900" cy="250190"/>
              </a:xfrm>
              <a:custGeom>
                <a:rect b="b" l="l" r="r" t="t"/>
                <a:pathLst>
                  <a:path extrusionOk="0" h="250189" w="88900">
                    <a:moveTo>
                      <a:pt x="88353" y="0"/>
                    </a:moveTo>
                    <a:lnTo>
                      <a:pt x="0" y="249694"/>
                    </a:lnTo>
                  </a:path>
                </a:pathLst>
              </a:custGeom>
              <a:noFill/>
              <a:ln cap="flat" cmpd="sng" w="1267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5607050" y="2092324"/>
                <a:ext cx="2806700" cy="3127375"/>
              </a:xfrm>
              <a:custGeom>
                <a:rect b="b" l="l" r="r" t="t"/>
                <a:pathLst>
                  <a:path extrusionOk="0" h="3127375" w="2806700">
                    <a:moveTo>
                      <a:pt x="434975" y="193675"/>
                    </a:moveTo>
                    <a:lnTo>
                      <a:pt x="347980" y="0"/>
                    </a:lnTo>
                    <a:lnTo>
                      <a:pt x="347980" y="96837"/>
                    </a:lnTo>
                    <a:lnTo>
                      <a:pt x="86995" y="96837"/>
                    </a:lnTo>
                    <a:lnTo>
                      <a:pt x="86995" y="0"/>
                    </a:lnTo>
                    <a:lnTo>
                      <a:pt x="0" y="193675"/>
                    </a:lnTo>
                    <a:lnTo>
                      <a:pt x="86995" y="387350"/>
                    </a:lnTo>
                    <a:lnTo>
                      <a:pt x="86995" y="290512"/>
                    </a:lnTo>
                    <a:lnTo>
                      <a:pt x="347980" y="290512"/>
                    </a:lnTo>
                    <a:lnTo>
                      <a:pt x="347980" y="387350"/>
                    </a:lnTo>
                    <a:lnTo>
                      <a:pt x="434975" y="193675"/>
                    </a:lnTo>
                    <a:close/>
                  </a:path>
                  <a:path extrusionOk="0" h="3127375" w="2806700">
                    <a:moveTo>
                      <a:pt x="2806115" y="3068243"/>
                    </a:moveTo>
                    <a:lnTo>
                      <a:pt x="2734284" y="3042831"/>
                    </a:lnTo>
                    <a:lnTo>
                      <a:pt x="2744787" y="3127375"/>
                    </a:lnTo>
                    <a:lnTo>
                      <a:pt x="2806115" y="30682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5607050" y="2092325"/>
                <a:ext cx="434975" cy="387350"/>
              </a:xfrm>
              <a:custGeom>
                <a:rect b="b" l="l" r="r" t="t"/>
                <a:pathLst>
                  <a:path extrusionOk="0" h="387350" w="434975">
                    <a:moveTo>
                      <a:pt x="0" y="193675"/>
                    </a:moveTo>
                    <a:lnTo>
                      <a:pt x="86995" y="0"/>
                    </a:lnTo>
                    <a:lnTo>
                      <a:pt x="86995" y="96837"/>
                    </a:lnTo>
                    <a:lnTo>
                      <a:pt x="347980" y="96837"/>
                    </a:lnTo>
                    <a:lnTo>
                      <a:pt x="347980" y="0"/>
                    </a:lnTo>
                    <a:lnTo>
                      <a:pt x="434975" y="193675"/>
                    </a:lnTo>
                    <a:lnTo>
                      <a:pt x="347980" y="387350"/>
                    </a:lnTo>
                    <a:lnTo>
                      <a:pt x="347980" y="290512"/>
                    </a:lnTo>
                    <a:lnTo>
                      <a:pt x="86995" y="290512"/>
                    </a:lnTo>
                    <a:lnTo>
                      <a:pt x="86995" y="387350"/>
                    </a:lnTo>
                    <a:lnTo>
                      <a:pt x="0" y="193675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6065837" y="1860550"/>
                <a:ext cx="2613025" cy="890905"/>
              </a:xfrm>
              <a:custGeom>
                <a:rect b="b" l="l" r="r" t="t"/>
                <a:pathLst>
                  <a:path extrusionOk="0" h="890905" w="2613025">
                    <a:moveTo>
                      <a:pt x="2613025" y="0"/>
                    </a:moveTo>
                    <a:lnTo>
                      <a:pt x="0" y="0"/>
                    </a:lnTo>
                    <a:lnTo>
                      <a:pt x="0" y="890587"/>
                    </a:lnTo>
                    <a:lnTo>
                      <a:pt x="2613025" y="890587"/>
                    </a:lnTo>
                    <a:lnTo>
                      <a:pt x="2613025" y="0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6065837" y="1860550"/>
                <a:ext cx="2613025" cy="890905"/>
              </a:xfrm>
              <a:custGeom>
                <a:rect b="b" l="l" r="r" t="t"/>
                <a:pathLst>
                  <a:path extrusionOk="0" h="890905" w="2613025">
                    <a:moveTo>
                      <a:pt x="0" y="0"/>
                    </a:moveTo>
                    <a:lnTo>
                      <a:pt x="2613025" y="0"/>
                    </a:lnTo>
                    <a:lnTo>
                      <a:pt x="2613025" y="890587"/>
                    </a:lnTo>
                    <a:lnTo>
                      <a:pt x="0" y="8905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6838950" y="2441575"/>
                <a:ext cx="650875" cy="231775"/>
              </a:xfrm>
              <a:custGeom>
                <a:rect b="b" l="l" r="r" t="t"/>
                <a:pathLst>
                  <a:path extrusionOk="0" h="231775" w="650875">
                    <a:moveTo>
                      <a:pt x="0" y="115887"/>
                    </a:moveTo>
                    <a:lnTo>
                      <a:pt x="25575" y="70776"/>
                    </a:lnTo>
                    <a:lnTo>
                      <a:pt x="95319" y="33940"/>
                    </a:lnTo>
                    <a:lnTo>
                      <a:pt x="143483" y="19790"/>
                    </a:lnTo>
                    <a:lnTo>
                      <a:pt x="198764" y="9106"/>
                    </a:lnTo>
                    <a:lnTo>
                      <a:pt x="259851" y="2354"/>
                    </a:lnTo>
                    <a:lnTo>
                      <a:pt x="325437" y="0"/>
                    </a:lnTo>
                    <a:lnTo>
                      <a:pt x="391023" y="2354"/>
                    </a:lnTo>
                    <a:lnTo>
                      <a:pt x="452110" y="9106"/>
                    </a:lnTo>
                    <a:lnTo>
                      <a:pt x="507391" y="19790"/>
                    </a:lnTo>
                    <a:lnTo>
                      <a:pt x="555555" y="33940"/>
                    </a:lnTo>
                    <a:lnTo>
                      <a:pt x="595294" y="51091"/>
                    </a:lnTo>
                    <a:lnTo>
                      <a:pt x="644263" y="92530"/>
                    </a:lnTo>
                    <a:lnTo>
                      <a:pt x="650875" y="115887"/>
                    </a:lnTo>
                    <a:lnTo>
                      <a:pt x="625299" y="160998"/>
                    </a:lnTo>
                    <a:lnTo>
                      <a:pt x="555555" y="197834"/>
                    </a:lnTo>
                    <a:lnTo>
                      <a:pt x="507391" y="211984"/>
                    </a:lnTo>
                    <a:lnTo>
                      <a:pt x="452110" y="222668"/>
                    </a:lnTo>
                    <a:lnTo>
                      <a:pt x="391023" y="229420"/>
                    </a:lnTo>
                    <a:lnTo>
                      <a:pt x="325437" y="231775"/>
                    </a:lnTo>
                    <a:lnTo>
                      <a:pt x="259851" y="229420"/>
                    </a:lnTo>
                    <a:lnTo>
                      <a:pt x="198764" y="222668"/>
                    </a:lnTo>
                    <a:lnTo>
                      <a:pt x="143483" y="211984"/>
                    </a:lnTo>
                    <a:lnTo>
                      <a:pt x="95319" y="197834"/>
                    </a:lnTo>
                    <a:lnTo>
                      <a:pt x="55580" y="180683"/>
                    </a:lnTo>
                    <a:lnTo>
                      <a:pt x="6611" y="139244"/>
                    </a:lnTo>
                    <a:lnTo>
                      <a:pt x="0" y="11588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19"/>
            <p:cNvSpPr txBox="1"/>
            <p:nvPr/>
          </p:nvSpPr>
          <p:spPr>
            <a:xfrm>
              <a:off x="6254115" y="3470084"/>
              <a:ext cx="109855" cy="208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A0A0E"/>
                  </a:solidFill>
                  <a:latin typeface="Impact"/>
                  <a:ea typeface="Impact"/>
                  <a:cs typeface="Impact"/>
                  <a:sym typeface="Impact"/>
                </a:rPr>
                <a:t>G</a:t>
              </a:r>
              <a:endParaRPr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36" name="Google Shape;336;p19"/>
            <p:cNvSpPr txBox="1"/>
            <p:nvPr/>
          </p:nvSpPr>
          <p:spPr>
            <a:xfrm>
              <a:off x="6254115" y="4089285"/>
              <a:ext cx="109220" cy="208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A0A0E"/>
                  </a:solidFill>
                  <a:latin typeface="Impact"/>
                  <a:ea typeface="Impact"/>
                  <a:cs typeface="Impact"/>
                  <a:sym typeface="Impact"/>
                </a:rPr>
                <a:t>Q</a:t>
              </a:r>
              <a:endParaRPr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6254115" y="4706963"/>
              <a:ext cx="67945" cy="208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6254115" y="5249811"/>
              <a:ext cx="135255" cy="208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A0A0E"/>
                  </a:solidFill>
                  <a:latin typeface="Impact"/>
                  <a:ea typeface="Impact"/>
                  <a:cs typeface="Impact"/>
                  <a:sym typeface="Impact"/>
                </a:rPr>
                <a:t>M</a:t>
              </a:r>
              <a:endParaRPr sz="1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7051167" y="2471547"/>
              <a:ext cx="23812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MG1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7707312" y="2441575"/>
              <a:ext cx="654050" cy="231775"/>
            </a:xfrm>
            <a:custGeom>
              <a:rect b="b" l="l" r="r" t="t"/>
              <a:pathLst>
                <a:path extrusionOk="0" h="231775" w="654050">
                  <a:moveTo>
                    <a:pt x="0" y="115887"/>
                  </a:moveTo>
                  <a:lnTo>
                    <a:pt x="25699" y="70776"/>
                  </a:lnTo>
                  <a:lnTo>
                    <a:pt x="95784" y="33940"/>
                  </a:lnTo>
                  <a:lnTo>
                    <a:pt x="144184" y="19790"/>
                  </a:lnTo>
                  <a:lnTo>
                    <a:pt x="199733" y="9106"/>
                  </a:lnTo>
                  <a:lnTo>
                    <a:pt x="261119" y="2354"/>
                  </a:lnTo>
                  <a:lnTo>
                    <a:pt x="327025" y="0"/>
                  </a:lnTo>
                  <a:lnTo>
                    <a:pt x="392930" y="2354"/>
                  </a:lnTo>
                  <a:lnTo>
                    <a:pt x="454316" y="9106"/>
                  </a:lnTo>
                  <a:lnTo>
                    <a:pt x="509865" y="19790"/>
                  </a:lnTo>
                  <a:lnTo>
                    <a:pt x="558265" y="33940"/>
                  </a:lnTo>
                  <a:lnTo>
                    <a:pt x="598198" y="51091"/>
                  </a:lnTo>
                  <a:lnTo>
                    <a:pt x="647405" y="92530"/>
                  </a:lnTo>
                  <a:lnTo>
                    <a:pt x="654050" y="115887"/>
                  </a:lnTo>
                  <a:lnTo>
                    <a:pt x="628350" y="160998"/>
                  </a:lnTo>
                  <a:lnTo>
                    <a:pt x="558265" y="197834"/>
                  </a:lnTo>
                  <a:lnTo>
                    <a:pt x="509865" y="211984"/>
                  </a:lnTo>
                  <a:lnTo>
                    <a:pt x="454316" y="222668"/>
                  </a:lnTo>
                  <a:lnTo>
                    <a:pt x="392930" y="229420"/>
                  </a:lnTo>
                  <a:lnTo>
                    <a:pt x="327025" y="231775"/>
                  </a:lnTo>
                  <a:lnTo>
                    <a:pt x="261119" y="229420"/>
                  </a:lnTo>
                  <a:lnTo>
                    <a:pt x="199733" y="222668"/>
                  </a:lnTo>
                  <a:lnTo>
                    <a:pt x="144184" y="211984"/>
                  </a:lnTo>
                  <a:lnTo>
                    <a:pt x="95784" y="197834"/>
                  </a:lnTo>
                  <a:lnTo>
                    <a:pt x="55851" y="180683"/>
                  </a:lnTo>
                  <a:lnTo>
                    <a:pt x="6644" y="139244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7922704" y="2471547"/>
              <a:ext cx="23812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MG1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7056437" y="1900237"/>
              <a:ext cx="1087755" cy="231775"/>
            </a:xfrm>
            <a:custGeom>
              <a:rect b="b" l="l" r="r" t="t"/>
              <a:pathLst>
                <a:path extrusionOk="0" h="231775" w="1087754">
                  <a:moveTo>
                    <a:pt x="0" y="115887"/>
                  </a:moveTo>
                  <a:lnTo>
                    <a:pt x="42728" y="70776"/>
                  </a:lnTo>
                  <a:lnTo>
                    <a:pt x="113291" y="45069"/>
                  </a:lnTo>
                  <a:lnTo>
                    <a:pt x="159253" y="33940"/>
                  </a:lnTo>
                  <a:lnTo>
                    <a:pt x="211470" y="24145"/>
                  </a:lnTo>
                  <a:lnTo>
                    <a:pt x="269296" y="15820"/>
                  </a:lnTo>
                  <a:lnTo>
                    <a:pt x="332082" y="9106"/>
                  </a:lnTo>
                  <a:lnTo>
                    <a:pt x="399181" y="4139"/>
                  </a:lnTo>
                  <a:lnTo>
                    <a:pt x="469944" y="1057"/>
                  </a:lnTo>
                  <a:lnTo>
                    <a:pt x="543725" y="0"/>
                  </a:lnTo>
                  <a:lnTo>
                    <a:pt x="617502" y="1057"/>
                  </a:lnTo>
                  <a:lnTo>
                    <a:pt x="688263" y="4139"/>
                  </a:lnTo>
                  <a:lnTo>
                    <a:pt x="755360" y="9106"/>
                  </a:lnTo>
                  <a:lnTo>
                    <a:pt x="818144" y="15820"/>
                  </a:lnTo>
                  <a:lnTo>
                    <a:pt x="875969" y="24145"/>
                  </a:lnTo>
                  <a:lnTo>
                    <a:pt x="928185" y="33940"/>
                  </a:lnTo>
                  <a:lnTo>
                    <a:pt x="974146" y="45069"/>
                  </a:lnTo>
                  <a:lnTo>
                    <a:pt x="1013203" y="57394"/>
                  </a:lnTo>
                  <a:lnTo>
                    <a:pt x="1068015" y="85078"/>
                  </a:lnTo>
                  <a:lnTo>
                    <a:pt x="1087437" y="115887"/>
                  </a:lnTo>
                  <a:lnTo>
                    <a:pt x="1082473" y="131613"/>
                  </a:lnTo>
                  <a:lnTo>
                    <a:pt x="1068015" y="146696"/>
                  </a:lnTo>
                  <a:lnTo>
                    <a:pt x="1013203" y="174380"/>
                  </a:lnTo>
                  <a:lnTo>
                    <a:pt x="974146" y="186705"/>
                  </a:lnTo>
                  <a:lnTo>
                    <a:pt x="928185" y="197834"/>
                  </a:lnTo>
                  <a:lnTo>
                    <a:pt x="875969" y="207629"/>
                  </a:lnTo>
                  <a:lnTo>
                    <a:pt x="818144" y="215954"/>
                  </a:lnTo>
                  <a:lnTo>
                    <a:pt x="755360" y="222668"/>
                  </a:lnTo>
                  <a:lnTo>
                    <a:pt x="688263" y="227635"/>
                  </a:lnTo>
                  <a:lnTo>
                    <a:pt x="617502" y="230717"/>
                  </a:lnTo>
                  <a:lnTo>
                    <a:pt x="543725" y="231775"/>
                  </a:lnTo>
                  <a:lnTo>
                    <a:pt x="469944" y="230717"/>
                  </a:lnTo>
                  <a:lnTo>
                    <a:pt x="399181" y="227635"/>
                  </a:lnTo>
                  <a:lnTo>
                    <a:pt x="332082" y="222668"/>
                  </a:lnTo>
                  <a:lnTo>
                    <a:pt x="269296" y="215954"/>
                  </a:lnTo>
                  <a:lnTo>
                    <a:pt x="211470" y="207629"/>
                  </a:lnTo>
                  <a:lnTo>
                    <a:pt x="159253" y="197834"/>
                  </a:lnTo>
                  <a:lnTo>
                    <a:pt x="113291" y="186705"/>
                  </a:lnTo>
                  <a:lnTo>
                    <a:pt x="74234" y="174380"/>
                  </a:lnTo>
                  <a:lnTo>
                    <a:pt x="19422" y="146696"/>
                  </a:lnTo>
                  <a:lnTo>
                    <a:pt x="0" y="11588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9"/>
            <p:cNvSpPr txBox="1"/>
            <p:nvPr/>
          </p:nvSpPr>
          <p:spPr>
            <a:xfrm>
              <a:off x="7493851" y="1930209"/>
              <a:ext cx="226060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BG1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19"/>
            <p:cNvGrpSpPr/>
            <p:nvPr/>
          </p:nvGrpSpPr>
          <p:grpSpPr>
            <a:xfrm>
              <a:off x="3806825" y="2132012"/>
              <a:ext cx="4872037" cy="4151313"/>
              <a:chOff x="3806825" y="2132012"/>
              <a:chExt cx="4872037" cy="4151313"/>
            </a:xfrm>
          </p:grpSpPr>
          <p:sp>
            <p:nvSpPr>
              <p:cNvPr id="345" name="Google Shape;345;p19"/>
              <p:cNvSpPr/>
              <p:nvPr/>
            </p:nvSpPr>
            <p:spPr>
              <a:xfrm>
                <a:off x="7216127" y="2132012"/>
                <a:ext cx="383540" cy="273050"/>
              </a:xfrm>
              <a:custGeom>
                <a:rect b="b" l="l" r="r" t="t"/>
                <a:pathLst>
                  <a:path extrusionOk="0" h="273050" w="383540">
                    <a:moveTo>
                      <a:pt x="383235" y="0"/>
                    </a:moveTo>
                    <a:lnTo>
                      <a:pt x="0" y="272745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4387" y="2366352"/>
                <a:ext cx="84455" cy="75565"/>
              </a:xfrm>
              <a:custGeom>
                <a:rect b="b" l="l" r="r" t="t"/>
                <a:pathLst>
                  <a:path extrusionOk="0" h="75564" w="84454">
                    <a:moveTo>
                      <a:pt x="39992" y="0"/>
                    </a:moveTo>
                    <a:lnTo>
                      <a:pt x="0" y="75222"/>
                    </a:lnTo>
                    <a:lnTo>
                      <a:pt x="84175" y="62077"/>
                    </a:lnTo>
                    <a:lnTo>
                      <a:pt x="399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599362" y="2132012"/>
                <a:ext cx="383540" cy="273050"/>
              </a:xfrm>
              <a:custGeom>
                <a:rect b="b" l="l" r="r" t="t"/>
                <a:pathLst>
                  <a:path extrusionOk="0" h="273050" w="383540">
                    <a:moveTo>
                      <a:pt x="0" y="0"/>
                    </a:moveTo>
                    <a:lnTo>
                      <a:pt x="383235" y="272745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950162" y="2366352"/>
                <a:ext cx="84455" cy="75565"/>
              </a:xfrm>
              <a:custGeom>
                <a:rect b="b" l="l" r="r" t="t"/>
                <a:pathLst>
                  <a:path extrusionOk="0" h="75564" w="84454">
                    <a:moveTo>
                      <a:pt x="44183" y="0"/>
                    </a:moveTo>
                    <a:lnTo>
                      <a:pt x="0" y="62077"/>
                    </a:lnTo>
                    <a:lnTo>
                      <a:pt x="84175" y="75222"/>
                    </a:lnTo>
                    <a:lnTo>
                      <a:pt x="441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5607050" y="5818188"/>
                <a:ext cx="434975" cy="387350"/>
              </a:xfrm>
              <a:custGeom>
                <a:rect b="b" l="l" r="r" t="t"/>
                <a:pathLst>
                  <a:path extrusionOk="0" h="387350" w="434975">
                    <a:moveTo>
                      <a:pt x="347980" y="0"/>
                    </a:moveTo>
                    <a:lnTo>
                      <a:pt x="347980" y="96837"/>
                    </a:lnTo>
                    <a:lnTo>
                      <a:pt x="86995" y="96837"/>
                    </a:lnTo>
                    <a:lnTo>
                      <a:pt x="86995" y="0"/>
                    </a:lnTo>
                    <a:lnTo>
                      <a:pt x="0" y="193675"/>
                    </a:lnTo>
                    <a:lnTo>
                      <a:pt x="86995" y="387350"/>
                    </a:lnTo>
                    <a:lnTo>
                      <a:pt x="86995" y="290512"/>
                    </a:lnTo>
                    <a:lnTo>
                      <a:pt x="347980" y="290512"/>
                    </a:lnTo>
                    <a:lnTo>
                      <a:pt x="347980" y="387350"/>
                    </a:lnTo>
                    <a:lnTo>
                      <a:pt x="434975" y="193675"/>
                    </a:lnTo>
                    <a:lnTo>
                      <a:pt x="347980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5607050" y="5818188"/>
                <a:ext cx="434975" cy="387350"/>
              </a:xfrm>
              <a:custGeom>
                <a:rect b="b" l="l" r="r" t="t"/>
                <a:pathLst>
                  <a:path extrusionOk="0" h="387350" w="434975">
                    <a:moveTo>
                      <a:pt x="0" y="193675"/>
                    </a:moveTo>
                    <a:lnTo>
                      <a:pt x="86995" y="0"/>
                    </a:lnTo>
                    <a:lnTo>
                      <a:pt x="86995" y="96837"/>
                    </a:lnTo>
                    <a:lnTo>
                      <a:pt x="347980" y="96837"/>
                    </a:lnTo>
                    <a:lnTo>
                      <a:pt x="347980" y="0"/>
                    </a:lnTo>
                    <a:lnTo>
                      <a:pt x="434975" y="193675"/>
                    </a:lnTo>
                    <a:lnTo>
                      <a:pt x="347980" y="387350"/>
                    </a:lnTo>
                    <a:lnTo>
                      <a:pt x="347980" y="290512"/>
                    </a:lnTo>
                    <a:lnTo>
                      <a:pt x="86995" y="290512"/>
                    </a:lnTo>
                    <a:lnTo>
                      <a:pt x="86995" y="387350"/>
                    </a:lnTo>
                    <a:lnTo>
                      <a:pt x="0" y="193675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6065837" y="5740400"/>
                <a:ext cx="2613025" cy="542925"/>
              </a:xfrm>
              <a:custGeom>
                <a:rect b="b" l="l" r="r" t="t"/>
                <a:pathLst>
                  <a:path extrusionOk="0" h="542925" w="2613025">
                    <a:moveTo>
                      <a:pt x="2613025" y="0"/>
                    </a:moveTo>
                    <a:lnTo>
                      <a:pt x="0" y="0"/>
                    </a:lnTo>
                    <a:lnTo>
                      <a:pt x="0" y="542925"/>
                    </a:lnTo>
                    <a:lnTo>
                      <a:pt x="2613025" y="542925"/>
                    </a:lnTo>
                    <a:lnTo>
                      <a:pt x="2613025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6065837" y="5740400"/>
                <a:ext cx="2613025" cy="542925"/>
              </a:xfrm>
              <a:custGeom>
                <a:rect b="b" l="l" r="r" t="t"/>
                <a:pathLst>
                  <a:path extrusionOk="0" h="542925" w="2613025">
                    <a:moveTo>
                      <a:pt x="0" y="0"/>
                    </a:moveTo>
                    <a:lnTo>
                      <a:pt x="2613025" y="0"/>
                    </a:lnTo>
                    <a:lnTo>
                      <a:pt x="2613025" y="542925"/>
                    </a:lnTo>
                    <a:lnTo>
                      <a:pt x="0" y="5429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6719887" y="5818188"/>
                <a:ext cx="1414780" cy="382905"/>
              </a:xfrm>
              <a:custGeom>
                <a:rect b="b" l="l" r="r" t="t"/>
                <a:pathLst>
                  <a:path extrusionOk="0" h="382904" w="1414779">
                    <a:moveTo>
                      <a:pt x="0" y="0"/>
                    </a:moveTo>
                    <a:lnTo>
                      <a:pt x="1414462" y="0"/>
                    </a:lnTo>
                    <a:lnTo>
                      <a:pt x="1414462" y="310629"/>
                    </a:lnTo>
                    <a:lnTo>
                      <a:pt x="1346045" y="311012"/>
                    </a:lnTo>
                    <a:lnTo>
                      <a:pt x="1282028" y="312117"/>
                    </a:lnTo>
                    <a:lnTo>
                      <a:pt x="1222097" y="313876"/>
                    </a:lnTo>
                    <a:lnTo>
                      <a:pt x="1165938" y="316221"/>
                    </a:lnTo>
                    <a:lnTo>
                      <a:pt x="1113237" y="319085"/>
                    </a:lnTo>
                    <a:lnTo>
                      <a:pt x="1063678" y="322401"/>
                    </a:lnTo>
                    <a:lnTo>
                      <a:pt x="1016949" y="326100"/>
                    </a:lnTo>
                    <a:lnTo>
                      <a:pt x="972734" y="330116"/>
                    </a:lnTo>
                    <a:lnTo>
                      <a:pt x="930720" y="334380"/>
                    </a:lnTo>
                    <a:lnTo>
                      <a:pt x="890591" y="338825"/>
                    </a:lnTo>
                    <a:lnTo>
                      <a:pt x="852034" y="343384"/>
                    </a:lnTo>
                    <a:lnTo>
                      <a:pt x="778378" y="352573"/>
                    </a:lnTo>
                    <a:lnTo>
                      <a:pt x="742649" y="357067"/>
                    </a:lnTo>
                    <a:lnTo>
                      <a:pt x="671822" y="365519"/>
                    </a:lnTo>
                    <a:lnTo>
                      <a:pt x="599736" y="372803"/>
                    </a:lnTo>
                    <a:lnTo>
                      <a:pt x="523879" y="378381"/>
                    </a:lnTo>
                    <a:lnTo>
                      <a:pt x="483750" y="380361"/>
                    </a:lnTo>
                    <a:lnTo>
                      <a:pt x="441735" y="381711"/>
                    </a:lnTo>
                    <a:lnTo>
                      <a:pt x="397519" y="382364"/>
                    </a:lnTo>
                    <a:lnTo>
                      <a:pt x="350789" y="382253"/>
                    </a:lnTo>
                    <a:lnTo>
                      <a:pt x="301230" y="381309"/>
                    </a:lnTo>
                    <a:lnTo>
                      <a:pt x="248528" y="379466"/>
                    </a:lnTo>
                    <a:lnTo>
                      <a:pt x="192368" y="376656"/>
                    </a:lnTo>
                    <a:lnTo>
                      <a:pt x="132436" y="372811"/>
                    </a:lnTo>
                    <a:lnTo>
                      <a:pt x="68418" y="367864"/>
                    </a:lnTo>
                    <a:lnTo>
                      <a:pt x="0" y="3617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3806825" y="5310187"/>
                <a:ext cx="1662430" cy="894080"/>
              </a:xfrm>
              <a:custGeom>
                <a:rect b="b" l="l" r="r" t="t"/>
                <a:pathLst>
                  <a:path extrusionOk="0" h="894079" w="1662429">
                    <a:moveTo>
                      <a:pt x="1662112" y="0"/>
                    </a:moveTo>
                    <a:lnTo>
                      <a:pt x="0" y="0"/>
                    </a:lnTo>
                    <a:lnTo>
                      <a:pt x="0" y="893762"/>
                    </a:lnTo>
                    <a:lnTo>
                      <a:pt x="1662112" y="893762"/>
                    </a:lnTo>
                    <a:lnTo>
                      <a:pt x="1662112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" name="Google Shape;355;p19"/>
            <p:cNvSpPr txBox="1"/>
            <p:nvPr/>
          </p:nvSpPr>
          <p:spPr>
            <a:xfrm>
              <a:off x="6065837" y="5740400"/>
              <a:ext cx="2613025" cy="54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63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107950" marR="0" rtl="0" algn="ctr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Action Plan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3886200" y="5584825"/>
              <a:ext cx="1524000" cy="233679"/>
            </a:xfrm>
            <a:custGeom>
              <a:rect b="b" l="l" r="r" t="t"/>
              <a:pathLst>
                <a:path extrusionOk="0" h="233679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233362"/>
                  </a:lnTo>
                  <a:lnTo>
                    <a:pt x="0" y="23336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9"/>
            <p:cNvSpPr txBox="1"/>
            <p:nvPr/>
          </p:nvSpPr>
          <p:spPr>
            <a:xfrm>
              <a:off x="3892550" y="5614796"/>
              <a:ext cx="15113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8445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9) Identify actions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3886200" y="5895975"/>
              <a:ext cx="1524000" cy="231775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41900">
              <a:spAutoFit/>
            </a:bodyPr>
            <a:lstStyle/>
            <a:p>
              <a:pPr indent="0" lvl="0" marL="9080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10) Create plan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3806825" y="3762375"/>
              <a:ext cx="1662430" cy="1250950"/>
              <a:chOff x="3806825" y="3762375"/>
              <a:chExt cx="1662430" cy="1250950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3806825" y="3762375"/>
                <a:ext cx="1662430" cy="1250950"/>
              </a:xfrm>
              <a:custGeom>
                <a:rect b="b" l="l" r="r" t="t"/>
                <a:pathLst>
                  <a:path extrusionOk="0" h="1250950" w="1662429">
                    <a:moveTo>
                      <a:pt x="1662112" y="0"/>
                    </a:moveTo>
                    <a:lnTo>
                      <a:pt x="0" y="0"/>
                    </a:lnTo>
                    <a:lnTo>
                      <a:pt x="0" y="1250950"/>
                    </a:lnTo>
                    <a:lnTo>
                      <a:pt x="1662112" y="1250950"/>
                    </a:lnTo>
                    <a:lnTo>
                      <a:pt x="1662112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3886200" y="3937000"/>
                <a:ext cx="1524000" cy="395605"/>
              </a:xfrm>
              <a:custGeom>
                <a:rect b="b" l="l" r="r" t="t"/>
                <a:pathLst>
                  <a:path extrusionOk="0" h="395604" w="1524000">
                    <a:moveTo>
                      <a:pt x="0" y="0"/>
                    </a:moveTo>
                    <a:lnTo>
                      <a:pt x="1524000" y="0"/>
                    </a:lnTo>
                    <a:lnTo>
                      <a:pt x="1524000" y="395287"/>
                    </a:lnTo>
                    <a:lnTo>
                      <a:pt x="0" y="3952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19"/>
            <p:cNvSpPr txBox="1"/>
            <p:nvPr/>
          </p:nvSpPr>
          <p:spPr>
            <a:xfrm>
              <a:off x="3806825" y="5310187"/>
              <a:ext cx="1662430" cy="89408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600">
              <a:spAutoFit/>
            </a:bodyPr>
            <a:lstStyle/>
            <a:p>
              <a:pPr indent="0" lvl="0" marL="28702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 u="sng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Create Action Plan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3892550" y="3968496"/>
              <a:ext cx="15113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84455" marR="198755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6) Identify questions and  indicators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3886200" y="4348162"/>
              <a:ext cx="1524000" cy="231775"/>
            </a:xfrm>
            <a:custGeom>
              <a:rect b="b" l="l" r="r" t="t"/>
              <a:pathLst>
                <a:path extrusionOk="0" h="231775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231775"/>
                  </a:lnTo>
                  <a:lnTo>
                    <a:pt x="0" y="2317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3892550" y="4346575"/>
              <a:ext cx="1511300" cy="223520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43800">
              <a:spAutoFit/>
            </a:bodyPr>
            <a:lstStyle/>
            <a:p>
              <a:pPr indent="0" lvl="0" marL="8445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7) Identify measures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3886200" y="4657725"/>
              <a:ext cx="1524000" cy="233679"/>
            </a:xfrm>
            <a:prstGeom prst="rect">
              <a:avLst/>
            </a:prstGeom>
            <a:solidFill>
              <a:srgbClr val="CCE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41900">
              <a:spAutoFit/>
            </a:bodyPr>
            <a:lstStyle/>
            <a:p>
              <a:pPr indent="0" lvl="0" marL="9080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8) Define measures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3806825" y="3762375"/>
              <a:ext cx="1662430" cy="125095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7600">
              <a:spAutoFit/>
            </a:bodyPr>
            <a:lstStyle/>
            <a:p>
              <a:pPr indent="0" lvl="0" marL="3327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 u="sng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Define Indicators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886200" y="1793875"/>
              <a:ext cx="1583055" cy="231775"/>
            </a:xfrm>
            <a:custGeom>
              <a:rect b="b" l="l" r="r" t="t"/>
              <a:pathLst>
                <a:path extrusionOk="0" h="231775" w="1583054">
                  <a:moveTo>
                    <a:pt x="0" y="0"/>
                  </a:moveTo>
                  <a:lnTo>
                    <a:pt x="1582737" y="0"/>
                  </a:lnTo>
                  <a:lnTo>
                    <a:pt x="1582737" y="231775"/>
                  </a:lnTo>
                  <a:lnTo>
                    <a:pt x="0" y="2317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3892550" y="1823847"/>
              <a:ext cx="157035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8445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1) Identify Business Goals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3886200" y="2103437"/>
              <a:ext cx="1583055" cy="231775"/>
            </a:xfrm>
            <a:custGeom>
              <a:rect b="b" l="l" r="r" t="t"/>
              <a:pathLst>
                <a:path extrusionOk="0" h="231775" w="1583054">
                  <a:moveTo>
                    <a:pt x="0" y="0"/>
                  </a:moveTo>
                  <a:lnTo>
                    <a:pt x="1582737" y="0"/>
                  </a:lnTo>
                  <a:lnTo>
                    <a:pt x="1582737" y="231775"/>
                  </a:lnTo>
                  <a:lnTo>
                    <a:pt x="0" y="23177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 txBox="1"/>
            <p:nvPr/>
          </p:nvSpPr>
          <p:spPr>
            <a:xfrm>
              <a:off x="3892550" y="2134933"/>
              <a:ext cx="1570355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spAutoFit/>
            </a:bodyPr>
            <a:lstStyle/>
            <a:p>
              <a:pPr indent="0" lvl="0" marL="8445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2) Identify what to know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886200" y="2413000"/>
              <a:ext cx="1583055" cy="233679"/>
            </a:xfrm>
            <a:custGeom>
              <a:rect b="b" l="l" r="r" t="t"/>
              <a:pathLst>
                <a:path extrusionOk="0" h="233680" w="1583054">
                  <a:moveTo>
                    <a:pt x="0" y="0"/>
                  </a:moveTo>
                  <a:lnTo>
                    <a:pt x="1582737" y="0"/>
                  </a:lnTo>
                  <a:lnTo>
                    <a:pt x="1582737" y="233362"/>
                  </a:lnTo>
                  <a:lnTo>
                    <a:pt x="0" y="23336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3892550" y="2419350"/>
              <a:ext cx="1570355" cy="240029"/>
            </a:xfrm>
            <a:prstGeom prst="rect">
              <a:avLst/>
            </a:prstGeom>
            <a:solidFill>
              <a:srgbClr val="ECECE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35550">
              <a:spAutoFit/>
            </a:bodyPr>
            <a:lstStyle/>
            <a:p>
              <a:pPr indent="0" lvl="0" marL="8445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3) Identify subgoals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886200" y="2690812"/>
              <a:ext cx="1583055" cy="265430"/>
            </a:xfrm>
            <a:custGeom>
              <a:rect b="b" l="l" r="r" t="t"/>
              <a:pathLst>
                <a:path extrusionOk="0" h="265430" w="1583054">
                  <a:moveTo>
                    <a:pt x="0" y="0"/>
                  </a:moveTo>
                  <a:lnTo>
                    <a:pt x="1582737" y="0"/>
                  </a:lnTo>
                  <a:lnTo>
                    <a:pt x="1582737" y="265112"/>
                  </a:lnTo>
                  <a:lnTo>
                    <a:pt x="0" y="26511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 txBox="1"/>
            <p:nvPr/>
          </p:nvSpPr>
          <p:spPr>
            <a:xfrm>
              <a:off x="3892550" y="2720784"/>
              <a:ext cx="1570355" cy="162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8445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4) Identify entities &amp; attributes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3886200" y="3032125"/>
              <a:ext cx="1583055" cy="314325"/>
            </a:xfrm>
            <a:prstGeom prst="rect">
              <a:avLst/>
            </a:prstGeom>
            <a:solidFill>
              <a:srgbClr val="ECECEC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42525">
              <a:spAutoFit/>
            </a:bodyPr>
            <a:lstStyle/>
            <a:p>
              <a:pPr indent="0" lvl="0" marL="90805" marR="309245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0A0A0E"/>
                  </a:solidFill>
                  <a:latin typeface="Arial"/>
                  <a:ea typeface="Arial"/>
                  <a:cs typeface="Arial"/>
                  <a:sym typeface="Arial"/>
                </a:rPr>
                <a:t>5) Formalize Measurement  Goals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GQM Review</a:t>
            </a:r>
            <a:endParaRPr sz="3600"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List </a:t>
            </a:r>
            <a:r>
              <a:rPr lang="en-US">
                <a:solidFill>
                  <a:schemeClr val="accent1"/>
                </a:solidFill>
              </a:rPr>
              <a:t>major goals </a:t>
            </a:r>
            <a:r>
              <a:rPr lang="en-US"/>
              <a:t>of development or maintenance project.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Question: Derive from each goal the </a:t>
            </a:r>
            <a:r>
              <a:rPr lang="en-US">
                <a:solidFill>
                  <a:schemeClr val="accent1"/>
                </a:solidFill>
              </a:rPr>
              <a:t>questions that must be answered</a:t>
            </a:r>
            <a:r>
              <a:rPr lang="en-US"/>
              <a:t> to determine if the goals are being met.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Metrics: Decide </a:t>
            </a:r>
            <a:r>
              <a:rPr lang="en-US">
                <a:solidFill>
                  <a:schemeClr val="accent1"/>
                </a:solidFill>
              </a:rPr>
              <a:t>what must be measured</a:t>
            </a:r>
            <a:r>
              <a:rPr lang="en-US"/>
              <a:t> in order to be able to answer the questions adequately.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GQ(I)M: Steps</a:t>
            </a:r>
            <a:endParaRPr sz="3600"/>
          </a:p>
        </p:txBody>
      </p:sp>
      <p:sp>
        <p:nvSpPr>
          <p:cNvPr id="383" name="Google Shape;383;p20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100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business goals</a:t>
            </a:r>
            <a:endParaRPr/>
          </a:p>
          <a:p>
            <a:pPr indent="-381000" lvl="0" marL="393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what you want to know or learn</a:t>
            </a:r>
            <a:endParaRPr/>
          </a:p>
          <a:p>
            <a:pPr indent="-381000" lvl="0" marL="393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subgoals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entities and attributes related to subgoals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Formalize measurement goals</a:t>
            </a:r>
            <a:endParaRPr/>
          </a:p>
          <a:p>
            <a:pPr indent="-249942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None/>
            </a:pPr>
            <a:r>
              <a:t/>
            </a:r>
            <a:endParaRPr/>
          </a:p>
          <a:p>
            <a:pPr indent="-381000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quantifiable questions and indicators that will be used to achieve measurement 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data elements that will be collected to construct the indicators to answer 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 measures to be used, and make these definitions operational</a:t>
            </a:r>
            <a:endParaRPr/>
          </a:p>
          <a:p>
            <a:pPr indent="-249942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actions that will be taken to implement the measures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Prepare a plan for implementing the measures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942" lvl="0" marL="3937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CC"/>
              </a:buClr>
              <a:buSzPct val="7968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838200" y="622268"/>
            <a:ext cx="5727492" cy="771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GQ(I)M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839450" y="1578286"/>
            <a:ext cx="4766871" cy="495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GQ(I)M method </a:t>
            </a:r>
            <a:r>
              <a:rPr lang="en-US">
                <a:solidFill>
                  <a:schemeClr val="accent1"/>
                </a:solidFill>
              </a:rPr>
              <a:t>begins</a:t>
            </a:r>
            <a:r>
              <a:rPr lang="en-US"/>
              <a:t> with identifying  </a:t>
            </a:r>
            <a:r>
              <a:rPr lang="en-US">
                <a:solidFill>
                  <a:schemeClr val="accent1"/>
                </a:solidFill>
              </a:rPr>
              <a:t>business goals </a:t>
            </a:r>
            <a:r>
              <a:rPr lang="en-US"/>
              <a:t>and breaking them down into manageable subgoals.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</a:t>
            </a:r>
            <a:r>
              <a:rPr lang="en-US">
                <a:solidFill>
                  <a:schemeClr val="accent1"/>
                </a:solidFill>
              </a:rPr>
              <a:t>ends with a plan </a:t>
            </a:r>
            <a:r>
              <a:rPr lang="en-US"/>
              <a:t>for  implementing well-defined  </a:t>
            </a:r>
            <a:r>
              <a:rPr lang="en-US">
                <a:solidFill>
                  <a:schemeClr val="accent1"/>
                </a:solidFill>
              </a:rPr>
              <a:t>measures and indicators </a:t>
            </a:r>
            <a:r>
              <a:rPr lang="en-US"/>
              <a:t>that support the goals.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can also maintain  </a:t>
            </a:r>
            <a:r>
              <a:rPr lang="en-US">
                <a:solidFill>
                  <a:schemeClr val="accent1"/>
                </a:solidFill>
              </a:rPr>
              <a:t>traceability</a:t>
            </a:r>
            <a:r>
              <a:rPr lang="en-US"/>
              <a:t> back to the  business goals.</a:t>
            </a:r>
            <a:endParaRPr/>
          </a:p>
        </p:txBody>
      </p:sp>
      <p:grpSp>
        <p:nvGrpSpPr>
          <p:cNvPr id="391" name="Google Shape;391;p21"/>
          <p:cNvGrpSpPr/>
          <p:nvPr/>
        </p:nvGrpSpPr>
        <p:grpSpPr>
          <a:xfrm>
            <a:off x="6430781" y="0"/>
            <a:ext cx="5425876" cy="6685287"/>
            <a:chOff x="4913401" y="1413116"/>
            <a:chExt cx="3906748" cy="4968633"/>
          </a:xfrm>
        </p:grpSpPr>
        <p:sp>
          <p:nvSpPr>
            <p:cNvPr id="392" name="Google Shape;392;p21"/>
            <p:cNvSpPr/>
            <p:nvPr/>
          </p:nvSpPr>
          <p:spPr>
            <a:xfrm>
              <a:off x="4913401" y="1413116"/>
              <a:ext cx="3906748" cy="496863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219699" y="1557337"/>
              <a:ext cx="288925" cy="287655"/>
            </a:xfrm>
            <a:custGeom>
              <a:rect b="b" l="l" r="r" t="t"/>
              <a:pathLst>
                <a:path extrusionOk="0" h="287655" w="288925">
                  <a:moveTo>
                    <a:pt x="144462" y="0"/>
                  </a:moveTo>
                  <a:lnTo>
                    <a:pt x="98802" y="7324"/>
                  </a:lnTo>
                  <a:lnTo>
                    <a:pt x="59146" y="27720"/>
                  </a:lnTo>
                  <a:lnTo>
                    <a:pt x="27873" y="58822"/>
                  </a:lnTo>
                  <a:lnTo>
                    <a:pt x="7365" y="98262"/>
                  </a:lnTo>
                  <a:lnTo>
                    <a:pt x="0" y="143675"/>
                  </a:lnTo>
                  <a:lnTo>
                    <a:pt x="7365" y="189087"/>
                  </a:lnTo>
                  <a:lnTo>
                    <a:pt x="27873" y="228527"/>
                  </a:lnTo>
                  <a:lnTo>
                    <a:pt x="59146" y="259629"/>
                  </a:lnTo>
                  <a:lnTo>
                    <a:pt x="98802" y="280025"/>
                  </a:lnTo>
                  <a:lnTo>
                    <a:pt x="144462" y="287350"/>
                  </a:lnTo>
                  <a:lnTo>
                    <a:pt x="190122" y="280025"/>
                  </a:lnTo>
                  <a:lnTo>
                    <a:pt x="229778" y="259629"/>
                  </a:lnTo>
                  <a:lnTo>
                    <a:pt x="261051" y="228527"/>
                  </a:lnTo>
                  <a:lnTo>
                    <a:pt x="281559" y="189087"/>
                  </a:lnTo>
                  <a:lnTo>
                    <a:pt x="288925" y="143675"/>
                  </a:lnTo>
                  <a:lnTo>
                    <a:pt x="281559" y="98262"/>
                  </a:lnTo>
                  <a:lnTo>
                    <a:pt x="261051" y="58822"/>
                  </a:lnTo>
                  <a:lnTo>
                    <a:pt x="229778" y="27720"/>
                  </a:lnTo>
                  <a:lnTo>
                    <a:pt x="190122" y="7324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19699" y="1557337"/>
              <a:ext cx="288925" cy="287655"/>
            </a:xfrm>
            <a:custGeom>
              <a:rect b="b" l="l" r="r" t="t"/>
              <a:pathLst>
                <a:path extrusionOk="0" h="287655" w="288925">
                  <a:moveTo>
                    <a:pt x="0" y="143675"/>
                  </a:moveTo>
                  <a:lnTo>
                    <a:pt x="7365" y="98262"/>
                  </a:lnTo>
                  <a:lnTo>
                    <a:pt x="27873" y="58822"/>
                  </a:lnTo>
                  <a:lnTo>
                    <a:pt x="59146" y="27720"/>
                  </a:lnTo>
                  <a:lnTo>
                    <a:pt x="98802" y="7324"/>
                  </a:lnTo>
                  <a:lnTo>
                    <a:pt x="144462" y="0"/>
                  </a:lnTo>
                  <a:lnTo>
                    <a:pt x="190122" y="7324"/>
                  </a:lnTo>
                  <a:lnTo>
                    <a:pt x="229778" y="27720"/>
                  </a:lnTo>
                  <a:lnTo>
                    <a:pt x="261051" y="58822"/>
                  </a:lnTo>
                  <a:lnTo>
                    <a:pt x="281559" y="98262"/>
                  </a:lnTo>
                  <a:lnTo>
                    <a:pt x="288925" y="143675"/>
                  </a:lnTo>
                  <a:lnTo>
                    <a:pt x="281559" y="189087"/>
                  </a:lnTo>
                  <a:lnTo>
                    <a:pt x="261051" y="228527"/>
                  </a:lnTo>
                  <a:lnTo>
                    <a:pt x="229778" y="259629"/>
                  </a:lnTo>
                  <a:lnTo>
                    <a:pt x="190122" y="280025"/>
                  </a:lnTo>
                  <a:lnTo>
                    <a:pt x="144462" y="287350"/>
                  </a:lnTo>
                  <a:lnTo>
                    <a:pt x="98802" y="280025"/>
                  </a:lnTo>
                  <a:lnTo>
                    <a:pt x="59146" y="259629"/>
                  </a:lnTo>
                  <a:lnTo>
                    <a:pt x="27873" y="228527"/>
                  </a:lnTo>
                  <a:lnTo>
                    <a:pt x="7365" y="189087"/>
                  </a:lnTo>
                  <a:lnTo>
                    <a:pt x="0" y="143675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1: Identify Business Goals</a:t>
            </a:r>
            <a:endParaRPr/>
          </a:p>
        </p:txBody>
      </p:sp>
      <p:sp>
        <p:nvSpPr>
          <p:cNvPr id="401" name="Google Shape;401;p22"/>
          <p:cNvSpPr txBox="1"/>
          <p:nvPr>
            <p:ph idx="1" type="body"/>
          </p:nvPr>
        </p:nvSpPr>
        <p:spPr>
          <a:xfrm>
            <a:off x="838200" y="1503336"/>
            <a:ext cx="4423348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marR="43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business goal can  be initiated at any  organizational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r>
              <a:rPr b="1" lang="en-US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Reduce time to market  (TTM)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4292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customer  satisfaction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3492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quality of the 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285297" y="1406941"/>
            <a:ext cx="3924236" cy="4178261"/>
            <a:chOff x="4976812" y="1736725"/>
            <a:chExt cx="3924236" cy="4178261"/>
          </a:xfrm>
        </p:grpSpPr>
        <p:sp>
          <p:nvSpPr>
            <p:cNvPr id="403" name="Google Shape;403;p22"/>
            <p:cNvSpPr/>
            <p:nvPr/>
          </p:nvSpPr>
          <p:spPr>
            <a:xfrm>
              <a:off x="4976812" y="1736725"/>
              <a:ext cx="3924236" cy="41782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580062" y="1916112"/>
              <a:ext cx="504825" cy="504825"/>
            </a:xfrm>
            <a:custGeom>
              <a:rect b="b" l="l" r="r" t="t"/>
              <a:pathLst>
                <a:path extrusionOk="0" h="504825" w="504825">
                  <a:moveTo>
                    <a:pt x="252412" y="0"/>
                  </a:moveTo>
                  <a:lnTo>
                    <a:pt x="207039" y="4066"/>
                  </a:lnTo>
                  <a:lnTo>
                    <a:pt x="164335" y="15791"/>
                  </a:lnTo>
                  <a:lnTo>
                    <a:pt x="125013" y="34460"/>
                  </a:lnTo>
                  <a:lnTo>
                    <a:pt x="89784" y="59362"/>
                  </a:lnTo>
                  <a:lnTo>
                    <a:pt x="59362" y="89784"/>
                  </a:lnTo>
                  <a:lnTo>
                    <a:pt x="34460" y="125013"/>
                  </a:lnTo>
                  <a:lnTo>
                    <a:pt x="15791" y="164335"/>
                  </a:lnTo>
                  <a:lnTo>
                    <a:pt x="4066" y="207039"/>
                  </a:lnTo>
                  <a:lnTo>
                    <a:pt x="0" y="252412"/>
                  </a:lnTo>
                  <a:lnTo>
                    <a:pt x="4066" y="297785"/>
                  </a:lnTo>
                  <a:lnTo>
                    <a:pt x="15791" y="340489"/>
                  </a:lnTo>
                  <a:lnTo>
                    <a:pt x="34460" y="379811"/>
                  </a:lnTo>
                  <a:lnTo>
                    <a:pt x="59362" y="415040"/>
                  </a:lnTo>
                  <a:lnTo>
                    <a:pt x="89784" y="445462"/>
                  </a:lnTo>
                  <a:lnTo>
                    <a:pt x="125013" y="470364"/>
                  </a:lnTo>
                  <a:lnTo>
                    <a:pt x="164335" y="489033"/>
                  </a:lnTo>
                  <a:lnTo>
                    <a:pt x="207039" y="500758"/>
                  </a:lnTo>
                  <a:lnTo>
                    <a:pt x="252412" y="504825"/>
                  </a:lnTo>
                  <a:lnTo>
                    <a:pt x="297785" y="500758"/>
                  </a:lnTo>
                  <a:lnTo>
                    <a:pt x="340489" y="489033"/>
                  </a:lnTo>
                  <a:lnTo>
                    <a:pt x="379811" y="470364"/>
                  </a:lnTo>
                  <a:lnTo>
                    <a:pt x="415040" y="445462"/>
                  </a:lnTo>
                  <a:lnTo>
                    <a:pt x="445462" y="415040"/>
                  </a:lnTo>
                  <a:lnTo>
                    <a:pt x="470364" y="379811"/>
                  </a:lnTo>
                  <a:lnTo>
                    <a:pt x="489033" y="340489"/>
                  </a:lnTo>
                  <a:lnTo>
                    <a:pt x="500758" y="297785"/>
                  </a:lnTo>
                  <a:lnTo>
                    <a:pt x="504825" y="252412"/>
                  </a:lnTo>
                  <a:lnTo>
                    <a:pt x="500758" y="207039"/>
                  </a:lnTo>
                  <a:lnTo>
                    <a:pt x="489033" y="164335"/>
                  </a:lnTo>
                  <a:lnTo>
                    <a:pt x="470364" y="125013"/>
                  </a:lnTo>
                  <a:lnTo>
                    <a:pt x="445462" y="89784"/>
                  </a:lnTo>
                  <a:lnTo>
                    <a:pt x="415040" y="59362"/>
                  </a:lnTo>
                  <a:lnTo>
                    <a:pt x="379811" y="34460"/>
                  </a:lnTo>
                  <a:lnTo>
                    <a:pt x="340489" y="15791"/>
                  </a:lnTo>
                  <a:lnTo>
                    <a:pt x="297785" y="4066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5580062" y="1916112"/>
              <a:ext cx="504825" cy="504825"/>
            </a:xfrm>
            <a:custGeom>
              <a:rect b="b" l="l" r="r" t="t"/>
              <a:pathLst>
                <a:path extrusionOk="0" h="504825" w="504825">
                  <a:moveTo>
                    <a:pt x="0" y="252412"/>
                  </a:moveTo>
                  <a:lnTo>
                    <a:pt x="4066" y="207039"/>
                  </a:lnTo>
                  <a:lnTo>
                    <a:pt x="15791" y="164335"/>
                  </a:lnTo>
                  <a:lnTo>
                    <a:pt x="34460" y="125013"/>
                  </a:lnTo>
                  <a:lnTo>
                    <a:pt x="59362" y="89784"/>
                  </a:lnTo>
                  <a:lnTo>
                    <a:pt x="89784" y="59362"/>
                  </a:lnTo>
                  <a:lnTo>
                    <a:pt x="125013" y="34460"/>
                  </a:lnTo>
                  <a:lnTo>
                    <a:pt x="164335" y="15791"/>
                  </a:lnTo>
                  <a:lnTo>
                    <a:pt x="207039" y="4066"/>
                  </a:lnTo>
                  <a:lnTo>
                    <a:pt x="252412" y="0"/>
                  </a:lnTo>
                  <a:lnTo>
                    <a:pt x="297785" y="4066"/>
                  </a:lnTo>
                  <a:lnTo>
                    <a:pt x="340489" y="15791"/>
                  </a:lnTo>
                  <a:lnTo>
                    <a:pt x="379811" y="34460"/>
                  </a:lnTo>
                  <a:lnTo>
                    <a:pt x="415040" y="59362"/>
                  </a:lnTo>
                  <a:lnTo>
                    <a:pt x="445462" y="89784"/>
                  </a:lnTo>
                  <a:lnTo>
                    <a:pt x="470364" y="125013"/>
                  </a:lnTo>
                  <a:lnTo>
                    <a:pt x="489033" y="164335"/>
                  </a:lnTo>
                  <a:lnTo>
                    <a:pt x="500758" y="207039"/>
                  </a:lnTo>
                  <a:lnTo>
                    <a:pt x="504825" y="252412"/>
                  </a:lnTo>
                  <a:lnTo>
                    <a:pt x="500758" y="297785"/>
                  </a:lnTo>
                  <a:lnTo>
                    <a:pt x="489033" y="340489"/>
                  </a:lnTo>
                  <a:lnTo>
                    <a:pt x="470364" y="379811"/>
                  </a:lnTo>
                  <a:lnTo>
                    <a:pt x="445462" y="415040"/>
                  </a:lnTo>
                  <a:lnTo>
                    <a:pt x="415040" y="445462"/>
                  </a:lnTo>
                  <a:lnTo>
                    <a:pt x="379811" y="470364"/>
                  </a:lnTo>
                  <a:lnTo>
                    <a:pt x="340489" y="489033"/>
                  </a:lnTo>
                  <a:lnTo>
                    <a:pt x="297785" y="500758"/>
                  </a:lnTo>
                  <a:lnTo>
                    <a:pt x="252412" y="504825"/>
                  </a:lnTo>
                  <a:lnTo>
                    <a:pt x="207039" y="500758"/>
                  </a:lnTo>
                  <a:lnTo>
                    <a:pt x="164335" y="489033"/>
                  </a:lnTo>
                  <a:lnTo>
                    <a:pt x="125013" y="470364"/>
                  </a:lnTo>
                  <a:lnTo>
                    <a:pt x="89784" y="445462"/>
                  </a:lnTo>
                  <a:lnTo>
                    <a:pt x="59362" y="415040"/>
                  </a:lnTo>
                  <a:lnTo>
                    <a:pt x="34460" y="379811"/>
                  </a:lnTo>
                  <a:lnTo>
                    <a:pt x="15791" y="340489"/>
                  </a:lnTo>
                  <a:lnTo>
                    <a:pt x="4066" y="297785"/>
                  </a:lnTo>
                  <a:lnTo>
                    <a:pt x="0" y="25241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8047678" y="1672117"/>
            <a:ext cx="1879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7" name="Google Shape;407;p22"/>
          <p:cNvGrpSpPr/>
          <p:nvPr/>
        </p:nvGrpSpPr>
        <p:grpSpPr>
          <a:xfrm>
            <a:off x="10193597" y="3170653"/>
            <a:ext cx="503555" cy="504825"/>
            <a:chOff x="7885112" y="3500437"/>
            <a:chExt cx="503555" cy="504825"/>
          </a:xfrm>
        </p:grpSpPr>
        <p:sp>
          <p:nvSpPr>
            <p:cNvPr id="408" name="Google Shape;408;p22"/>
            <p:cNvSpPr/>
            <p:nvPr/>
          </p:nvSpPr>
          <p:spPr>
            <a:xfrm>
              <a:off x="7885112" y="3500437"/>
              <a:ext cx="503555" cy="504825"/>
            </a:xfrm>
            <a:custGeom>
              <a:rect b="b" l="l" r="r" t="t"/>
              <a:pathLst>
                <a:path extrusionOk="0" h="504825" w="503554">
                  <a:moveTo>
                    <a:pt x="251625" y="0"/>
                  </a:moveTo>
                  <a:lnTo>
                    <a:pt x="206393" y="4066"/>
                  </a:lnTo>
                  <a:lnTo>
                    <a:pt x="163821" y="15791"/>
                  </a:lnTo>
                  <a:lnTo>
                    <a:pt x="124621" y="34460"/>
                  </a:lnTo>
                  <a:lnTo>
                    <a:pt x="89503" y="59362"/>
                  </a:lnTo>
                  <a:lnTo>
                    <a:pt x="59176" y="89784"/>
                  </a:lnTo>
                  <a:lnTo>
                    <a:pt x="34352" y="125013"/>
                  </a:lnTo>
                  <a:lnTo>
                    <a:pt x="15741" y="164335"/>
                  </a:lnTo>
                  <a:lnTo>
                    <a:pt x="4053" y="207039"/>
                  </a:lnTo>
                  <a:lnTo>
                    <a:pt x="0" y="252412"/>
                  </a:lnTo>
                  <a:lnTo>
                    <a:pt x="4053" y="297785"/>
                  </a:lnTo>
                  <a:lnTo>
                    <a:pt x="15741" y="340489"/>
                  </a:lnTo>
                  <a:lnTo>
                    <a:pt x="34352" y="379811"/>
                  </a:lnTo>
                  <a:lnTo>
                    <a:pt x="59176" y="415040"/>
                  </a:lnTo>
                  <a:lnTo>
                    <a:pt x="89503" y="445462"/>
                  </a:lnTo>
                  <a:lnTo>
                    <a:pt x="124621" y="470364"/>
                  </a:lnTo>
                  <a:lnTo>
                    <a:pt x="163821" y="489033"/>
                  </a:lnTo>
                  <a:lnTo>
                    <a:pt x="206393" y="500758"/>
                  </a:lnTo>
                  <a:lnTo>
                    <a:pt x="251625" y="504825"/>
                  </a:lnTo>
                  <a:lnTo>
                    <a:pt x="296853" y="500758"/>
                  </a:lnTo>
                  <a:lnTo>
                    <a:pt x="339421" y="489033"/>
                  </a:lnTo>
                  <a:lnTo>
                    <a:pt x="378619" y="470364"/>
                  </a:lnTo>
                  <a:lnTo>
                    <a:pt x="413736" y="445462"/>
                  </a:lnTo>
                  <a:lnTo>
                    <a:pt x="444061" y="415040"/>
                  </a:lnTo>
                  <a:lnTo>
                    <a:pt x="468885" y="379811"/>
                  </a:lnTo>
                  <a:lnTo>
                    <a:pt x="487496" y="340489"/>
                  </a:lnTo>
                  <a:lnTo>
                    <a:pt x="499183" y="297785"/>
                  </a:lnTo>
                  <a:lnTo>
                    <a:pt x="503237" y="252412"/>
                  </a:lnTo>
                  <a:lnTo>
                    <a:pt x="499183" y="207039"/>
                  </a:lnTo>
                  <a:lnTo>
                    <a:pt x="487496" y="164335"/>
                  </a:lnTo>
                  <a:lnTo>
                    <a:pt x="468885" y="125013"/>
                  </a:lnTo>
                  <a:lnTo>
                    <a:pt x="444061" y="89784"/>
                  </a:lnTo>
                  <a:lnTo>
                    <a:pt x="413736" y="59362"/>
                  </a:lnTo>
                  <a:lnTo>
                    <a:pt x="378619" y="34460"/>
                  </a:lnTo>
                  <a:lnTo>
                    <a:pt x="339421" y="15791"/>
                  </a:lnTo>
                  <a:lnTo>
                    <a:pt x="296853" y="4066"/>
                  </a:lnTo>
                  <a:lnTo>
                    <a:pt x="251625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885112" y="3500437"/>
              <a:ext cx="503555" cy="504825"/>
            </a:xfrm>
            <a:custGeom>
              <a:rect b="b" l="l" r="r" t="t"/>
              <a:pathLst>
                <a:path extrusionOk="0" h="504825" w="503554">
                  <a:moveTo>
                    <a:pt x="0" y="252412"/>
                  </a:moveTo>
                  <a:lnTo>
                    <a:pt x="4053" y="207039"/>
                  </a:lnTo>
                  <a:lnTo>
                    <a:pt x="15741" y="164335"/>
                  </a:lnTo>
                  <a:lnTo>
                    <a:pt x="34352" y="125013"/>
                  </a:lnTo>
                  <a:lnTo>
                    <a:pt x="59176" y="89784"/>
                  </a:lnTo>
                  <a:lnTo>
                    <a:pt x="89503" y="59362"/>
                  </a:lnTo>
                  <a:lnTo>
                    <a:pt x="124621" y="34460"/>
                  </a:lnTo>
                  <a:lnTo>
                    <a:pt x="163821" y="15791"/>
                  </a:lnTo>
                  <a:lnTo>
                    <a:pt x="206393" y="4066"/>
                  </a:lnTo>
                  <a:lnTo>
                    <a:pt x="251625" y="0"/>
                  </a:lnTo>
                  <a:lnTo>
                    <a:pt x="296853" y="4066"/>
                  </a:lnTo>
                  <a:lnTo>
                    <a:pt x="339421" y="15791"/>
                  </a:lnTo>
                  <a:lnTo>
                    <a:pt x="378619" y="34460"/>
                  </a:lnTo>
                  <a:lnTo>
                    <a:pt x="413736" y="59362"/>
                  </a:lnTo>
                  <a:lnTo>
                    <a:pt x="444061" y="89784"/>
                  </a:lnTo>
                  <a:lnTo>
                    <a:pt x="468885" y="125013"/>
                  </a:lnTo>
                  <a:lnTo>
                    <a:pt x="487496" y="164335"/>
                  </a:lnTo>
                  <a:lnTo>
                    <a:pt x="499183" y="207039"/>
                  </a:lnTo>
                  <a:lnTo>
                    <a:pt x="503237" y="252412"/>
                  </a:lnTo>
                  <a:lnTo>
                    <a:pt x="499183" y="297785"/>
                  </a:lnTo>
                  <a:lnTo>
                    <a:pt x="487496" y="340489"/>
                  </a:lnTo>
                  <a:lnTo>
                    <a:pt x="468885" y="379811"/>
                  </a:lnTo>
                  <a:lnTo>
                    <a:pt x="444061" y="415040"/>
                  </a:lnTo>
                  <a:lnTo>
                    <a:pt x="413736" y="445462"/>
                  </a:lnTo>
                  <a:lnTo>
                    <a:pt x="378619" y="470364"/>
                  </a:lnTo>
                  <a:lnTo>
                    <a:pt x="339421" y="489033"/>
                  </a:lnTo>
                  <a:lnTo>
                    <a:pt x="296853" y="500758"/>
                  </a:lnTo>
                  <a:lnTo>
                    <a:pt x="251625" y="504825"/>
                  </a:lnTo>
                  <a:lnTo>
                    <a:pt x="206393" y="500758"/>
                  </a:lnTo>
                  <a:lnTo>
                    <a:pt x="163821" y="489033"/>
                  </a:lnTo>
                  <a:lnTo>
                    <a:pt x="124621" y="470364"/>
                  </a:lnTo>
                  <a:lnTo>
                    <a:pt x="89503" y="445462"/>
                  </a:lnTo>
                  <a:lnTo>
                    <a:pt x="59176" y="415040"/>
                  </a:lnTo>
                  <a:lnTo>
                    <a:pt x="34352" y="379811"/>
                  </a:lnTo>
                  <a:lnTo>
                    <a:pt x="15741" y="340489"/>
                  </a:lnTo>
                  <a:lnTo>
                    <a:pt x="4053" y="297785"/>
                  </a:lnTo>
                  <a:lnTo>
                    <a:pt x="0" y="25241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22"/>
          <p:cNvSpPr txBox="1"/>
          <p:nvPr/>
        </p:nvSpPr>
        <p:spPr>
          <a:xfrm>
            <a:off x="10351356" y="3256442"/>
            <a:ext cx="1879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Templates for goal definition</a:t>
            </a:r>
            <a:r>
              <a:rPr lang="en-US" sz="3600"/>
              <a:t> </a:t>
            </a:r>
            <a:endParaRPr sz="3600"/>
          </a:p>
        </p:txBody>
      </p:sp>
      <p:sp>
        <p:nvSpPr>
          <p:cNvPr id="417" name="Google Shape;417;p23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i="1" lang="en-US">
                <a:solidFill>
                  <a:srgbClr val="C00000"/>
                </a:solidFill>
              </a:rPr>
              <a:t>Purpose</a:t>
            </a:r>
            <a:r>
              <a:rPr i="1" lang="en-US"/>
              <a:t>: </a:t>
            </a:r>
            <a:r>
              <a:rPr lang="en-US"/>
              <a:t>To (characterize, evaluate, predict, motivate, etc.) the (process, product, model, metric, etc.) in order to (understand, assess, manage, engineer, learn, improve, etc.) it.</a:t>
            </a:r>
            <a:br>
              <a:rPr lang="en-US"/>
            </a:br>
            <a:r>
              <a:rPr lang="en-US"/>
              <a:t>	</a:t>
            </a:r>
            <a:r>
              <a:rPr i="1" lang="en-US">
                <a:solidFill>
                  <a:schemeClr val="accent1"/>
                </a:solidFill>
              </a:rPr>
              <a:t>Example</a:t>
            </a:r>
            <a:r>
              <a:rPr lang="en-US">
                <a:solidFill>
                  <a:schemeClr val="accent1"/>
                </a:solidFill>
              </a:rPr>
              <a:t>:</a:t>
            </a:r>
            <a:r>
              <a:rPr lang="en-US"/>
              <a:t> To evaluate the maintenance process in order to improve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i="1" lang="en-US">
                <a:solidFill>
                  <a:srgbClr val="C00000"/>
                </a:solidFill>
              </a:rPr>
              <a:t>Perspective</a:t>
            </a:r>
            <a:r>
              <a:rPr i="1" lang="en-US"/>
              <a:t>: </a:t>
            </a:r>
            <a:r>
              <a:rPr lang="en-US"/>
              <a:t>Examine the (cost, eﬀectiveness, correctness, defects, changes, product measures, etc.) from the viewpoint of the (developer, manager, customer, etc.)</a:t>
            </a:r>
            <a:br>
              <a:rPr lang="en-US"/>
            </a:br>
            <a:r>
              <a:rPr lang="en-US"/>
              <a:t>	</a:t>
            </a:r>
            <a:r>
              <a:rPr i="1" lang="en-US">
                <a:solidFill>
                  <a:schemeClr val="accent1"/>
                </a:solidFill>
              </a:rPr>
              <a:t>Example</a:t>
            </a:r>
            <a:r>
              <a:rPr lang="en-US">
                <a:solidFill>
                  <a:schemeClr val="accent1"/>
                </a:solidFill>
              </a:rPr>
              <a:t>:</a:t>
            </a:r>
            <a:r>
              <a:rPr lang="en-US"/>
              <a:t> Examine the </a:t>
            </a:r>
            <a:r>
              <a:rPr i="1" lang="en-US"/>
              <a:t>cost </a:t>
            </a:r>
            <a:r>
              <a:rPr lang="en-US"/>
              <a:t>from the viewpoint of the </a:t>
            </a:r>
            <a:r>
              <a:rPr i="1" lang="en-US"/>
              <a:t>manager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i="1" lang="en-US">
                <a:solidFill>
                  <a:srgbClr val="C00000"/>
                </a:solidFill>
              </a:rPr>
              <a:t>Environment</a:t>
            </a:r>
            <a:r>
              <a:rPr i="1" lang="en-US"/>
              <a:t>: </a:t>
            </a:r>
            <a:r>
              <a:rPr lang="en-US"/>
              <a:t>The environment consists of the following: process factors, people factors, problem factors, methods, tools, constraints, etc.</a:t>
            </a:r>
            <a:br>
              <a:rPr lang="en-US"/>
            </a:br>
            <a:r>
              <a:rPr lang="en-US"/>
              <a:t>	</a:t>
            </a:r>
            <a:r>
              <a:rPr i="1" lang="en-US">
                <a:solidFill>
                  <a:schemeClr val="accent1"/>
                </a:solidFill>
              </a:rPr>
              <a:t>Example</a:t>
            </a:r>
            <a:r>
              <a:rPr lang="en-US"/>
              <a:t>: The maintenance staﬀ consists of poorly motivated programmers who have limited access to tools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1: Identify Business Goals</a:t>
            </a:r>
            <a:endParaRPr/>
          </a:p>
        </p:txBody>
      </p:sp>
      <p:sp>
        <p:nvSpPr>
          <p:cNvPr id="424" name="Google Shape;424;p24"/>
          <p:cNvSpPr txBox="1"/>
          <p:nvPr>
            <p:ph idx="1" type="body"/>
          </p:nvPr>
        </p:nvSpPr>
        <p:spPr>
          <a:xfrm>
            <a:off x="838200" y="1503336"/>
            <a:ext cx="5652541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output of Step 1 is a  sorted checklist of business  goals (i.e., management  goals, development goals,  and maintenance goals,  etc.) along with their  definitions.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more than one goal:  generate plan for each goal  separately.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expansion rate:  1-4 times</a:t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7924279" y="1671747"/>
            <a:ext cx="330072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4455" lvl="0" marL="84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Goal #1:</a:t>
            </a:r>
            <a:endParaRPr/>
          </a:p>
          <a:p>
            <a:pPr indent="-79375" lvl="0" marL="228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Arial"/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4455" lvl="0" marL="844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Goal #2:</a:t>
            </a:r>
            <a:endParaRPr/>
          </a:p>
          <a:p>
            <a:pPr indent="-79375" lvl="0" marL="2286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350"/>
              <a:buFont typeface="Arial"/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4455" lvl="0" marL="844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Goal #3: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24"/>
          <p:cNvGrpSpPr/>
          <p:nvPr/>
        </p:nvGrpSpPr>
        <p:grpSpPr>
          <a:xfrm>
            <a:off x="9280004" y="3938951"/>
            <a:ext cx="84137" cy="515950"/>
            <a:chOff x="6581775" y="3998912"/>
            <a:chExt cx="84137" cy="515950"/>
          </a:xfrm>
        </p:grpSpPr>
        <p:sp>
          <p:nvSpPr>
            <p:cNvPr id="427" name="Google Shape;427;p24"/>
            <p:cNvSpPr/>
            <p:nvPr/>
          </p:nvSpPr>
          <p:spPr>
            <a:xfrm>
              <a:off x="6581775" y="3998912"/>
              <a:ext cx="84137" cy="841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6581775" y="4214812"/>
              <a:ext cx="84137" cy="841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581775" y="4430712"/>
              <a:ext cx="84137" cy="841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sp>
        <p:nvSpPr>
          <p:cNvPr id="436" name="Google Shape;436;p25"/>
          <p:cNvSpPr txBox="1"/>
          <p:nvPr>
            <p:ph idx="1" type="body"/>
          </p:nvPr>
        </p:nvSpPr>
        <p:spPr>
          <a:xfrm>
            <a:off x="1813810" y="1503336"/>
            <a:ext cx="7674964" cy="134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Primary Business Goal: </a:t>
            </a:r>
            <a:endParaRPr sz="3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Saving money by improving productivity of  software development team</a:t>
            </a:r>
            <a:endParaRPr/>
          </a:p>
        </p:txBody>
      </p:sp>
      <p:sp>
        <p:nvSpPr>
          <p:cNvPr id="437" name="Google Shape;437;p25"/>
          <p:cNvSpPr txBox="1"/>
          <p:nvPr/>
        </p:nvSpPr>
        <p:spPr>
          <a:xfrm>
            <a:off x="1813810" y="4392118"/>
            <a:ext cx="8394491" cy="1723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the effect of productivity of software  development team on project costs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(Analyzed from project manager’s perspective)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4684427" y="3180562"/>
            <a:ext cx="1124712" cy="8168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2: Identify What to Know</a:t>
            </a:r>
            <a:endParaRPr/>
          </a:p>
        </p:txBody>
      </p:sp>
      <p:grpSp>
        <p:nvGrpSpPr>
          <p:cNvPr id="445" name="Google Shape;445;p26"/>
          <p:cNvGrpSpPr/>
          <p:nvPr/>
        </p:nvGrpSpPr>
        <p:grpSpPr>
          <a:xfrm>
            <a:off x="1768944" y="1704116"/>
            <a:ext cx="8353285" cy="4197311"/>
            <a:chOff x="539750" y="1824037"/>
            <a:chExt cx="8353285" cy="4197311"/>
          </a:xfrm>
        </p:grpSpPr>
        <p:sp>
          <p:nvSpPr>
            <p:cNvPr id="446" name="Google Shape;446;p26"/>
            <p:cNvSpPr/>
            <p:nvPr/>
          </p:nvSpPr>
          <p:spPr>
            <a:xfrm>
              <a:off x="539750" y="1824037"/>
              <a:ext cx="8353285" cy="41973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684212" y="3213100"/>
              <a:ext cx="3888104" cy="2663825"/>
            </a:xfrm>
            <a:custGeom>
              <a:rect b="b" l="l" r="r" t="t"/>
              <a:pathLst>
                <a:path extrusionOk="0" h="2663825" w="3888104">
                  <a:moveTo>
                    <a:pt x="0" y="0"/>
                  </a:moveTo>
                  <a:lnTo>
                    <a:pt x="3887787" y="0"/>
                  </a:lnTo>
                  <a:lnTo>
                    <a:pt x="3887787" y="2663825"/>
                  </a:lnTo>
                  <a:lnTo>
                    <a:pt x="0" y="26638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2: Identify What to Know</a:t>
            </a:r>
            <a:endParaRPr/>
          </a:p>
        </p:txBody>
      </p:sp>
      <p:sp>
        <p:nvSpPr>
          <p:cNvPr id="454" name="Google Shape;454;p27"/>
          <p:cNvSpPr txBox="1"/>
          <p:nvPr>
            <p:ph idx="1" type="body"/>
          </p:nvPr>
        </p:nvSpPr>
        <p:spPr>
          <a:xfrm>
            <a:off x="838200" y="1663908"/>
            <a:ext cx="10515600" cy="48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Identifying what is needed to be known in order to understand, assess, predict, or improve the activities related to achieving goals by asking  questions such as: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“What activities do we manage or execute?”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 “What do we want to achieve or improve?” </a:t>
            </a:r>
            <a:r>
              <a:rPr lang="en-US"/>
              <a:t>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completing statements such as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“To do this, we will need to…” </a:t>
            </a:r>
            <a:endParaRPr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Repeat these questions several times and break top-level goals down into  specific things should be accomplished and issues that are needed to be  addressed.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output of this step is the entity-question checklist.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Entity- Question Checklist</a:t>
            </a:r>
            <a:endParaRPr sz="3600"/>
          </a:p>
        </p:txBody>
      </p:sp>
      <p:sp>
        <p:nvSpPr>
          <p:cNvPr id="461" name="Google Shape;461;p28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Start with one of the top-level goals identified in Step 1.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Identify the persons or groups whose concerns will be  addressed. (i.e., manager, developer, customer, etc.) This  defines the </a:t>
            </a:r>
            <a:r>
              <a:rPr lang="en-US">
                <a:solidFill>
                  <a:schemeClr val="accent5"/>
                </a:solidFill>
              </a:rPr>
              <a:t>perspective</a:t>
            </a:r>
            <a:r>
              <a:rPr lang="en-US"/>
              <a:t> and the roles that you and the team will assume in Tasks 3 through 6 here and in the remaining  steps of the process.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Create rough sketches of the relevant processes that you, in your role, manage or affect. As you do this, be guided by what you want to achieve and the </a:t>
            </a:r>
            <a:r>
              <a:rPr lang="en-US">
                <a:solidFill>
                  <a:schemeClr val="accent5"/>
                </a:solidFill>
              </a:rPr>
              <a:t>issues</a:t>
            </a:r>
            <a:r>
              <a:rPr lang="en-US"/>
              <a:t> you will have to address to achieve it.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Entity- Question Checklist</a:t>
            </a:r>
            <a:endParaRPr/>
          </a:p>
        </p:txBody>
      </p:sp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lang="en-US"/>
              <a:t>List the important things (entities) in your processes that you, in your role, manage or influence. Make sure that you address the four kinds of process entities below: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Inputs and resources 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Products and by-products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Internal artifacts such as inventory and work in process 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Activities and flowpaths 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may also want to list some of the environmental entities outside your processes that affect your 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AT&amp;T’s GQM</a:t>
            </a:r>
            <a:endParaRPr sz="3600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AT&amp;T developers wanted to know the </a:t>
            </a:r>
            <a:r>
              <a:rPr lang="en-US">
                <a:solidFill>
                  <a:schemeClr val="accent1"/>
                </a:solidFill>
              </a:rPr>
              <a:t>effectiveness of their software inspections</a:t>
            </a:r>
            <a:r>
              <a:rPr lang="en-US"/>
              <a:t>. In particular, managers needed to evaluate the cost of the inspections against the benefits received. To do this, they measured the average amount of effort expended per thousand lines of code reviewed. 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Better code base inspection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Subgoals: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en-US">
                <a:solidFill>
                  <a:srgbClr val="C00000"/>
                </a:solidFill>
              </a:rPr>
              <a:t>A</a:t>
            </a:r>
            <a:r>
              <a:rPr lang="en-US"/>
              <a:t> Better inspection planning:	[Plan]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en-US">
                <a:solidFill>
                  <a:srgbClr val="C00000"/>
                </a:solidFill>
              </a:rPr>
              <a:t>B</a:t>
            </a:r>
            <a:r>
              <a:rPr lang="en-US"/>
              <a:t> Better monitor and control of the code:	[Control]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en-US">
                <a:solidFill>
                  <a:srgbClr val="C00000"/>
                </a:solidFill>
              </a:rPr>
              <a:t>C</a:t>
            </a:r>
            <a:r>
              <a:rPr lang="en-US"/>
              <a:t> Improving code inspection:	[Improve]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Entity- Question Checklist</a:t>
            </a:r>
            <a:endParaRPr/>
          </a:p>
        </p:txBody>
      </p:sp>
      <p:sp>
        <p:nvSpPr>
          <p:cNvPr id="475" name="Google Shape;475;p30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5"/>
            </a:pPr>
            <a:r>
              <a:rPr lang="en-US"/>
              <a:t>For each entity, list questions that, if answered, would help you, in your role, plan and manage progress toward your goals. For 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big is it?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much is there?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many components?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fast is it?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long does it take?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much does it cost?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Entity- Question Checklist</a:t>
            </a:r>
            <a:endParaRPr/>
          </a:p>
        </p:txBody>
      </p:sp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838199" y="1663908"/>
            <a:ext cx="10614285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/>
              <a:t>Step back and look at your process as a whole to see if anything is missed. By asking questions such 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the process stable?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limits our capability?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determines success?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do our customers want?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is backlog occurring?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could go wrong?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is it performing now?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determines quality?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things can we control?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limits our performance?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You may discover additional entities whose properties may be worth measuring.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/>
              <a:t>Repeat Tasks 1–6 for your other goals.</a:t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graphicFrame>
        <p:nvGraphicFramePr>
          <p:cNvPr id="489" name="Google Shape;489;p32"/>
          <p:cNvGraphicFramePr/>
          <p:nvPr/>
        </p:nvGraphicFramePr>
        <p:xfrm>
          <a:off x="1808162" y="1752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{9F1576D2-E617-4D46-8504-A4A955DEBF6F}</a:tableStyleId>
              </a:tblPr>
              <a:tblGrid>
                <a:gridCol w="1151250"/>
                <a:gridCol w="2766050"/>
                <a:gridCol w="4085600"/>
              </a:tblGrid>
              <a:tr h="36575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Entities of Interest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Questions Related to Business Goal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7350">
                <a:tc rowSpan="4">
                  <a:txBody>
                    <a:bodyPr/>
                    <a:lstStyle/>
                    <a:p>
                      <a:pPr indent="0" lvl="0" marL="90805" marR="11048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Inputs  and  Resources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productive are people right now?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34340" marR="119824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what areas do they need  improvement?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Extent of individual morale?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need more team members?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our staff over-worked?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 vMerge="1"/>
                <a:tc>
                  <a:txBody>
                    <a:bodyPr/>
                    <a:lstStyle/>
                    <a:p>
                      <a:pPr indent="0" lvl="0" marL="91440" marR="2679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Aided Software  Engineering Tools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34340" marR="5607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tools sufficient or do they  need to be upgraded?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do tools affect productivity?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Subcontractors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34340" marR="9372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Would subcontracting aid our  productivity?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it worth it?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91440" marR="571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Requests for  Change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34340" marR="2895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much do changes in the project  affect productivity?</a:t>
                      </a:r>
                      <a:endParaRPr/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graphicFrame>
        <p:nvGraphicFramePr>
          <p:cNvPr id="496" name="Google Shape;496;p33"/>
          <p:cNvGraphicFramePr/>
          <p:nvPr/>
        </p:nvGraphicFramePr>
        <p:xfrm>
          <a:off x="1808162" y="1752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{9F1576D2-E617-4D46-8504-A4A955DEBF6F}</a:tableStyleId>
              </a:tblPr>
              <a:tblGrid>
                <a:gridCol w="4268950"/>
                <a:gridCol w="4452325"/>
              </a:tblGrid>
              <a:tr h="2415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Entities managed by a project manager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Questions related to customer satisfaction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4275">
                <a:tc>
                  <a:txBody>
                    <a:bodyPr/>
                    <a:lstStyle/>
                    <a:p>
                      <a:pPr indent="0" lvl="0" marL="90805" marR="11048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Internal artifacts </a:t>
                      </a:r>
                      <a:endParaRPr/>
                    </a:p>
                    <a:p>
                      <a:pPr indent="0" lvl="0" marL="90805" marR="110489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customer change requests (work in process)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3765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How large is our backlog of customer change requests?</a:t>
                      </a:r>
                      <a:endParaRPr/>
                    </a:p>
                    <a:p>
                      <a:pPr indent="-285750" lvl="0" marL="376555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Where are the backlogs occurring?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graphicFrame>
        <p:nvGraphicFramePr>
          <p:cNvPr id="503" name="Google Shape;503;p34"/>
          <p:cNvGraphicFramePr/>
          <p:nvPr/>
        </p:nvGraphicFramePr>
        <p:xfrm>
          <a:off x="2302837" y="1569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{9F1576D2-E617-4D46-8504-A4A955DEBF6F}</a:tableStyleId>
              </a:tblPr>
              <a:tblGrid>
                <a:gridCol w="1151250"/>
                <a:gridCol w="1800850"/>
                <a:gridCol w="5050800"/>
              </a:tblGrid>
              <a:tr h="36575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Entities of Interest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Questions Related to Business Goal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 rowSpan="3">
                  <a:txBody>
                    <a:bodyPr/>
                    <a:lstStyle/>
                    <a:p>
                      <a:pPr indent="0" lvl="0" marL="90805" marR="159385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Activities  and Flow  Paths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49" lvl="0" marL="91440" marR="5403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Char char="•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using the most productive development  methodology?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7949" lvl="0" marL="172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Char char="•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effectively structure the development team?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7949" lvl="0" marL="91440" marR="1352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Char char="•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spending too much time in the development  phase?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using manual testing or automated testing?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tests finding enough defects?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spending too much time on testing?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response time for fixing bugs reasonable?</a:t>
                      </a:r>
                      <a:endParaRPr/>
                    </a:p>
                    <a:p>
                      <a:pPr indent="-107949" lvl="0" marL="91440" marR="1479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high-priority changes getting implemented in a  timely fashion?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spending too much time debugging?</a:t>
                      </a:r>
                      <a:endParaRPr/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graphicFrame>
        <p:nvGraphicFramePr>
          <p:cNvPr id="510" name="Google Shape;510;p35"/>
          <p:cNvGraphicFramePr/>
          <p:nvPr/>
        </p:nvGraphicFramePr>
        <p:xfrm>
          <a:off x="1711181" y="187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{9F1576D2-E617-4D46-8504-A4A955DEBF6F}</a:tableStyleId>
              </a:tblPr>
              <a:tblGrid>
                <a:gridCol w="1148525"/>
                <a:gridCol w="1888575"/>
                <a:gridCol w="5614925"/>
              </a:tblGrid>
              <a:tr h="396125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Entities of Interest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Questions Related to Business Goal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350">
                <a:tc rowSpan="4">
                  <a:txBody>
                    <a:bodyPr/>
                    <a:lstStyle/>
                    <a:p>
                      <a:pPr indent="0" lvl="0" marL="90805" marR="1619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Products  and By-  products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documents we produce readable?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8401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it possible to trace system features from one  document to the next?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325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Code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289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source code consistent with the documents?  Is the source code error free?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source code follow programming standards?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125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the plans change too much?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475">
                <a:tc vMerge="1"/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Budget</a:t>
                      </a:r>
                      <a:endParaRPr/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4197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have enough money to increase salaries and  invest in tools?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838200" y="622267"/>
            <a:ext cx="10515600" cy="831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3: Identify Subgoals</a:t>
            </a:r>
            <a:endParaRPr sz="3600"/>
          </a:p>
        </p:txBody>
      </p:sp>
      <p:grpSp>
        <p:nvGrpSpPr>
          <p:cNvPr id="517" name="Google Shape;517;p36"/>
          <p:cNvGrpSpPr/>
          <p:nvPr/>
        </p:nvGrpSpPr>
        <p:grpSpPr>
          <a:xfrm>
            <a:off x="1849932" y="1618938"/>
            <a:ext cx="8582881" cy="4495701"/>
            <a:chOff x="755650" y="1847888"/>
            <a:chExt cx="8000682" cy="4029037"/>
          </a:xfrm>
        </p:grpSpPr>
        <p:sp>
          <p:nvSpPr>
            <p:cNvPr id="518" name="Google Shape;518;p36"/>
            <p:cNvSpPr/>
            <p:nvPr/>
          </p:nvSpPr>
          <p:spPr>
            <a:xfrm>
              <a:off x="755650" y="1847888"/>
              <a:ext cx="8000682" cy="39575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1908175" y="3644900"/>
              <a:ext cx="2663825" cy="2232025"/>
            </a:xfrm>
            <a:custGeom>
              <a:rect b="b" l="l" r="r" t="t"/>
              <a:pathLst>
                <a:path extrusionOk="0" h="2232025" w="2663825">
                  <a:moveTo>
                    <a:pt x="0" y="0"/>
                  </a:moveTo>
                  <a:lnTo>
                    <a:pt x="2663825" y="0"/>
                  </a:lnTo>
                  <a:lnTo>
                    <a:pt x="2663825" y="2232025"/>
                  </a:lnTo>
                  <a:lnTo>
                    <a:pt x="0" y="22320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>
            <p:ph type="title"/>
          </p:nvPr>
        </p:nvSpPr>
        <p:spPr>
          <a:xfrm>
            <a:off x="838200" y="622267"/>
            <a:ext cx="10515600" cy="816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3: Identify Subgoals</a:t>
            </a:r>
            <a:endParaRPr sz="3600"/>
          </a:p>
        </p:txBody>
      </p:sp>
      <p:sp>
        <p:nvSpPr>
          <p:cNvPr id="526" name="Google Shape;526;p37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Grouping related questions helps identify subgoals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Step 3, you identify the questions that you have  about the entities, then group them and identify the issues they address.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groupings of issues and questions translate naturally into candidate subgoals.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Sometimes, you may find several issues mapping  into a single subgoal, or single issues mapping into  several subgoals.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graphicFrame>
        <p:nvGraphicFramePr>
          <p:cNvPr id="533" name="Google Shape;533;p38"/>
          <p:cNvGraphicFramePr/>
          <p:nvPr/>
        </p:nvGraphicFramePr>
        <p:xfrm>
          <a:off x="893762" y="1554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{9F1576D2-E617-4D46-8504-A4A955DEBF6F}</a:tableStyleId>
              </a:tblPr>
              <a:tblGrid>
                <a:gridCol w="1943100"/>
                <a:gridCol w="6057900"/>
              </a:tblGrid>
              <a:tr h="36575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Questions Related to Development Team Productivity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4630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GROUPING #1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(People)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productive are our employees right now?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what areas do they need improvement?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Extent of overall office morale?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need more team players?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our staff over-worked?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46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GROUPING #2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(Development)</a:t>
                      </a:r>
                      <a:endParaRPr/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tools sufficient or do they need to be upgraded?</a:t>
                      </a:r>
                      <a:endParaRPr/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do tools affect productivity?</a:t>
                      </a:r>
                      <a:endParaRPr/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Would subcontracting aid our productivity? Is it worth it?</a:t>
                      </a:r>
                      <a:endParaRPr/>
                    </a:p>
                    <a:p>
                      <a:pPr indent="-342900" lvl="0" marL="433705" marR="12846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using the most productive development  methodology?</a:t>
                      </a:r>
                      <a:endParaRPr/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spending too much time in the development phase?</a:t>
                      </a:r>
                      <a:endParaRPr/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source code consistent with the documents?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source code error free?</a:t>
                      </a:r>
                      <a:endParaRPr/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source code follow programming standards?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3535" lvl="0" marL="434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have enough money to invest in tools?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graphicFrame>
        <p:nvGraphicFramePr>
          <p:cNvPr id="540" name="Google Shape;540;p39"/>
          <p:cNvGraphicFramePr/>
          <p:nvPr/>
        </p:nvGraphicFramePr>
        <p:xfrm>
          <a:off x="893761" y="1554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{9F1576D2-E617-4D46-8504-A4A955DEBF6F}</a:tableStyleId>
              </a:tblPr>
              <a:tblGrid>
                <a:gridCol w="2519000"/>
                <a:gridCol w="6510725"/>
              </a:tblGrid>
              <a:tr h="393500">
                <a:tc gridSpan="2"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Questions Related to Development Team Productivity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86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GROUPING #3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(Response to Change)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much do changes in the project affect productivity?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the plans change too much?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4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GROUPING #4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(Quality Assurance)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using manual testing or automated testing?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tests finding enough defects?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spending too much time on testing?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 response time for fixing bugs reasonable?</a:t>
                      </a:r>
                      <a:endParaRPr/>
                    </a:p>
                    <a:p>
                      <a:pPr indent="-107949" lvl="0" marL="91440" marR="2247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high-priority changes getting implemented in a timely  fashion?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we spending too much time debugging?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need better testing to be done?</a:t>
                      </a:r>
                      <a:endParaRPr/>
                    </a:p>
                    <a:p>
                      <a:pPr indent="-107949" lvl="0" marL="196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the documents we produce readable?</a:t>
                      </a:r>
                      <a:endParaRPr/>
                    </a:p>
                    <a:p>
                      <a:pPr indent="-107949" lvl="0" marL="91440" marR="1174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Char char="∙"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it possible to trace system features from one document to  the next?</a:t>
                      </a:r>
                      <a:endParaRPr/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AT&amp;T’s GQM Overview</a:t>
            </a:r>
            <a:endParaRPr sz="3600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312" y="1395492"/>
            <a:ext cx="8431077" cy="534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547" name="Google Shape;547;p40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Derived Subgoals (from Project Manager’s  Perspective)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Subgoal #1 </a:t>
            </a:r>
            <a:r>
              <a:rPr lang="en-US"/>
              <a:t>Improve performance of staff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Subgoal #2 </a:t>
            </a:r>
            <a:r>
              <a:rPr lang="en-US"/>
              <a:t>Improve code development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Subgoal #3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Minimize the negative effects of project changes in productivity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Subgoal #4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quality assurance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4: Identify Entities &amp; Attributes</a:t>
            </a:r>
            <a:endParaRPr sz="3600"/>
          </a:p>
        </p:txBody>
      </p:sp>
      <p:grpSp>
        <p:nvGrpSpPr>
          <p:cNvPr id="554" name="Google Shape;554;p41"/>
          <p:cNvGrpSpPr/>
          <p:nvPr/>
        </p:nvGrpSpPr>
        <p:grpSpPr>
          <a:xfrm>
            <a:off x="1688579" y="1765638"/>
            <a:ext cx="8001000" cy="4402137"/>
            <a:chOff x="819150" y="1690687"/>
            <a:chExt cx="8001000" cy="4402137"/>
          </a:xfrm>
        </p:grpSpPr>
        <p:sp>
          <p:nvSpPr>
            <p:cNvPr id="555" name="Google Shape;555;p41"/>
            <p:cNvSpPr/>
            <p:nvPr/>
          </p:nvSpPr>
          <p:spPr>
            <a:xfrm>
              <a:off x="819150" y="1690687"/>
              <a:ext cx="8001000" cy="44021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4500562" y="3716350"/>
              <a:ext cx="4175125" cy="2233930"/>
            </a:xfrm>
            <a:custGeom>
              <a:rect b="b" l="l" r="r" t="t"/>
              <a:pathLst>
                <a:path extrusionOk="0" h="2233929" w="4175125">
                  <a:moveTo>
                    <a:pt x="0" y="1116799"/>
                  </a:moveTo>
                  <a:lnTo>
                    <a:pt x="3543" y="1051179"/>
                  </a:lnTo>
                  <a:lnTo>
                    <a:pt x="14044" y="986558"/>
                  </a:lnTo>
                  <a:lnTo>
                    <a:pt x="31306" y="923039"/>
                  </a:lnTo>
                  <a:lnTo>
                    <a:pt x="55133" y="860728"/>
                  </a:lnTo>
                  <a:lnTo>
                    <a:pt x="85330" y="799731"/>
                  </a:lnTo>
                  <a:lnTo>
                    <a:pt x="121701" y="740150"/>
                  </a:lnTo>
                  <a:lnTo>
                    <a:pt x="164050" y="682092"/>
                  </a:lnTo>
                  <a:lnTo>
                    <a:pt x="212181" y="625661"/>
                  </a:lnTo>
                  <a:lnTo>
                    <a:pt x="265899" y="570961"/>
                  </a:lnTo>
                  <a:lnTo>
                    <a:pt x="294792" y="544293"/>
                  </a:lnTo>
                  <a:lnTo>
                    <a:pt x="325007" y="518098"/>
                  </a:lnTo>
                  <a:lnTo>
                    <a:pt x="356522" y="492387"/>
                  </a:lnTo>
                  <a:lnTo>
                    <a:pt x="389310" y="467176"/>
                  </a:lnTo>
                  <a:lnTo>
                    <a:pt x="423349" y="442475"/>
                  </a:lnTo>
                  <a:lnTo>
                    <a:pt x="458613" y="418299"/>
                  </a:lnTo>
                  <a:lnTo>
                    <a:pt x="495077" y="394661"/>
                  </a:lnTo>
                  <a:lnTo>
                    <a:pt x="532718" y="371574"/>
                  </a:lnTo>
                  <a:lnTo>
                    <a:pt x="571511" y="349050"/>
                  </a:lnTo>
                  <a:lnTo>
                    <a:pt x="611431" y="327104"/>
                  </a:lnTo>
                  <a:lnTo>
                    <a:pt x="652455" y="305747"/>
                  </a:lnTo>
                  <a:lnTo>
                    <a:pt x="694556" y="284994"/>
                  </a:lnTo>
                  <a:lnTo>
                    <a:pt x="737712" y="264857"/>
                  </a:lnTo>
                  <a:lnTo>
                    <a:pt x="781897" y="245349"/>
                  </a:lnTo>
                  <a:lnTo>
                    <a:pt x="827087" y="226484"/>
                  </a:lnTo>
                  <a:lnTo>
                    <a:pt x="873258" y="208274"/>
                  </a:lnTo>
                  <a:lnTo>
                    <a:pt x="920385" y="190732"/>
                  </a:lnTo>
                  <a:lnTo>
                    <a:pt x="968443" y="173873"/>
                  </a:lnTo>
                  <a:lnTo>
                    <a:pt x="1017409" y="157708"/>
                  </a:lnTo>
                  <a:lnTo>
                    <a:pt x="1067257" y="142251"/>
                  </a:lnTo>
                  <a:lnTo>
                    <a:pt x="1117964" y="127515"/>
                  </a:lnTo>
                  <a:lnTo>
                    <a:pt x="1169504" y="113513"/>
                  </a:lnTo>
                  <a:lnTo>
                    <a:pt x="1221853" y="100258"/>
                  </a:lnTo>
                  <a:lnTo>
                    <a:pt x="1274987" y="87764"/>
                  </a:lnTo>
                  <a:lnTo>
                    <a:pt x="1328882" y="76042"/>
                  </a:lnTo>
                  <a:lnTo>
                    <a:pt x="1383512" y="65108"/>
                  </a:lnTo>
                  <a:lnTo>
                    <a:pt x="1438854" y="54973"/>
                  </a:lnTo>
                  <a:lnTo>
                    <a:pt x="1494882" y="45650"/>
                  </a:lnTo>
                  <a:lnTo>
                    <a:pt x="1551573" y="37153"/>
                  </a:lnTo>
                  <a:lnTo>
                    <a:pt x="1608902" y="29495"/>
                  </a:lnTo>
                  <a:lnTo>
                    <a:pt x="1666845" y="22689"/>
                  </a:lnTo>
                  <a:lnTo>
                    <a:pt x="1725376" y="16748"/>
                  </a:lnTo>
                  <a:lnTo>
                    <a:pt x="1784472" y="11685"/>
                  </a:lnTo>
                  <a:lnTo>
                    <a:pt x="1844108" y="7513"/>
                  </a:lnTo>
                  <a:lnTo>
                    <a:pt x="1904259" y="4246"/>
                  </a:lnTo>
                  <a:lnTo>
                    <a:pt x="1964902" y="1895"/>
                  </a:lnTo>
                  <a:lnTo>
                    <a:pt x="2026011" y="476"/>
                  </a:lnTo>
                  <a:lnTo>
                    <a:pt x="2087562" y="0"/>
                  </a:lnTo>
                  <a:lnTo>
                    <a:pt x="2149113" y="476"/>
                  </a:lnTo>
                  <a:lnTo>
                    <a:pt x="2210222" y="1895"/>
                  </a:lnTo>
                  <a:lnTo>
                    <a:pt x="2270865" y="4246"/>
                  </a:lnTo>
                  <a:lnTo>
                    <a:pt x="2331016" y="7513"/>
                  </a:lnTo>
                  <a:lnTo>
                    <a:pt x="2390652" y="11685"/>
                  </a:lnTo>
                  <a:lnTo>
                    <a:pt x="2449748" y="16748"/>
                  </a:lnTo>
                  <a:lnTo>
                    <a:pt x="2508279" y="22689"/>
                  </a:lnTo>
                  <a:lnTo>
                    <a:pt x="2566222" y="29495"/>
                  </a:lnTo>
                  <a:lnTo>
                    <a:pt x="2623551" y="37153"/>
                  </a:lnTo>
                  <a:lnTo>
                    <a:pt x="2680242" y="45650"/>
                  </a:lnTo>
                  <a:lnTo>
                    <a:pt x="2736270" y="54973"/>
                  </a:lnTo>
                  <a:lnTo>
                    <a:pt x="2791612" y="65108"/>
                  </a:lnTo>
                  <a:lnTo>
                    <a:pt x="2846242" y="76042"/>
                  </a:lnTo>
                  <a:lnTo>
                    <a:pt x="2900137" y="87764"/>
                  </a:lnTo>
                  <a:lnTo>
                    <a:pt x="2953271" y="100258"/>
                  </a:lnTo>
                  <a:lnTo>
                    <a:pt x="3005620" y="113513"/>
                  </a:lnTo>
                  <a:lnTo>
                    <a:pt x="3057160" y="127515"/>
                  </a:lnTo>
                  <a:lnTo>
                    <a:pt x="3107867" y="142251"/>
                  </a:lnTo>
                  <a:lnTo>
                    <a:pt x="3157715" y="157708"/>
                  </a:lnTo>
                  <a:lnTo>
                    <a:pt x="3206681" y="173873"/>
                  </a:lnTo>
                  <a:lnTo>
                    <a:pt x="3254739" y="190732"/>
                  </a:lnTo>
                  <a:lnTo>
                    <a:pt x="3301866" y="208274"/>
                  </a:lnTo>
                  <a:lnTo>
                    <a:pt x="3348037" y="226484"/>
                  </a:lnTo>
                  <a:lnTo>
                    <a:pt x="3393227" y="245349"/>
                  </a:lnTo>
                  <a:lnTo>
                    <a:pt x="3437412" y="264857"/>
                  </a:lnTo>
                  <a:lnTo>
                    <a:pt x="3480568" y="284994"/>
                  </a:lnTo>
                  <a:lnTo>
                    <a:pt x="3522669" y="305747"/>
                  </a:lnTo>
                  <a:lnTo>
                    <a:pt x="3563693" y="327104"/>
                  </a:lnTo>
                  <a:lnTo>
                    <a:pt x="3603613" y="349050"/>
                  </a:lnTo>
                  <a:lnTo>
                    <a:pt x="3642406" y="371574"/>
                  </a:lnTo>
                  <a:lnTo>
                    <a:pt x="3680047" y="394661"/>
                  </a:lnTo>
                  <a:lnTo>
                    <a:pt x="3716511" y="418299"/>
                  </a:lnTo>
                  <a:lnTo>
                    <a:pt x="3751775" y="442475"/>
                  </a:lnTo>
                  <a:lnTo>
                    <a:pt x="3785814" y="467176"/>
                  </a:lnTo>
                  <a:lnTo>
                    <a:pt x="3818602" y="492387"/>
                  </a:lnTo>
                  <a:lnTo>
                    <a:pt x="3850117" y="518098"/>
                  </a:lnTo>
                  <a:lnTo>
                    <a:pt x="3880332" y="544293"/>
                  </a:lnTo>
                  <a:lnTo>
                    <a:pt x="3909225" y="570961"/>
                  </a:lnTo>
                  <a:lnTo>
                    <a:pt x="3936770" y="598088"/>
                  </a:lnTo>
                  <a:lnTo>
                    <a:pt x="3987719" y="653666"/>
                  </a:lnTo>
                  <a:lnTo>
                    <a:pt x="4032983" y="710924"/>
                  </a:lnTo>
                  <a:lnTo>
                    <a:pt x="4072368" y="769757"/>
                  </a:lnTo>
                  <a:lnTo>
                    <a:pt x="4105676" y="830059"/>
                  </a:lnTo>
                  <a:lnTo>
                    <a:pt x="4132713" y="891726"/>
                  </a:lnTo>
                  <a:lnTo>
                    <a:pt x="4153282" y="954654"/>
                  </a:lnTo>
                  <a:lnTo>
                    <a:pt x="4167188" y="1018737"/>
                  </a:lnTo>
                  <a:lnTo>
                    <a:pt x="4174234" y="1083871"/>
                  </a:lnTo>
                  <a:lnTo>
                    <a:pt x="4175125" y="1116799"/>
                  </a:lnTo>
                  <a:lnTo>
                    <a:pt x="4174234" y="1149728"/>
                  </a:lnTo>
                  <a:lnTo>
                    <a:pt x="4171581" y="1182421"/>
                  </a:lnTo>
                  <a:lnTo>
                    <a:pt x="4161080" y="1247044"/>
                  </a:lnTo>
                  <a:lnTo>
                    <a:pt x="4143818" y="1310563"/>
                  </a:lnTo>
                  <a:lnTo>
                    <a:pt x="4119991" y="1372875"/>
                  </a:lnTo>
                  <a:lnTo>
                    <a:pt x="4089794" y="1433874"/>
                  </a:lnTo>
                  <a:lnTo>
                    <a:pt x="4053423" y="1493455"/>
                  </a:lnTo>
                  <a:lnTo>
                    <a:pt x="4011074" y="1551514"/>
                  </a:lnTo>
                  <a:lnTo>
                    <a:pt x="3962943" y="1607946"/>
                  </a:lnTo>
                  <a:lnTo>
                    <a:pt x="3909225" y="1662647"/>
                  </a:lnTo>
                  <a:lnTo>
                    <a:pt x="3880332" y="1689315"/>
                  </a:lnTo>
                  <a:lnTo>
                    <a:pt x="3850117" y="1715510"/>
                  </a:lnTo>
                  <a:lnTo>
                    <a:pt x="3818602" y="1741221"/>
                  </a:lnTo>
                  <a:lnTo>
                    <a:pt x="3785814" y="1766433"/>
                  </a:lnTo>
                  <a:lnTo>
                    <a:pt x="3751775" y="1791134"/>
                  </a:lnTo>
                  <a:lnTo>
                    <a:pt x="3716511" y="1815310"/>
                  </a:lnTo>
                  <a:lnTo>
                    <a:pt x="3680047" y="1838948"/>
                  </a:lnTo>
                  <a:lnTo>
                    <a:pt x="3642406" y="1862036"/>
                  </a:lnTo>
                  <a:lnTo>
                    <a:pt x="3603613" y="1884559"/>
                  </a:lnTo>
                  <a:lnTo>
                    <a:pt x="3563693" y="1906506"/>
                  </a:lnTo>
                  <a:lnTo>
                    <a:pt x="3522669" y="1927863"/>
                  </a:lnTo>
                  <a:lnTo>
                    <a:pt x="3480568" y="1948616"/>
                  </a:lnTo>
                  <a:lnTo>
                    <a:pt x="3437412" y="1968754"/>
                  </a:lnTo>
                  <a:lnTo>
                    <a:pt x="3393227" y="1988262"/>
                  </a:lnTo>
                  <a:lnTo>
                    <a:pt x="3348037" y="2007127"/>
                  </a:lnTo>
                  <a:lnTo>
                    <a:pt x="3301866" y="2025337"/>
                  </a:lnTo>
                  <a:lnTo>
                    <a:pt x="3254739" y="2042879"/>
                  </a:lnTo>
                  <a:lnTo>
                    <a:pt x="3206681" y="2059738"/>
                  </a:lnTo>
                  <a:lnTo>
                    <a:pt x="3157715" y="2075903"/>
                  </a:lnTo>
                  <a:lnTo>
                    <a:pt x="3107867" y="2091360"/>
                  </a:lnTo>
                  <a:lnTo>
                    <a:pt x="3057160" y="2106096"/>
                  </a:lnTo>
                  <a:lnTo>
                    <a:pt x="3005620" y="2120098"/>
                  </a:lnTo>
                  <a:lnTo>
                    <a:pt x="2953271" y="2133353"/>
                  </a:lnTo>
                  <a:lnTo>
                    <a:pt x="2900137" y="2145848"/>
                  </a:lnTo>
                  <a:lnTo>
                    <a:pt x="2846242" y="2157569"/>
                  </a:lnTo>
                  <a:lnTo>
                    <a:pt x="2791612" y="2168504"/>
                  </a:lnTo>
                  <a:lnTo>
                    <a:pt x="2736270" y="2178639"/>
                  </a:lnTo>
                  <a:lnTo>
                    <a:pt x="2680242" y="2187961"/>
                  </a:lnTo>
                  <a:lnTo>
                    <a:pt x="2623551" y="2196458"/>
                  </a:lnTo>
                  <a:lnTo>
                    <a:pt x="2566222" y="2204116"/>
                  </a:lnTo>
                  <a:lnTo>
                    <a:pt x="2508279" y="2210922"/>
                  </a:lnTo>
                  <a:lnTo>
                    <a:pt x="2449748" y="2216864"/>
                  </a:lnTo>
                  <a:lnTo>
                    <a:pt x="2390652" y="2221927"/>
                  </a:lnTo>
                  <a:lnTo>
                    <a:pt x="2331016" y="2226098"/>
                  </a:lnTo>
                  <a:lnTo>
                    <a:pt x="2270865" y="2229366"/>
                  </a:lnTo>
                  <a:lnTo>
                    <a:pt x="2210222" y="2231716"/>
                  </a:lnTo>
                  <a:lnTo>
                    <a:pt x="2149113" y="2233136"/>
                  </a:lnTo>
                  <a:lnTo>
                    <a:pt x="2087562" y="2233612"/>
                  </a:lnTo>
                  <a:lnTo>
                    <a:pt x="2026011" y="2233136"/>
                  </a:lnTo>
                  <a:lnTo>
                    <a:pt x="1964902" y="2231716"/>
                  </a:lnTo>
                  <a:lnTo>
                    <a:pt x="1904259" y="2229366"/>
                  </a:lnTo>
                  <a:lnTo>
                    <a:pt x="1844108" y="2226098"/>
                  </a:lnTo>
                  <a:lnTo>
                    <a:pt x="1784472" y="2221927"/>
                  </a:lnTo>
                  <a:lnTo>
                    <a:pt x="1725376" y="2216864"/>
                  </a:lnTo>
                  <a:lnTo>
                    <a:pt x="1666845" y="2210922"/>
                  </a:lnTo>
                  <a:lnTo>
                    <a:pt x="1608902" y="2204116"/>
                  </a:lnTo>
                  <a:lnTo>
                    <a:pt x="1551573" y="2196458"/>
                  </a:lnTo>
                  <a:lnTo>
                    <a:pt x="1494882" y="2187961"/>
                  </a:lnTo>
                  <a:lnTo>
                    <a:pt x="1438854" y="2178639"/>
                  </a:lnTo>
                  <a:lnTo>
                    <a:pt x="1383512" y="2168504"/>
                  </a:lnTo>
                  <a:lnTo>
                    <a:pt x="1328882" y="2157569"/>
                  </a:lnTo>
                  <a:lnTo>
                    <a:pt x="1274987" y="2145848"/>
                  </a:lnTo>
                  <a:lnTo>
                    <a:pt x="1221853" y="2133353"/>
                  </a:lnTo>
                  <a:lnTo>
                    <a:pt x="1169504" y="2120099"/>
                  </a:lnTo>
                  <a:lnTo>
                    <a:pt x="1117964" y="2106097"/>
                  </a:lnTo>
                  <a:lnTo>
                    <a:pt x="1067257" y="2091361"/>
                  </a:lnTo>
                  <a:lnTo>
                    <a:pt x="1017409" y="2075904"/>
                  </a:lnTo>
                  <a:lnTo>
                    <a:pt x="968443" y="2059739"/>
                  </a:lnTo>
                  <a:lnTo>
                    <a:pt x="920385" y="2042879"/>
                  </a:lnTo>
                  <a:lnTo>
                    <a:pt x="873258" y="2025338"/>
                  </a:lnTo>
                  <a:lnTo>
                    <a:pt x="827087" y="2007128"/>
                  </a:lnTo>
                  <a:lnTo>
                    <a:pt x="781897" y="1988263"/>
                  </a:lnTo>
                  <a:lnTo>
                    <a:pt x="737712" y="1968755"/>
                  </a:lnTo>
                  <a:lnTo>
                    <a:pt x="694556" y="1948618"/>
                  </a:lnTo>
                  <a:lnTo>
                    <a:pt x="652455" y="1927864"/>
                  </a:lnTo>
                  <a:lnTo>
                    <a:pt x="611431" y="1906508"/>
                  </a:lnTo>
                  <a:lnTo>
                    <a:pt x="571511" y="1884561"/>
                  </a:lnTo>
                  <a:lnTo>
                    <a:pt x="532718" y="1862038"/>
                  </a:lnTo>
                  <a:lnTo>
                    <a:pt x="495077" y="1838950"/>
                  </a:lnTo>
                  <a:lnTo>
                    <a:pt x="458613" y="1815312"/>
                  </a:lnTo>
                  <a:lnTo>
                    <a:pt x="423349" y="1791136"/>
                  </a:lnTo>
                  <a:lnTo>
                    <a:pt x="389310" y="1766436"/>
                  </a:lnTo>
                  <a:lnTo>
                    <a:pt x="356522" y="1741224"/>
                  </a:lnTo>
                  <a:lnTo>
                    <a:pt x="325007" y="1715514"/>
                  </a:lnTo>
                  <a:lnTo>
                    <a:pt x="294792" y="1689318"/>
                  </a:lnTo>
                  <a:lnTo>
                    <a:pt x="265899" y="1662651"/>
                  </a:lnTo>
                  <a:lnTo>
                    <a:pt x="238354" y="1635524"/>
                  </a:lnTo>
                  <a:lnTo>
                    <a:pt x="187405" y="1579945"/>
                  </a:lnTo>
                  <a:lnTo>
                    <a:pt x="142141" y="1522687"/>
                  </a:lnTo>
                  <a:lnTo>
                    <a:pt x="102756" y="1463855"/>
                  </a:lnTo>
                  <a:lnTo>
                    <a:pt x="69448" y="1403553"/>
                  </a:lnTo>
                  <a:lnTo>
                    <a:pt x="42411" y="1341885"/>
                  </a:lnTo>
                  <a:lnTo>
                    <a:pt x="21842" y="1278958"/>
                  </a:lnTo>
                  <a:lnTo>
                    <a:pt x="7936" y="1214874"/>
                  </a:lnTo>
                  <a:lnTo>
                    <a:pt x="890" y="1149740"/>
                  </a:lnTo>
                  <a:lnTo>
                    <a:pt x="0" y="1116812"/>
                  </a:lnTo>
                  <a:close/>
                </a:path>
              </a:pathLst>
            </a:custGeom>
            <a:noFill/>
            <a:ln cap="flat" cmpd="sng" w="571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5738380" y="4666816"/>
              <a:ext cx="504825" cy="504825"/>
            </a:xfrm>
            <a:custGeom>
              <a:rect b="b" l="l" r="r" t="t"/>
              <a:pathLst>
                <a:path extrusionOk="0" h="504825" w="504825">
                  <a:moveTo>
                    <a:pt x="252412" y="0"/>
                  </a:moveTo>
                  <a:lnTo>
                    <a:pt x="207039" y="4066"/>
                  </a:lnTo>
                  <a:lnTo>
                    <a:pt x="164335" y="15791"/>
                  </a:lnTo>
                  <a:lnTo>
                    <a:pt x="125013" y="34460"/>
                  </a:lnTo>
                  <a:lnTo>
                    <a:pt x="89784" y="59362"/>
                  </a:lnTo>
                  <a:lnTo>
                    <a:pt x="59362" y="89784"/>
                  </a:lnTo>
                  <a:lnTo>
                    <a:pt x="34460" y="125013"/>
                  </a:lnTo>
                  <a:lnTo>
                    <a:pt x="15791" y="164335"/>
                  </a:lnTo>
                  <a:lnTo>
                    <a:pt x="4066" y="207039"/>
                  </a:lnTo>
                  <a:lnTo>
                    <a:pt x="0" y="252412"/>
                  </a:lnTo>
                  <a:lnTo>
                    <a:pt x="4066" y="297785"/>
                  </a:lnTo>
                  <a:lnTo>
                    <a:pt x="15791" y="340489"/>
                  </a:lnTo>
                  <a:lnTo>
                    <a:pt x="34460" y="379811"/>
                  </a:lnTo>
                  <a:lnTo>
                    <a:pt x="59362" y="415040"/>
                  </a:lnTo>
                  <a:lnTo>
                    <a:pt x="89784" y="445462"/>
                  </a:lnTo>
                  <a:lnTo>
                    <a:pt x="125013" y="470364"/>
                  </a:lnTo>
                  <a:lnTo>
                    <a:pt x="164335" y="489033"/>
                  </a:lnTo>
                  <a:lnTo>
                    <a:pt x="207039" y="500758"/>
                  </a:lnTo>
                  <a:lnTo>
                    <a:pt x="252412" y="504825"/>
                  </a:lnTo>
                  <a:lnTo>
                    <a:pt x="297785" y="500758"/>
                  </a:lnTo>
                  <a:lnTo>
                    <a:pt x="340489" y="489033"/>
                  </a:lnTo>
                  <a:lnTo>
                    <a:pt x="379811" y="470364"/>
                  </a:lnTo>
                  <a:lnTo>
                    <a:pt x="415040" y="445462"/>
                  </a:lnTo>
                  <a:lnTo>
                    <a:pt x="445462" y="415040"/>
                  </a:lnTo>
                  <a:lnTo>
                    <a:pt x="470364" y="379811"/>
                  </a:lnTo>
                  <a:lnTo>
                    <a:pt x="489033" y="340489"/>
                  </a:lnTo>
                  <a:lnTo>
                    <a:pt x="500758" y="297785"/>
                  </a:lnTo>
                  <a:lnTo>
                    <a:pt x="504825" y="252412"/>
                  </a:lnTo>
                  <a:lnTo>
                    <a:pt x="500758" y="207039"/>
                  </a:lnTo>
                  <a:lnTo>
                    <a:pt x="489033" y="164335"/>
                  </a:lnTo>
                  <a:lnTo>
                    <a:pt x="470364" y="125013"/>
                  </a:lnTo>
                  <a:lnTo>
                    <a:pt x="445462" y="89784"/>
                  </a:lnTo>
                  <a:lnTo>
                    <a:pt x="415040" y="59362"/>
                  </a:lnTo>
                  <a:lnTo>
                    <a:pt x="379811" y="34460"/>
                  </a:lnTo>
                  <a:lnTo>
                    <a:pt x="340489" y="15791"/>
                  </a:lnTo>
                  <a:lnTo>
                    <a:pt x="297785" y="4066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5724525" y="4652962"/>
              <a:ext cx="504825" cy="504825"/>
            </a:xfrm>
            <a:custGeom>
              <a:rect b="b" l="l" r="r" t="t"/>
              <a:pathLst>
                <a:path extrusionOk="0" h="504825" w="504825">
                  <a:moveTo>
                    <a:pt x="0" y="252412"/>
                  </a:moveTo>
                  <a:lnTo>
                    <a:pt x="4066" y="207039"/>
                  </a:lnTo>
                  <a:lnTo>
                    <a:pt x="15791" y="164335"/>
                  </a:lnTo>
                  <a:lnTo>
                    <a:pt x="34460" y="125013"/>
                  </a:lnTo>
                  <a:lnTo>
                    <a:pt x="59362" y="89784"/>
                  </a:lnTo>
                  <a:lnTo>
                    <a:pt x="89784" y="59362"/>
                  </a:lnTo>
                  <a:lnTo>
                    <a:pt x="125013" y="34460"/>
                  </a:lnTo>
                  <a:lnTo>
                    <a:pt x="164335" y="15791"/>
                  </a:lnTo>
                  <a:lnTo>
                    <a:pt x="207039" y="4066"/>
                  </a:lnTo>
                  <a:lnTo>
                    <a:pt x="252412" y="0"/>
                  </a:lnTo>
                  <a:lnTo>
                    <a:pt x="297785" y="4066"/>
                  </a:lnTo>
                  <a:lnTo>
                    <a:pt x="340489" y="15791"/>
                  </a:lnTo>
                  <a:lnTo>
                    <a:pt x="379811" y="34460"/>
                  </a:lnTo>
                  <a:lnTo>
                    <a:pt x="415040" y="59362"/>
                  </a:lnTo>
                  <a:lnTo>
                    <a:pt x="445462" y="89784"/>
                  </a:lnTo>
                  <a:lnTo>
                    <a:pt x="470364" y="125013"/>
                  </a:lnTo>
                  <a:lnTo>
                    <a:pt x="489033" y="164335"/>
                  </a:lnTo>
                  <a:lnTo>
                    <a:pt x="500758" y="207039"/>
                  </a:lnTo>
                  <a:lnTo>
                    <a:pt x="504825" y="252412"/>
                  </a:lnTo>
                  <a:lnTo>
                    <a:pt x="500758" y="297785"/>
                  </a:lnTo>
                  <a:lnTo>
                    <a:pt x="489033" y="340489"/>
                  </a:lnTo>
                  <a:lnTo>
                    <a:pt x="470364" y="379811"/>
                  </a:lnTo>
                  <a:lnTo>
                    <a:pt x="445462" y="415040"/>
                  </a:lnTo>
                  <a:lnTo>
                    <a:pt x="415040" y="445462"/>
                  </a:lnTo>
                  <a:lnTo>
                    <a:pt x="379811" y="470364"/>
                  </a:lnTo>
                  <a:lnTo>
                    <a:pt x="340489" y="489033"/>
                  </a:lnTo>
                  <a:lnTo>
                    <a:pt x="297785" y="500758"/>
                  </a:lnTo>
                  <a:lnTo>
                    <a:pt x="252412" y="504825"/>
                  </a:lnTo>
                  <a:lnTo>
                    <a:pt x="207039" y="500758"/>
                  </a:lnTo>
                  <a:lnTo>
                    <a:pt x="164335" y="489033"/>
                  </a:lnTo>
                  <a:lnTo>
                    <a:pt x="125013" y="470364"/>
                  </a:lnTo>
                  <a:lnTo>
                    <a:pt x="89784" y="445462"/>
                  </a:lnTo>
                  <a:lnTo>
                    <a:pt x="59362" y="415040"/>
                  </a:lnTo>
                  <a:lnTo>
                    <a:pt x="34460" y="379811"/>
                  </a:lnTo>
                  <a:lnTo>
                    <a:pt x="15791" y="340489"/>
                  </a:lnTo>
                  <a:lnTo>
                    <a:pt x="4066" y="297785"/>
                  </a:lnTo>
                  <a:lnTo>
                    <a:pt x="0" y="25241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4: Identify Entities &amp; Attributes</a:t>
            </a:r>
            <a:endParaRPr sz="3600"/>
          </a:p>
        </p:txBody>
      </p:sp>
      <p:sp>
        <p:nvSpPr>
          <p:cNvPr id="565" name="Google Shape;565;p42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having a list of questions, you should examine each question and identify entities implicit in it. Then list pertinent attributes associated with each entity.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Pertinent attributes are those which, if quantified, help answer your question or establish a context for interpreting the answers.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Pertinent attributes are usually </a:t>
            </a:r>
            <a:r>
              <a:rPr lang="en-US">
                <a:solidFill>
                  <a:srgbClr val="0070C0"/>
                </a:solidFill>
              </a:rPr>
              <a:t>cited in the question, either explicitly or implicitly. </a:t>
            </a:r>
            <a:endParaRPr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List of entities and the attributes </a:t>
            </a:r>
            <a:r>
              <a:rPr lang="en-US"/>
              <a:t>for each entity are the principal </a:t>
            </a:r>
            <a:r>
              <a:rPr lang="en-US">
                <a:solidFill>
                  <a:srgbClr val="0070C0"/>
                </a:solidFill>
              </a:rPr>
              <a:t>outputs of this step. </a:t>
            </a:r>
            <a:endParaRPr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attributes will become candidates </a:t>
            </a:r>
            <a:r>
              <a:rPr lang="en-US"/>
              <a:t>for the things that should be measured.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sp>
        <p:nvSpPr>
          <p:cNvPr id="572" name="Google Shape;572;p43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Subgoal 1:	Improve the performance of our staff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19583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Currently, how productive is our development team?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19642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Entity: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19583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team</a:t>
            </a:r>
            <a:endParaRPr/>
          </a:p>
          <a:p>
            <a:pPr indent="-342900" lvl="0" marL="355600" rtl="0" algn="l">
              <a:lnSpc>
                <a:spcPct val="119642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personality factors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Team’s analysis and design techniques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Knowledge of programming languages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579" name="Google Shape;579;p44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Subgoal 1:	Improve the performance of our staff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Question 2: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195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How is the overall office’s morale?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19583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Entity: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195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Working Environment</a:t>
            </a:r>
            <a:endParaRPr/>
          </a:p>
          <a:p>
            <a:pPr indent="-342900" lvl="0" marL="355600" rtl="0" algn="l">
              <a:lnSpc>
                <a:spcPct val="119583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Accommodations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Incentives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Extra-curricular activities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Hardware and software used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Work time to break time ratio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Workspace (room and desk size, ventilation)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586" name="Google Shape;586;p45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Subgoal 2: Improve Code Development Process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Are we spending too much time in the development phase?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Entity: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development process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Average duration of development process, per line of code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Percentage of development process’ duration for average project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Company expectations for percentage duration of code development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593" name="Google Shape;593;p46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marR="84391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Subgoal 3: Minimize the negative effects of project changes in productivity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19583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much do changes in the project affect productivity?</a:t>
            </a:r>
            <a:endParaRPr/>
          </a:p>
          <a:p>
            <a:pPr indent="-342900" lvl="0" marL="355600" rtl="0" algn="l">
              <a:lnSpc>
                <a:spcPct val="119642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Entity: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19583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 of change requests received from the customer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19642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of change requests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Estimated total effort to satisfy change requests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Total effort for project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600" name="Google Shape;600;p47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Subgoal 4: Improve quality assurance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we using manual testing or automated testing?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Entity: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Testing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	(name of type)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used? Yes/no (a binary classification)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607" name="Google Shape;607;p48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Subgoal 4: Improve quality assurance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Question 2: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5080" rtl="0" algn="l">
              <a:lnSpc>
                <a:spcPct val="107916"/>
              </a:lnSpc>
              <a:spcBef>
                <a:spcPts val="63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effective are the tests? Are we spending too much  time on testing?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Entity: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Volume number of tests scheduled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Progress </a:t>
            </a:r>
            <a:endParaRPr/>
          </a:p>
          <a:p>
            <a:pPr indent="0" lvl="2" marL="926464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08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of tests executed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26464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08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of tests passed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5: Formalize Measurement Goals</a:t>
            </a:r>
            <a:endParaRPr sz="3600"/>
          </a:p>
        </p:txBody>
      </p:sp>
      <p:sp>
        <p:nvSpPr>
          <p:cNvPr id="614" name="Google Shape;614;p49"/>
          <p:cNvSpPr/>
          <p:nvPr/>
        </p:nvSpPr>
        <p:spPr>
          <a:xfrm>
            <a:off x="2668249" y="1635461"/>
            <a:ext cx="7105493" cy="48702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HP’s GQM</a:t>
            </a:r>
            <a:endParaRPr sz="36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Three goals: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663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A: </a:t>
            </a:r>
            <a:r>
              <a:rPr lang="en-US"/>
              <a:t>Maximize customer satisfaction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ts val="1663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B: </a:t>
            </a:r>
            <a:r>
              <a:rPr lang="en-US"/>
              <a:t>Minimize engineering effort and schedule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663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C: </a:t>
            </a:r>
            <a:r>
              <a:rPr lang="en-US"/>
              <a:t>Minimize defects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What is a Measurement Goal?</a:t>
            </a:r>
            <a:endParaRPr/>
          </a:p>
        </p:txBody>
      </p:sp>
      <p:sp>
        <p:nvSpPr>
          <p:cNvPr id="621" name="Google Shape;621;p50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Business goals (or subgoals) are usually represented by a phrase or sentence in natural language whereas a measurement goal (or subgoal) is a </a:t>
            </a:r>
            <a:r>
              <a:rPr lang="en-US">
                <a:solidFill>
                  <a:schemeClr val="accent5"/>
                </a:solidFill>
              </a:rPr>
              <a:t>semi-formal representation of a business goal </a:t>
            </a:r>
            <a:r>
              <a:rPr lang="en-US"/>
              <a:t>(or subgoal), composed of 4 components: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object of interest (entity)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purpose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perspective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description of environment &amp; constraints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Traceability:</a:t>
            </a:r>
            <a:r>
              <a:rPr lang="en-US"/>
              <a:t> Measurement goals should be traced back to the subgoals and business goals to show that they are consistent with the business objective.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1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Active &amp; Passive Measurement Goals</a:t>
            </a:r>
            <a:endParaRPr sz="3600"/>
          </a:p>
        </p:txBody>
      </p:sp>
      <p:sp>
        <p:nvSpPr>
          <p:cNvPr id="628" name="Google Shape;628;p51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Active measurement </a:t>
            </a:r>
            <a:r>
              <a:rPr lang="en-US"/>
              <a:t>goals are </a:t>
            </a:r>
            <a:r>
              <a:rPr lang="en-US">
                <a:solidFill>
                  <a:srgbClr val="0070C0"/>
                </a:solidFill>
              </a:rPr>
              <a:t>directed toward controlling processes </a:t>
            </a:r>
            <a:r>
              <a:rPr lang="en-US"/>
              <a:t>or causing changes to  products, processes, resources, or environments.  These are the kinds of goals that are found in  project management and process improvement  activities.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Passive measurement</a:t>
            </a:r>
            <a:r>
              <a:rPr lang="en-US"/>
              <a:t> goals are meant to enable </a:t>
            </a:r>
            <a:r>
              <a:rPr lang="en-US">
                <a:solidFill>
                  <a:srgbClr val="0070C0"/>
                </a:solidFill>
              </a:rPr>
              <a:t>learning or understanding. </a:t>
            </a:r>
            <a:r>
              <a:rPr lang="en-US"/>
              <a:t>Passive goals are often  accomplished by characterizing objects of interest  according to some productivity or quality model.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Active &amp; Passive Measurement Goals: Examples</a:t>
            </a:r>
            <a:endParaRPr/>
          </a:p>
        </p:txBody>
      </p:sp>
      <p:sp>
        <p:nvSpPr>
          <p:cNvPr id="635" name="Google Shape;635;p52"/>
          <p:cNvSpPr txBox="1"/>
          <p:nvPr>
            <p:ph idx="1" type="body"/>
          </p:nvPr>
        </p:nvSpPr>
        <p:spPr>
          <a:xfrm>
            <a:off x="838200" y="1663908"/>
            <a:ext cx="5097905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Active Goals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Meet the scheduled completion date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variability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 product reliability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 productivity of  the process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Improve time-to-market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employee turnover</a:t>
            </a:r>
            <a:endParaRPr/>
          </a:p>
        </p:txBody>
      </p:sp>
      <p:sp>
        <p:nvSpPr>
          <p:cNvPr id="636" name="Google Shape;636;p52"/>
          <p:cNvSpPr txBox="1"/>
          <p:nvPr/>
        </p:nvSpPr>
        <p:spPr>
          <a:xfrm>
            <a:off x="6596922" y="1651416"/>
            <a:ext cx="5097905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 Goals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current  development process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root causes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capabilities and trends,  so that we can better predict  future performance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relationships among  attributes, so that we can develop  models for predicting and  estimating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3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Measurement Goal: Object</a:t>
            </a:r>
            <a:endParaRPr/>
          </a:p>
        </p:txBody>
      </p:sp>
      <p:sp>
        <p:nvSpPr>
          <p:cNvPr id="643" name="Google Shape;643;p53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Anything real or abstract, that we want to describe or know more about is a potential object for measurement.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object is an entity we want to describe with measured values.</a:t>
            </a:r>
            <a:endParaRPr/>
          </a:p>
        </p:txBody>
      </p:sp>
      <p:pic>
        <p:nvPicPr>
          <p:cNvPr id="644" name="Google Shape;6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647" y="3538537"/>
            <a:ext cx="49530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Measurement Goal: Purpose</a:t>
            </a:r>
            <a:endParaRPr sz="3600"/>
          </a:p>
        </p:txBody>
      </p:sp>
      <p:sp>
        <p:nvSpPr>
          <p:cNvPr id="651" name="Google Shape;651;p54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of a measurement activity may be </a:t>
            </a:r>
            <a:r>
              <a:rPr lang="en-US">
                <a:solidFill>
                  <a:srgbClr val="0070C0"/>
                </a:solidFill>
              </a:rPr>
              <a:t>to understand, predict, plan,  control, compare, assess, or improve </a:t>
            </a:r>
            <a:r>
              <a:rPr lang="en-US"/>
              <a:t>some productivity or quality aspect of the object.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include: </a:t>
            </a:r>
            <a:r>
              <a:rPr lang="en-US">
                <a:solidFill>
                  <a:srgbClr val="0070C0"/>
                </a:solidFill>
              </a:rPr>
              <a:t>cost, size, reliability, test coverage</a:t>
            </a:r>
            <a:r>
              <a:rPr lang="en-US"/>
              <a:t>, responsiveness,  peer review effectiveness, process compliance, time to market, quality, customer satisfaction.</a:t>
            </a:r>
            <a:endParaRPr/>
          </a:p>
        </p:txBody>
      </p:sp>
      <p:pic>
        <p:nvPicPr>
          <p:cNvPr id="652" name="Google Shape;65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805" y="4292262"/>
            <a:ext cx="5689387" cy="200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5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Measurement Goal: Perspective</a:t>
            </a:r>
            <a:endParaRPr sz="3600"/>
          </a:p>
        </p:txBody>
      </p:sp>
      <p:sp>
        <p:nvSpPr>
          <p:cNvPr id="659" name="Google Shape;659;p55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perspective identifies </a:t>
            </a:r>
            <a:r>
              <a:rPr lang="en-US">
                <a:solidFill>
                  <a:srgbClr val="0070C0"/>
                </a:solidFill>
              </a:rPr>
              <a:t>who is interested in the measurement </a:t>
            </a:r>
            <a:r>
              <a:rPr lang="en-US"/>
              <a:t>results, such as: developer, maintainer, manager, or customer.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perspective is stated to clarify the purpose of the measurement  activity.</a:t>
            </a:r>
            <a:endParaRPr/>
          </a:p>
        </p:txBody>
      </p:sp>
      <p:pic>
        <p:nvPicPr>
          <p:cNvPr id="660" name="Google Shape;6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625" y="3447503"/>
            <a:ext cx="6151431" cy="235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Measurement Goal: Environment</a:t>
            </a:r>
            <a:endParaRPr sz="3600"/>
          </a:p>
        </p:txBody>
      </p:sp>
      <p:sp>
        <p:nvSpPr>
          <p:cNvPr id="667" name="Google Shape;667;p56"/>
          <p:cNvSpPr txBox="1"/>
          <p:nvPr>
            <p:ph idx="1" type="body"/>
          </p:nvPr>
        </p:nvSpPr>
        <p:spPr>
          <a:xfrm>
            <a:off x="838200" y="1663908"/>
            <a:ext cx="10515600" cy="45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description of environment provides a context for interpreting measurement  results. The environment includes everything that affects or is affected by the object to be measured, such </a:t>
            </a:r>
            <a:r>
              <a:rPr lang="en-US">
                <a:solidFill>
                  <a:srgbClr val="0070C0"/>
                </a:solidFill>
              </a:rPr>
              <a:t>as time, resources, unusual performance criteria</a:t>
            </a:r>
            <a:r>
              <a:rPr lang="en-US"/>
              <a:t>, etc., as well  as </a:t>
            </a:r>
            <a:r>
              <a:rPr lang="en-US">
                <a:solidFill>
                  <a:srgbClr val="0070C0"/>
                </a:solidFill>
              </a:rPr>
              <a:t>constraints </a:t>
            </a:r>
            <a:r>
              <a:rPr lang="en-US"/>
              <a:t>on the scope or time span of the measurement process itself.</a:t>
            </a:r>
            <a:endParaRPr/>
          </a:p>
        </p:txBody>
      </p:sp>
      <p:pic>
        <p:nvPicPr>
          <p:cNvPr id="668" name="Google Shape;66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243" y="3675167"/>
            <a:ext cx="6814311" cy="265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7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Measurement Goal: Template</a:t>
            </a:r>
            <a:endParaRPr sz="3600"/>
          </a:p>
        </p:txBody>
      </p:sp>
      <p:sp>
        <p:nvSpPr>
          <p:cNvPr id="675" name="Google Shape;675;p57"/>
          <p:cNvSpPr txBox="1"/>
          <p:nvPr>
            <p:ph idx="1" type="body"/>
          </p:nvPr>
        </p:nvSpPr>
        <p:spPr>
          <a:xfrm>
            <a:off x="838200" y="1663908"/>
            <a:ext cx="10515600" cy="5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 for measurement (sub)goal:</a:t>
            </a:r>
            <a:endParaRPr/>
          </a:p>
        </p:txBody>
      </p:sp>
      <p:sp>
        <p:nvSpPr>
          <p:cNvPr id="676" name="Google Shape;676;p57"/>
          <p:cNvSpPr txBox="1"/>
          <p:nvPr/>
        </p:nvSpPr>
        <p:spPr>
          <a:xfrm>
            <a:off x="2440862" y="2621021"/>
            <a:ext cx="6937375" cy="33172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Object of interest: </a:t>
            </a:r>
            <a:r>
              <a:rPr b="1" lang="en-US" sz="1800" u="sng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Purpose: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order to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Perspective: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Examine the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the point of view of (the)	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Environment: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8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sp>
        <p:nvSpPr>
          <p:cNvPr id="683" name="Google Shape;683;p58"/>
          <p:cNvSpPr txBox="1"/>
          <p:nvPr>
            <p:ph idx="1" type="body"/>
          </p:nvPr>
        </p:nvSpPr>
        <p:spPr>
          <a:xfrm>
            <a:off x="838200" y="1379096"/>
            <a:ext cx="10515600" cy="479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Char char="•"/>
            </a:pPr>
            <a:r>
              <a:rPr b="1" lang="en-US">
                <a:solidFill>
                  <a:srgbClr val="008000"/>
                </a:solidFill>
              </a:rPr>
              <a:t>Object of Interest: </a:t>
            </a:r>
            <a:r>
              <a:rPr b="1" lang="en-US">
                <a:solidFill>
                  <a:srgbClr val="3333CC"/>
                </a:solidFill>
              </a:rPr>
              <a:t>Development Team</a:t>
            </a:r>
            <a:endParaRPr/>
          </a:p>
          <a:p>
            <a:pPr indent="-342900" lvl="0" marL="355600" rtl="0" algn="just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Purpose:</a:t>
            </a:r>
            <a:endParaRPr sz="2400"/>
          </a:p>
          <a:p>
            <a:pPr indent="-287019" lvl="1" marL="756285" marR="508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Determine a way to improve the productivity of our development team by evaluating their current productivity.</a:t>
            </a:r>
            <a:endParaRPr/>
          </a:p>
          <a:p>
            <a:pPr indent="-342900" lvl="0" marL="355600" rtl="0" algn="just">
              <a:lnSpc>
                <a:spcPct val="99583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Perspective:</a:t>
            </a:r>
            <a:endParaRPr sz="2400"/>
          </a:p>
          <a:p>
            <a:pPr indent="-287019" lvl="1" marL="756285" marR="600710" rtl="0" algn="just">
              <a:lnSpc>
                <a:spcPct val="86500"/>
              </a:lnSpc>
              <a:spcBef>
                <a:spcPts val="425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Examine the team personality factors, expertise of the development organization, team’s analysis and design techniques, knowledge of programming languages of our development team</a:t>
            </a:r>
            <a:endParaRPr/>
          </a:p>
          <a:p>
            <a:pPr indent="-287019" lvl="1" marL="756285" marR="600710" rtl="0" algn="just">
              <a:lnSpc>
                <a:spcPct val="86500"/>
              </a:lnSpc>
              <a:spcBef>
                <a:spcPts val="425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from project manager’s point of view.</a:t>
            </a:r>
            <a:endParaRPr sz="2000"/>
          </a:p>
          <a:p>
            <a:pPr indent="-342900" lvl="0" marL="355600" rtl="0" algn="just">
              <a:lnSpc>
                <a:spcPct val="99791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Environment &amp; Constraints:</a:t>
            </a:r>
            <a:endParaRPr sz="2400"/>
          </a:p>
          <a:p>
            <a:pPr indent="-287019" lvl="1" marL="756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Payroll applications programming in C++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100 software developers with 5 or more years experience in C++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Development should follow CMMI 3</a:t>
            </a: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9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 sz="3600"/>
          </a:p>
        </p:txBody>
      </p:sp>
      <p:sp>
        <p:nvSpPr>
          <p:cNvPr id="690" name="Google Shape;690;p59"/>
          <p:cNvSpPr txBox="1"/>
          <p:nvPr>
            <p:ph idx="1" type="body"/>
          </p:nvPr>
        </p:nvSpPr>
        <p:spPr>
          <a:xfrm>
            <a:off x="838200" y="1379095"/>
            <a:ext cx="10515600" cy="49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Char char="•"/>
            </a:pPr>
            <a:r>
              <a:rPr b="1" lang="en-US" sz="3200">
                <a:solidFill>
                  <a:srgbClr val="008000"/>
                </a:solidFill>
              </a:rPr>
              <a:t>Object of Interest: </a:t>
            </a:r>
            <a:r>
              <a:rPr b="1" lang="en-US" sz="3200">
                <a:solidFill>
                  <a:srgbClr val="3333CC"/>
                </a:solidFill>
              </a:rPr>
              <a:t>Working Environment</a:t>
            </a:r>
            <a:endParaRPr sz="3200"/>
          </a:p>
          <a:p>
            <a:pPr indent="-342900" lvl="0" marL="355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Purpose:</a:t>
            </a:r>
            <a:endParaRPr sz="2400"/>
          </a:p>
          <a:p>
            <a:pPr indent="-287019" lvl="1" marL="756285" marR="100330" rtl="0" algn="l">
              <a:lnSpc>
                <a:spcPct val="86500"/>
              </a:lnSpc>
              <a:spcBef>
                <a:spcPts val="415"/>
              </a:spcBef>
              <a:spcAft>
                <a:spcPts val="0"/>
              </a:spcAft>
              <a:buClr>
                <a:srgbClr val="FF0000"/>
              </a:buClr>
              <a:buSzPts val="1063"/>
              <a:buFont typeface="Noto Sans Symbols"/>
              <a:buChar char="■"/>
            </a:pPr>
            <a:r>
              <a:rPr lang="en-US" sz="2000"/>
              <a:t>Evaluate the working environment in order to identify opportunities in improving the  productivity of our development team.</a:t>
            </a:r>
            <a:endParaRPr sz="2000"/>
          </a:p>
          <a:p>
            <a:pPr indent="-342900" lvl="0" marL="355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Perspective:</a:t>
            </a:r>
            <a:endParaRPr sz="2400"/>
          </a:p>
          <a:p>
            <a:pPr indent="-287019" lvl="1" marL="756285" marR="5080" rtl="0" algn="l">
              <a:lnSpc>
                <a:spcPct val="86500"/>
              </a:lnSpc>
              <a:spcBef>
                <a:spcPts val="415"/>
              </a:spcBef>
              <a:spcAft>
                <a:spcPts val="0"/>
              </a:spcAft>
              <a:buClr>
                <a:srgbClr val="FF0000"/>
              </a:buClr>
              <a:buSzPts val="1063"/>
              <a:buFont typeface="Noto Sans Symbols"/>
              <a:buChar char="■"/>
            </a:pPr>
            <a:r>
              <a:rPr lang="en-US" sz="2000"/>
              <a:t>Examine the ratio of work time to break time of our employees, the accommodations,  incentives, and extra-curricular activities offered to our employees, and the workspace  (room and desk size, ventilation) where our employees work</a:t>
            </a:r>
            <a:endParaRPr sz="2000"/>
          </a:p>
          <a:p>
            <a:pPr indent="-228600" lvl="0" marL="756285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from the point of view of the employees themselves.</a:t>
            </a:r>
            <a:endParaRPr sz="2000"/>
          </a:p>
          <a:p>
            <a:pPr indent="-342900" lvl="0" marL="3556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Environment &amp; Constraints:</a:t>
            </a:r>
            <a:endParaRPr sz="2400"/>
          </a:p>
          <a:p>
            <a:pPr indent="-287019" lvl="1" marL="756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Payroll applications programming in C++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100 software developers with 5 or more years experience in C++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Development should follow CMMI 3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b="1" lang="en-US" sz="3200">
                <a:solidFill>
                  <a:srgbClr val="800000"/>
                </a:solidFill>
              </a:rPr>
              <a:t>GA: Maximize customer satisfaction.</a:t>
            </a:r>
            <a:endParaRPr sz="3200"/>
          </a:p>
          <a:p>
            <a:pPr indent="-287019" lvl="0" marL="756285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QA1: </a:t>
            </a:r>
            <a:r>
              <a:rPr lang="en-US" sz="2400">
                <a:solidFill>
                  <a:srgbClr val="3333CC"/>
                </a:solidFill>
              </a:rPr>
              <a:t>What are the attributes of customer satisfaction?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MA1: </a:t>
            </a:r>
            <a:r>
              <a:rPr lang="en-US" sz="2000"/>
              <a:t>Functionality, usability, reliability, performance, supportability.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QA2: </a:t>
            </a:r>
            <a:r>
              <a:rPr lang="en-US" sz="2400">
                <a:solidFill>
                  <a:srgbClr val="3333CC"/>
                </a:solidFill>
              </a:rPr>
              <a:t>What are the key indicators of customer satisfaction</a:t>
            </a:r>
            <a:r>
              <a:rPr lang="en-US" sz="2400"/>
              <a:t>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MA2: </a:t>
            </a:r>
            <a:r>
              <a:rPr lang="en-US" sz="2000"/>
              <a:t>Survey, quality function deployment (QFD).</a:t>
            </a:r>
            <a:endParaRPr sz="2000"/>
          </a:p>
          <a:p>
            <a:pPr indent="-287019" lvl="0" marL="75628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QA3: </a:t>
            </a:r>
            <a:r>
              <a:rPr lang="en-US" sz="2400">
                <a:solidFill>
                  <a:srgbClr val="3333CC"/>
                </a:solidFill>
              </a:rPr>
              <a:t>What aspects result in customer satisfaction?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MA3: </a:t>
            </a:r>
            <a:r>
              <a:rPr lang="en-US" sz="2000"/>
              <a:t>Survey, QFD.</a:t>
            </a:r>
            <a:endParaRPr sz="2000"/>
          </a:p>
          <a:p>
            <a:pPr indent="-287019" lvl="0" marL="756285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QA4: </a:t>
            </a:r>
            <a:r>
              <a:rPr lang="en-US" sz="2400">
                <a:solidFill>
                  <a:srgbClr val="3333CC"/>
                </a:solidFill>
              </a:rPr>
              <a:t>How satisfied are customers?</a:t>
            </a:r>
            <a:endParaRPr sz="2400"/>
          </a:p>
          <a:p>
            <a:pPr indent="-228600" lvl="1" marL="1155065" marR="5080" rtl="0" algn="l">
              <a:lnSpc>
                <a:spcPct val="96950"/>
              </a:lnSpc>
              <a:spcBef>
                <a:spcPts val="47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MA4: </a:t>
            </a:r>
            <a:r>
              <a:rPr lang="en-US" sz="2000"/>
              <a:t>Survey, interview record, number of customers severely affected  by defects.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QA5: </a:t>
            </a:r>
            <a:r>
              <a:rPr lang="en-US" sz="2400">
                <a:solidFill>
                  <a:srgbClr val="3333CC"/>
                </a:solidFill>
              </a:rPr>
              <a:t>How many customers are affected by a problem?</a:t>
            </a:r>
            <a:endParaRPr sz="2400"/>
          </a:p>
          <a:p>
            <a:pPr indent="-229235" lvl="1" marL="11557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b="1" lang="en-US" sz="2000">
                <a:solidFill>
                  <a:srgbClr val="008000"/>
                </a:solidFill>
              </a:rPr>
              <a:t>MA5: </a:t>
            </a:r>
            <a:r>
              <a:rPr lang="en-US" sz="2000"/>
              <a:t>Number of duplicate defects by severity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0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</a:t>
            </a:r>
            <a:endParaRPr/>
          </a:p>
        </p:txBody>
      </p:sp>
      <p:sp>
        <p:nvSpPr>
          <p:cNvPr id="697" name="Google Shape;697;p60"/>
          <p:cNvSpPr txBox="1"/>
          <p:nvPr>
            <p:ph idx="1" type="body"/>
          </p:nvPr>
        </p:nvSpPr>
        <p:spPr>
          <a:xfrm>
            <a:off x="838200" y="1439056"/>
            <a:ext cx="10515600" cy="4796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Char char="•"/>
            </a:pPr>
            <a:r>
              <a:rPr b="1" lang="en-US">
                <a:solidFill>
                  <a:srgbClr val="008000"/>
                </a:solidFill>
              </a:rPr>
              <a:t>Object of Interest: </a:t>
            </a:r>
            <a:r>
              <a:rPr b="1" lang="en-US">
                <a:solidFill>
                  <a:srgbClr val="3333CC"/>
                </a:solidFill>
              </a:rPr>
              <a:t>CASE Tools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Purpose:</a:t>
            </a:r>
            <a:endParaRPr sz="2400"/>
          </a:p>
          <a:p>
            <a:pPr indent="-287019" lvl="1" marL="756285" marR="31559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Evaluate the impact of various CASE tools on the productivity of the  development team.</a:t>
            </a:r>
            <a:endParaRPr/>
          </a:p>
          <a:p>
            <a:pPr indent="-342900" lvl="0" marL="355600" rtl="0" algn="l">
              <a:lnSpc>
                <a:spcPct val="99583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Perspective:</a:t>
            </a:r>
            <a:endParaRPr sz="2400"/>
          </a:p>
          <a:p>
            <a:pPr indent="-287019" lvl="1" marL="756285" marR="30289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Examine the effectiveness of using various CASE tools to help in the development of our product</a:t>
            </a:r>
            <a:endParaRPr/>
          </a:p>
          <a:p>
            <a:pPr indent="-228600" lvl="0" marL="756285" rtl="0" algn="l">
              <a:lnSpc>
                <a:spcPct val="1077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from the point of view of the developers and testers.</a:t>
            </a:r>
            <a:endParaRPr sz="2000"/>
          </a:p>
          <a:p>
            <a:pPr indent="-342900" lvl="0" marL="355600" rtl="0" algn="l">
              <a:lnSpc>
                <a:spcPct val="99791"/>
              </a:lnSpc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800000"/>
                </a:solidFill>
              </a:rPr>
              <a:t>Environment &amp; Constraints:</a:t>
            </a:r>
            <a:endParaRPr sz="2400"/>
          </a:p>
          <a:p>
            <a:pPr indent="-287019" lvl="1" marL="756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Payroll applications programming in C++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100 software developers with 5 or more years experience in C++</a:t>
            </a:r>
            <a:endParaRPr/>
          </a:p>
          <a:p>
            <a:pPr indent="-287019" lvl="1" marL="75628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11"/>
              <a:buFont typeface="Noto Sans Symbols"/>
              <a:buChar char="■"/>
            </a:pPr>
            <a:r>
              <a:rPr lang="en-US" sz="2000"/>
              <a:t>Development should follow CMMI 3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b="1" lang="en-US" sz="3200">
                <a:solidFill>
                  <a:srgbClr val="800000"/>
                </a:solidFill>
              </a:rPr>
              <a:t>GA: Maximize customer satisfaction.</a:t>
            </a:r>
            <a:endParaRPr sz="3200"/>
          </a:p>
          <a:p>
            <a:pPr indent="-381000" lvl="0" marL="85090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QA6: </a:t>
            </a:r>
            <a:r>
              <a:rPr lang="en-US">
                <a:solidFill>
                  <a:srgbClr val="3333CC"/>
                </a:solidFill>
              </a:rPr>
              <a:t>How many problems are affecting the customer?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MA6-1: </a:t>
            </a:r>
            <a:r>
              <a:rPr lang="en-US"/>
              <a:t>Incoming defect rate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MA6-2: </a:t>
            </a:r>
            <a:r>
              <a:rPr lang="en-US"/>
              <a:t>Open critical and serious defects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MA6-3: </a:t>
            </a:r>
            <a:r>
              <a:rPr lang="en-US"/>
              <a:t>Defect report/fix ratio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MA6-4: </a:t>
            </a:r>
            <a:r>
              <a:rPr lang="en-US"/>
              <a:t>Post-release defect density</a:t>
            </a:r>
            <a:endParaRPr/>
          </a:p>
          <a:p>
            <a:pPr indent="-381000" lvl="0" marL="8509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QA7: </a:t>
            </a:r>
            <a:r>
              <a:rPr lang="en-US">
                <a:solidFill>
                  <a:srgbClr val="3333CC"/>
                </a:solidFill>
              </a:rPr>
              <a:t>How long does it take to fix a problem?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MA7-1: </a:t>
            </a:r>
            <a:r>
              <a:rPr lang="en-US"/>
              <a:t>Mean time to acknowledge problem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MA7-2: </a:t>
            </a:r>
            <a:r>
              <a:rPr lang="en-US"/>
              <a:t>Mean time to deliver solution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MA7-3: </a:t>
            </a:r>
            <a:r>
              <a:rPr lang="en-US"/>
              <a:t>Scheduled vs. actual delivery</a:t>
            </a:r>
            <a:endParaRPr/>
          </a:p>
          <a:p>
            <a:pPr indent="-343535" lvl="1" marL="1270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MA7-4: </a:t>
            </a:r>
            <a:r>
              <a:rPr lang="en-US"/>
              <a:t>Customer expectation of time to fix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•"/>
            </a:pPr>
            <a:r>
              <a:rPr b="1" lang="en-US" sz="3200">
                <a:solidFill>
                  <a:srgbClr val="800000"/>
                </a:solidFill>
              </a:rPr>
              <a:t>GA: Maximize customer satisfaction.</a:t>
            </a:r>
            <a:endParaRPr sz="3200"/>
          </a:p>
          <a:p>
            <a:pPr indent="0" lvl="0" marL="2286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87019" lvl="0" marL="756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QA8: </a:t>
            </a:r>
            <a:r>
              <a:rPr lang="en-US">
                <a:solidFill>
                  <a:srgbClr val="3333CC"/>
                </a:solidFill>
              </a:rPr>
              <a:t>How does installing a fix affect the customer?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MA8-1: </a:t>
            </a:r>
            <a:r>
              <a:rPr lang="en-US"/>
              <a:t>Time customers operation is down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MA8-2: </a:t>
            </a:r>
            <a:r>
              <a:rPr lang="en-US"/>
              <a:t>Customers effort required during installation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QA9: </a:t>
            </a:r>
            <a:r>
              <a:rPr lang="en-US">
                <a:solidFill>
                  <a:srgbClr val="3333CC"/>
                </a:solidFill>
              </a:rPr>
              <a:t>Where are the bottlenecks?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MA9: </a:t>
            </a:r>
            <a:r>
              <a:rPr lang="en-US"/>
              <a:t>Backlog status, time spent doing different activities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622267"/>
            <a:ext cx="10515600" cy="8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Case Study: HP’s GQM</a:t>
            </a:r>
            <a:endParaRPr sz="3600"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838200" y="1503336"/>
            <a:ext cx="10515600" cy="467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1" lang="en-US">
                <a:solidFill>
                  <a:srgbClr val="800000"/>
                </a:solidFill>
              </a:rPr>
              <a:t>GB: Minimize engineering effort &amp; schedule.</a:t>
            </a:r>
            <a:endParaRPr/>
          </a:p>
          <a:p>
            <a:pPr indent="-287019" lvl="0" marL="756285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QB1: </a:t>
            </a:r>
            <a:r>
              <a:rPr lang="en-US">
                <a:solidFill>
                  <a:srgbClr val="3333CC"/>
                </a:solidFill>
              </a:rPr>
              <a:t>Where are the worst rework loops in the process?</a:t>
            </a:r>
            <a:endParaRPr/>
          </a:p>
          <a:p>
            <a:pPr indent="-229235" lvl="1" marL="1155700" rtl="0" algn="l">
              <a:lnSpc>
                <a:spcPct val="99583"/>
              </a:lnSpc>
              <a:spcBef>
                <a:spcPts val="15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MB1: </a:t>
            </a:r>
            <a:r>
              <a:rPr lang="en-US"/>
              <a:t>Person-months by product-component-activity.</a:t>
            </a:r>
            <a:endParaRPr/>
          </a:p>
          <a:p>
            <a:pPr indent="-287019" lvl="0" marL="756285" marR="505459" rtl="0" algn="l">
              <a:lnSpc>
                <a:spcPct val="82142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QB2: </a:t>
            </a:r>
            <a:r>
              <a:rPr lang="en-US">
                <a:solidFill>
                  <a:srgbClr val="3333CC"/>
                </a:solidFill>
              </a:rPr>
              <a:t>What are the total life-cycle maintenance and support costs for the product?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MB2-1: </a:t>
            </a:r>
            <a:r>
              <a:rPr lang="en-US"/>
              <a:t>Person-months by product-component-activity.</a:t>
            </a:r>
            <a:endParaRPr/>
          </a:p>
          <a:p>
            <a:pPr indent="-228600" lvl="1" marL="1155065" marR="4622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MB2-2: </a:t>
            </a:r>
            <a:r>
              <a:rPr lang="en-US"/>
              <a:t>Person-months by corrective, adaptive, perfective  maintenance.</a:t>
            </a:r>
            <a:endParaRPr/>
          </a:p>
          <a:p>
            <a:pPr indent="-287019" lvl="0" marL="756285" marR="231140" rtl="0" algn="l">
              <a:lnSpc>
                <a:spcPct val="82142"/>
              </a:lnSpc>
              <a:spcBef>
                <a:spcPts val="545"/>
              </a:spcBef>
              <a:spcAft>
                <a:spcPts val="0"/>
              </a:spcAft>
              <a:buClr>
                <a:srgbClr val="FF0000"/>
              </a:buClr>
              <a:buSzPts val="1517"/>
              <a:buFont typeface="Noto Sans Symbols"/>
              <a:buChar char="■"/>
            </a:pPr>
            <a:r>
              <a:rPr b="1" lang="en-US">
                <a:solidFill>
                  <a:srgbClr val="800000"/>
                </a:solidFill>
              </a:rPr>
              <a:t>QB3: </a:t>
            </a:r>
            <a:r>
              <a:rPr lang="en-US">
                <a:solidFill>
                  <a:srgbClr val="3333CC"/>
                </a:solidFill>
              </a:rPr>
              <a:t>What development methods affect maintenance  costs?</a:t>
            </a:r>
            <a:endParaRPr/>
          </a:p>
          <a:p>
            <a:pPr indent="-229235" lvl="1" marL="115570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lang="en-US">
                <a:solidFill>
                  <a:srgbClr val="008000"/>
                </a:solidFill>
              </a:rPr>
              <a:t>MB3: </a:t>
            </a:r>
            <a:r>
              <a:rPr lang="en-US"/>
              <a:t>Pre-release records of methods and post-release costs.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2021-07-15T00:56:24Z</dcterms:created>
  <dc:creator>jubair</dc:creator>
</cp:coreProperties>
</file>