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hFmfKAmkWIdOjGO5vXiU1Dcc+g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C1E216-35CC-41AE-A717-14AC5E1CFD8A}">
  <a:tblStyle styleId="{A3C1E216-35CC-41AE-A717-14AC5E1CFD8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requirement is something that is needed and that a specification is a precise description of an item. In the project management arena, the term requirement generally refers to a customer need while specification refers to a detailed, usually technical description of how that need will be met. For example, if an airline wants a plane that will fly 800 passengers from Los Angeles direct to Tokyo, that is a requirement; when the manufacturer designs an aircraft of certain dimensions powered by four engines of certain horsepower, that is a specification.</a:t>
            </a:r>
            <a:endParaRPr/>
          </a:p>
        </p:txBody>
      </p:sp>
      <p:sp>
        <p:nvSpPr>
          <p:cNvPr id="160" name="Google Shape;16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really neat heuristic because you can actually tell a lot from a sample size of 5! The median is the 50</a:t>
            </a:r>
            <a:r>
              <a:rPr b="0" baseline="3000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percentile value of a population, the point where half of the population is above it and half of the population is below it. Hubbard points out the probability of picking a value above or below the median is 50% – the same as a coin toss. Thus, we can calculate that the probability of getting 5 heads in a row is 0.5^</a:t>
            </a:r>
            <a:r>
              <a:rPr b="0" baseline="3000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or 3.125%. This would be the same for getting 5 tails in a row. Then the probability of not getting all heads or all tails is (100 – (3.125+3.125)) or 93.75%. Thus, we can state that the chance of one value out of five being above the median </a:t>
            </a:r>
            <a:r>
              <a:rPr b="1" i="1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at least one value below the median is 93.75%.</a:t>
            </a:r>
            <a:endParaRPr/>
          </a:p>
        </p:txBody>
      </p:sp>
      <p:sp>
        <p:nvSpPr>
          <p:cNvPr id="135" name="Google Shape;13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Measurement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/>
              <a:t>What Is It and Why Do It?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Entity</a:t>
            </a:r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</a:t>
            </a:r>
            <a:r>
              <a:rPr i="1" lang="en-US">
                <a:solidFill>
                  <a:srgbClr val="C00000"/>
                </a:solidFill>
              </a:rPr>
              <a:t>entity</a:t>
            </a:r>
            <a:r>
              <a:rPr i="1" lang="en-US"/>
              <a:t> </a:t>
            </a:r>
            <a:r>
              <a:rPr lang="en-US"/>
              <a:t>is an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>
                <a:solidFill>
                  <a:srgbClr val="C00000"/>
                </a:solidFill>
              </a:rPr>
              <a:t>object</a:t>
            </a:r>
            <a:r>
              <a:rPr lang="en-US"/>
              <a:t> (such as a person or a room) or an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>
                <a:solidFill>
                  <a:srgbClr val="C00000"/>
                </a:solidFill>
              </a:rPr>
              <a:t>event</a:t>
            </a:r>
            <a:r>
              <a:rPr lang="en-US"/>
              <a:t> (such as a journey or the testing phase of a software project)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the real world.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entity in software measurement can be any of the following: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Development Activity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Artifact (Specification, Design, Code, Test document)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Verification Activity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Resources (Tools)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Workforces (Person)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Attribute</a:t>
            </a:r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</a:t>
            </a:r>
            <a:r>
              <a:rPr lang="en-US">
                <a:solidFill>
                  <a:srgbClr val="C00000"/>
                </a:solidFill>
              </a:rPr>
              <a:t>attribute</a:t>
            </a:r>
            <a:r>
              <a:rPr lang="en-US"/>
              <a:t> is a feature or property of an entity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(e.g., blood pressure of a person, cost of a journey, duration of  the software specification process)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two general types of attributes: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>
                <a:solidFill>
                  <a:srgbClr val="C00000"/>
                </a:solidFill>
              </a:rPr>
              <a:t>Internal attributes </a:t>
            </a:r>
            <a:r>
              <a:rPr lang="en-US"/>
              <a:t>can be measured only  based on the entity itself,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(e.g., entity: code, internal attribute: size,  modularity, coupling)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>
                <a:solidFill>
                  <a:srgbClr val="C00000"/>
                </a:solidFill>
              </a:rPr>
              <a:t>External attributes </a:t>
            </a:r>
            <a:r>
              <a:rPr lang="en-US"/>
              <a:t>can be measured only  with respect to how the entity relates to its environment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(e.g., entity: code, external attribute: reliability,  maintainability)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Identify:</a:t>
            </a:r>
            <a:endParaRPr/>
          </a:p>
        </p:txBody>
      </p:sp>
      <p:sp>
        <p:nvSpPr>
          <p:cNvPr id="156" name="Google Shape;15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Measuring physical entities: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Human height is 170 cm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E	A		V	S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Measuring non-physical entities: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Human IQ based on IQ-Index 90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 </a:t>
            </a:r>
            <a:r>
              <a:rPr lang="en-US">
                <a:solidFill>
                  <a:srgbClr val="FF0000"/>
                </a:solidFill>
              </a:rPr>
              <a:t>E	A			S	V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 metrics are mostly non-physical Reliability, maturity, portability, flexibility,  maintainability, etc. and relations are unknown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Measurement Example</a:t>
            </a:r>
            <a:endParaRPr/>
          </a:p>
        </p:txBody>
      </p:sp>
      <p:graphicFrame>
        <p:nvGraphicFramePr>
          <p:cNvPr id="163" name="Google Shape;163;p13"/>
          <p:cNvGraphicFramePr/>
          <p:nvPr/>
        </p:nvGraphicFramePr>
        <p:xfrm>
          <a:off x="1385451" y="18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{A3C1E216-35CC-41AE-A717-14AC5E1CFD8A}</a:tableStyleId>
              </a:tblPr>
              <a:tblGrid>
                <a:gridCol w="3051975"/>
                <a:gridCol w="5490325"/>
              </a:tblGrid>
              <a:tr h="5972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Entity</a:t>
                      </a:r>
                      <a:endParaRPr/>
                    </a:p>
                  </a:txBody>
                  <a:tcPr marT="80650" marB="0" marR="0" marL="0"/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/>
                    </a:p>
                  </a:txBody>
                  <a:tcPr marT="80650" marB="0" marR="0" marL="0"/>
                </a:tc>
              </a:tr>
              <a:tr h="4961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</a:t>
                      </a:r>
                      <a:endParaRPr/>
                    </a:p>
                  </a:txBody>
                  <a:tcPr marT="83825" marB="0" marR="0" marL="0"/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Size, Reuse, Redundancy</a:t>
                      </a:r>
                      <a:endParaRPr/>
                    </a:p>
                  </a:txBody>
                  <a:tcPr marT="83825" marB="0" marR="0" marL="0"/>
                </a:tc>
              </a:tr>
              <a:tr h="4961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Specification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3825" marB="0" marR="0" marL="0"/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Size, Reuse, Redundancy</a:t>
                      </a:r>
                      <a:endParaRPr/>
                    </a:p>
                  </a:txBody>
                  <a:tcPr marT="83825" marB="0" marR="0" marL="0"/>
                </a:tc>
              </a:tr>
              <a:tr h="4961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3825" marB="0" marR="0" marL="0"/>
                </a:tc>
                <a:tc>
                  <a:txBody>
                    <a:bodyPr/>
                    <a:lstStyle/>
                    <a:p>
                      <a:pPr indent="0" lvl="0" marL="91440" marR="93154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Size, Reuse, Modularity,  Cohesion, Coupling</a:t>
                      </a:r>
                      <a:endParaRPr/>
                    </a:p>
                  </a:txBody>
                  <a:tcPr marT="83825" marB="0" marR="0" marL="0"/>
                </a:tc>
              </a:tr>
              <a:tr h="8461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</a:t>
                      </a:r>
                      <a:endParaRPr/>
                    </a:p>
                  </a:txBody>
                  <a:tcPr marT="83825" marB="0" marR="0" marL="0"/>
                </a:tc>
                <a:tc>
                  <a:txBody>
                    <a:bodyPr/>
                    <a:lstStyle/>
                    <a:p>
                      <a:pPr indent="0" lvl="0" marL="91440" marR="1644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Size, Reuse, Modularity,  Cohesion, Coupling, Complexity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3825" marB="0" marR="0" marL="0"/>
                </a:tc>
              </a:tr>
              <a:tr h="4961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3825" marB="0" marR="0" marL="0"/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Size, Coverage</a:t>
                      </a:r>
                      <a:endParaRPr/>
                    </a:p>
                  </a:txBody>
                  <a:tcPr marT="83825" marB="0" marR="0" marL="0"/>
                </a:tc>
              </a:tr>
              <a:tr h="496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Measurement : Type</a:t>
            </a:r>
            <a:endParaRPr/>
          </a:p>
        </p:txBody>
      </p:sp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Measurements are needed as: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Descriptors</a:t>
            </a:r>
            <a:r>
              <a:rPr lang="en-US"/>
              <a:t> of entities already in existence.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Prescriptors</a:t>
            </a:r>
            <a:r>
              <a:rPr lang="en-US"/>
              <a:t> (standards, norms, failure intensity  objectives, benchmarks) which entities of certain class or category should satisfy.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Predictors</a:t>
            </a:r>
            <a:r>
              <a:rPr lang="en-US"/>
              <a:t> to estimate properties of entities yet to be designed or implemented.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First, measurement can help us to </a:t>
            </a:r>
            <a:r>
              <a:rPr i="1" lang="en-US">
                <a:solidFill>
                  <a:srgbClr val="FF0000"/>
                </a:solidFill>
              </a:rPr>
              <a:t>understand</a:t>
            </a:r>
            <a:r>
              <a:rPr i="1" lang="en-US"/>
              <a:t> </a:t>
            </a:r>
            <a:r>
              <a:rPr lang="en-US"/>
              <a:t>what is happening during development and maintenance.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Second, the measurement allows us to </a:t>
            </a:r>
            <a:r>
              <a:rPr i="1" lang="en-US">
                <a:solidFill>
                  <a:srgbClr val="FF0000"/>
                </a:solidFill>
              </a:rPr>
              <a:t>control</a:t>
            </a:r>
            <a:r>
              <a:rPr i="1" lang="en-US"/>
              <a:t> </a:t>
            </a:r>
            <a:r>
              <a:rPr lang="en-US"/>
              <a:t>what is happening in our</a:t>
            </a:r>
            <a:br>
              <a:rPr lang="en-US"/>
            </a:br>
            <a:r>
              <a:rPr lang="en-US"/>
              <a:t>projects.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Third, measurement encourages us to </a:t>
            </a:r>
            <a:r>
              <a:rPr i="1" lang="en-US">
                <a:solidFill>
                  <a:srgbClr val="FF0000"/>
                </a:solidFill>
              </a:rPr>
              <a:t>improve</a:t>
            </a:r>
            <a:r>
              <a:rPr i="1" lang="en-US"/>
              <a:t> </a:t>
            </a:r>
            <a:r>
              <a:rPr lang="en-US"/>
              <a:t>our processes and products.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Measurement : How to</a:t>
            </a:r>
            <a:endParaRPr/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order to make entities measurable: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</a:t>
            </a:r>
            <a:r>
              <a:rPr lang="en-US">
                <a:solidFill>
                  <a:srgbClr val="C00000"/>
                </a:solidFill>
              </a:rPr>
              <a:t>entities (objects) </a:t>
            </a:r>
            <a:r>
              <a:rPr lang="en-US"/>
              <a:t>should be selected?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</a:t>
            </a:r>
            <a:r>
              <a:rPr lang="en-US">
                <a:solidFill>
                  <a:srgbClr val="C00000"/>
                </a:solidFill>
              </a:rPr>
              <a:t>attributes</a:t>
            </a:r>
            <a:r>
              <a:rPr lang="en-US"/>
              <a:t> should be selected?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</a:t>
            </a:r>
            <a:r>
              <a:rPr lang="en-US">
                <a:solidFill>
                  <a:srgbClr val="C00000"/>
                </a:solidFill>
              </a:rPr>
              <a:t>values</a:t>
            </a:r>
            <a:r>
              <a:rPr lang="en-US"/>
              <a:t> should be assigned to the attributes?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shall be the </a:t>
            </a:r>
            <a:r>
              <a:rPr lang="en-US">
                <a:solidFill>
                  <a:srgbClr val="C00000"/>
                </a:solidFill>
              </a:rPr>
              <a:t>rules (relationships) </a:t>
            </a:r>
            <a:r>
              <a:rPr lang="en-US"/>
              <a:t>ascribed to the attributes and their entities?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Code</a:t>
            </a:r>
            <a:endParaRPr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Entity: Code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Attribute: Size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Possible measures: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NCSLOC (Not Commented Source Lines of 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#Statements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#Modules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#Classes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#Methods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Availability</a:t>
            </a:r>
            <a:endParaRPr/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Entity: Availability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Attributes: system uptime, system downtime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Values: time in seconds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Relations: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Availability = uptime / (uptime + downtime)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Measurement</a:t>
            </a: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Software metrics </a:t>
            </a:r>
            <a:r>
              <a:rPr lang="en-US"/>
              <a:t>are measures that are used to quantify software, software development  resources, and/or the software development  process.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includes items which are directly measurable, such as lines of code, as well as  items which are calculated from  measurements, such as software quality.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Measurement</a:t>
            </a:r>
            <a:endParaRPr/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838200" y="1825625"/>
            <a:ext cx="70485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Measurement in SE is selecting, measuring and putting together many different attributes  of the software, and adding our subjective  interpretations in order to get a whole picture of the software.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not a trivial task!</a:t>
            </a:r>
            <a:endParaRPr/>
          </a:p>
        </p:txBody>
      </p:sp>
      <p:grpSp>
        <p:nvGrpSpPr>
          <p:cNvPr id="200" name="Google Shape;200;p19"/>
          <p:cNvGrpSpPr/>
          <p:nvPr/>
        </p:nvGrpSpPr>
        <p:grpSpPr>
          <a:xfrm>
            <a:off x="9753147" y="1806121"/>
            <a:ext cx="1910459" cy="2923286"/>
            <a:chOff x="6797675" y="3422650"/>
            <a:chExt cx="1910459" cy="2923286"/>
          </a:xfrm>
        </p:grpSpPr>
        <p:sp>
          <p:nvSpPr>
            <p:cNvPr id="201" name="Google Shape;201;p19"/>
            <p:cNvSpPr/>
            <p:nvPr/>
          </p:nvSpPr>
          <p:spPr>
            <a:xfrm>
              <a:off x="6815327" y="3438144"/>
              <a:ext cx="1892807" cy="290779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6804063" y="3429000"/>
              <a:ext cx="1863686" cy="28797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6797675" y="3422650"/>
              <a:ext cx="1876425" cy="2892425"/>
            </a:xfrm>
            <a:custGeom>
              <a:rect b="b" l="l" r="r" t="t"/>
              <a:pathLst>
                <a:path extrusionOk="0" h="2892425" w="1876425">
                  <a:moveTo>
                    <a:pt x="0" y="0"/>
                  </a:moveTo>
                  <a:lnTo>
                    <a:pt x="1876425" y="0"/>
                  </a:lnTo>
                  <a:lnTo>
                    <a:pt x="1876425" y="2892425"/>
                  </a:lnTo>
                  <a:lnTo>
                    <a:pt x="0" y="28924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measurement?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software metrics?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Measurement in SE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Before a measurement project can be planned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Objectives</a:t>
            </a:r>
            <a:r>
              <a:rPr lang="en-US"/>
              <a:t> and scope should be established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Alternative</a:t>
            </a:r>
            <a:r>
              <a:rPr lang="en-US"/>
              <a:t> solutions should be considered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Technical and management </a:t>
            </a:r>
            <a:r>
              <a:rPr lang="en-US">
                <a:solidFill>
                  <a:srgbClr val="FF0000"/>
                </a:solidFill>
              </a:rPr>
              <a:t>constraints</a:t>
            </a:r>
            <a:r>
              <a:rPr lang="en-US"/>
              <a:t> should be identified.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information is required to estimate costs, project tasks, and a project schedule.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Measurement in SE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order to manage software measurement project  one must understand and plan: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goal and scope of work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Risks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Resources required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Tasks to be accomplished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Milestones to be tracked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Total costs of the project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Schedule to be followed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Measurement in SE</a:t>
            </a:r>
            <a:endParaRPr/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metrics help us understand the technical  process that is used to develop a software product.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process is measured to be improved.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product is measured to increase its quality.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…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Measuring software projects is controversial.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 not yet clear which are the appropriate metrics  for a software project or whether people, processes, or products can be compared using metrics.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Scope of Software Metrics</a:t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Cost and effort estimation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Productivity measures and models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collection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Quality models and measures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Reliability models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Performance evaluation and models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Structural and complexity metrics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Capability maturity assessment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Management by metrics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Evaluation of methods and tools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1</a:t>
            </a:r>
            <a:endParaRPr/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838199" y="1825625"/>
            <a:ext cx="10787743" cy="43513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5600" marR="767080" rtl="0" algn="l">
              <a:lnSpc>
                <a:spcPct val="925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92"/>
              <a:buFont typeface="Noto Sans Symbols"/>
              <a:buChar char="■"/>
            </a:pPr>
            <a:r>
              <a:rPr lang="en-US"/>
              <a:t>We are going to buy a new color laser printer for our department. We have borrowed the printer for the test.</a:t>
            </a:r>
            <a:endParaRPr/>
          </a:p>
          <a:p>
            <a:pPr indent="-342900" lvl="0" marL="354965" marR="5080" rtl="0" algn="l">
              <a:lnSpc>
                <a:spcPct val="92500"/>
              </a:lnSpc>
              <a:spcBef>
                <a:spcPts val="580"/>
              </a:spcBef>
              <a:spcAft>
                <a:spcPts val="0"/>
              </a:spcAft>
              <a:buClr>
                <a:srgbClr val="3333CC"/>
              </a:buClr>
              <a:buSzPts val="1692"/>
              <a:buFont typeface="Noto Sans Symbols"/>
              <a:buChar char="■"/>
            </a:pPr>
            <a:r>
              <a:rPr lang="en-US"/>
              <a:t>Maker’s data shows that we need to change the </a:t>
            </a:r>
            <a:r>
              <a:rPr lang="en-US">
                <a:solidFill>
                  <a:srgbClr val="FF0000"/>
                </a:solidFill>
              </a:rPr>
              <a:t>toner</a:t>
            </a:r>
            <a:r>
              <a:rPr lang="en-US"/>
              <a:t> every </a:t>
            </a:r>
            <a:r>
              <a:rPr lang="en-US">
                <a:solidFill>
                  <a:srgbClr val="FF0000"/>
                </a:solidFill>
              </a:rPr>
              <a:t>10,000 pages</a:t>
            </a:r>
            <a:r>
              <a:rPr lang="en-US"/>
              <a:t>. We would like to have only </a:t>
            </a:r>
            <a:r>
              <a:rPr lang="en-US">
                <a:solidFill>
                  <a:srgbClr val="FF0000"/>
                </a:solidFill>
              </a:rPr>
              <a:t>one failure</a:t>
            </a:r>
            <a:r>
              <a:rPr lang="en-US"/>
              <a:t> during the period.</a:t>
            </a:r>
            <a:endParaRPr/>
          </a:p>
          <a:p>
            <a:pPr indent="-342900" lvl="0" marL="354965" marR="318770" rtl="0" algn="l">
              <a:lnSpc>
                <a:spcPct val="92500"/>
              </a:lnSpc>
              <a:spcBef>
                <a:spcPts val="585"/>
              </a:spcBef>
              <a:spcAft>
                <a:spcPts val="0"/>
              </a:spcAft>
              <a:buClr>
                <a:srgbClr val="3333CC"/>
              </a:buClr>
              <a:buSzPts val="1692"/>
              <a:buFont typeface="Noto Sans Symbols"/>
              <a:buChar char="■"/>
            </a:pPr>
            <a:r>
              <a:rPr lang="en-US"/>
              <a:t>During test period, we observe that failures occur at 4,000  pages, 6,000 pages, 10,000 pages, 11,000 pages, 12,000  pages and 15,000 pages of output.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3333CC"/>
              </a:buClr>
              <a:buSzPts val="1692"/>
              <a:buFont typeface="Noto Sans Symbols"/>
              <a:buChar char="■"/>
            </a:pPr>
            <a:r>
              <a:rPr lang="en-US"/>
              <a:t>What can we conclude about this printer?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1</a:t>
            </a:r>
            <a:endParaRPr/>
          </a:p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838200" y="1825625"/>
            <a:ext cx="583969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Failure intensity objective: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λ</a:t>
            </a:r>
            <a:r>
              <a:rPr lang="en-US" sz="1600"/>
              <a:t>F </a:t>
            </a:r>
            <a:r>
              <a:rPr lang="en-US"/>
              <a:t>= 1/10000 pages</a:t>
            </a:r>
            <a:endParaRPr/>
          </a:p>
          <a:p>
            <a:pPr indent="-76200" lvl="1" marL="68580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Reliability demonstration chart we can conclude that the printer must be rejected.</a:t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7221105" y="2000683"/>
            <a:ext cx="4508449" cy="36734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8849735" y="5656551"/>
            <a:ext cx="2663825" cy="342900"/>
          </a:xfrm>
          <a:custGeom>
            <a:rect b="b" l="l" r="r" t="t"/>
            <a:pathLst>
              <a:path extrusionOk="0" h="342900" w="2663825">
                <a:moveTo>
                  <a:pt x="2663825" y="0"/>
                </a:moveTo>
                <a:lnTo>
                  <a:pt x="0" y="0"/>
                </a:lnTo>
                <a:lnTo>
                  <a:pt x="0" y="342900"/>
                </a:lnTo>
                <a:lnTo>
                  <a:pt x="2663825" y="342900"/>
                </a:lnTo>
                <a:lnTo>
                  <a:pt x="26638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Measurement unit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/>
          <p:nvPr/>
        </p:nvSpPr>
        <p:spPr>
          <a:xfrm rot="5400000">
            <a:off x="5992093" y="3741018"/>
            <a:ext cx="2006019" cy="342900"/>
          </a:xfrm>
          <a:custGeom>
            <a:rect b="b" l="l" r="r" t="t"/>
            <a:pathLst>
              <a:path extrusionOk="0" h="342900" w="2663825">
                <a:moveTo>
                  <a:pt x="2663825" y="0"/>
                </a:moveTo>
                <a:lnTo>
                  <a:pt x="0" y="0"/>
                </a:lnTo>
                <a:lnTo>
                  <a:pt x="0" y="342900"/>
                </a:lnTo>
                <a:lnTo>
                  <a:pt x="2663825" y="342900"/>
                </a:lnTo>
                <a:lnTo>
                  <a:pt x="26638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number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2</a:t>
            </a:r>
            <a:endParaRPr/>
          </a:p>
        </p:txBody>
      </p:sp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55600" marR="10541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92"/>
              <a:buFont typeface="Noto Sans Symbols"/>
              <a:buChar char="■"/>
            </a:pPr>
            <a:r>
              <a:rPr lang="en-US"/>
              <a:t>We are going to initiate a new game and video on-demand download service. The service is provided to the customers who own PCs and register with the service.</a:t>
            </a:r>
            <a:endParaRPr/>
          </a:p>
          <a:p>
            <a:pPr indent="-342900" lvl="0" marL="355600" marR="5080" rtl="0" algn="l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692"/>
              <a:buFont typeface="Noto Sans Symbols"/>
              <a:buChar char="■"/>
            </a:pPr>
            <a:r>
              <a:rPr lang="en-US"/>
              <a:t>The customers must use specialized software to download games or videos from the server. The failure intensity of the software is </a:t>
            </a:r>
            <a:r>
              <a:rPr lang="en-US">
                <a:solidFill>
                  <a:srgbClr val="FF0000"/>
                </a:solidFill>
              </a:rPr>
              <a:t>1 failure per 100 CPU hr.</a:t>
            </a:r>
            <a:r>
              <a:rPr lang="en-US"/>
              <a:t> On average, the specialized software system runs </a:t>
            </a:r>
            <a:r>
              <a:rPr lang="en-US">
                <a:solidFill>
                  <a:srgbClr val="FF0000"/>
                </a:solidFill>
              </a:rPr>
              <a:t>20 CPU hr per week</a:t>
            </a:r>
            <a:r>
              <a:rPr lang="en-US"/>
              <a:t> on each client machine and there are 800 customers to be serviced.</a:t>
            </a:r>
            <a:endParaRPr/>
          </a:p>
          <a:p>
            <a:pPr indent="-342900" lvl="0" marL="355600" marR="46355" rtl="0" algn="l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692"/>
              <a:buFont typeface="Noto Sans Symbols"/>
              <a:buChar char="■"/>
            </a:pPr>
            <a:r>
              <a:rPr lang="en-US"/>
              <a:t>We would like to provide the customers with an on-site repair service. </a:t>
            </a:r>
            <a:r>
              <a:rPr lang="en-US">
                <a:solidFill>
                  <a:srgbClr val="FF0000"/>
                </a:solidFill>
              </a:rPr>
              <a:t>Each serviceperson can make 4 service calls per day.</a:t>
            </a:r>
            <a:r>
              <a:rPr lang="en-US"/>
              <a:t> Service personnel are available </a:t>
            </a:r>
            <a:r>
              <a:rPr lang="en-US">
                <a:solidFill>
                  <a:srgbClr val="FF0000"/>
                </a:solidFill>
              </a:rPr>
              <a:t>5 working days per week</a:t>
            </a:r>
            <a:r>
              <a:rPr lang="en-US"/>
              <a:t>.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ts val="1692"/>
              <a:buFont typeface="Noto Sans Symbols"/>
              <a:buChar char="■"/>
            </a:pPr>
            <a:r>
              <a:rPr lang="en-US"/>
              <a:t>How many service personnel do we need to hire?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2</a:t>
            </a:r>
            <a:endParaRPr/>
          </a:p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/>
              <a:t>How many service personnel do we need?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3333CC"/>
              </a:buClr>
              <a:buSzPts val="3800"/>
              <a:buFont typeface="Noto Sans Symbols"/>
              <a:buNone/>
            </a:pPr>
            <a:r>
              <a:t/>
            </a:r>
            <a:endParaRPr sz="3800"/>
          </a:p>
          <a:p>
            <a:pPr indent="-342900" lvl="0" marL="355600" marR="120014" rtl="0" algn="l">
              <a:lnSpc>
                <a:spcPct val="108214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/>
              <a:t>Using the value for failure intensity, each system experiences 0.2 failure per 20 hours of operation or 0.2 failure per week, on average.</a:t>
            </a:r>
            <a:endParaRPr/>
          </a:p>
          <a:p>
            <a:pPr indent="-342900" lvl="0" marL="355600" marR="5080" rtl="0" algn="l">
              <a:lnSpc>
                <a:spcPct val="108214"/>
              </a:lnSpc>
              <a:spcBef>
                <a:spcPts val="70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/>
              <a:t>The total failures for 800 customers is 160 per week  or 32 per day.</a:t>
            </a:r>
            <a:endParaRPr/>
          </a:p>
          <a:p>
            <a:pPr indent="-342900" lvl="0" marL="355600" marR="889635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/>
              <a:t>Each serviceperson can visit 4 sites per day, therefore, the number of required personnel is 32 / 4 = 8.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Measurement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Char char="•"/>
            </a:pPr>
            <a:r>
              <a:rPr b="1" lang="en-US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the process by which </a:t>
            </a:r>
            <a:r>
              <a:rPr lang="en-US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-US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are assigned to </a:t>
            </a:r>
            <a:r>
              <a:rPr lang="en-US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entities  (objects)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the real world in such a way as to describe them according to defined rules.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Object	=	attributes    {values}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Human	=	height		5’7’’ feet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		    weight	     60     kg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800"/>
              <a:buChar char="•"/>
            </a:pPr>
            <a:r>
              <a:rPr b="1" lang="en-US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</a:t>
            </a:r>
            <a:r>
              <a:rPr lang="en-US"/>
              <a:t> are standards (i.e., commonly  accepted scales) that define measurable attributes of entities, their units and their scopes.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800"/>
              <a:buChar char="•"/>
            </a:pPr>
            <a:r>
              <a:rPr b="1" lang="en-US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</a:t>
            </a:r>
            <a:r>
              <a:rPr lang="en-US"/>
              <a:t> is a relation between an attribute and a measurement scale.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do we need Measurement?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825625"/>
            <a:ext cx="10591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Measurement in Everyday life: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Economic</a:t>
            </a:r>
            <a:r>
              <a:rPr lang="en-US"/>
              <a:t> measurements determine price and pay increases.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Measurements in </a:t>
            </a:r>
            <a:r>
              <a:rPr lang="en-US">
                <a:solidFill>
                  <a:srgbClr val="FF0000"/>
                </a:solidFill>
              </a:rPr>
              <a:t>radar systems</a:t>
            </a:r>
            <a:r>
              <a:rPr lang="en-US"/>
              <a:t> enable us to detect aircraft when direct vision is obscured.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Medical</a:t>
            </a:r>
            <a:r>
              <a:rPr lang="en-US"/>
              <a:t> system measurements enable doctors to diagnose specific illnesses.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Measurements in </a:t>
            </a:r>
            <a:r>
              <a:rPr lang="en-US">
                <a:solidFill>
                  <a:srgbClr val="FF0000"/>
                </a:solidFill>
              </a:rPr>
              <a:t>atmospheric</a:t>
            </a:r>
            <a:r>
              <a:rPr lang="en-US"/>
              <a:t> systems are the basis for weather prediction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do we need Measurement?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838200" y="1825625"/>
            <a:ext cx="10591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Measurement in Software life: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measure characteristics of software to get some sense of whether the </a:t>
            </a:r>
            <a:r>
              <a:rPr lang="en-US">
                <a:solidFill>
                  <a:srgbClr val="FF0000"/>
                </a:solidFill>
              </a:rPr>
              <a:t>requirements</a:t>
            </a:r>
            <a:r>
              <a:rPr lang="en-US"/>
              <a:t> are consistent and complete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whether the </a:t>
            </a:r>
            <a:r>
              <a:rPr lang="en-US">
                <a:solidFill>
                  <a:srgbClr val="FF0000"/>
                </a:solidFill>
              </a:rPr>
              <a:t>design</a:t>
            </a:r>
            <a:r>
              <a:rPr lang="en-US"/>
              <a:t> is of high quality and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whether the </a:t>
            </a:r>
            <a:r>
              <a:rPr lang="en-US">
                <a:solidFill>
                  <a:srgbClr val="FF0000"/>
                </a:solidFill>
              </a:rPr>
              <a:t>code</a:t>
            </a:r>
            <a:r>
              <a:rPr lang="en-US"/>
              <a:t> is ready to be released.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 Measurement Simple to understand?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38200" y="1825625"/>
            <a:ext cx="10591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To understand what measurement is, we must ask a host of questions that are difficult to answer. For example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color</a:t>
            </a:r>
            <a:r>
              <a:rPr lang="en-US"/>
              <a:t> is an attribute of a room. In a room with blue walls, is “blue” a </a:t>
            </a:r>
            <a:r>
              <a:rPr i="1" lang="en-US"/>
              <a:t>measure </a:t>
            </a:r>
            <a:r>
              <a:rPr lang="en-US"/>
              <a:t>of the color of the room?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attributes of people, such as </a:t>
            </a:r>
            <a:r>
              <a:rPr lang="en-US">
                <a:solidFill>
                  <a:srgbClr val="FF0000"/>
                </a:solidFill>
              </a:rPr>
              <a:t>intelligence</a:t>
            </a:r>
            <a:r>
              <a:rPr lang="en-US"/>
              <a:t>, Does an IQ test score adequately measure intelligence?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wine</a:t>
            </a:r>
            <a:r>
              <a:rPr lang="en-US"/>
              <a:t> can be measured in terms of alcohol content (“proof”), but can wine quality be measured using the </a:t>
            </a:r>
            <a:r>
              <a:rPr lang="en-US">
                <a:solidFill>
                  <a:srgbClr val="FF0000"/>
                </a:solidFill>
              </a:rPr>
              <a:t>ratings</a:t>
            </a:r>
            <a:r>
              <a:rPr lang="en-US"/>
              <a:t> of experts?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proposed measures of human intelligence or wine quality appear to have likely </a:t>
            </a:r>
            <a:r>
              <a:rPr lang="en-US">
                <a:solidFill>
                  <a:srgbClr val="FF0000"/>
                </a:solidFill>
              </a:rPr>
              <a:t>error margins</a:t>
            </a:r>
            <a:r>
              <a:rPr lang="en-US"/>
              <a:t>. Is this a reason to reject them as bonafide measurements?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 Measurement Simple to understand?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838200" y="1825625"/>
            <a:ext cx="10591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Which margin of error acceptable in measuring?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example, we can obtain vastly diﬀerent measures for a person’s height, depending on whether </a:t>
            </a:r>
            <a:r>
              <a:rPr lang="en-US">
                <a:solidFill>
                  <a:srgbClr val="C00000"/>
                </a:solidFill>
              </a:rPr>
              <a:t>the shoes being worn or the standing posture</a:t>
            </a:r>
            <a:r>
              <a:rPr lang="en-US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Which scale is acceptable?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example, we can measure height in different </a:t>
            </a:r>
            <a:r>
              <a:rPr i="1" lang="en-US"/>
              <a:t>scales.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miles and kilometers—appropriate for measuring the height of a satellite above the Earth,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inches, or feet, centimeter appropriate for measuring the height of a person.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 Measurement Simple to understand?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838200" y="1825625"/>
            <a:ext cx="10591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engineers may claim important software attributes like dependability, quality, usability, and maintainability are simply not quantifiable.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But..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Businesses want to reduce the risk of product failures, late release of a product, loss of key employees, bankruptcy, etc.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838200" y="831273"/>
            <a:ext cx="10515600" cy="859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Measurement</a:t>
            </a:r>
            <a:endParaRPr/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00000"/>
              <a:buChar char="•"/>
            </a:pPr>
            <a:r>
              <a:rPr b="1" lang="en-US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Measurement:</a:t>
            </a:r>
            <a:r>
              <a:rPr lang="en-US"/>
              <a:t> A quantitatively expressed reduction of uncertainty</a:t>
            </a:r>
            <a:br>
              <a:rPr lang="en-US"/>
            </a:br>
            <a:r>
              <a:rPr lang="en-US"/>
              <a:t>based on one or more observations.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					 HUBBARD 2010, P. 23 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00000"/>
              </a:buClr>
              <a:buSzPct val="100000"/>
              <a:buChar char="•"/>
            </a:pPr>
            <a:r>
              <a:rPr i="1" lang="en-US"/>
              <a:t>Rule of Five</a:t>
            </a:r>
            <a:r>
              <a:rPr lang="en-US"/>
              <a:t>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00000"/>
              </a:buClr>
              <a:buSzPct val="100000"/>
              <a:buNone/>
            </a:pPr>
            <a:r>
              <a:rPr lang="en-US"/>
              <a:t>There is a 93.75% chance that the median of a population is between</a:t>
            </a:r>
            <a:br>
              <a:rPr lang="en-US"/>
            </a:br>
            <a:r>
              <a:rPr lang="en-US"/>
              <a:t>the smallest and largest values in any random sample of five from the population.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00000"/>
              </a:buClr>
              <a:buSzPct val="100000"/>
              <a:buChar char="•"/>
            </a:pPr>
            <a:r>
              <a:rPr lang="en-US" sz="2600"/>
              <a:t>Example: class </a:t>
            </a:r>
            <a:r>
              <a:rPr lang="en-US" sz="2600">
                <a:solidFill>
                  <a:srgbClr val="C00000"/>
                </a:solidFill>
              </a:rPr>
              <a:t>method</a:t>
            </a:r>
            <a:r>
              <a:rPr lang="en-US" sz="2600"/>
              <a:t> bodies are short. Take 5 samples; like 10, 15, 25, 45, and 50 lines of code.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00000"/>
              </a:buClr>
              <a:buSzPct val="100000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	There is 93.75% chance that the median of method bodies </a:t>
            </a:r>
            <a:r>
              <a:rPr lang="en-US" sz="2600"/>
              <a:t>is between 10 and 50 LOC.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2021-07-01T10:30:47Z</dcterms:created>
  <dc:creator>jubair</dc:creator>
</cp:coreProperties>
</file>