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9.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6.xml" ContentType="application/vnd.openxmlformats-officedocument.presentationml.slide+xml"/>
  <Override PartName="/ppt/slides/_rels/slide65.xml.rels" ContentType="application/vnd.openxmlformats-package.relationships+xml"/>
  <Override PartName="/ppt/slides/_rels/slide17.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0.xml.rels" ContentType="application/vnd.openxmlformats-package.relationships+xml"/>
  <Override PartName="/ppt/slides/_rels/slide12.xml.rels" ContentType="application/vnd.openxmlformats-package.relationships+xml"/>
  <Override PartName="/ppt/slides/_rels/slide59.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4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8.xml.rels" ContentType="application/vnd.openxmlformats-package.relationships+xml"/>
  <Override PartName="/ppt/slides/_rels/slide41.xml.rels" ContentType="application/vnd.openxmlformats-package.relationships+xml"/>
  <Override PartName="/ppt/slides/_rels/slide47.xml.rels" ContentType="application/vnd.openxmlformats-package.relationships+xml"/>
  <Override PartName="/ppt/slides/_rels/slide40.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37.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35.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18.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2.xml.rels" ContentType="application/vnd.openxmlformats-package.relationships+xml"/>
  <Override PartName="/ppt/slides/_rels/slide63.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54.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19.xml.rels" ContentType="application/vnd.openxmlformats-package.relationships+xml"/>
  <Override PartName="/ppt/slides/slide5.xml" ContentType="application/vnd.openxmlformats-officedocument.presentationml.slide+xml"/>
  <Override PartName="/ppt/slides/slide53.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54.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55.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57.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9.xml" ContentType="application/vnd.openxmlformats-officedocument.presentationml.slide+xml"/>
  <Override PartName="/ppt/slides/slide62.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63.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60.xml" ContentType="application/vnd.openxmlformats-officedocument.presentationml.slide+xml"/>
  <Override PartName="/ppt/slides/slide11.xml" ContentType="application/vnd.openxmlformats-officedocument.presentationml.slide+xml"/>
  <Override PartName="/ppt/slides/slide64.xml" ContentType="application/vnd.openxmlformats-officedocument.presentationml.slide+xml"/>
  <Override PartName="/ppt/slides/slide49.xml" ContentType="application/vnd.openxmlformats-officedocument.presentationml.slide+xml"/>
  <Override PartName="/ppt/slides/slide46.xml" ContentType="application/vnd.openxmlformats-officedocument.presentationml.slide+xml"/>
  <Override PartName="/ppt/slides/slide61.xml" ContentType="application/vnd.openxmlformats-officedocument.presentationml.slide+xml"/>
  <Override PartName="/ppt/slides/slide58.xml" ContentType="application/vnd.openxmlformats-officedocument.presentationml.slide+xml"/>
  <Override PartName="/ppt/slides/slide40.xml" ContentType="application/vnd.openxmlformats-officedocument.presentationml.slide+xml"/>
  <Override PartName="/ppt/slides/slide59.xml" ContentType="application/vnd.openxmlformats-officedocument.presentationml.slide+xml"/>
  <Override PartName="/ppt/slides/slide12.xml" ContentType="application/vnd.openxmlformats-officedocument.presentationml.slide+xml"/>
  <Override PartName="/ppt/slides/slide65.xml" ContentType="application/vnd.openxmlformats-officedocument.presentationml.slide+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29.xml.rels" ContentType="application/vnd.openxmlformats-package.relationships+xml"/>
  <Override PartName="/ppt/notesSlides/_rels/notesSlide45.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50.xml.rels" ContentType="application/vnd.openxmlformats-package.relationships+xml"/>
  <Override PartName="/ppt/notesSlides/_rels/notesSlide49.xml.rels" ContentType="application/vnd.openxmlformats-package.relationships+xml"/>
  <Override PartName="/ppt/notesSlides/_rels/notesSlide42.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20.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45.xml" ContentType="application/vnd.openxmlformats-officedocument.presentationml.notesSlide+xml"/>
  <Override PartName="/ppt/notesSlides/notesSlide11.xml" ContentType="application/vnd.openxmlformats-officedocument.presentationml.notesSlide+xml"/>
  <Override PartName="/ppt/notesSlides/notesSlide46.xml" ContentType="application/vnd.openxmlformats-officedocument.presentationml.notesSlide+xml"/>
  <Override PartName="/ppt/notesSlides/notesSlide12.xml" ContentType="application/vnd.openxmlformats-officedocument.presentationml.notesSlide+xml"/>
  <Override PartName="/ppt/notesSlides/notesSlide49.xml" ContentType="application/vnd.openxmlformats-officedocument.presentationml.notesSlide+xml"/>
  <Override PartName="/ppt/notesSlides/notesSlide47.xml" ContentType="application/vnd.openxmlformats-officedocument.presentationml.notesSlide+xml"/>
  <Override PartName="/ppt/notesSlides/notesSlide5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DDDADEF-7F1C-4F74-8C58-315C6EABA58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6040" cy="3085920"/>
          </a:xfrm>
          <a:prstGeom prst="rect">
            <a:avLst/>
          </a:prstGeom>
          <a:ln w="0">
            <a:noFill/>
          </a:ln>
        </p:spPr>
      </p:sp>
      <p:sp>
        <p:nvSpPr>
          <p:cNvPr id="22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200" spc="-1" strike="noStrike">
              <a:solidFill>
                <a:schemeClr val="dk1"/>
              </a:solidFill>
              <a:latin typeface="Calibri"/>
              <a:ea typeface="Calibri"/>
            </a:endParaRPr>
          </a:p>
        </p:txBody>
      </p:sp>
      <p:sp>
        <p:nvSpPr>
          <p:cNvPr id="230"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27268CB-C7A4-4EBF-B788-F919C819E59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6040" cy="3085920"/>
          </a:xfrm>
          <a:prstGeom prst="rect">
            <a:avLst/>
          </a:prstGeom>
          <a:ln w="0">
            <a:noFill/>
          </a:ln>
        </p:spPr>
      </p:sp>
      <p:sp>
        <p:nvSpPr>
          <p:cNvPr id="23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200" spc="-1" strike="noStrike">
              <a:solidFill>
                <a:schemeClr val="dk1"/>
              </a:solidFill>
              <a:latin typeface="Calibri"/>
              <a:ea typeface="Calibri"/>
            </a:endParaRPr>
          </a:p>
        </p:txBody>
      </p:sp>
      <p:sp>
        <p:nvSpPr>
          <p:cNvPr id="233"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DDFB28D-2F39-43F1-8CA0-7090E2973C3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6040" cy="3085920"/>
          </a:xfrm>
          <a:prstGeom prst="rect">
            <a:avLst/>
          </a:prstGeom>
          <a:ln w="0">
            <a:noFill/>
          </a:ln>
        </p:spPr>
      </p:sp>
      <p:sp>
        <p:nvSpPr>
          <p:cNvPr id="235"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https://keydifferences.com/difference-between-questionnaire-and-interview.html</a:t>
            </a:r>
            <a:endParaRPr b="0" lang="en-US" sz="1200" spc="-1" strike="noStrike">
              <a:solidFill>
                <a:srgbClr val="000000"/>
              </a:solidFill>
              <a:latin typeface="Arial"/>
            </a:endParaRPr>
          </a:p>
        </p:txBody>
      </p:sp>
      <p:sp>
        <p:nvSpPr>
          <p:cNvPr id="236"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24BCE9F-9A6D-41A8-AC9D-908104787CC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6040" cy="3085920"/>
          </a:xfrm>
          <a:prstGeom prst="rect">
            <a:avLst/>
          </a:prstGeom>
          <a:ln w="0">
            <a:noFill/>
          </a:ln>
        </p:spPr>
      </p:sp>
      <p:sp>
        <p:nvSpPr>
          <p:cNvPr id="238"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safety-critical systems may entail a high degree of risk in experimentation, and a case study may be more feasible. </a:t>
            </a:r>
            <a:endParaRPr b="0" lang="en-US" sz="1200" spc="-1" strike="noStrike">
              <a:solidFill>
                <a:srgbClr val="000000"/>
              </a:solidFill>
              <a:latin typeface="Arial"/>
            </a:endParaRPr>
          </a:p>
        </p:txBody>
      </p:sp>
      <p:sp>
        <p:nvSpPr>
          <p:cNvPr id="239"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D06161A8-4071-4656-88D4-1E524EFC652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6040" cy="3085920"/>
          </a:xfrm>
          <a:prstGeom prst="rect">
            <a:avLst/>
          </a:prstGeom>
          <a:ln w="0">
            <a:noFill/>
          </a:ln>
        </p:spPr>
      </p:sp>
      <p:sp>
        <p:nvSpPr>
          <p:cNvPr id="241"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The treatment group (also called the experimental group) receives the </a:t>
            </a:r>
            <a:r>
              <a:rPr b="1" lang="en-US" sz="1200" spc="-1" strike="noStrike">
                <a:solidFill>
                  <a:schemeClr val="dk1"/>
                </a:solidFill>
                <a:latin typeface="Calibri"/>
                <a:ea typeface="Calibri"/>
              </a:rPr>
              <a:t>treatment whose effect the researcher is interested</a:t>
            </a:r>
            <a:r>
              <a:rPr b="0" lang="en-US" sz="1200" spc="-1" strike="noStrike">
                <a:solidFill>
                  <a:schemeClr val="dk1"/>
                </a:solidFill>
                <a:latin typeface="Calibri"/>
                <a:ea typeface="Calibri"/>
              </a:rPr>
              <a:t> in. The control group receives either no treatment, a standard treatment whose effect is already known, or a placebo (a fake treatment).</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chemeClr val="dk1"/>
                </a:solidFill>
                <a:latin typeface="Calibri"/>
                <a:ea typeface="Calibri"/>
              </a:rPr>
              <a:t>In a controlled experiment, you can identify the variables and sample </a:t>
            </a:r>
            <a:r>
              <a:rPr b="0" i="1" lang="en-US" sz="1200" spc="-1" strike="noStrike">
                <a:solidFill>
                  <a:schemeClr val="dk1"/>
                </a:solidFill>
                <a:latin typeface="Calibri"/>
                <a:ea typeface="Calibri"/>
              </a:rPr>
              <a:t>over </a:t>
            </a:r>
            <a:r>
              <a:rPr b="0" lang="en-US" sz="1200" spc="-1" strike="noStrike">
                <a:solidFill>
                  <a:schemeClr val="dk1"/>
                </a:solidFill>
                <a:latin typeface="Calibri"/>
                <a:ea typeface="Calibri"/>
              </a:rPr>
              <a:t>them.</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chemeClr val="dk1"/>
                </a:solidFill>
                <a:latin typeface="Calibri"/>
                <a:ea typeface="Calibri"/>
              </a:rPr>
              <a:t>This phrase means that you select projects exhibiting a variety of characteristics possible for your organization and design your research so that more</a:t>
            </a:r>
            <a:br>
              <a:rPr sz="1200"/>
            </a:br>
            <a:r>
              <a:rPr b="0" lang="en-US" sz="1200" spc="-1" strike="noStrike">
                <a:solidFill>
                  <a:schemeClr val="dk1"/>
                </a:solidFill>
                <a:latin typeface="Calibri"/>
                <a:ea typeface="Calibri"/>
              </a:rPr>
              <a:t>than one value will be taken for each characteristic. You aim for coverage, so that you have an instance for each possibility or possible combination. </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chemeClr val="dk1"/>
                </a:solidFill>
                <a:latin typeface="Calibri"/>
                <a:ea typeface="Calibri"/>
              </a:rPr>
              <a:t>In a case study, you sample </a:t>
            </a:r>
            <a:r>
              <a:rPr b="0" i="1" lang="en-US" sz="1200" spc="-1" strike="noStrike">
                <a:solidFill>
                  <a:schemeClr val="dk1"/>
                </a:solidFill>
                <a:latin typeface="Calibri"/>
                <a:ea typeface="Calibri"/>
              </a:rPr>
              <a:t>from </a:t>
            </a:r>
            <a:r>
              <a:rPr b="0" lang="en-US" sz="1200" spc="-1" strike="noStrike">
                <a:solidFill>
                  <a:schemeClr val="dk1"/>
                </a:solidFill>
                <a:latin typeface="Calibri"/>
                <a:ea typeface="Calibri"/>
              </a:rPr>
              <a:t>the state variable, rather than over it</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chemeClr val="dk1"/>
                </a:solidFill>
                <a:latin typeface="Calibri"/>
                <a:ea typeface="Calibri"/>
              </a:rPr>
              <a:t>This phrase means that you select a value of the variable that is typical for your organization and its projects. </a:t>
            </a:r>
            <a:br>
              <a:rPr sz="1200"/>
            </a:br>
            <a:endParaRPr b="0" lang="en-US" sz="1200" spc="-1" strike="noStrike">
              <a:solidFill>
                <a:srgbClr val="000000"/>
              </a:solidFill>
              <a:latin typeface="Arial"/>
            </a:endParaRPr>
          </a:p>
        </p:txBody>
      </p:sp>
      <p:sp>
        <p:nvSpPr>
          <p:cNvPr id="242"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77D3931-26DA-4D84-97AD-1AE29D52997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6040" cy="3085920"/>
          </a:xfrm>
          <a:prstGeom prst="rect">
            <a:avLst/>
          </a:prstGeom>
          <a:ln w="0">
            <a:noFill/>
          </a:ln>
        </p:spPr>
      </p:sp>
      <p:sp>
        <p:nvSpPr>
          <p:cNvPr id="244"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An experimental design deals with experimental units and experimental error. As noted above, an </a:t>
            </a:r>
            <a:r>
              <a:rPr b="0" i="1" lang="en-US" sz="1200" spc="-1" strike="noStrike">
                <a:solidFill>
                  <a:schemeClr val="dk1"/>
                </a:solidFill>
                <a:latin typeface="Calibri"/>
                <a:ea typeface="Calibri"/>
              </a:rPr>
              <a:t>experimental unit </a:t>
            </a:r>
            <a:r>
              <a:rPr b="0" lang="en-US" sz="1200" spc="-1" strike="noStrike">
                <a:solidFill>
                  <a:schemeClr val="dk1"/>
                </a:solidFill>
                <a:latin typeface="Calibri"/>
                <a:ea typeface="Calibri"/>
              </a:rPr>
              <a:t>is the experimental object to</a:t>
            </a:r>
            <a:br>
              <a:rPr sz="1200"/>
            </a:br>
            <a:r>
              <a:rPr b="0" lang="en-US" sz="1200" spc="-1" strike="noStrike">
                <a:solidFill>
                  <a:schemeClr val="dk1"/>
                </a:solidFill>
                <a:latin typeface="Calibri"/>
                <a:ea typeface="Calibri"/>
              </a:rPr>
              <a:t>which a single treatment is applied. </a:t>
            </a:r>
            <a:br>
              <a:rPr sz="1200"/>
            </a:br>
            <a:r>
              <a:rPr b="0" i="1" lang="en-US" sz="1200" spc="-1" strike="noStrike">
                <a:solidFill>
                  <a:schemeClr val="dk1"/>
                </a:solidFill>
                <a:latin typeface="Calibri"/>
                <a:ea typeface="Calibri"/>
              </a:rPr>
              <a:t>Experimental error </a:t>
            </a:r>
            <a:r>
              <a:rPr b="0" lang="en-US" sz="1200" spc="-1" strike="noStrike">
                <a:solidFill>
                  <a:schemeClr val="dk1"/>
                </a:solidFill>
                <a:latin typeface="Calibri"/>
                <a:ea typeface="Calibri"/>
              </a:rPr>
              <a:t>describes the failure of two identically treated experimental units to yield identical results. </a:t>
            </a:r>
            <a:br>
              <a:rPr sz="1200"/>
            </a:br>
            <a:endParaRPr b="0" lang="en-US" sz="1200" spc="-1" strike="noStrike">
              <a:solidFill>
                <a:srgbClr val="000000"/>
              </a:solidFill>
              <a:latin typeface="Arial"/>
            </a:endParaRPr>
          </a:p>
        </p:txBody>
      </p:sp>
      <p:sp>
        <p:nvSpPr>
          <p:cNvPr id="245"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672ACE4B-5F7A-4F16-9B9F-31EF3E564B1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6040" cy="3085920"/>
          </a:xfrm>
          <a:prstGeom prst="rect">
            <a:avLst/>
          </a:prstGeom>
          <a:ln w="0">
            <a:noFill/>
          </a:ln>
        </p:spPr>
      </p:sp>
      <p:sp>
        <p:nvSpPr>
          <p:cNvPr id="24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200" spc="-1" strike="noStrike">
              <a:solidFill>
                <a:schemeClr val="dk1"/>
              </a:solidFill>
              <a:latin typeface="Calibri"/>
              <a:ea typeface="Calibri"/>
            </a:endParaRPr>
          </a:p>
        </p:txBody>
      </p:sp>
      <p:sp>
        <p:nvSpPr>
          <p:cNvPr id="248"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D653B5C-CFED-45D5-BF31-14B2A27E5E1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6040" cy="3085920"/>
          </a:xfrm>
          <a:prstGeom prst="rect">
            <a:avLst/>
          </a:prstGeom>
          <a:ln w="0">
            <a:noFill/>
          </a:ln>
        </p:spPr>
      </p:sp>
      <p:sp>
        <p:nvSpPr>
          <p:cNvPr id="250"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Two or more variables are </a:t>
            </a:r>
            <a:r>
              <a:rPr b="0" i="1" lang="en-US" sz="1200" spc="-1" strike="noStrike">
                <a:solidFill>
                  <a:schemeClr val="dk1"/>
                </a:solidFill>
                <a:latin typeface="Calibri"/>
                <a:ea typeface="Calibri"/>
              </a:rPr>
              <a:t>confounded </a:t>
            </a:r>
            <a:r>
              <a:rPr b="0" lang="en-US" sz="1200" spc="-1" strike="noStrike">
                <a:solidFill>
                  <a:schemeClr val="dk1"/>
                </a:solidFill>
                <a:latin typeface="Calibri"/>
                <a:ea typeface="Calibri"/>
              </a:rPr>
              <a:t>if it is impossible to separate their eﬀects when the subsequent analysis is performed. </a:t>
            </a:r>
            <a:br>
              <a:rPr sz="1200"/>
            </a:br>
            <a:endParaRPr b="0" lang="en-US" sz="1200" spc="-1" strike="noStrike">
              <a:solidFill>
                <a:srgbClr val="000000"/>
              </a:solidFill>
              <a:latin typeface="Arial"/>
            </a:endParaRPr>
          </a:p>
        </p:txBody>
      </p:sp>
      <p:sp>
        <p:nvSpPr>
          <p:cNvPr id="251"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F8EE396-6544-4493-8797-23FECD36C51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6040" cy="3085920"/>
          </a:xfrm>
          <a:prstGeom prst="rect">
            <a:avLst/>
          </a:prstGeom>
          <a:ln w="0">
            <a:noFill/>
          </a:ln>
        </p:spPr>
      </p:sp>
      <p:sp>
        <p:nvSpPr>
          <p:cNvPr id="25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200" spc="-1" strike="noStrike">
              <a:solidFill>
                <a:schemeClr val="dk1"/>
              </a:solidFill>
              <a:latin typeface="Calibri"/>
              <a:ea typeface="Calibri"/>
            </a:endParaRPr>
          </a:p>
        </p:txBody>
      </p:sp>
      <p:sp>
        <p:nvSpPr>
          <p:cNvPr id="254"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A46EE01-10A3-4D51-B708-4D67417CC20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6040" cy="3085920"/>
          </a:xfrm>
          <a:prstGeom prst="rect">
            <a:avLst/>
          </a:prstGeom>
          <a:ln w="0">
            <a:noFill/>
          </a:ln>
        </p:spPr>
      </p:sp>
      <p:sp>
        <p:nvSpPr>
          <p:cNvPr id="25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200" spc="-1" strike="noStrike">
              <a:solidFill>
                <a:schemeClr val="dk1"/>
              </a:solidFill>
              <a:latin typeface="Calibri"/>
              <a:ea typeface="Calibri"/>
            </a:endParaRPr>
          </a:p>
        </p:txBody>
      </p:sp>
      <p:sp>
        <p:nvSpPr>
          <p:cNvPr id="257"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2598865-562E-441C-AA51-A18D0D420BA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6040" cy="3085920"/>
          </a:xfrm>
          <a:prstGeom prst="rect">
            <a:avLst/>
          </a:prstGeom>
          <a:ln w="0">
            <a:noFill/>
          </a:ln>
        </p:spPr>
      </p:sp>
      <p:sp>
        <p:nvSpPr>
          <p:cNvPr id="259"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use blocks to eliminate bias; use factors to distinguish cases or circumstances </a:t>
            </a:r>
            <a:br>
              <a:rPr sz="1200"/>
            </a:br>
            <a:endParaRPr b="0" lang="en-US" sz="1200" spc="-1" strike="noStrike">
              <a:solidFill>
                <a:srgbClr val="000000"/>
              </a:solidFill>
              <a:latin typeface="Arial"/>
            </a:endParaRPr>
          </a:p>
        </p:txBody>
      </p:sp>
      <p:sp>
        <p:nvSpPr>
          <p:cNvPr id="260"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8797F52-8BCE-47D0-A6D4-7388934193F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685800" y="1143000"/>
            <a:ext cx="5486040" cy="3085920"/>
          </a:xfrm>
          <a:prstGeom prst="rect">
            <a:avLst/>
          </a:prstGeom>
          <a:ln w="0">
            <a:noFill/>
          </a:ln>
        </p:spPr>
      </p:sp>
      <p:sp>
        <p:nvSpPr>
          <p:cNvPr id="262"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Expressing</a:t>
            </a:r>
            <a:br>
              <a:rPr sz="1200"/>
            </a:br>
            <a:r>
              <a:rPr b="0" lang="en-US" sz="1200" spc="-1" strike="noStrike">
                <a:solidFill>
                  <a:schemeClr val="dk1"/>
                </a:solidFill>
                <a:latin typeface="Calibri"/>
                <a:ea typeface="Calibri"/>
              </a:rPr>
              <a:t>the design in terms of factors, called the </a:t>
            </a:r>
            <a:r>
              <a:rPr b="0" i="1" lang="en-US" sz="1200" spc="-1" strike="noStrike">
                <a:solidFill>
                  <a:schemeClr val="dk1"/>
                </a:solidFill>
                <a:latin typeface="Calibri"/>
                <a:ea typeface="Calibri"/>
              </a:rPr>
              <a:t>factorial design</a:t>
            </a:r>
            <a:r>
              <a:rPr b="0" lang="en-US" sz="1200" spc="-1" strike="noStrike">
                <a:solidFill>
                  <a:schemeClr val="dk1"/>
                </a:solidFill>
                <a:latin typeface="Calibri"/>
                <a:ea typeface="Calibri"/>
              </a:rPr>
              <a:t>, tells you how many</a:t>
            </a:r>
            <a:br>
              <a:rPr sz="1200"/>
            </a:br>
            <a:r>
              <a:rPr b="0" lang="en-US" sz="1200" spc="-1" strike="noStrike">
                <a:solidFill>
                  <a:schemeClr val="dk1"/>
                </a:solidFill>
                <a:latin typeface="Calibri"/>
                <a:ea typeface="Calibri"/>
              </a:rPr>
              <a:t>diﬀerent treatment combinations are required. </a:t>
            </a:r>
            <a:br>
              <a:rPr sz="1200"/>
            </a:br>
            <a:endParaRPr b="0" lang="en-US" sz="1200" spc="-1" strike="noStrike">
              <a:solidFill>
                <a:srgbClr val="000000"/>
              </a:solidFill>
              <a:latin typeface="Arial"/>
            </a:endParaRPr>
          </a:p>
        </p:txBody>
      </p:sp>
      <p:sp>
        <p:nvSpPr>
          <p:cNvPr id="263"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F163FCE5-781C-4298-9F85-0984C88493F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6040" cy="3085920"/>
          </a:xfrm>
          <a:prstGeom prst="rect">
            <a:avLst/>
          </a:prstGeom>
          <a:ln w="0">
            <a:noFill/>
          </a:ln>
        </p:spPr>
      </p:sp>
      <p:sp>
        <p:nvSpPr>
          <p:cNvPr id="265"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en-US" sz="1200" spc="-1" strike="noStrike">
                <a:solidFill>
                  <a:schemeClr val="dk1"/>
                </a:solidFill>
                <a:latin typeface="Calibri"/>
                <a:ea typeface="Calibri"/>
              </a:rPr>
              <a:t>1. PHP programmers with less than 2 years of experience with PHP</a:t>
            </a:r>
            <a:br>
              <a:rPr sz="1200"/>
            </a:br>
            <a:r>
              <a:rPr b="0" lang="en-US" sz="1200" spc="-1" strike="noStrike">
                <a:solidFill>
                  <a:schemeClr val="dk1"/>
                </a:solidFill>
                <a:latin typeface="Calibri"/>
                <a:ea typeface="Calibri"/>
              </a:rPr>
              <a:t>(</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1</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1)</a:t>
            </a:r>
            <a:br>
              <a:rPr sz="1200"/>
            </a:br>
            <a:r>
              <a:rPr b="0" lang="en-US" sz="1200" spc="-1" strike="noStrike">
                <a:solidFill>
                  <a:schemeClr val="dk1"/>
                </a:solidFill>
                <a:latin typeface="Calibri"/>
                <a:ea typeface="Calibri"/>
              </a:rPr>
              <a:t>2. PHP programmers with less than 2 years of experience with Java</a:t>
            </a:r>
            <a:br>
              <a:rPr sz="1200"/>
            </a:br>
            <a:r>
              <a:rPr b="0" lang="en-US" sz="1200" spc="-1" strike="noStrike">
                <a:solidFill>
                  <a:schemeClr val="dk1"/>
                </a:solidFill>
                <a:latin typeface="Calibri"/>
                <a:ea typeface="Calibri"/>
              </a:rPr>
              <a:t>(</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1</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3)</a:t>
            </a:r>
            <a:br>
              <a:rPr sz="1200"/>
            </a:br>
            <a:r>
              <a:rPr b="0" lang="en-US" sz="1200" spc="-1" strike="noStrike">
                <a:solidFill>
                  <a:schemeClr val="dk1"/>
                </a:solidFill>
                <a:latin typeface="Calibri"/>
                <a:ea typeface="Calibri"/>
              </a:rPr>
              <a:t>3. PHP programmers with at least 2 years of experience with PHP (</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1</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2)</a:t>
            </a:r>
            <a:br>
              <a:rPr sz="1200"/>
            </a:br>
            <a:r>
              <a:rPr b="0" lang="en-US" sz="1200" spc="-1" strike="noStrike">
                <a:solidFill>
                  <a:schemeClr val="dk1"/>
                </a:solidFill>
                <a:latin typeface="Calibri"/>
                <a:ea typeface="Calibri"/>
              </a:rPr>
              <a:t>4. PHP programmers with at least 2 years of experience with Java (</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1</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4)</a:t>
            </a:r>
            <a:br>
              <a:rPr sz="1200"/>
            </a:br>
            <a:r>
              <a:rPr b="0" lang="en-US" sz="1200" spc="-1" strike="noStrike">
                <a:solidFill>
                  <a:schemeClr val="dk1"/>
                </a:solidFill>
                <a:latin typeface="Calibri"/>
                <a:ea typeface="Calibri"/>
              </a:rPr>
              <a:t>5. Java programmers with less than 2 years of experience with PHP</a:t>
            </a:r>
            <a:br>
              <a:rPr sz="1200"/>
            </a:br>
            <a:r>
              <a:rPr b="0" lang="en-US" sz="1200" spc="-1" strike="noStrike">
                <a:solidFill>
                  <a:schemeClr val="dk1"/>
                </a:solidFill>
                <a:latin typeface="Calibri"/>
                <a:ea typeface="Calibri"/>
              </a:rPr>
              <a:t>(</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2</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1)</a:t>
            </a:r>
            <a:br>
              <a:rPr sz="1200"/>
            </a:br>
            <a:r>
              <a:rPr b="0" lang="en-US" sz="1200" spc="-1" strike="noStrike">
                <a:solidFill>
                  <a:schemeClr val="dk1"/>
                </a:solidFill>
                <a:latin typeface="Calibri"/>
                <a:ea typeface="Calibri"/>
              </a:rPr>
              <a:t>6. Java programmers with less than 2 years of experience with Java</a:t>
            </a:r>
            <a:br>
              <a:rPr sz="1200"/>
            </a:br>
            <a:r>
              <a:rPr b="0" lang="en-US" sz="1200" spc="-1" strike="noStrike">
                <a:solidFill>
                  <a:schemeClr val="dk1"/>
                </a:solidFill>
                <a:latin typeface="Calibri"/>
                <a:ea typeface="Calibri"/>
              </a:rPr>
              <a:t>(</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2</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3)</a:t>
            </a:r>
            <a:br>
              <a:rPr sz="1200"/>
            </a:br>
            <a:r>
              <a:rPr b="0" lang="en-US" sz="1200" spc="-1" strike="noStrike">
                <a:solidFill>
                  <a:schemeClr val="dk1"/>
                </a:solidFill>
                <a:latin typeface="Calibri"/>
                <a:ea typeface="Calibri"/>
              </a:rPr>
              <a:t>7. Java programmers with at least 2 years of experience with PHP (</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2</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2)</a:t>
            </a:r>
            <a:br>
              <a:rPr sz="1200"/>
            </a:br>
            <a:r>
              <a:rPr b="0" lang="en-US" sz="1200" spc="-1" strike="noStrike">
                <a:solidFill>
                  <a:schemeClr val="dk1"/>
                </a:solidFill>
                <a:latin typeface="Calibri"/>
                <a:ea typeface="Calibri"/>
              </a:rPr>
              <a:t>8. Java programmers with at least 2 years of experience with Java (</a:t>
            </a:r>
            <a:r>
              <a:rPr b="0" i="1" lang="en-US" sz="1200" spc="-1" strike="noStrike">
                <a:solidFill>
                  <a:schemeClr val="dk1"/>
                </a:solidFill>
                <a:latin typeface="Calibri"/>
                <a:ea typeface="Calibri"/>
              </a:rPr>
              <a:t>a</a:t>
            </a:r>
            <a:r>
              <a:rPr b="0" lang="en-US" sz="1200" spc="-1" strike="noStrike">
                <a:solidFill>
                  <a:schemeClr val="dk1"/>
                </a:solidFill>
                <a:latin typeface="Calibri"/>
                <a:ea typeface="Calibri"/>
              </a:rPr>
              <a:t>2</a:t>
            </a:r>
            <a:r>
              <a:rPr b="0" i="1" lang="en-US" sz="1200" spc="-1" strike="noStrike">
                <a:solidFill>
                  <a:schemeClr val="dk1"/>
                </a:solidFill>
                <a:latin typeface="Calibri"/>
                <a:ea typeface="Calibri"/>
              </a:rPr>
              <a:t>b</a:t>
            </a:r>
            <a:r>
              <a:rPr b="0" lang="en-US" sz="1200" spc="-1" strike="noStrike">
                <a:solidFill>
                  <a:schemeClr val="dk1"/>
                </a:solidFill>
                <a:latin typeface="Calibri"/>
                <a:ea typeface="Calibri"/>
              </a:rPr>
              <a:t>4) </a:t>
            </a:r>
            <a:br>
              <a:rPr sz="1200"/>
            </a:br>
            <a:endParaRPr b="0" lang="en-US" sz="1200" spc="-1" strike="noStrike">
              <a:solidFill>
                <a:srgbClr val="000000"/>
              </a:solidFill>
              <a:latin typeface="Arial"/>
            </a:endParaRPr>
          </a:p>
        </p:txBody>
      </p:sp>
      <p:sp>
        <p:nvSpPr>
          <p:cNvPr id="266"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7B945352-11CF-45EC-AA0D-1300D3E41D1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083194D-A9FE-44B5-ADA3-266323D2141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85311AB-AACF-4271-B924-9401F507362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9AF3128-5355-4DEE-B883-D3E8698F941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022C024-EFF0-44F4-9FB0-134B1287183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81B0418-86E8-4104-B0E7-70BCE752F2E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882E866-B522-4007-B114-A59DF0C2DA9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99CE103-B68E-40EF-B460-2F9D766EBE3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5BB0919-D5F4-4501-91D9-017492FF0D9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978C621-7CC9-42DC-86F9-C328E7A7449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B437AB1-A11B-4122-B7A1-92F9C404F6B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F1D5A50-921A-48B8-8D00-CF31FB5CAEB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EC7617D-4AF3-435D-86A5-D19CBB476F6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780B539-75FB-4A4E-984E-A0FEBFF22C1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882A596-E249-4203-8D39-F496B726355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F9D970E-39C2-407C-BF5C-F9BE513D0FD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8506737-5AEF-4166-96EC-B7049F2C61E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67B9318-0F03-4365-9E49-A5E7C4DE4D9C}"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EFE85BC-9247-4888-A809-5902EF6FCE4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5794663-8B0A-486D-A2D0-9D6C4B31871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91B975E-A70C-4163-9BFD-F64F86E8574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4B8014-A84A-48ED-935F-5D13ABADDB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F67C8D0-DC7F-4EEC-A886-4B8EFF8FC8F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23C3D15-E499-44C4-87AF-CF739C96DDC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31C7F32-CCF2-4E5B-BDEA-84D7466B58B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rm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E3BC674F-3847-4EF6-9878-C46D0A68D553}"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algn="l" pos="0"/>
              </a:tabLst>
              <a:defRPr b="0" lang="en-US" sz="1200" spc="-1" strike="noStrike">
                <a:solidFill>
                  <a:srgbClr val="888888"/>
                </a:solidFill>
                <a:latin typeface="Calibri"/>
                <a:ea typeface="Calibri"/>
              </a:defRPr>
            </a:lvl1pPr>
          </a:lstStyle>
          <a:p>
            <a:pPr indent="0" algn="r">
              <a:lnSpc>
                <a:spcPct val="100000"/>
              </a:lnSpc>
              <a:buNone/>
              <a:tabLst>
                <a:tab algn="l" pos="0"/>
              </a:tabLst>
            </a:pPr>
            <a:fld id="{241A8F3D-9BB2-439F-8B9A-6A12F4A0B127}" type="slidenum">
              <a:rPr b="0" lang="en-US"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a:noFill/>
          <a:ln w="0">
            <a:noFill/>
          </a:ln>
        </p:spPr>
        <p:txBody>
          <a:bodyPr anchor="b">
            <a:normAutofit/>
          </a:bodyPr>
          <a:p>
            <a:pPr indent="0" algn="ctr">
              <a:lnSpc>
                <a:spcPct val="90000"/>
              </a:lnSpc>
              <a:buNone/>
              <a:tabLst>
                <a:tab algn="l" pos="0"/>
              </a:tabLst>
            </a:pPr>
            <a:r>
              <a:rPr b="0" lang="en-US" sz="6000" spc="-1" strike="noStrike">
                <a:solidFill>
                  <a:schemeClr val="dk1"/>
                </a:solidFill>
                <a:latin typeface="Calibri"/>
                <a:ea typeface="Calibri"/>
              </a:rPr>
              <a:t>Empirical Investigation</a:t>
            </a:r>
            <a:endParaRPr b="0" lang="en-US" sz="6000" spc="-1" strike="noStrike">
              <a:solidFill>
                <a:srgbClr val="000000"/>
              </a:solidFill>
              <a:latin typeface="Arial"/>
            </a:endParaRPr>
          </a:p>
        </p:txBody>
      </p:sp>
      <p:sp>
        <p:nvSpPr>
          <p:cNvPr id="89" name="PlaceHolder 2"/>
          <p:cNvSpPr>
            <a:spLocks noGrp="1"/>
          </p:cNvSpPr>
          <p:nvPr>
            <p:ph type="subTitle"/>
          </p:nvPr>
        </p:nvSpPr>
        <p:spPr>
          <a:xfrm>
            <a:off x="1523880" y="3602160"/>
            <a:ext cx="9143640" cy="1655280"/>
          </a:xfrm>
          <a:prstGeom prst="rect">
            <a:avLst/>
          </a:prstGeom>
          <a:noFill/>
          <a:ln w="0">
            <a:noFill/>
          </a:ln>
        </p:spPr>
        <p:txBody>
          <a:bodyPr anchor="t">
            <a:normAutofit/>
          </a:bodyPr>
          <a:p>
            <a:pPr indent="0" algn="ctr">
              <a:lnSpc>
                <a:spcPct val="90000"/>
              </a:lnSpc>
              <a:buNone/>
              <a:tabLst>
                <a:tab algn="l" pos="0"/>
              </a:tabLst>
            </a:pPr>
            <a:r>
              <a:rPr b="0" lang="en-US" sz="2400" spc="-1" strike="noStrike">
                <a:solidFill>
                  <a:schemeClr val="dk1"/>
                </a:solidFill>
                <a:latin typeface="Calibri"/>
                <a:ea typeface="Calibri"/>
              </a:rPr>
              <a:t>Chapter 4</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Where Data Come From?</a:t>
            </a:r>
            <a:endParaRPr b="0" lang="en-US" sz="4400" spc="-1" strike="noStrike">
              <a:solidFill>
                <a:srgbClr val="000000"/>
              </a:solidFill>
              <a:latin typeface="Arial"/>
            </a:endParaRPr>
          </a:p>
        </p:txBody>
      </p:sp>
      <p:sp>
        <p:nvSpPr>
          <p:cNvPr id="107"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Lethbridge, Sim, and Singer identify many factors that can affect the reliability of collected data (Lethbridge et al</a:t>
            </a:r>
            <a:r>
              <a:rPr b="0" i="1" lang="en-US" sz="2800" spc="-1" strike="noStrike">
                <a:solidFill>
                  <a:schemeClr val="dk1"/>
                </a:solidFill>
                <a:latin typeface="Calibri"/>
                <a:ea typeface="Calibri"/>
              </a:rPr>
              <a:t>. </a:t>
            </a:r>
            <a:r>
              <a:rPr b="0" lang="en-US" sz="2800" spc="-1" strike="noStrike">
                <a:solidFill>
                  <a:schemeClr val="dk1"/>
                </a:solidFill>
                <a:latin typeface="Calibri"/>
                <a:ea typeface="Calibri"/>
              </a:rPr>
              <a:t>2005).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One factor to consider is the closeness of the connection between the evaluators or researchers and the software developers that are part of a project being studied.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relative closeness of the connection is classified as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i="1" lang="en-US" sz="2400" spc="-1" strike="noStrike">
                <a:solidFill>
                  <a:schemeClr val="dk1"/>
                </a:solidFill>
                <a:latin typeface="Calibri"/>
                <a:ea typeface="Calibri"/>
              </a:rPr>
              <a:t>first degree</a:t>
            </a:r>
            <a:r>
              <a:rPr b="0" lang="en-US" sz="2400" spc="-1" strike="noStrike">
                <a:solidFill>
                  <a:schemeClr val="dk1"/>
                </a:solidFill>
                <a:latin typeface="Calibri"/>
                <a:ea typeface="Calibri"/>
              </a:rPr>
              <a:t>,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i="1" lang="en-US" sz="2400" spc="-1" strike="noStrike">
                <a:solidFill>
                  <a:schemeClr val="dk1"/>
                </a:solidFill>
                <a:latin typeface="Calibri"/>
                <a:ea typeface="Calibri"/>
              </a:rPr>
              <a:t>second degree</a:t>
            </a:r>
            <a:r>
              <a:rPr b="0" lang="en-US" sz="2400" spc="-1" strike="noStrike">
                <a:solidFill>
                  <a:schemeClr val="dk1"/>
                </a:solidFill>
                <a:latin typeface="Calibri"/>
                <a:ea typeface="Calibri"/>
              </a:rPr>
              <a:t>, or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i="1" lang="en-US" sz="2400" spc="-1" strike="noStrike">
                <a:solidFill>
                  <a:schemeClr val="dk1"/>
                </a:solidFill>
                <a:latin typeface="Calibri"/>
                <a:ea typeface="Calibri"/>
              </a:rPr>
              <a:t>third degree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Where Data Come From?</a:t>
            </a:r>
            <a:endParaRPr b="0" lang="en-US" sz="4400" spc="-1" strike="noStrike">
              <a:solidFill>
                <a:srgbClr val="000000"/>
              </a:solidFill>
              <a:latin typeface="Arial"/>
            </a:endParaRPr>
          </a:p>
        </p:txBody>
      </p:sp>
      <p:sp>
        <p:nvSpPr>
          <p:cNvPr id="10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i="1" lang="en-US" sz="2800" spc="-1" strike="noStrike">
                <a:solidFill>
                  <a:schemeClr val="dk1"/>
                </a:solidFill>
                <a:latin typeface="Calibri"/>
                <a:ea typeface="Calibri"/>
              </a:rPr>
              <a:t>First degree: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Evaluators or researchers </a:t>
            </a:r>
            <a:r>
              <a:rPr b="0" lang="en-US" sz="2400" spc="-1" strike="noStrike">
                <a:solidFill>
                  <a:srgbClr val="0070c0"/>
                </a:solidFill>
                <a:latin typeface="Calibri"/>
                <a:ea typeface="Calibri"/>
              </a:rPr>
              <a:t>directly interact with developers</a:t>
            </a:r>
            <a:r>
              <a:rPr b="0" lang="en-US" sz="2400" spc="-1" strike="noStrike">
                <a:solidFill>
                  <a:schemeClr val="dk1"/>
                </a:solidFill>
                <a:latin typeface="Calibri"/>
                <a:ea typeface="Calibri"/>
              </a:rPr>
              <a:t>. They may interview developers, observe them working, or otherwise interact directly with developers in their daily activities.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i="1" lang="en-US" sz="2800" spc="-1" strike="noStrike">
                <a:solidFill>
                  <a:schemeClr val="dk1"/>
                </a:solidFill>
                <a:latin typeface="Calibri"/>
                <a:ea typeface="Calibri"/>
              </a:rPr>
              <a:t>Second degree: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Evaluators or researchers </a:t>
            </a:r>
            <a:r>
              <a:rPr b="0" lang="en-US" sz="2400" spc="-1" strike="noStrike">
                <a:solidFill>
                  <a:srgbClr val="0070c0"/>
                </a:solidFill>
                <a:latin typeface="Calibri"/>
                <a:ea typeface="Calibri"/>
              </a:rPr>
              <a:t>indirectly interact with developers</a:t>
            </a:r>
            <a:r>
              <a:rPr b="0" lang="en-US" sz="2400" spc="-1" strike="noStrike">
                <a:solidFill>
                  <a:schemeClr val="dk1"/>
                </a:solidFill>
                <a:latin typeface="Calibri"/>
                <a:ea typeface="Calibri"/>
              </a:rPr>
              <a:t>. They may instrument software development tools to collect information or may record meetings or other development activities.</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i="1" lang="en-US" sz="2800" spc="-1" strike="noStrike">
                <a:solidFill>
                  <a:schemeClr val="dk1"/>
                </a:solidFill>
                <a:latin typeface="Calibri"/>
                <a:ea typeface="Calibri"/>
              </a:rPr>
              <a:t>Third degree: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Evaluators have </a:t>
            </a:r>
            <a:r>
              <a:rPr b="0" lang="en-US" sz="2400" spc="-1" strike="noStrike">
                <a:solidFill>
                  <a:srgbClr val="0070c0"/>
                </a:solidFill>
                <a:latin typeface="Calibri"/>
                <a:ea typeface="Calibri"/>
              </a:rPr>
              <a:t>no interactions with developers</a:t>
            </a:r>
            <a:r>
              <a:rPr b="0" lang="en-US" sz="2400" spc="-1" strike="noStrike">
                <a:solidFill>
                  <a:schemeClr val="dk1"/>
                </a:solidFill>
                <a:latin typeface="Calibri"/>
                <a:ea typeface="Calibri"/>
              </a:rPr>
              <a:t>. Rather, they study artifacts such as revision control system records, fault reports and responses, testing records, etc. Third-degree studies can be performed retrospectively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Where Data Come From?</a:t>
            </a:r>
            <a:endParaRPr b="0" lang="en-US" sz="4400" spc="-1" strike="noStrike">
              <a:solidFill>
                <a:srgbClr val="000000"/>
              </a:solidFill>
              <a:latin typeface="Arial"/>
            </a:endParaRPr>
          </a:p>
        </p:txBody>
      </p:sp>
      <p:sp>
        <p:nvSpPr>
          <p:cNvPr id="111"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First Degree Contact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Direct access to participants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Example: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Brainstorming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Interviews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Questionnaires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Work diaries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Participant observation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Where Data Come From?</a:t>
            </a:r>
            <a:endParaRPr b="0" lang="en-US" sz="4400" spc="-1" strike="noStrike">
              <a:solidFill>
                <a:srgbClr val="000000"/>
              </a:solidFill>
              <a:latin typeface="Arial"/>
            </a:endParaRPr>
          </a:p>
        </p:txBody>
      </p:sp>
      <p:sp>
        <p:nvSpPr>
          <p:cNvPr id="113"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Second Degree Contact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Access to work environment during work time, but not necessarily participants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Example: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Instrumenting systems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Real time monitoring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Where Data Come From?</a:t>
            </a:r>
            <a:endParaRPr b="0" lang="en-US" sz="4400" spc="-1" strike="noStrike">
              <a:solidFill>
                <a:srgbClr val="000000"/>
              </a:solidFill>
              <a:latin typeface="Arial"/>
            </a:endParaRPr>
          </a:p>
        </p:txBody>
      </p:sp>
      <p:sp>
        <p:nvSpPr>
          <p:cNvPr id="115"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Third Degree Contact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Access to work artifacts, such as source code, documentation</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Example: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Problem report analysis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Documentation analysis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Analysis of tool logs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Off-line monitoring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Practical Considerations</a:t>
            </a:r>
            <a:endParaRPr b="0" lang="en-US" sz="4400" spc="-1" strike="noStrike">
              <a:solidFill>
                <a:srgbClr val="000000"/>
              </a:solidFill>
              <a:latin typeface="Arial"/>
            </a:endParaRPr>
          </a:p>
        </p:txBody>
      </p:sp>
      <p:sp>
        <p:nvSpPr>
          <p:cNvPr id="117"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Hidden Aspects of Performing Studies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Negotiations with industrial partners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Obtaining ethics approval and informed consent from participants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Adapting “ideal” research designs to fit with reality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Dealing with the unexpected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Staffing of project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Investigation Principles</a:t>
            </a:r>
            <a:endParaRPr b="0" lang="en-US" sz="4400" spc="-1" strike="noStrike">
              <a:solidFill>
                <a:srgbClr val="000000"/>
              </a:solidFill>
              <a:latin typeface="Arial"/>
            </a:endParaRPr>
          </a:p>
        </p:txBody>
      </p:sp>
      <p:sp>
        <p:nvSpPr>
          <p:cNvPr id="11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There are 4 main principles of investigation: </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Stating the hypothesis</a:t>
            </a:r>
            <a:r>
              <a:rPr b="0" lang="en-US" sz="2400" spc="-1" strike="noStrike">
                <a:solidFill>
                  <a:schemeClr val="dk1"/>
                </a:solidFill>
                <a:latin typeface="Calibri"/>
                <a:ea typeface="Calibri"/>
              </a:rPr>
              <a:t>: What should be investigated?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Selecting investigation technique</a:t>
            </a:r>
            <a:r>
              <a:rPr b="0" lang="en-US" sz="2400" spc="-1" strike="noStrike">
                <a:solidFill>
                  <a:schemeClr val="dk1"/>
                </a:solidFill>
                <a:latin typeface="Calibri"/>
                <a:ea typeface="Calibri"/>
              </a:rPr>
              <a:t>: conducting  surveys, case studies, formal experiments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Maintaining control over variables</a:t>
            </a:r>
            <a:r>
              <a:rPr b="0" lang="en-US" sz="2400" spc="-1" strike="noStrike">
                <a:solidFill>
                  <a:schemeClr val="dk1"/>
                </a:solidFill>
                <a:latin typeface="Calibri"/>
                <a:ea typeface="Calibri"/>
              </a:rPr>
              <a:t>: dependent and independent variables</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Making meaningful investigation</a:t>
            </a:r>
            <a:r>
              <a:rPr b="0" lang="en-US" sz="2400" spc="-1" strike="noStrike">
                <a:solidFill>
                  <a:schemeClr val="dk1"/>
                </a:solidFill>
                <a:latin typeface="Calibri"/>
                <a:ea typeface="Calibri"/>
              </a:rPr>
              <a:t>: verification of theories, evaluating accuracy of models, validating measurement results.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PRINCIPLES OF EMPIRICAL STUDIES</a:t>
            </a:r>
            <a:endParaRPr b="0" lang="en-US" sz="4400" spc="-1" strike="noStrike">
              <a:solidFill>
                <a:srgbClr val="000000"/>
              </a:solidFill>
              <a:latin typeface="Arial"/>
            </a:endParaRPr>
          </a:p>
        </p:txBody>
      </p:sp>
      <p:sp>
        <p:nvSpPr>
          <p:cNvPr id="121" name="PlaceHolder 2"/>
          <p:cNvSpPr>
            <a:spLocks noGrp="1"/>
          </p:cNvSpPr>
          <p:nvPr>
            <p:ph/>
          </p:nvPr>
        </p:nvSpPr>
        <p:spPr>
          <a:xfrm>
            <a:off x="838080" y="1450080"/>
            <a:ext cx="999576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The key principles involved in designing empirical studies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The level of control of study variables that determines the appropriate type of study</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Study goals and hypotheses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Maintaining control of variables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Threats to validity</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The use of human subjects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Investigation Techniques</a:t>
            </a:r>
            <a:endParaRPr b="0" lang="en-US" sz="4400" spc="-1" strike="noStrike">
              <a:solidFill>
                <a:srgbClr val="000000"/>
              </a:solidFill>
              <a:latin typeface="Arial"/>
            </a:endParaRPr>
          </a:p>
        </p:txBody>
      </p:sp>
      <p:sp>
        <p:nvSpPr>
          <p:cNvPr id="123"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Three ways to investigate: </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Formal experiment</a:t>
            </a:r>
            <a:r>
              <a:rPr b="0" lang="en-US" sz="2400" spc="-1" strike="noStrike">
                <a:solidFill>
                  <a:schemeClr val="dk1"/>
                </a:solidFill>
                <a:latin typeface="Calibri"/>
                <a:ea typeface="Calibri"/>
              </a:rPr>
              <a:t>: A controlled investigation of an activity, by identifying, manipulating and documenting key factors of that activity.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Case study</a:t>
            </a:r>
            <a:r>
              <a:rPr b="0" lang="en-US" sz="2400" spc="-1" strike="noStrike">
                <a:solidFill>
                  <a:schemeClr val="dk1"/>
                </a:solidFill>
                <a:latin typeface="Calibri"/>
                <a:ea typeface="Calibri"/>
              </a:rPr>
              <a:t>: Document an activity by identifying key factors (inputs, constraints and resources) that may affect the outcomes of that activity.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Survey</a:t>
            </a:r>
            <a:r>
              <a:rPr b="0" lang="en-US" sz="2400" spc="-1" strike="noStrike">
                <a:solidFill>
                  <a:schemeClr val="dk1"/>
                </a:solidFill>
                <a:latin typeface="Calibri"/>
                <a:ea typeface="Calibri"/>
              </a:rPr>
              <a:t>: A retrospective study of a situation to try to document relationships and outcomes.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Example</a:t>
            </a:r>
            <a:endParaRPr b="0" lang="en-US" sz="4400" spc="-1" strike="noStrike">
              <a:solidFill>
                <a:srgbClr val="000000"/>
              </a:solidFill>
              <a:latin typeface="Arial"/>
            </a:endParaRPr>
          </a:p>
        </p:txBody>
      </p:sp>
      <p:sp>
        <p:nvSpPr>
          <p:cNvPr id="125"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Experiment: </a:t>
            </a:r>
            <a:r>
              <a:rPr b="0" lang="en-US" sz="2800" spc="-1" strike="noStrike">
                <a:solidFill>
                  <a:srgbClr val="c00000"/>
                </a:solidFill>
                <a:latin typeface="Calibri"/>
                <a:ea typeface="Calibri"/>
              </a:rPr>
              <a:t>research in the small</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You have heard about scrum and its advantages and may want to investigate whether to use scrum in your company. You may design a controlled (dummy) project and apply the scrum technique to it. You may want to </a:t>
            </a:r>
            <a:r>
              <a:rPr b="0" lang="en-US" sz="2400" spc="-1" strike="noStrike">
                <a:solidFill>
                  <a:srgbClr val="c00000"/>
                </a:solidFill>
                <a:latin typeface="Calibri"/>
                <a:ea typeface="Calibri"/>
              </a:rPr>
              <a:t>experiment</a:t>
            </a:r>
            <a:r>
              <a:rPr b="0" lang="en-US" sz="2400" spc="-1" strike="noStrike">
                <a:solidFill>
                  <a:schemeClr val="dk1"/>
                </a:solidFill>
                <a:latin typeface="Calibri"/>
                <a:ea typeface="Calibri"/>
              </a:rPr>
              <a:t> with the various aspects of scrum and document the results  for further investigation.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To conduct a controlled experiment, you decide in advance what you want to investigate and then plan how to capture data to support your investigation.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 </a:t>
            </a:r>
            <a:r>
              <a:rPr b="0" i="1" lang="en-US" sz="2400" spc="-1" strike="noStrike">
                <a:solidFill>
                  <a:schemeClr val="dk1"/>
                </a:solidFill>
                <a:latin typeface="Calibri"/>
                <a:ea typeface="Calibri"/>
              </a:rPr>
              <a:t>controlled experiment </a:t>
            </a:r>
            <a:r>
              <a:rPr b="0" lang="en-US" sz="2400" spc="-1" strike="noStrike">
                <a:solidFill>
                  <a:schemeClr val="dk1"/>
                </a:solidFill>
                <a:latin typeface="Calibri"/>
                <a:ea typeface="Calibri"/>
              </a:rPr>
              <a:t>is a rigorous, </a:t>
            </a:r>
            <a:r>
              <a:rPr b="0" i="1" lang="en-US" sz="2400" spc="-1" strike="noStrike">
                <a:solidFill>
                  <a:schemeClr val="dk1"/>
                </a:solidFill>
                <a:latin typeface="Calibri"/>
                <a:ea typeface="Calibri"/>
              </a:rPr>
              <a:t>controlled </a:t>
            </a:r>
            <a:r>
              <a:rPr b="0" lang="en-US" sz="2400" spc="-1" strike="noStrike">
                <a:solidFill>
                  <a:schemeClr val="dk1"/>
                </a:solidFill>
                <a:latin typeface="Calibri"/>
                <a:ea typeface="Calibri"/>
              </a:rPr>
              <a:t>investigation of an activity, where the key factors are identified and manipulated to document their eﬀects on the outcome.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Empirical SE</a:t>
            </a:r>
            <a:endParaRPr b="0" lang="en-US" sz="4400" spc="-1" strike="noStrike">
              <a:solidFill>
                <a:srgbClr val="000000"/>
              </a:solidFill>
              <a:latin typeface="Arial"/>
            </a:endParaRPr>
          </a:p>
        </p:txBody>
      </p:sp>
      <p:sp>
        <p:nvSpPr>
          <p:cNvPr id="91"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Fill the gap between research and practice by: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Developing methods for studying SE practice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Building a body of knowledge of SE practice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Validating research before deployment in industrial settings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Example</a:t>
            </a:r>
            <a:endParaRPr b="0" lang="en-US" sz="4400" spc="-1" strike="noStrike">
              <a:solidFill>
                <a:srgbClr val="000000"/>
              </a:solidFill>
              <a:latin typeface="Arial"/>
            </a:endParaRPr>
          </a:p>
        </p:txBody>
      </p:sp>
      <p:sp>
        <p:nvSpPr>
          <p:cNvPr id="127"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Case study: </a:t>
            </a:r>
            <a:r>
              <a:rPr b="0" lang="en-US" sz="2800" spc="-1" strike="noStrike">
                <a:solidFill>
                  <a:srgbClr val="c00000"/>
                </a:solidFill>
                <a:latin typeface="Calibri"/>
                <a:ea typeface="Calibri"/>
              </a:rPr>
              <a:t>research in the typical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You may have used scrum for the first time in a project in your company. After the project is completed,  you may perform a </a:t>
            </a:r>
            <a:r>
              <a:rPr b="0" lang="en-US" sz="2400" spc="-1" strike="noStrike">
                <a:solidFill>
                  <a:srgbClr val="c00000"/>
                </a:solidFill>
                <a:latin typeface="Calibri"/>
                <a:ea typeface="Calibri"/>
              </a:rPr>
              <a:t>case-study</a:t>
            </a:r>
            <a:r>
              <a:rPr b="0" lang="en-US" sz="2400" spc="-1" strike="noStrike">
                <a:solidFill>
                  <a:schemeClr val="dk1"/>
                </a:solidFill>
                <a:latin typeface="Calibri"/>
                <a:ea typeface="Calibri"/>
              </a:rPr>
              <a:t> to capture the effort involved (budget, personnel), the number of failures investigated, and the project duration.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 </a:t>
            </a:r>
            <a:r>
              <a:rPr b="0" i="1" lang="en-US" sz="2400" spc="-1" strike="noStrike">
                <a:solidFill>
                  <a:schemeClr val="dk1"/>
                </a:solidFill>
                <a:latin typeface="Calibri"/>
                <a:ea typeface="Calibri"/>
              </a:rPr>
              <a:t>case study </a:t>
            </a:r>
            <a:r>
              <a:rPr b="0" lang="en-US" sz="2400" spc="-1" strike="noStrike">
                <a:solidFill>
                  <a:schemeClr val="dk1"/>
                </a:solidFill>
                <a:latin typeface="Calibri"/>
                <a:ea typeface="Calibri"/>
              </a:rPr>
              <a:t>is a quasi-experiment where you identify key factors that may aﬀect the outcome of an activity and then document the activity inputs, constraints, resources, and outputs.</a:t>
            </a:r>
            <a:br>
              <a:rPr sz="2400"/>
            </a:br>
            <a:br>
              <a:rPr sz="2400"/>
            </a:br>
            <a:r>
              <a:rPr b="0" lang="en-US" sz="2400" spc="-1" strike="noStrike">
                <a:solidFill>
                  <a:schemeClr val="dk1"/>
                </a:solidFill>
                <a:latin typeface="Calibri"/>
              </a:rPr>
              <a: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Example</a:t>
            </a:r>
            <a:endParaRPr b="0" lang="en-US" sz="4400" spc="-1" strike="noStrike">
              <a:solidFill>
                <a:srgbClr val="000000"/>
              </a:solidFill>
              <a:latin typeface="Arial"/>
            </a:endParaRPr>
          </a:p>
        </p:txBody>
      </p:sp>
      <p:sp>
        <p:nvSpPr>
          <p:cNvPr id="12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Survey: </a:t>
            </a:r>
            <a:r>
              <a:rPr b="0" lang="en-US" sz="2800" spc="-1" strike="noStrike">
                <a:solidFill>
                  <a:srgbClr val="c00000"/>
                </a:solidFill>
                <a:latin typeface="Calibri"/>
                <a:ea typeface="Calibri"/>
              </a:rPr>
              <a:t>investigate in the large</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After you have used scrum in many projects in your company, you may conduct a </a:t>
            </a:r>
            <a:r>
              <a:rPr b="0" lang="en-US" sz="2400" spc="-1" strike="noStrike">
                <a:solidFill>
                  <a:srgbClr val="c00000"/>
                </a:solidFill>
                <a:latin typeface="Calibri"/>
                <a:ea typeface="Calibri"/>
              </a:rPr>
              <a:t>survey</a:t>
            </a:r>
            <a:r>
              <a:rPr b="0" lang="en-US" sz="2400" spc="-1" strike="noStrike">
                <a:solidFill>
                  <a:schemeClr val="dk1"/>
                </a:solidFill>
                <a:latin typeface="Calibri"/>
                <a:ea typeface="Calibri"/>
              </a:rPr>
              <a:t> to capture the effort involved (budget, personnel), the number of failures investigated, and the project duration for all the projects. Then, you may compare these figures with those from projects using conventional software development to see if scrum could lead to an overall improvements in practice.</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Surveys try to poll what is happening broadly over large groups of projects and are thus </a:t>
            </a:r>
            <a:r>
              <a:rPr b="0" i="1" lang="en-US" sz="2400" spc="-1" strike="noStrike">
                <a:solidFill>
                  <a:schemeClr val="dk1"/>
                </a:solidFill>
                <a:latin typeface="Calibri"/>
                <a:ea typeface="Calibri"/>
              </a:rPr>
              <a:t>research in the large</a:t>
            </a:r>
            <a:r>
              <a:rPr b="0" lang="en-US" sz="2400" spc="-1" strike="noStrike">
                <a:solidFill>
                  <a:schemeClr val="dk1"/>
                </a:solidFill>
                <a:latin typeface="Calibri"/>
                <a:ea typeface="Calibri"/>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Case-study or Experiment?</a:t>
            </a:r>
            <a:endParaRPr b="0" lang="en-US" sz="4400" spc="-1" strike="noStrike">
              <a:solidFill>
                <a:srgbClr val="000000"/>
              </a:solidFill>
              <a:latin typeface="Arial"/>
            </a:endParaRPr>
          </a:p>
        </p:txBody>
      </p:sp>
      <p:sp>
        <p:nvSpPr>
          <p:cNvPr id="131" name="PlaceHolder 2"/>
          <p:cNvSpPr>
            <a:spLocks noGrp="1"/>
          </p:cNvSpPr>
          <p:nvPr>
            <p:ph/>
          </p:nvPr>
        </p:nvSpPr>
        <p:spPr>
          <a:xfrm>
            <a:off x="838080" y="1450080"/>
            <a:ext cx="10515240" cy="404928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How to decide whether conduct an experiment or perform a case-study?</a:t>
            </a:r>
            <a:endParaRPr b="0" lang="en-US" sz="2800" spc="-1" strike="noStrike">
              <a:solidFill>
                <a:srgbClr val="000000"/>
              </a:solidFill>
              <a:latin typeface="Arial"/>
            </a:endParaRPr>
          </a:p>
        </p:txBody>
      </p:sp>
      <p:sp>
        <p:nvSpPr>
          <p:cNvPr id="132" name="Google Shape;220;p22"/>
          <p:cNvSpPr/>
          <p:nvPr/>
        </p:nvSpPr>
        <p:spPr>
          <a:xfrm>
            <a:off x="4238280" y="5569560"/>
            <a:ext cx="2444400" cy="639720"/>
          </a:xfrm>
          <a:prstGeom prst="rect">
            <a:avLst/>
          </a:prstGeom>
          <a:noFill/>
          <a:ln w="0">
            <a:noFill/>
          </a:ln>
        </p:spPr>
        <p:style>
          <a:lnRef idx="0"/>
          <a:fillRef idx="0"/>
          <a:effectRef idx="0"/>
          <a:fontRef idx="minor"/>
        </p:style>
        <p:txBody>
          <a:bodyPr anchor="t">
            <a:spAutoFit/>
          </a:bodyPr>
          <a:p>
            <a:pPr marL="12600">
              <a:lnSpc>
                <a:spcPct val="100000"/>
              </a:lnSpc>
              <a:tabLst>
                <a:tab algn="l" pos="0"/>
              </a:tabLst>
            </a:pPr>
            <a:r>
              <a:rPr b="1" lang="en-US" sz="1800" spc="-1" strike="noStrike">
                <a:solidFill>
                  <a:srgbClr val="008000"/>
                </a:solidFill>
                <a:latin typeface="Calibri"/>
                <a:ea typeface="Calibri"/>
              </a:rPr>
              <a:t>Control is the key factor</a:t>
            </a:r>
            <a:endParaRPr b="0" lang="en-US" sz="1800" spc="-1" strike="noStrike">
              <a:solidFill>
                <a:srgbClr val="000000"/>
              </a:solidFill>
              <a:latin typeface="Arial"/>
            </a:endParaRPr>
          </a:p>
        </p:txBody>
      </p:sp>
      <p:pic>
        <p:nvPicPr>
          <p:cNvPr id="133" name="Google Shape;221;p22" descr=""/>
          <p:cNvPicPr/>
          <p:nvPr/>
        </p:nvPicPr>
        <p:blipFill>
          <a:blip r:embed="rId1"/>
          <a:stretch/>
        </p:blipFill>
        <p:spPr>
          <a:xfrm>
            <a:off x="2756160" y="2676240"/>
            <a:ext cx="6129360" cy="22834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Control of Variables and Study Type</a:t>
            </a:r>
            <a:endParaRPr b="0" lang="en-US" sz="4400" spc="-1" strike="noStrike">
              <a:solidFill>
                <a:srgbClr val="000000"/>
              </a:solidFill>
              <a:latin typeface="Arial"/>
            </a:endParaRPr>
          </a:p>
        </p:txBody>
      </p:sp>
      <p:sp>
        <p:nvSpPr>
          <p:cNvPr id="135"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Empirical studies that involve observations where potential confounding variables cannot be controlled and/or subjects cannot be assigned to treatment or control groups are called </a:t>
            </a:r>
            <a:r>
              <a:rPr b="0" i="1" lang="en-US" sz="2800" spc="-1" strike="noStrike">
                <a:solidFill>
                  <a:schemeClr val="dk1"/>
                </a:solidFill>
                <a:latin typeface="Calibri"/>
                <a:ea typeface="Calibri"/>
              </a:rPr>
              <a:t>observational studies, natural experiments</a:t>
            </a:r>
            <a:r>
              <a:rPr b="0" lang="en-US" sz="2800" spc="-1" strike="noStrike">
                <a:solidFill>
                  <a:schemeClr val="dk1"/>
                </a:solidFill>
                <a:latin typeface="Calibri"/>
                <a:ea typeface="Calibri"/>
              </a:rPr>
              <a:t>, and/or </a:t>
            </a:r>
            <a:r>
              <a:rPr b="0" i="1" lang="en-US" sz="2800" spc="-1" strike="noStrike">
                <a:solidFill>
                  <a:schemeClr val="dk1"/>
                </a:solidFill>
                <a:latin typeface="Calibri"/>
                <a:ea typeface="Calibri"/>
              </a:rPr>
              <a:t>quasi-experiments.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Empirical studies in software engineering are case studies that involve the use of a tool or technique on projects without random assignment of subjects to projects and control of all other variables. Thus, these software engineering case studies are really quasi-experiments.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Control of Variables and Study Type</a:t>
            </a:r>
            <a:endParaRPr b="0" lang="en-US" sz="4400" spc="-1" strike="noStrike">
              <a:solidFill>
                <a:srgbClr val="000000"/>
              </a:solidFill>
              <a:latin typeface="Arial"/>
            </a:endParaRPr>
          </a:p>
        </p:txBody>
      </p:sp>
      <p:sp>
        <p:nvSpPr>
          <p:cNvPr id="137"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Controlled experiments tend to be conducted in academia or research</a:t>
            </a:r>
            <a:br>
              <a:rPr sz="2800"/>
            </a:br>
            <a:r>
              <a:rPr b="0" lang="en-US" sz="2800" spc="-1" strike="noStrike">
                <a:solidFill>
                  <a:schemeClr val="dk1"/>
                </a:solidFill>
                <a:latin typeface="Calibri"/>
                <a:ea typeface="Calibri"/>
              </a:rPr>
              <a:t>labs. They are rarely conducted inside software development organizations because it is usually not possible to control all potential confounding factors. Application domains, environments, tools, processes, the capabilities of developers, and many other factors can vary widely and are hard to control.</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a:t>
            </a:r>
            <a:r>
              <a:rPr b="0" i="1" lang="en-US" sz="2800" spc="-1" strike="noStrike">
                <a:solidFill>
                  <a:schemeClr val="dk1"/>
                </a:solidFill>
                <a:latin typeface="Calibri"/>
                <a:ea typeface="Calibri"/>
              </a:rPr>
              <a:t>survey </a:t>
            </a:r>
            <a:r>
              <a:rPr b="0" lang="en-US" sz="2800" spc="-1" strike="noStrike">
                <a:solidFill>
                  <a:schemeClr val="dk1"/>
                </a:solidFill>
                <a:latin typeface="Calibri"/>
                <a:ea typeface="Calibri"/>
              </a:rPr>
              <a:t>is a retrospective study of a situation to try to document relationships and outcomes. Thus, a survey is done after an event has occurred.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Hypothesis</a:t>
            </a:r>
            <a:endParaRPr b="0" lang="en-US" sz="4400" spc="-1" strike="noStrike">
              <a:solidFill>
                <a:srgbClr val="000000"/>
              </a:solidFill>
              <a:latin typeface="Arial"/>
            </a:endParaRPr>
          </a:p>
        </p:txBody>
      </p:sp>
      <p:sp>
        <p:nvSpPr>
          <p:cNvPr id="139" name="PlaceHolder 2"/>
          <p:cNvSpPr>
            <a:spLocks noGrp="1"/>
          </p:cNvSpPr>
          <p:nvPr>
            <p:ph/>
          </p:nvPr>
        </p:nvSpPr>
        <p:spPr>
          <a:xfrm>
            <a:off x="838080" y="1450080"/>
            <a:ext cx="10515240" cy="4726800"/>
          </a:xfrm>
          <a:prstGeom prst="rect">
            <a:avLst/>
          </a:prstGeom>
          <a:noFill/>
          <a:ln w="0">
            <a:noFill/>
          </a:ln>
        </p:spPr>
        <p:txBody>
          <a:bodyPr anchor="t">
            <a:normAutofit fontScale="92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The first step is deciding what to investigate.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goal for the research can be expressed as a hypothesis in quantifiable terms that is to be tested.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test result (the collected data) will confirm or refute the hypothesis. </a:t>
            </a:r>
            <a:endParaRPr b="0" lang="en-US" sz="2800" spc="-1" strike="noStrike">
              <a:solidFill>
                <a:srgbClr val="000000"/>
              </a:solidFill>
              <a:latin typeface="Arial"/>
            </a:endParaRPr>
          </a:p>
          <a:p>
            <a:pPr marL="228600" indent="0">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Example: Does the Scrum method produce better quality software than using conventional waterfall model?</a:t>
            </a: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	</a:t>
            </a:r>
            <a:r>
              <a:rPr b="0" lang="en-US" sz="2800" spc="-1" strike="noStrike">
                <a:solidFill>
                  <a:srgbClr val="ff0000"/>
                </a:solidFill>
                <a:latin typeface="Calibri"/>
                <a:ea typeface="Calibri"/>
              </a:rPr>
              <a:t>or</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If using the Scrum method produces better quality software than using</a:t>
            </a:r>
            <a:br>
              <a:rPr sz="2800"/>
            </a:br>
            <a:r>
              <a:rPr b="0" lang="en-US" sz="2800" spc="-1" strike="noStrike">
                <a:solidFill>
                  <a:schemeClr val="dk1"/>
                </a:solidFill>
                <a:latin typeface="Calibri"/>
                <a:ea typeface="Calibri"/>
              </a:rPr>
              <a:t>the waterfall then code produced using Scrum will have fewer defects</a:t>
            </a:r>
            <a:br>
              <a:rPr sz="2800"/>
            </a:br>
            <a:r>
              <a:rPr b="0" lang="en-US" sz="2800" spc="-1" strike="noStrike">
                <a:solidFill>
                  <a:schemeClr val="dk1"/>
                </a:solidFill>
                <a:latin typeface="Calibri"/>
                <a:ea typeface="Calibri"/>
              </a:rPr>
              <a:t>per thousand lines of code than code produced using the waterfall method. </a:t>
            </a:r>
            <a:br>
              <a:rPr sz="2800"/>
            </a:br>
            <a:r>
              <a:rPr b="0" lang="en-US" sz="2800" spc="-1" strike="noStrike">
                <a:solidFill>
                  <a:schemeClr val="dk1"/>
                </a:solidFill>
                <a:latin typeface="Calibri"/>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Hypothesis Cont’d</a:t>
            </a:r>
            <a:endParaRPr b="0" lang="en-US" sz="4400" spc="-1" strike="noStrike">
              <a:solidFill>
                <a:srgbClr val="000000"/>
              </a:solidFill>
              <a:latin typeface="Arial"/>
            </a:endParaRPr>
          </a:p>
        </p:txBody>
      </p:sp>
      <p:sp>
        <p:nvSpPr>
          <p:cNvPr id="141" name="PlaceHolder 2"/>
          <p:cNvSpPr>
            <a:spLocks noGrp="1"/>
          </p:cNvSpPr>
          <p:nvPr>
            <p:ph/>
          </p:nvPr>
        </p:nvSpPr>
        <p:spPr>
          <a:xfrm>
            <a:off x="838080" y="1450080"/>
            <a:ext cx="10515240" cy="4726800"/>
          </a:xfrm>
          <a:prstGeom prst="rect">
            <a:avLst/>
          </a:prstGeom>
          <a:noFill/>
          <a:ln w="0">
            <a:noFill/>
          </a:ln>
        </p:spPr>
        <p:txBody>
          <a:bodyPr anchor="t">
            <a:normAutofit/>
          </a:bodyPr>
          <a:p>
            <a:pPr indent="0">
              <a:lnSpc>
                <a:spcPct val="90000"/>
              </a:lnSpc>
              <a:buNone/>
              <a:tabLst>
                <a:tab algn="l" pos="0"/>
              </a:tabLst>
            </a:pPr>
            <a:r>
              <a:rPr b="0" lang="en-US" sz="2800" spc="-1" strike="noStrike">
                <a:solidFill>
                  <a:schemeClr val="dk1"/>
                </a:solidFill>
                <a:latin typeface="Calibri"/>
                <a:ea typeface="Calibri"/>
              </a:rPr>
              <a:t>Other Examples: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Can integrated development and testing tools improve our productivity?</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Does code produced using Agile software development have a lower number of defects per KLOC than code produced using the  conventional methods?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Hypothesis Cont’d</a:t>
            </a:r>
            <a:endParaRPr b="0" lang="en-US" sz="4400" spc="-1" strike="noStrike">
              <a:solidFill>
                <a:srgbClr val="000000"/>
              </a:solidFill>
              <a:latin typeface="Arial"/>
            </a:endParaRPr>
          </a:p>
        </p:txBody>
      </p:sp>
      <p:sp>
        <p:nvSpPr>
          <p:cNvPr id="143"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first evaluate a </a:t>
            </a:r>
            <a:r>
              <a:rPr b="0" i="1" lang="en-US" sz="2800" spc="-1" strike="noStrike">
                <a:solidFill>
                  <a:schemeClr val="dk1"/>
                </a:solidFill>
                <a:latin typeface="Calibri"/>
                <a:ea typeface="Calibri"/>
              </a:rPr>
              <a:t>null hypothesis</a:t>
            </a:r>
            <a:r>
              <a:rPr b="0" lang="en-US" sz="2800" spc="-1" strike="noStrike">
                <a:solidFill>
                  <a:schemeClr val="dk1"/>
                </a:solidFill>
                <a:latin typeface="Calibri"/>
                <a:ea typeface="Calibri"/>
              </a:rPr>
              <a:t>, which states that the proposed relationship does not hold.</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Hyp0: There is no difference between the quality of software produced by the Scrum method and the quality of the software produced by using the XP method as indicated by defects per thousand lines of code.</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After rejecting the null hypothesis, you can evaluate </a:t>
            </a:r>
            <a:r>
              <a:rPr b="0" i="1" lang="en-US" sz="2800" spc="-1" strike="noStrike">
                <a:solidFill>
                  <a:schemeClr val="dk1"/>
                </a:solidFill>
                <a:latin typeface="Calibri"/>
                <a:ea typeface="Calibri"/>
              </a:rPr>
              <a:t>alternative hypotheses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HypA1: The code produced using Scrum will have fewer defects</a:t>
            </a:r>
            <a:br>
              <a:rPr sz="2400"/>
            </a:br>
            <a:r>
              <a:rPr b="0" lang="en-US" sz="2400" spc="-1" strike="noStrike">
                <a:solidFill>
                  <a:schemeClr val="dk1"/>
                </a:solidFill>
                <a:latin typeface="Calibri"/>
                <a:ea typeface="Calibri"/>
              </a:rPr>
              <a:t>per thousand lines of code than the code produced using the XP</a:t>
            </a:r>
            <a:br>
              <a:rPr sz="2400"/>
            </a:br>
            <a:r>
              <a:rPr b="0" lang="en-US" sz="2400" spc="-1" strike="noStrike">
                <a:solidFill>
                  <a:schemeClr val="dk1"/>
                </a:solidFill>
                <a:latin typeface="Calibri"/>
                <a:ea typeface="Calibri"/>
              </a:rPr>
              <a:t>method.</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HypA2: The code produced using XP will have fewer defects per thousand lines of code than the code produced using the Scrum method.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Maintaining Control over Variables</a:t>
            </a:r>
            <a:endParaRPr b="0" lang="en-US" sz="4400" spc="-1" strike="noStrike">
              <a:solidFill>
                <a:srgbClr val="000000"/>
              </a:solidFill>
              <a:latin typeface="Arial"/>
            </a:endParaRPr>
          </a:p>
        </p:txBody>
      </p:sp>
      <p:sp>
        <p:nvSpPr>
          <p:cNvPr id="145"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What variables may affect truth of a hypothesis?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for each variable identified, you must decide how much control you have over it.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How do they affect it?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Variable: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Independent (values are set by the experiment or initial conditions)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Dependent (values are affected by change of other variables)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Example: </a:t>
            </a:r>
            <a:endParaRPr b="0" lang="en-US" sz="2800" spc="-1" strike="noStrike">
              <a:solidFill>
                <a:srgbClr val="000000"/>
              </a:solidFill>
              <a:latin typeface="Arial"/>
            </a:endParaRPr>
          </a:p>
          <a:p>
            <a:pPr marL="457200" indent="0">
              <a:lnSpc>
                <a:spcPct val="90000"/>
              </a:lnSpc>
              <a:spcBef>
                <a:spcPts val="499"/>
              </a:spcBef>
              <a:buNone/>
              <a:tabLst>
                <a:tab algn="l" pos="0"/>
              </a:tabLst>
            </a:pPr>
            <a:r>
              <a:rPr b="0" lang="en-US" sz="2400" spc="-1" strike="noStrike">
                <a:solidFill>
                  <a:schemeClr val="dk1"/>
                </a:solidFill>
                <a:latin typeface="Calibri"/>
                <a:ea typeface="Calibri"/>
              </a:rPr>
              <a:t>Effect of “programming language” on  the “quality” of resulting code. Programming language is an independent and quality is a dependent variable.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Maintaining Control over Variables</a:t>
            </a:r>
            <a:endParaRPr b="0" lang="en-US" sz="4400" spc="-1" strike="noStrike">
              <a:solidFill>
                <a:srgbClr val="000000"/>
              </a:solidFill>
              <a:latin typeface="Arial"/>
            </a:endParaRPr>
          </a:p>
        </p:txBody>
      </p:sp>
      <p:sp>
        <p:nvSpPr>
          <p:cNvPr id="147"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The treatment of state variables diﬀers in case studies and controlled</a:t>
            </a:r>
            <a:br>
              <a:rPr sz="2800"/>
            </a:br>
            <a:r>
              <a:rPr b="0" lang="en-US" sz="2800" spc="-1" strike="noStrike">
                <a:solidFill>
                  <a:schemeClr val="dk1"/>
                </a:solidFill>
                <a:latin typeface="Calibri"/>
                <a:ea typeface="Calibri"/>
              </a:rPr>
              <a:t>experiments.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a:t>
            </a:r>
            <a:r>
              <a:rPr b="0" i="1" lang="en-US" sz="2800" spc="-1" strike="noStrike">
                <a:solidFill>
                  <a:schemeClr val="dk1"/>
                </a:solidFill>
                <a:latin typeface="Calibri"/>
                <a:ea typeface="Calibri"/>
              </a:rPr>
              <a:t>state variable </a:t>
            </a:r>
            <a:r>
              <a:rPr b="0" lang="en-US" sz="2800" spc="-1" strike="noStrike">
                <a:solidFill>
                  <a:schemeClr val="dk1"/>
                </a:solidFill>
                <a:latin typeface="Calibri"/>
                <a:ea typeface="Calibri"/>
              </a:rPr>
              <a:t>is a factor that can characterize your project and inﬂuence your evaluation results. Sometimes, state variables are called </a:t>
            </a:r>
            <a:r>
              <a:rPr b="0" i="1" lang="en-US" sz="2800" spc="-1" strike="noStrike">
                <a:solidFill>
                  <a:schemeClr val="dk1"/>
                </a:solidFill>
                <a:latin typeface="Calibri"/>
                <a:ea typeface="Calibri"/>
              </a:rPr>
              <a:t>independent variables</a:t>
            </a:r>
            <a:r>
              <a:rPr b="0" lang="en-US" sz="2800" spc="-1" strike="noStrike">
                <a:solidFill>
                  <a:schemeClr val="dk1"/>
                </a:solidFill>
                <a:latin typeface="Calibri"/>
                <a:ea typeface="Calibri"/>
              </a:rPr>
              <a:t>, because they can be manipulated to aﬀect the outcome.</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Examples of state variables include the application area, the system type, or the developers’ experience with the language, tool, or  method.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a:t>
            </a:r>
            <a:endParaRPr b="0" lang="en-US" sz="4400" spc="-1" strike="noStrike">
              <a:solidFill>
                <a:srgbClr val="000000"/>
              </a:solidFill>
              <a:latin typeface="Arial"/>
            </a:endParaRPr>
          </a:p>
        </p:txBody>
      </p:sp>
      <p:sp>
        <p:nvSpPr>
          <p:cNvPr id="93"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What is software engineering investigation? </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Applying “scientific” principles and techniques to investigate properties of software and software related tools and techniques. </a:t>
            </a: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Maintaining Control over Variables</a:t>
            </a:r>
            <a:endParaRPr b="0" lang="en-US" sz="4400" spc="-1" strike="noStrike">
              <a:solidFill>
                <a:srgbClr val="000000"/>
              </a:solidFill>
              <a:latin typeface="Arial"/>
            </a:endParaRPr>
          </a:p>
        </p:txBody>
      </p:sp>
      <p:sp>
        <p:nvSpPr>
          <p:cNvPr id="14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A common mistake: ignoring other variables that may affect the values of a dependent variable.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Example: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Suppose you want to determine whether a change in </a:t>
            </a:r>
            <a:r>
              <a:rPr b="0" lang="en-US" sz="2400" spc="-1" strike="noStrike">
                <a:solidFill>
                  <a:srgbClr val="c00000"/>
                </a:solidFill>
                <a:latin typeface="Calibri"/>
                <a:ea typeface="Calibri"/>
              </a:rPr>
              <a:t>programming  language </a:t>
            </a:r>
            <a:r>
              <a:rPr b="0" lang="en-US" sz="2400" spc="-1" strike="noStrike">
                <a:solidFill>
                  <a:schemeClr val="dk1"/>
                </a:solidFill>
                <a:latin typeface="Calibri"/>
                <a:ea typeface="Calibri"/>
              </a:rPr>
              <a:t>(independent variable) can affect the </a:t>
            </a:r>
            <a:r>
              <a:rPr b="0" lang="en-US" sz="2400" spc="-1" strike="noStrike">
                <a:solidFill>
                  <a:srgbClr val="c00000"/>
                </a:solidFill>
                <a:latin typeface="Calibri"/>
                <a:ea typeface="Calibri"/>
              </a:rPr>
              <a:t>productivity</a:t>
            </a:r>
            <a:r>
              <a:rPr b="0" lang="en-US" sz="2400" spc="-1" strike="noStrike">
                <a:solidFill>
                  <a:schemeClr val="dk1"/>
                </a:solidFill>
                <a:latin typeface="Calibri"/>
                <a:ea typeface="Calibri"/>
              </a:rPr>
              <a:t>  (dependent variable) of your project. For instance, you currently use  FORTRAN and you want to investigate the effects of changing to Ada. </a:t>
            </a:r>
            <a:r>
              <a:rPr b="0" lang="en-US" sz="2400" spc="-1" strike="noStrike">
                <a:solidFill>
                  <a:srgbClr val="c00000"/>
                </a:solidFill>
                <a:latin typeface="Calibri"/>
                <a:ea typeface="Calibri"/>
              </a:rPr>
              <a:t>The values of all other variables should stay the same (e.g.,  application experience, programming environment, type of problem,  etc.)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Without this you cannot be sure that the difference in productivity is  attributable to the change in language.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But list of other variables may grow beyond control!</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Threats to Validity</a:t>
            </a:r>
            <a:endParaRPr b="0" lang="en-US" sz="4400" spc="-1" strike="noStrike">
              <a:solidFill>
                <a:srgbClr val="000000"/>
              </a:solidFill>
              <a:latin typeface="Arial"/>
            </a:endParaRPr>
          </a:p>
        </p:txBody>
      </p:sp>
      <p:sp>
        <p:nvSpPr>
          <p:cNvPr id="151" name="PlaceHolder 2"/>
          <p:cNvSpPr>
            <a:spLocks noGrp="1"/>
          </p:cNvSpPr>
          <p:nvPr>
            <p:ph/>
          </p:nvPr>
        </p:nvSpPr>
        <p:spPr>
          <a:xfrm>
            <a:off x="838080" y="1463760"/>
            <a:ext cx="1068840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We have all seen reports about studies with new results that contradict results reported from the past.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new study might show that a medical treatment is not eﬀective, even though prior studies supported the eﬀectiveness of the treatment.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No study is perfect; there are many ways that a study can provide misleading results. Potential problems with empirical studies are classified as categories of </a:t>
            </a:r>
            <a:r>
              <a:rPr b="0" i="1" lang="en-US" sz="2800" spc="-1" strike="noStrike">
                <a:solidFill>
                  <a:schemeClr val="dk1"/>
                </a:solidFill>
                <a:latin typeface="Calibri"/>
                <a:ea typeface="Calibri"/>
              </a:rPr>
              <a:t>threats to validity</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i="1" lang="en-US" sz="2400" spc="-1" strike="noStrike">
                <a:solidFill>
                  <a:schemeClr val="dk1"/>
                </a:solidFill>
                <a:latin typeface="Calibri"/>
                <a:ea typeface="Calibri"/>
              </a:rPr>
              <a:t>Conclusion validity</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i="1" lang="en-US" sz="2400" spc="-1" strike="noStrike">
                <a:solidFill>
                  <a:schemeClr val="dk1"/>
                </a:solidFill>
                <a:latin typeface="Calibri"/>
                <a:ea typeface="Calibri"/>
              </a:rPr>
              <a:t>Construct validity</a:t>
            </a:r>
            <a:endParaRPr b="0" lang="en-US" sz="2400" spc="-1" strike="noStrike">
              <a:solidFill>
                <a:srgbClr val="000000"/>
              </a:solidFill>
              <a:latin typeface="Arial"/>
            </a:endParaRPr>
          </a:p>
          <a:p>
            <a:pPr marL="685800" indent="0">
              <a:lnSpc>
                <a:spcPct val="90000"/>
              </a:lnSpc>
              <a:spcBef>
                <a:spcPts val="499"/>
              </a:spcBef>
              <a:buNone/>
              <a:tabLst>
                <a:tab algn="l" pos="0"/>
              </a:tabLst>
            </a:pPr>
            <a:endParaRPr b="0" lang="en-US" sz="2400" spc="-1" strike="noStrike">
              <a:solidFill>
                <a:srgbClr val="000000"/>
              </a:solidFill>
              <a:latin typeface="Arial"/>
            </a:endParaRPr>
          </a:p>
          <a:p>
            <a:pPr marL="685800" indent="0">
              <a:lnSpc>
                <a:spcPct val="90000"/>
              </a:lnSpc>
              <a:spcBef>
                <a:spcPts val="49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Threats to Validity</a:t>
            </a:r>
            <a:endParaRPr b="0" lang="en-US" sz="4400" spc="-1" strike="noStrike">
              <a:solidFill>
                <a:srgbClr val="000000"/>
              </a:solidFill>
              <a:latin typeface="Arial"/>
            </a:endParaRPr>
          </a:p>
        </p:txBody>
      </p:sp>
      <p:sp>
        <p:nvSpPr>
          <p:cNvPr id="153" name="PlaceHolder 2"/>
          <p:cNvSpPr>
            <a:spLocks noGrp="1"/>
          </p:cNvSpPr>
          <p:nvPr>
            <p:ph/>
          </p:nvPr>
        </p:nvSpPr>
        <p:spPr>
          <a:xfrm>
            <a:off x="838080" y="1163880"/>
            <a:ext cx="10515240" cy="5222880"/>
          </a:xfrm>
          <a:prstGeom prst="rect">
            <a:avLst/>
          </a:prstGeom>
          <a:noFill/>
          <a:ln w="0">
            <a:noFill/>
          </a:ln>
        </p:spPr>
        <p:txBody>
          <a:bodyPr anchor="t">
            <a:normAutofit fontScale="81000"/>
          </a:bodyPr>
          <a:p>
            <a:pPr marL="228600" indent="-228600">
              <a:lnSpc>
                <a:spcPct val="90000"/>
              </a:lnSpc>
              <a:buClr>
                <a:srgbClr val="5b9bd5"/>
              </a:buClr>
              <a:buFont typeface="Arial"/>
              <a:buChar char="•"/>
            </a:pPr>
            <a:r>
              <a:rPr b="0" i="1" lang="en-US" sz="2800" spc="-1" strike="noStrike">
                <a:solidFill>
                  <a:schemeClr val="accent1"/>
                </a:solidFill>
                <a:latin typeface="Calibri"/>
                <a:ea typeface="Calibri"/>
              </a:rPr>
              <a:t>Conclusion validity</a:t>
            </a:r>
            <a:r>
              <a:rPr b="0" i="1" lang="en-US" sz="2800" spc="-1" strike="noStrike">
                <a:solidFill>
                  <a:schemeClr val="dk1"/>
                </a:solidFill>
                <a:latin typeface="Calibri"/>
                <a:ea typeface="Calibri"/>
              </a:rPr>
              <a:t>:</a:t>
            </a:r>
            <a:r>
              <a:rPr b="0" lang="en-US" sz="2800" spc="-1" strike="noStrike">
                <a:solidFill>
                  <a:schemeClr val="dk1"/>
                </a:solidFill>
                <a:latin typeface="Calibri"/>
                <a:ea typeface="Calibri"/>
              </a:rPr>
              <a:t> Conclusion validity refers to the statistical relationship between independent and dependent variables.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study has conclusion validity if the results are statistically significant using appropriate statistical tests.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Treats to conclusion validity include using the wrong statistical tests, having too small a sample, and searching for relationships between too many variables, which increases the odds of finding a spurious correlation.</a:t>
            </a:r>
            <a:endParaRPr b="0" lang="en-US" sz="2800" spc="-1" strike="noStrike">
              <a:solidFill>
                <a:srgbClr val="000000"/>
              </a:solidFill>
              <a:latin typeface="Arial"/>
            </a:endParaRPr>
          </a:p>
          <a:p>
            <a:pPr marL="228600" indent="-228600">
              <a:lnSpc>
                <a:spcPct val="90000"/>
              </a:lnSpc>
              <a:spcBef>
                <a:spcPts val="1001"/>
              </a:spcBef>
              <a:buClr>
                <a:srgbClr val="5b9bd5"/>
              </a:buClr>
              <a:buFont typeface="Arial"/>
              <a:buChar char="•"/>
            </a:pPr>
            <a:r>
              <a:rPr b="0" i="1" lang="en-US" sz="2800" spc="-1" strike="noStrike">
                <a:solidFill>
                  <a:schemeClr val="accent1"/>
                </a:solidFill>
                <a:latin typeface="Calibri"/>
                <a:ea typeface="Calibri"/>
              </a:rPr>
              <a:t>Construct validity</a:t>
            </a:r>
            <a:r>
              <a:rPr b="0" lang="en-US" sz="2800" spc="-1" strike="noStrike">
                <a:solidFill>
                  <a:schemeClr val="dk1"/>
                </a:solidFill>
                <a:latin typeface="Calibri"/>
                <a:ea typeface="Calibri"/>
              </a:rPr>
              <a:t>. A study with construct validity uses measures that are relevant to the study and meaningful.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Using the measure </a:t>
            </a:r>
            <a:r>
              <a:rPr b="0" i="1" lang="en-US" sz="2800" spc="-1" strike="noStrike">
                <a:solidFill>
                  <a:schemeClr val="dk1"/>
                </a:solidFill>
                <a:latin typeface="Calibri"/>
                <a:ea typeface="Calibri"/>
              </a:rPr>
              <a:t>faults per KLOC </a:t>
            </a:r>
            <a:r>
              <a:rPr b="0" lang="en-US" sz="2800" spc="-1" strike="noStrike">
                <a:solidFill>
                  <a:schemeClr val="dk1"/>
                </a:solidFill>
                <a:latin typeface="Calibri"/>
                <a:ea typeface="Calibri"/>
              </a:rPr>
              <a:t>as a measure of code quality has some threats to validity since its value depends in part on when the measure is taken, for example, during testing (faults found during testing) or after release (faults found by customers).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key is to use meaningful measures, that is, the measures give values that are consistent with our intuition about the attribute that they purport to quantify.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Threats to Validity</a:t>
            </a:r>
            <a:endParaRPr b="0" lang="en-US" sz="4400" spc="-1" strike="noStrike">
              <a:solidFill>
                <a:srgbClr val="000000"/>
              </a:solidFill>
              <a:latin typeface="Arial"/>
            </a:endParaRPr>
          </a:p>
        </p:txBody>
      </p:sp>
      <p:sp>
        <p:nvSpPr>
          <p:cNvPr id="155" name="PlaceHolder 2"/>
          <p:cNvSpPr>
            <a:spLocks noGrp="1"/>
          </p:cNvSpPr>
          <p:nvPr>
            <p:ph/>
          </p:nvPr>
        </p:nvSpPr>
        <p:spPr>
          <a:xfrm>
            <a:off x="838080" y="1450080"/>
            <a:ext cx="10515240" cy="4726800"/>
          </a:xfrm>
          <a:prstGeom prst="rect">
            <a:avLst/>
          </a:prstGeom>
          <a:noFill/>
          <a:ln w="0">
            <a:noFill/>
          </a:ln>
        </p:spPr>
        <p:txBody>
          <a:bodyPr anchor="t">
            <a:normAutofit fontScale="92000"/>
          </a:bodyPr>
          <a:p>
            <a:pPr marL="228600" indent="-228600">
              <a:lnSpc>
                <a:spcPct val="90000"/>
              </a:lnSpc>
              <a:buClr>
                <a:srgbClr val="5b9bd5"/>
              </a:buClr>
              <a:buFont typeface="Arial"/>
              <a:buChar char="•"/>
            </a:pPr>
            <a:r>
              <a:rPr b="0" i="1" lang="en-US" sz="2800" spc="-1" strike="noStrike">
                <a:solidFill>
                  <a:schemeClr val="accent1"/>
                </a:solidFill>
                <a:latin typeface="Calibri"/>
                <a:ea typeface="Calibri"/>
              </a:rPr>
              <a:t>Internal validity</a:t>
            </a:r>
            <a:r>
              <a:rPr b="0" lang="en-US" sz="2800" spc="-1" strike="noStrike">
                <a:solidFill>
                  <a:schemeClr val="dk1"/>
                </a:solidFill>
                <a:latin typeface="Calibri"/>
                <a:ea typeface="Calibri"/>
              </a:rPr>
              <a:t>. Internal validity refers to the cause–eﬀect relationship between independent and dependent variables.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study has internal validity if the treatment actually caused the eﬀect shown in the dependent variables.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Specific threats include the eﬀects of other, possibly unidentified, variables. To have internal validity, there must be a </a:t>
            </a:r>
            <a:r>
              <a:rPr b="0" i="1" lang="en-US" sz="2800" spc="-1" strike="noStrike">
                <a:solidFill>
                  <a:schemeClr val="accent1"/>
                </a:solidFill>
                <a:latin typeface="Calibri"/>
                <a:ea typeface="Calibri"/>
              </a:rPr>
              <a:t>causal theory</a:t>
            </a:r>
            <a:r>
              <a:rPr b="0" lang="en-US" sz="2800" spc="-1" strike="noStrike">
                <a:solidFill>
                  <a:schemeClr val="dk1"/>
                </a:solidFill>
                <a:latin typeface="Calibri"/>
                <a:ea typeface="Calibri"/>
              </a:rPr>
              <a:t>—an </a:t>
            </a:r>
            <a:r>
              <a:rPr b="0" i="1" lang="en-US" sz="2800" spc="-1" strike="noStrike">
                <a:solidFill>
                  <a:schemeClr val="dk1"/>
                </a:solidFill>
                <a:latin typeface="Calibri"/>
                <a:ea typeface="Calibri"/>
              </a:rPr>
              <a:t>a priori </a:t>
            </a:r>
            <a:r>
              <a:rPr b="0" lang="en-US" sz="2800" spc="-1" strike="noStrike">
                <a:solidFill>
                  <a:schemeClr val="dk1"/>
                </a:solidFill>
                <a:latin typeface="Calibri"/>
                <a:ea typeface="Calibri"/>
              </a:rPr>
              <a:t>rationale for why the independent variable would aﬀect the dependent variable.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In addition, there should be </a:t>
            </a:r>
            <a:r>
              <a:rPr b="0" i="1" lang="en-US" sz="2800" spc="-1" strike="noStrike">
                <a:solidFill>
                  <a:schemeClr val="accent1"/>
                </a:solidFill>
                <a:latin typeface="Calibri"/>
                <a:ea typeface="Calibri"/>
              </a:rPr>
              <a:t>temporal precedence </a:t>
            </a:r>
            <a:r>
              <a:rPr b="0" lang="en-US" sz="2800" spc="-1" strike="noStrike">
                <a:solidFill>
                  <a:schemeClr val="dk1"/>
                </a:solidFill>
                <a:latin typeface="Calibri"/>
                <a:ea typeface="Calibri"/>
              </a:rPr>
              <a:t>between independent and dependent variables—measurements of independent variables must have been taken before the dependent variables are measured. Otherwise,</a:t>
            </a:r>
            <a:br>
              <a:rPr sz="2800"/>
            </a:br>
            <a:r>
              <a:rPr b="0" lang="en-US" sz="2800" spc="-1" strike="noStrike">
                <a:solidFill>
                  <a:schemeClr val="dk1"/>
                </a:solidFill>
                <a:latin typeface="Calibri"/>
                <a:ea typeface="Calibri"/>
              </a:rPr>
              <a:t>instead of A causing B, B might cause 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Threats to Validity</a:t>
            </a:r>
            <a:endParaRPr b="0" lang="en-US" sz="4400" spc="-1" strike="noStrike">
              <a:solidFill>
                <a:srgbClr val="000000"/>
              </a:solidFill>
              <a:latin typeface="Arial"/>
            </a:endParaRPr>
          </a:p>
        </p:txBody>
      </p:sp>
      <p:sp>
        <p:nvSpPr>
          <p:cNvPr id="157" name="PlaceHolder 2"/>
          <p:cNvSpPr>
            <a:spLocks noGrp="1"/>
          </p:cNvSpPr>
          <p:nvPr>
            <p:ph/>
          </p:nvPr>
        </p:nvSpPr>
        <p:spPr>
          <a:xfrm>
            <a:off x="838080" y="1450080"/>
            <a:ext cx="10743840" cy="4726800"/>
          </a:xfrm>
          <a:prstGeom prst="rect">
            <a:avLst/>
          </a:prstGeom>
          <a:noFill/>
          <a:ln w="0">
            <a:noFill/>
          </a:ln>
        </p:spPr>
        <p:txBody>
          <a:bodyPr anchor="t">
            <a:normAutofit/>
          </a:bodyPr>
          <a:p>
            <a:pPr marL="228600" indent="-228600">
              <a:lnSpc>
                <a:spcPct val="90000"/>
              </a:lnSpc>
              <a:buClr>
                <a:srgbClr val="5b9bd5"/>
              </a:buClr>
              <a:buFont typeface="Arial"/>
              <a:buChar char="•"/>
            </a:pPr>
            <a:r>
              <a:rPr b="0" i="1" lang="en-US" sz="2800" spc="-1" strike="noStrike">
                <a:solidFill>
                  <a:schemeClr val="accent1"/>
                </a:solidFill>
                <a:latin typeface="Calibri"/>
                <a:ea typeface="Calibri"/>
              </a:rPr>
              <a:t>External validity</a:t>
            </a:r>
            <a:r>
              <a:rPr b="0" lang="en-US" sz="2800" spc="-1" strike="noStrike">
                <a:solidFill>
                  <a:schemeClr val="dk1"/>
                </a:solidFill>
                <a:latin typeface="Calibri"/>
                <a:ea typeface="Calibri"/>
              </a:rPr>
              <a:t>. External validity refers to how well you can generalize from the results of one study to the wider world.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ability to generalize depends on how similar the study environment is to the environment used in actual practice.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It depends on how similar the study subjects (i.e., undergraduate students, graduate students, novice, and experienced developers) are to software developers in practice.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study results will tend to be more relevant to environments that are most similar to the study environment.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Human Subjects</a:t>
            </a:r>
            <a:endParaRPr b="0" lang="en-US" sz="4400" spc="-1" strike="noStrike">
              <a:solidFill>
                <a:srgbClr val="000000"/>
              </a:solidFill>
              <a:latin typeface="Arial"/>
            </a:endParaRPr>
          </a:p>
        </p:txBody>
      </p:sp>
      <p:sp>
        <p:nvSpPr>
          <p:cNvPr id="15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Empirical studies in software engineering often make use of human subjects.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 survey may involve asking developers to respond to questions about their use of tools or other experiences.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 case study may involve the study of a programming team and their activities as they develop a product.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 controlled experiment may involve assigning students to treatment and control groups to evaluate a new technique.</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i="1" lang="en-US" sz="2800" spc="-1" strike="noStrike">
                <a:solidFill>
                  <a:schemeClr val="dk1"/>
                </a:solidFill>
                <a:latin typeface="Calibri"/>
                <a:ea typeface="Calibri"/>
              </a:rPr>
              <a:t>Human subject </a:t>
            </a:r>
            <a:r>
              <a:rPr b="0" lang="en-US" sz="2800" spc="-1" strike="noStrike">
                <a:solidFill>
                  <a:schemeClr val="dk1"/>
                </a:solidFill>
                <a:latin typeface="Calibri"/>
                <a:ea typeface="Calibri"/>
              </a:rPr>
              <a:t>means a living individual about whom an investigator (whether professional or student) conducting research obtains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Data through intervention or interaction with the individual</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Identifiable private information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Human Subjects</a:t>
            </a:r>
            <a:endParaRPr b="0" lang="en-US" sz="4400" spc="-1" strike="noStrike">
              <a:solidFill>
                <a:srgbClr val="000000"/>
              </a:solidFill>
              <a:latin typeface="Arial"/>
            </a:endParaRPr>
          </a:p>
        </p:txBody>
      </p:sp>
      <p:sp>
        <p:nvSpPr>
          <p:cNvPr id="161"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Research involving human subjects meet specified standards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i="1" lang="en-US" sz="2400" spc="-1" strike="noStrike">
                <a:solidFill>
                  <a:schemeClr val="dk1"/>
                </a:solidFill>
                <a:latin typeface="Calibri"/>
                <a:ea typeface="Calibri"/>
              </a:rPr>
              <a:t>informed consent</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privacy issues.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i="1" lang="en-US" sz="2800" spc="-1" strike="noStrike">
                <a:solidFill>
                  <a:schemeClr val="dk1"/>
                </a:solidFill>
                <a:latin typeface="Calibri"/>
                <a:ea typeface="Calibri"/>
              </a:rPr>
              <a:t>informed consent </a:t>
            </a:r>
            <a:r>
              <a:rPr b="0" lang="en-US" sz="2800" spc="-1" strike="noStrike">
                <a:solidFill>
                  <a:schemeClr val="dk1"/>
                </a:solidFill>
                <a:latin typeface="Calibri"/>
                <a:ea typeface="Calibri"/>
              </a:rPr>
              <a:t>refers to a human subject who explicitly agrees</a:t>
            </a:r>
            <a:br>
              <a:rPr sz="2800"/>
            </a:br>
            <a:r>
              <a:rPr b="0" lang="en-US" sz="2800" spc="-1" strike="noStrike">
                <a:solidFill>
                  <a:schemeClr val="dk1"/>
                </a:solidFill>
                <a:latin typeface="Calibri"/>
                <a:ea typeface="Calibri"/>
              </a:rPr>
              <a:t>to take part in a study after being informed of the nature of the study and the potential risks.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SE has major risks due to privacy issues.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For example, a subject’s reputation may be aﬀected by the public release of a subject’s participation as a member of the group with a higher defect rate.</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The protections might include encrypting all identifying information and</a:t>
            </a:r>
            <a:br>
              <a:rPr sz="2400"/>
            </a:br>
            <a:r>
              <a:rPr b="0" lang="en-US" sz="2400" spc="-1" strike="noStrike">
                <a:solidFill>
                  <a:schemeClr val="dk1"/>
                </a:solidFill>
                <a:latin typeface="Calibri"/>
                <a:ea typeface="Calibri"/>
              </a:rPr>
              <a:t>destroying identifying information when the study is released.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PLANNING EXPERIMENTS</a:t>
            </a:r>
            <a:endParaRPr b="0" lang="en-US" sz="4400" spc="-1" strike="noStrike">
              <a:solidFill>
                <a:srgbClr val="000000"/>
              </a:solidFill>
              <a:latin typeface="Arial"/>
            </a:endParaRPr>
          </a:p>
        </p:txBody>
      </p:sp>
      <p:sp>
        <p:nvSpPr>
          <p:cNvPr id="163" name="PlaceHolder 2"/>
          <p:cNvSpPr>
            <a:spLocks noGrp="1"/>
          </p:cNvSpPr>
          <p:nvPr>
            <p:ph/>
          </p:nvPr>
        </p:nvSpPr>
        <p:spPr>
          <a:xfrm>
            <a:off x="838080" y="1450080"/>
            <a:ext cx="10515240" cy="4726800"/>
          </a:xfrm>
          <a:prstGeom prst="rect">
            <a:avLst/>
          </a:prstGeom>
          <a:noFill/>
          <a:ln w="0">
            <a:noFill/>
          </a:ln>
        </p:spPr>
        <p:txBody>
          <a:bodyPr anchor="t">
            <a:normAutofit fontScale="80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Suppose you have decided that a controlled experiment is the best investigative technique for the questions you want to answer.</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Controlled experiments (and case studies) need to be carried out in phases to ensure that all important issues and concerns are addressed and that the results will be useful.</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six-phase process: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Conception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Design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Preparation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Execution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Analysis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Dissemination and decision-making</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it is a good idea to test your experimental design with a small pilot study, involving a small number of subjects before running a full-scale study.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process</a:t>
            </a:r>
            <a:endParaRPr b="0" lang="en-US" sz="4400" spc="-1" strike="noStrike">
              <a:solidFill>
                <a:srgbClr val="000000"/>
              </a:solidFill>
              <a:latin typeface="Arial"/>
            </a:endParaRPr>
          </a:p>
        </p:txBody>
      </p:sp>
      <p:sp>
        <p:nvSpPr>
          <p:cNvPr id="165" name="PlaceHolder 2"/>
          <p:cNvSpPr>
            <a:spLocks noGrp="1"/>
          </p:cNvSpPr>
          <p:nvPr>
            <p:ph/>
          </p:nvPr>
        </p:nvSpPr>
        <p:spPr>
          <a:xfrm>
            <a:off x="838080" y="1450080"/>
            <a:ext cx="10515240" cy="4881240"/>
          </a:xfrm>
          <a:prstGeom prst="rect">
            <a:avLst/>
          </a:prstGeom>
          <a:noFill/>
          <a:ln w="0">
            <a:noFill/>
          </a:ln>
        </p:spPr>
        <p:txBody>
          <a:bodyPr anchor="t">
            <a:normAutofit fontScale="77000"/>
          </a:bodyPr>
          <a:p>
            <a:pPr marL="228600" indent="-228600">
              <a:lnSpc>
                <a:spcPct val="90000"/>
              </a:lnSpc>
              <a:buClr>
                <a:srgbClr val="c00000"/>
              </a:buClr>
              <a:buFont typeface="Arial"/>
              <a:buChar char="•"/>
            </a:pPr>
            <a:r>
              <a:rPr b="0" lang="en-US" sz="2800" spc="-1" strike="noStrike">
                <a:solidFill>
                  <a:srgbClr val="c00000"/>
                </a:solidFill>
                <a:latin typeface="Calibri"/>
                <a:ea typeface="Calibri"/>
              </a:rPr>
              <a:t>Conception</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Defining the goal of investigation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The conception stage includes analysis to ensure that a controlled experiment, case study, and/or survey are appropriate.</a:t>
            </a:r>
            <a:endParaRPr b="0" lang="en-US" sz="24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Design</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Generating quantifiable (and manageable) hypotheses to be tested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Defining experimental objects or units, subject, variables</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For example:</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the effect of using the Python language on the quality of the resulting code.</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You must ask specific questions, such as</a:t>
            </a:r>
            <a:br>
              <a:rPr sz="2400"/>
            </a:br>
            <a:r>
              <a:rPr b="0" lang="en-US" sz="2400" spc="-1" strike="noStrike">
                <a:solidFill>
                  <a:schemeClr val="dk1"/>
                </a:solidFill>
                <a:latin typeface="Calibri"/>
                <a:ea typeface="Calibri"/>
              </a:rPr>
              <a:t>1. How quality is to be measured?</a:t>
            </a:r>
            <a:br>
              <a:rPr sz="2400"/>
            </a:br>
            <a:r>
              <a:rPr b="0" lang="en-US" sz="2400" spc="-1" strike="noStrike">
                <a:solidFill>
                  <a:schemeClr val="dk1"/>
                </a:solidFill>
                <a:latin typeface="Calibri"/>
                <a:ea typeface="Calibri"/>
              </a:rPr>
              <a:t>2. How is the use of Python to be measured?</a:t>
            </a:r>
            <a:br>
              <a:rPr sz="2400"/>
            </a:br>
            <a:r>
              <a:rPr b="0" lang="en-US" sz="2400" spc="-1" strike="noStrike">
                <a:solidFill>
                  <a:schemeClr val="dk1"/>
                </a:solidFill>
                <a:latin typeface="Calibri"/>
                <a:ea typeface="Calibri"/>
              </a:rPr>
              <a:t>3. What are the factors that inﬂuence the characteristics to be analyzed?</a:t>
            </a:r>
            <a:br>
              <a:rPr sz="2400"/>
            </a:br>
            <a:r>
              <a:rPr b="0" lang="en-US" sz="2400" spc="-1" strike="noStrike">
                <a:solidFill>
                  <a:schemeClr val="dk1"/>
                </a:solidFill>
                <a:latin typeface="Calibri"/>
                <a:ea typeface="Calibri"/>
              </a:rPr>
              <a:t>For example, will experience, tools, design techniques, or testing techniques make a difference?</a:t>
            </a:r>
            <a:br>
              <a:rPr sz="2400"/>
            </a:br>
            <a:r>
              <a:rPr b="0" lang="en-US" sz="2400" spc="-1" strike="noStrike">
                <a:solidFill>
                  <a:schemeClr val="dk1"/>
                </a:solidFill>
                <a:latin typeface="Calibri"/>
                <a:ea typeface="Calibri"/>
              </a:rPr>
              <a:t>4. Which of these factors will be studied in the investigation?</a:t>
            </a:r>
            <a:br>
              <a:rPr sz="2400"/>
            </a:br>
            <a:r>
              <a:rPr b="0" lang="en-US" sz="2400" spc="-1" strike="noStrike">
                <a:solidFill>
                  <a:schemeClr val="dk1"/>
                </a:solidFill>
                <a:latin typeface="Calibri"/>
                <a:ea typeface="Calibri"/>
              </a:rPr>
              <a:t>5. How many times should the experiment be performed, and under what conditions?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process</a:t>
            </a:r>
            <a:endParaRPr b="0" lang="en-US" sz="4400" spc="-1" strike="noStrike">
              <a:solidFill>
                <a:srgbClr val="000000"/>
              </a:solidFill>
              <a:latin typeface="Arial"/>
            </a:endParaRPr>
          </a:p>
        </p:txBody>
      </p:sp>
      <p:sp>
        <p:nvSpPr>
          <p:cNvPr id="167" name="PlaceHolder 2"/>
          <p:cNvSpPr>
            <a:spLocks noGrp="1"/>
          </p:cNvSpPr>
          <p:nvPr>
            <p:ph/>
          </p:nvPr>
        </p:nvSpPr>
        <p:spPr>
          <a:xfrm>
            <a:off x="838080" y="1450080"/>
            <a:ext cx="10515240" cy="4726800"/>
          </a:xfrm>
          <a:prstGeom prst="rect">
            <a:avLst/>
          </a:prstGeom>
          <a:noFill/>
          <a:ln w="0">
            <a:noFill/>
          </a:ln>
        </p:spPr>
        <p:txBody>
          <a:bodyPr anchor="t">
            <a:normAutofit fontScale="86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The new method or tool you wish to evaluate (compared with an</a:t>
            </a:r>
            <a:br>
              <a:rPr sz="2800"/>
            </a:br>
            <a:r>
              <a:rPr b="0" lang="en-US" sz="2800" spc="-1" strike="noStrike">
                <a:solidFill>
                  <a:schemeClr val="dk1"/>
                </a:solidFill>
                <a:latin typeface="Calibri"/>
                <a:ea typeface="Calibri"/>
              </a:rPr>
              <a:t>existing or diﬀerent method or tool) is called the </a:t>
            </a:r>
            <a:r>
              <a:rPr b="0" i="1" lang="en-US" sz="2800" spc="-1" strike="noStrike">
                <a:solidFill>
                  <a:schemeClr val="dk1"/>
                </a:solidFill>
                <a:latin typeface="Calibri"/>
                <a:ea typeface="Calibri"/>
              </a:rPr>
              <a:t>treatment</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Your experiment will consist of a series of tests of your methods or tools, and the experimental design describes how these tests will be organized and run. In any individual test run, only one treatment is used. An individual test of this sort is sometimes called a </a:t>
            </a:r>
            <a:r>
              <a:rPr b="0" i="1" lang="en-US" sz="2800" spc="-1" strike="noStrike">
                <a:solidFill>
                  <a:schemeClr val="dk1"/>
                </a:solidFill>
                <a:latin typeface="Calibri"/>
                <a:ea typeface="Calibri"/>
              </a:rPr>
              <a:t>trial</a:t>
            </a:r>
            <a:r>
              <a:rPr b="0" lang="en-US" sz="2800" spc="-1" strike="noStrike">
                <a:solidFill>
                  <a:schemeClr val="dk1"/>
                </a:solidFill>
                <a:latin typeface="Calibri"/>
                <a:ea typeface="Calibri"/>
              </a:rPr>
              <a:t>, and the </a:t>
            </a:r>
            <a:r>
              <a:rPr b="0" i="1" lang="en-US" sz="2800" spc="-1" strike="noStrike">
                <a:solidFill>
                  <a:schemeClr val="dk1"/>
                </a:solidFill>
                <a:latin typeface="Calibri"/>
                <a:ea typeface="Calibri"/>
              </a:rPr>
              <a:t>experiment </a:t>
            </a:r>
            <a:r>
              <a:rPr b="0" lang="en-US" sz="2800" spc="-1" strike="noStrike">
                <a:solidFill>
                  <a:schemeClr val="dk1"/>
                </a:solidFill>
                <a:latin typeface="Calibri"/>
                <a:ea typeface="Calibri"/>
              </a:rPr>
              <a:t>is formally defined as the set of trials.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a:t>
            </a:r>
            <a:r>
              <a:rPr b="0" i="1" lang="en-US" sz="2800" spc="-1" strike="noStrike">
                <a:solidFill>
                  <a:schemeClr val="dk1"/>
                </a:solidFill>
                <a:latin typeface="Calibri"/>
                <a:ea typeface="Calibri"/>
              </a:rPr>
              <a:t>experimental objects </a:t>
            </a:r>
            <a:r>
              <a:rPr b="0" lang="en-US" sz="2800" spc="-1" strike="noStrike">
                <a:solidFill>
                  <a:schemeClr val="dk1"/>
                </a:solidFill>
                <a:latin typeface="Calibri"/>
                <a:ea typeface="Calibri"/>
              </a:rPr>
              <a:t>or </a:t>
            </a:r>
            <a:r>
              <a:rPr b="0" i="1" lang="en-US" sz="2800" spc="-1" strike="noStrike">
                <a:solidFill>
                  <a:schemeClr val="dk1"/>
                </a:solidFill>
                <a:latin typeface="Calibri"/>
                <a:ea typeface="Calibri"/>
              </a:rPr>
              <a:t>experimental units </a:t>
            </a:r>
            <a:r>
              <a:rPr b="0" lang="en-US" sz="2800" spc="-1" strike="noStrike">
                <a:solidFill>
                  <a:schemeClr val="dk1"/>
                </a:solidFill>
                <a:latin typeface="Calibri"/>
                <a:ea typeface="Calibri"/>
              </a:rPr>
              <a:t>are the objects to which the treatment is being applied.</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 development or maintenance project can be your experimental object, and aspects of the project’s process or organization can be changed to aﬀect the outcome. Or, the experimental objects can be programs or</a:t>
            </a:r>
            <a:br>
              <a:rPr sz="2800"/>
            </a:br>
            <a:r>
              <a:rPr b="0" lang="en-US" sz="2800" spc="-1" strike="noStrike">
                <a:solidFill>
                  <a:schemeClr val="dk1"/>
                </a:solidFill>
                <a:latin typeface="Calibri"/>
                <a:ea typeface="Calibri"/>
              </a:rPr>
              <a:t>modules, and diﬀerent methods.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 Example</a:t>
            </a:r>
            <a:endParaRPr b="0" lang="en-US" sz="4400" spc="-1" strike="noStrike">
              <a:solidFill>
                <a:srgbClr val="000000"/>
              </a:solidFill>
              <a:latin typeface="Arial"/>
            </a:endParaRPr>
          </a:p>
        </p:txBody>
      </p:sp>
      <p:sp>
        <p:nvSpPr>
          <p:cNvPr id="95" name="PlaceHolder 2"/>
          <p:cNvSpPr>
            <a:spLocks noGrp="1"/>
          </p:cNvSpPr>
          <p:nvPr>
            <p:ph/>
          </p:nvPr>
        </p:nvSpPr>
        <p:spPr>
          <a:xfrm>
            <a:off x="838080" y="1450080"/>
            <a:ext cx="10515240" cy="4726800"/>
          </a:xfrm>
          <a:prstGeom prst="rect">
            <a:avLst/>
          </a:prstGeom>
          <a:noFill/>
          <a:ln w="0">
            <a:noFill/>
          </a:ln>
        </p:spPr>
        <p:txBody>
          <a:bodyPr anchor="t">
            <a:normAutofit fontScale="98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Experiment to confirm rules-of-thumb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Should the LOC in a module be less than 200?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Should the number of branches in any functional decomposition be less than 7?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Experiment to explore relationships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How does the project team experience with the application affect the quality of the code?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How does the requirements quality affect the productivity of the designer?</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How does the design structure affect maintainability of the code?</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Experiment to initiate novel practices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Would it be better to start OO design with UML?</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Would the use of automate testing improve software quality?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process</a:t>
            </a:r>
            <a:endParaRPr b="0" lang="en-US" sz="4400" spc="-1" strike="noStrike">
              <a:solidFill>
                <a:srgbClr val="000000"/>
              </a:solidFill>
              <a:latin typeface="Arial"/>
            </a:endParaRPr>
          </a:p>
        </p:txBody>
      </p:sp>
      <p:sp>
        <p:nvSpPr>
          <p:cNvPr id="16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At the same time, you must identify </a:t>
            </a:r>
            <a:r>
              <a:rPr b="0" i="1" lang="en-US" sz="2800" spc="-1" strike="noStrike">
                <a:solidFill>
                  <a:schemeClr val="dk1"/>
                </a:solidFill>
                <a:latin typeface="Calibri"/>
                <a:ea typeface="Calibri"/>
              </a:rPr>
              <a:t>who </a:t>
            </a:r>
            <a:r>
              <a:rPr b="0" lang="en-US" sz="2800" spc="-1" strike="noStrike">
                <a:solidFill>
                  <a:schemeClr val="dk1"/>
                </a:solidFill>
                <a:latin typeface="Calibri"/>
                <a:ea typeface="Calibri"/>
              </a:rPr>
              <a:t>is applying the treatment;</a:t>
            </a:r>
            <a:br>
              <a:rPr sz="2800"/>
            </a:br>
            <a:r>
              <a:rPr b="0" lang="en-US" sz="2800" spc="-1" strike="noStrike">
                <a:solidFill>
                  <a:schemeClr val="dk1"/>
                </a:solidFill>
                <a:latin typeface="Calibri"/>
                <a:ea typeface="Calibri"/>
              </a:rPr>
              <a:t>these people are called the </a:t>
            </a:r>
            <a:r>
              <a:rPr b="0" i="1" lang="en-US" sz="2800" spc="-1" strike="noStrike">
                <a:solidFill>
                  <a:schemeClr val="dk1"/>
                </a:solidFill>
                <a:latin typeface="Calibri"/>
                <a:ea typeface="Calibri"/>
              </a:rPr>
              <a:t>experimental subjects</a:t>
            </a:r>
            <a:r>
              <a:rPr b="0" lang="en-US" sz="2800" spc="-1" strike="noStrike">
                <a:solidFill>
                  <a:schemeClr val="dk1"/>
                </a:solidFill>
                <a:latin typeface="Calibri"/>
                <a:ea typeface="Calibri"/>
              </a:rPr>
              <a:t>. For example, programmer.</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You must define independent (or state) variable, dependent (or response) variable. You also define control variables that do not have impact to response variable.</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more the subjects, objects, and variables, the more complex the experimental design becomes and often the more difficult the analysis.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process</a:t>
            </a:r>
            <a:endParaRPr b="0" lang="en-US" sz="4400" spc="-1" strike="noStrike">
              <a:solidFill>
                <a:srgbClr val="000000"/>
              </a:solidFill>
              <a:latin typeface="Arial"/>
            </a:endParaRPr>
          </a:p>
        </p:txBody>
      </p:sp>
      <p:sp>
        <p:nvSpPr>
          <p:cNvPr id="171" name="PlaceHolder 2"/>
          <p:cNvSpPr>
            <a:spLocks noGrp="1"/>
          </p:cNvSpPr>
          <p:nvPr>
            <p:ph/>
          </p:nvPr>
        </p:nvSpPr>
        <p:spPr>
          <a:xfrm>
            <a:off x="838080" y="1450080"/>
            <a:ext cx="10515240" cy="4726800"/>
          </a:xfrm>
          <a:prstGeom prst="rect">
            <a:avLst/>
          </a:prstGeom>
          <a:noFill/>
          <a:ln w="0">
            <a:noFill/>
          </a:ln>
        </p:spPr>
        <p:txBody>
          <a:bodyPr anchor="t">
            <a:normAutofit fontScale="81000"/>
          </a:bodyPr>
          <a:p>
            <a:pPr marL="228600" indent="-228600">
              <a:lnSpc>
                <a:spcPct val="90000"/>
              </a:lnSpc>
              <a:buClr>
                <a:srgbClr val="c00000"/>
              </a:buClr>
              <a:buFont typeface="Arial"/>
              <a:buChar char="•"/>
            </a:pPr>
            <a:r>
              <a:rPr b="0" lang="en-US" sz="2800" spc="-1" strike="noStrike">
                <a:solidFill>
                  <a:srgbClr val="c00000"/>
                </a:solidFill>
                <a:latin typeface="Calibri"/>
                <a:ea typeface="Calibri"/>
              </a:rPr>
              <a:t>Preparation</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Preparation involves readying the subjects for application of the treatment.</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Getting ready to start, e.g., purchasing tools, hardware, training personnel, etc.</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Instructions must be written out or recorded properly. A pilot study—a dry run of the experiment on a small set of people—is very useful.</a:t>
            </a:r>
            <a:endParaRPr b="0" lang="en-US" sz="24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Execution</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you conduct the experiment.</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Following the steps laid out in the plan, and measuring attributes as prescribed by the plan, you apply the treatment to the experimental objects.</a:t>
            </a:r>
            <a:endParaRPr b="0" lang="en-US" sz="24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Review and analysis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Review the results for soundness and validity </a:t>
            </a:r>
            <a:endParaRPr b="0" lang="en-US" sz="24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Dissemination &amp; decision making</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Documenting conclusions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It allows to duplicate your experiment and confirm your conclusions in a similar setting.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Key Experimental Design Concepts</a:t>
            </a:r>
            <a:endParaRPr b="0" lang="en-US" sz="4400" spc="-1" strike="noStrike">
              <a:solidFill>
                <a:srgbClr val="000000"/>
              </a:solidFill>
              <a:latin typeface="Arial"/>
            </a:endParaRPr>
          </a:p>
        </p:txBody>
      </p:sp>
      <p:sp>
        <p:nvSpPr>
          <p:cNvPr id="173" name="PlaceHolder 2"/>
          <p:cNvSpPr>
            <a:spLocks noGrp="1"/>
          </p:cNvSpPr>
          <p:nvPr>
            <p:ph/>
          </p:nvPr>
        </p:nvSpPr>
        <p:spPr>
          <a:xfrm>
            <a:off x="838080" y="1450080"/>
            <a:ext cx="10515240" cy="4726800"/>
          </a:xfrm>
          <a:prstGeom prst="rect">
            <a:avLst/>
          </a:prstGeom>
          <a:noFill/>
          <a:ln w="0">
            <a:noFill/>
          </a:ln>
        </p:spPr>
        <p:txBody>
          <a:bodyPr anchor="t">
            <a:normAutofit fontScale="89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An experimental design deals with experimental units and experimental error.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an </a:t>
            </a:r>
            <a:r>
              <a:rPr b="0" i="1" lang="en-US" sz="2800" spc="-1" strike="noStrike">
                <a:solidFill>
                  <a:schemeClr val="dk1"/>
                </a:solidFill>
                <a:latin typeface="Calibri"/>
                <a:ea typeface="Calibri"/>
              </a:rPr>
              <a:t>experimental unit </a:t>
            </a:r>
            <a:r>
              <a:rPr b="0" lang="en-US" sz="2800" spc="-1" strike="noStrike">
                <a:solidFill>
                  <a:schemeClr val="dk1"/>
                </a:solidFill>
                <a:latin typeface="Calibri"/>
                <a:ea typeface="Calibri"/>
              </a:rPr>
              <a:t>is the experimental object to which a single treatment is applied.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i="1" lang="en-US" sz="2800" spc="-1" strike="noStrike">
                <a:solidFill>
                  <a:schemeClr val="dk1"/>
                </a:solidFill>
                <a:latin typeface="Calibri"/>
                <a:ea typeface="Calibri"/>
              </a:rPr>
              <a:t>Experimental error </a:t>
            </a:r>
            <a:r>
              <a:rPr b="0" lang="en-US" sz="2800" spc="-1" strike="noStrike">
                <a:solidFill>
                  <a:schemeClr val="dk1"/>
                </a:solidFill>
                <a:latin typeface="Calibri"/>
                <a:ea typeface="Calibri"/>
              </a:rPr>
              <a:t>describes the failure of two identically treated experimental units to yield identical results. The error can reﬂect a host of problems: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Errors of experimentation.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Errors of observation.</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Errors of measurement.</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The variation in experimental resources.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The combined eﬀects of all extraneous factors that can inﬂuence the characteristics under study but which have not been singled out for attention in the investigation.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Key Experimental Design Concepts</a:t>
            </a:r>
            <a:endParaRPr b="0" lang="en-US" sz="4400" spc="-1" strike="noStrike">
              <a:solidFill>
                <a:srgbClr val="000000"/>
              </a:solidFill>
              <a:latin typeface="Arial"/>
            </a:endParaRPr>
          </a:p>
        </p:txBody>
      </p:sp>
      <p:sp>
        <p:nvSpPr>
          <p:cNvPr id="175" name="PlaceHolder 2"/>
          <p:cNvSpPr>
            <a:spLocks noGrp="1"/>
          </p:cNvSpPr>
          <p:nvPr>
            <p:ph/>
          </p:nvPr>
        </p:nvSpPr>
        <p:spPr>
          <a:xfrm>
            <a:off x="822600" y="3611160"/>
            <a:ext cx="10515240" cy="2999520"/>
          </a:xfrm>
          <a:prstGeom prst="rect">
            <a:avLst/>
          </a:prstGeom>
          <a:noFill/>
          <a:ln w="0">
            <a:noFill/>
          </a:ln>
        </p:spPr>
        <p:txBody>
          <a:bodyPr anchor="t">
            <a:normAutofit fontScale="87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The programmer’s mind wandered during the experiment.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timer measured elapsed time inexactly.</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programmer was distracted by loud noises from another room.</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programmer found the faults in a diﬀerent sequence today than</a:t>
            </a:r>
            <a:br>
              <a:rPr sz="2800"/>
            </a:br>
            <a:r>
              <a:rPr b="0" lang="en-US" sz="2800" spc="-1" strike="noStrike">
                <a:solidFill>
                  <a:schemeClr val="dk1"/>
                </a:solidFill>
                <a:latin typeface="Calibri"/>
                <a:ea typeface="Calibri"/>
              </a:rPr>
              <a:t>yesterday.</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Faults that were thought to be equivalent are not.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Programs that were thought to be equivalent are not. </a:t>
            </a:r>
            <a:endParaRPr b="0" lang="en-US" sz="2800" spc="-1" strike="noStrike">
              <a:solidFill>
                <a:srgbClr val="000000"/>
              </a:solidFill>
              <a:latin typeface="Arial"/>
            </a:endParaRPr>
          </a:p>
        </p:txBody>
      </p:sp>
      <p:pic>
        <p:nvPicPr>
          <p:cNvPr id="176" name="Google Shape;351;p43" descr=""/>
          <p:cNvPicPr/>
          <p:nvPr/>
        </p:nvPicPr>
        <p:blipFill>
          <a:blip r:embed="rId1"/>
          <a:stretch/>
        </p:blipFill>
        <p:spPr>
          <a:xfrm>
            <a:off x="1436400" y="1177920"/>
            <a:ext cx="8544240" cy="22467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Key Experimental Design Concepts</a:t>
            </a:r>
            <a:endParaRPr b="0" lang="en-US" sz="4400" spc="-1" strike="noStrike">
              <a:solidFill>
                <a:srgbClr val="000000"/>
              </a:solidFill>
              <a:latin typeface="Arial"/>
            </a:endParaRPr>
          </a:p>
        </p:txBody>
      </p:sp>
      <p:sp>
        <p:nvSpPr>
          <p:cNvPr id="178" name="PlaceHolder 2"/>
          <p:cNvSpPr>
            <a:spLocks noGrp="1"/>
          </p:cNvSpPr>
          <p:nvPr>
            <p:ph/>
          </p:nvPr>
        </p:nvSpPr>
        <p:spPr>
          <a:xfrm>
            <a:off x="838080" y="1450080"/>
            <a:ext cx="10515240" cy="2920320"/>
          </a:xfrm>
          <a:prstGeom prst="rect">
            <a:avLst/>
          </a:prstGeom>
          <a:noFill/>
          <a:ln w="0">
            <a:noFill/>
          </a:ln>
        </p:spPr>
        <p:txBody>
          <a:bodyPr anchor="t">
            <a:normAutofit fontScale="82000"/>
          </a:bodyPr>
          <a:p>
            <a:pPr indent="0">
              <a:lnSpc>
                <a:spcPct val="90000"/>
              </a:lnSpc>
              <a:buNone/>
              <a:tabLst>
                <a:tab algn="l" pos="0"/>
              </a:tabLst>
            </a:pPr>
            <a:r>
              <a:rPr b="0" lang="en-US" sz="2800" spc="-1" strike="noStrike">
                <a:solidFill>
                  <a:schemeClr val="dk1"/>
                </a:solidFill>
                <a:latin typeface="Calibri"/>
                <a:ea typeface="Calibri"/>
              </a:rPr>
              <a:t>The three key experimental design concepts—replication, randomization, and local control—address the problem of variability by giving us guidance on forming experimental units so as to minimize the experimental error.</a:t>
            </a:r>
            <a:endParaRPr b="0" lang="en-US" sz="2800" spc="-1" strike="noStrike">
              <a:solidFill>
                <a:srgbClr val="000000"/>
              </a:solidFill>
              <a:latin typeface="Arial"/>
            </a:endParaRPr>
          </a:p>
          <a:p>
            <a:pPr marL="514440" indent="-514440">
              <a:lnSpc>
                <a:spcPct val="90000"/>
              </a:lnSpc>
              <a:spcBef>
                <a:spcPts val="1001"/>
              </a:spcBef>
              <a:buClr>
                <a:srgbClr val="c00000"/>
              </a:buClr>
              <a:buFont typeface="Calibri"/>
              <a:buAutoNum type="arabicPeriod"/>
              <a:tabLst>
                <a:tab algn="l" pos="0"/>
              </a:tabLst>
            </a:pPr>
            <a:r>
              <a:rPr b="0" lang="en-US" sz="2800" spc="-1" strike="noStrike">
                <a:solidFill>
                  <a:srgbClr val="c00000"/>
                </a:solidFill>
                <a:latin typeface="Calibri"/>
                <a:ea typeface="Calibri"/>
              </a:rPr>
              <a:t>Replication</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Experiment under identical conditions should be repeatable.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Confounded results (unable to separate the results of two or more variables) should be avoided.</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replication can help us to know how much confidence we can place in the results of the experiment.</a:t>
            </a:r>
            <a:endParaRPr b="0" lang="en-US" sz="2400" spc="-1" strike="noStrike">
              <a:solidFill>
                <a:srgbClr val="000000"/>
              </a:solidFill>
              <a:latin typeface="Arial"/>
            </a:endParaRPr>
          </a:p>
        </p:txBody>
      </p:sp>
      <p:pic>
        <p:nvPicPr>
          <p:cNvPr id="179" name="Google Shape;359;p44" descr=""/>
          <p:cNvPicPr/>
          <p:nvPr/>
        </p:nvPicPr>
        <p:blipFill>
          <a:blip r:embed="rId1"/>
          <a:stretch/>
        </p:blipFill>
        <p:spPr>
          <a:xfrm>
            <a:off x="3991320" y="4251960"/>
            <a:ext cx="6409800" cy="247608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Key Experimental Design Concepts</a:t>
            </a:r>
            <a:endParaRPr b="0" lang="en-US" sz="4400" spc="-1" strike="noStrike">
              <a:solidFill>
                <a:srgbClr val="000000"/>
              </a:solidFill>
              <a:latin typeface="Arial"/>
            </a:endParaRPr>
          </a:p>
        </p:txBody>
      </p:sp>
      <p:sp>
        <p:nvSpPr>
          <p:cNvPr id="181" name="PlaceHolder 2"/>
          <p:cNvSpPr>
            <a:spLocks noGrp="1"/>
          </p:cNvSpPr>
          <p:nvPr>
            <p:ph/>
          </p:nvPr>
        </p:nvSpPr>
        <p:spPr>
          <a:xfrm>
            <a:off x="838080" y="1450080"/>
            <a:ext cx="10515240" cy="4726800"/>
          </a:xfrm>
          <a:prstGeom prst="rect">
            <a:avLst/>
          </a:prstGeom>
          <a:noFill/>
          <a:ln w="0">
            <a:noFill/>
          </a:ln>
        </p:spPr>
        <p:txBody>
          <a:bodyPr anchor="t">
            <a:normAutofit fontScale="99000"/>
          </a:bodyPr>
          <a:p>
            <a:pPr indent="0">
              <a:lnSpc>
                <a:spcPct val="90000"/>
              </a:lnSpc>
              <a:buNone/>
              <a:tabLst>
                <a:tab algn="l" pos="0"/>
              </a:tabLst>
            </a:pPr>
            <a:r>
              <a:rPr b="0" lang="en-US" sz="2800" spc="-1" strike="noStrike">
                <a:solidFill>
                  <a:srgbClr val="c00000"/>
                </a:solidFill>
                <a:latin typeface="Calibri"/>
                <a:ea typeface="Calibri"/>
              </a:rPr>
              <a:t>Randomization</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The experimental trials must be organized in a way that the effects of uncontrolled variables are minimized.</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For example, sometimes the results of an experimental trial can be aﬀected by the time, the place, or unknown characteristics of the participants.</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To spread and diﬀuse the eﬀects of these uncontrollable or unknown factors, you can assign the order of trials randomly, assign the participants to each trial randomly, or assign the location of each trial randomly, whenever possible.</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Suppose each of 30 programmers is trained to perform both testing (manual, automated) techniques. We can randomly assign 15 of the programmers to use technique </a:t>
            </a:r>
            <a:r>
              <a:rPr b="0" i="1" lang="en-US" sz="2800" spc="-1" strike="noStrike">
                <a:solidFill>
                  <a:schemeClr val="dk1"/>
                </a:solidFill>
                <a:latin typeface="Calibri"/>
                <a:ea typeface="Calibri"/>
              </a:rPr>
              <a:t>X </a:t>
            </a:r>
            <a:r>
              <a:rPr b="0" lang="en-US" sz="2800" spc="-1" strike="noStrike">
                <a:solidFill>
                  <a:schemeClr val="dk1"/>
                </a:solidFill>
                <a:latin typeface="Calibri"/>
                <a:ea typeface="Calibri"/>
              </a:rPr>
              <a:t>on a given program, and the remaining 15 can use technique </a:t>
            </a:r>
            <a:r>
              <a:rPr b="0" i="1" lang="en-US" sz="2800" spc="-1" strike="noStrike">
                <a:solidFill>
                  <a:schemeClr val="dk1"/>
                </a:solidFill>
                <a:latin typeface="Calibri"/>
                <a:ea typeface="Calibri"/>
              </a:rPr>
              <a:t>Y </a:t>
            </a:r>
            <a:r>
              <a:rPr b="0" lang="en-US" sz="2800" spc="-1" strike="noStrike">
                <a:solidFill>
                  <a:schemeClr val="dk1"/>
                </a:solidFill>
                <a:latin typeface="Calibri"/>
                <a:ea typeface="Calibri"/>
              </a:rPr>
              <a:t>on the same program.</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Key Experimental Design Concepts</a:t>
            </a:r>
            <a:endParaRPr b="0" lang="en-US" sz="4400" spc="-1" strike="noStrike">
              <a:solidFill>
                <a:srgbClr val="000000"/>
              </a:solidFill>
              <a:latin typeface="Arial"/>
            </a:endParaRPr>
          </a:p>
        </p:txBody>
      </p:sp>
      <p:sp>
        <p:nvSpPr>
          <p:cNvPr id="183" name="PlaceHolder 2"/>
          <p:cNvSpPr>
            <a:spLocks noGrp="1"/>
          </p:cNvSpPr>
          <p:nvPr>
            <p:ph/>
          </p:nvPr>
        </p:nvSpPr>
        <p:spPr>
          <a:xfrm>
            <a:off x="838080" y="1450080"/>
            <a:ext cx="10515240" cy="4726800"/>
          </a:xfrm>
          <a:prstGeom prst="rect">
            <a:avLst/>
          </a:prstGeom>
          <a:noFill/>
          <a:ln w="0">
            <a:noFill/>
          </a:ln>
        </p:spPr>
        <p:txBody>
          <a:bodyPr anchor="t">
            <a:normAutofit/>
          </a:bodyPr>
          <a:p>
            <a:pPr indent="0">
              <a:lnSpc>
                <a:spcPct val="90000"/>
              </a:lnSpc>
              <a:buNone/>
              <a:tabLst>
                <a:tab algn="l" pos="0"/>
              </a:tabLst>
            </a:pPr>
            <a:r>
              <a:rPr b="0" lang="en-US" sz="2800" spc="-1" strike="noStrike">
                <a:solidFill>
                  <a:srgbClr val="c00000"/>
                </a:solidFill>
                <a:latin typeface="Calibri"/>
                <a:ea typeface="Calibri"/>
              </a:rPr>
              <a:t>Local control</a:t>
            </a:r>
            <a:endParaRPr b="0" lang="en-US" sz="2800" spc="-1" strike="noStrike">
              <a:solidFill>
                <a:srgbClr val="000000"/>
              </a:solidFill>
              <a:latin typeface="Arial"/>
            </a:endParaRPr>
          </a:p>
          <a:p>
            <a:pPr lvl="1" marL="685800" indent="-228600">
              <a:lnSpc>
                <a:spcPct val="90000"/>
              </a:lnSpc>
              <a:spcBef>
                <a:spcPts val="499"/>
              </a:spcBef>
              <a:buClr>
                <a:srgbClr val="00b050"/>
              </a:buClr>
              <a:buFont typeface="Arial"/>
              <a:buChar char="•"/>
              <a:tabLst>
                <a:tab algn="l" pos="0"/>
              </a:tabLst>
            </a:pPr>
            <a:r>
              <a:rPr b="0" lang="en-US" sz="2400" spc="-1" strike="noStrike">
                <a:solidFill>
                  <a:srgbClr val="00b050"/>
                </a:solidFill>
                <a:latin typeface="Calibri"/>
                <a:ea typeface="Calibri"/>
              </a:rPr>
              <a:t>Blocking</a:t>
            </a:r>
            <a:r>
              <a:rPr b="0" lang="en-US" sz="2400" spc="-1" strike="noStrike">
                <a:solidFill>
                  <a:schemeClr val="dk1"/>
                </a:solidFill>
                <a:latin typeface="Calibri"/>
                <a:ea typeface="Calibri"/>
              </a:rPr>
              <a:t>: allocating experimental units to blocks or groups so the units within a block are relatively homogeneous. The blocks are designed so that the experimental design captures the anticipated variation in the blocks by grouping like varieties, so that the variation does not contribute to the experimental error. </a:t>
            </a:r>
            <a:endParaRPr b="0" lang="en-US" sz="2400" spc="-1" strike="noStrike">
              <a:solidFill>
                <a:srgbClr val="000000"/>
              </a:solidFill>
              <a:latin typeface="Arial"/>
            </a:endParaRPr>
          </a:p>
          <a:p>
            <a:pPr lvl="1" marL="685800" indent="-228600">
              <a:lnSpc>
                <a:spcPct val="90000"/>
              </a:lnSpc>
              <a:spcBef>
                <a:spcPts val="499"/>
              </a:spcBef>
              <a:buClr>
                <a:srgbClr val="00b050"/>
              </a:buClr>
              <a:buFont typeface="Arial"/>
              <a:buChar char="•"/>
              <a:tabLst>
                <a:tab algn="l" pos="0"/>
              </a:tabLst>
            </a:pPr>
            <a:r>
              <a:rPr b="0" lang="en-US" sz="2400" spc="-1" strike="noStrike">
                <a:solidFill>
                  <a:srgbClr val="00b050"/>
                </a:solidFill>
                <a:latin typeface="Calibri"/>
                <a:ea typeface="Calibri"/>
              </a:rPr>
              <a:t>Balancing</a:t>
            </a:r>
            <a:r>
              <a:rPr b="0" lang="en-US" sz="2400" spc="-1" strike="noStrike">
                <a:solidFill>
                  <a:schemeClr val="dk1"/>
                </a:solidFill>
                <a:latin typeface="Calibri"/>
                <a:ea typeface="Calibri"/>
              </a:rPr>
              <a:t>: is the blocking and assigning of treatments so that an equal number of subjects is assigned to each treatment. Balancing is desirable because it simplifies  the statistical analysis.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Example: Blocking &amp; Balancing</a:t>
            </a:r>
            <a:endParaRPr b="0" lang="en-US" sz="4400" spc="-1" strike="noStrike">
              <a:solidFill>
                <a:srgbClr val="000000"/>
              </a:solidFill>
              <a:latin typeface="Arial"/>
            </a:endParaRPr>
          </a:p>
        </p:txBody>
      </p:sp>
      <p:sp>
        <p:nvSpPr>
          <p:cNvPr id="185" name="PlaceHolder 2"/>
          <p:cNvSpPr>
            <a:spLocks noGrp="1"/>
          </p:cNvSpPr>
          <p:nvPr>
            <p:ph/>
          </p:nvPr>
        </p:nvSpPr>
        <p:spPr>
          <a:xfrm>
            <a:off x="838080" y="1450080"/>
            <a:ext cx="10515240" cy="4726800"/>
          </a:xfrm>
          <a:prstGeom prst="rect">
            <a:avLst/>
          </a:prstGeom>
          <a:noFill/>
          <a:ln w="0">
            <a:noFill/>
          </a:ln>
        </p:spPr>
        <p:txBody>
          <a:bodyPr anchor="t">
            <a:normAutofit fontScale="86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You are investigating the comparative effects of </a:t>
            </a:r>
            <a:r>
              <a:rPr b="0" lang="en-US" sz="2800" spc="-1" strike="noStrike">
                <a:solidFill>
                  <a:srgbClr val="c00000"/>
                </a:solidFill>
                <a:latin typeface="Calibri"/>
                <a:ea typeface="Calibri"/>
              </a:rPr>
              <a:t>three design techniques  </a:t>
            </a:r>
            <a:r>
              <a:rPr b="0" lang="en-US" sz="2800" spc="-1" strike="noStrike">
                <a:solidFill>
                  <a:schemeClr val="dk1"/>
                </a:solidFill>
                <a:latin typeface="Calibri"/>
                <a:ea typeface="Calibri"/>
              </a:rPr>
              <a:t>on </a:t>
            </a:r>
            <a:r>
              <a:rPr b="0" lang="en-US" sz="2800" spc="-1" strike="noStrike">
                <a:solidFill>
                  <a:srgbClr val="c00000"/>
                </a:solidFill>
                <a:latin typeface="Calibri"/>
                <a:ea typeface="Calibri"/>
              </a:rPr>
              <a:t>the quality</a:t>
            </a:r>
            <a:r>
              <a:rPr b="0" lang="en-US" sz="2800" spc="-1" strike="noStrike">
                <a:solidFill>
                  <a:schemeClr val="dk1"/>
                </a:solidFill>
                <a:latin typeface="Calibri"/>
                <a:ea typeface="Calibri"/>
              </a:rPr>
              <a:t> of the resulting code.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The experiment involves teaching the techniques to </a:t>
            </a:r>
            <a:r>
              <a:rPr b="0" lang="en-US" sz="2800" spc="-1" strike="noStrike">
                <a:solidFill>
                  <a:srgbClr val="c00000"/>
                </a:solidFill>
                <a:latin typeface="Calibri"/>
                <a:ea typeface="Calibri"/>
              </a:rPr>
              <a:t>12 developers </a:t>
            </a:r>
            <a:r>
              <a:rPr b="0" lang="en-US" sz="2800" spc="-1" strike="noStrike">
                <a:solidFill>
                  <a:schemeClr val="dk1"/>
                </a:solidFill>
                <a:latin typeface="Calibri"/>
                <a:ea typeface="Calibri"/>
              </a:rPr>
              <a:t>and  </a:t>
            </a:r>
            <a:r>
              <a:rPr b="0" lang="en-US" sz="2800" spc="-1" strike="noStrike">
                <a:solidFill>
                  <a:srgbClr val="c00000"/>
                </a:solidFill>
                <a:latin typeface="Calibri"/>
                <a:ea typeface="Calibri"/>
              </a:rPr>
              <a:t>measuring the number of defects </a:t>
            </a:r>
            <a:r>
              <a:rPr b="0" lang="en-US" sz="2800" spc="-1" strike="noStrike">
                <a:solidFill>
                  <a:schemeClr val="dk1"/>
                </a:solidFill>
                <a:latin typeface="Calibri"/>
                <a:ea typeface="Calibri"/>
              </a:rPr>
              <a:t>found per 1000 LOC to assess the code  quality.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It may be the case that the twelve developers graduated from three  universities. It is possible that the universities trained the developers in  very different ways, so that being from a particular university can affect  the way in which the design technique is understood or used.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To eliminate this possibility, three blocks can be defined so that the first  block contains all developers from university X, the second block from  university Y, and the third block from university Z. Then, the treatments  are assigned at random to the developers from each block. </a:t>
            </a:r>
            <a:r>
              <a:rPr b="0" lang="en-US" sz="2800" spc="-1" strike="noStrike">
                <a:solidFill>
                  <a:srgbClr val="c00000"/>
                </a:solidFill>
                <a:latin typeface="Calibri"/>
                <a:ea typeface="Calibri"/>
              </a:rPr>
              <a:t>If the first  block has six developers</a:t>
            </a:r>
            <a:r>
              <a:rPr b="0" lang="en-US" sz="2800" spc="-1" strike="noStrike">
                <a:solidFill>
                  <a:schemeClr val="dk1"/>
                </a:solidFill>
                <a:latin typeface="Calibri"/>
                <a:ea typeface="Calibri"/>
              </a:rPr>
              <a:t>, two are assigned to design method A, two to B,  and two to C.</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Key Experimental Design Concepts</a:t>
            </a:r>
            <a:endParaRPr b="0" lang="en-US" sz="4400" spc="-1" strike="noStrike">
              <a:solidFill>
                <a:srgbClr val="000000"/>
              </a:solidFill>
              <a:latin typeface="Arial"/>
            </a:endParaRPr>
          </a:p>
        </p:txBody>
      </p:sp>
      <p:sp>
        <p:nvSpPr>
          <p:cNvPr id="187" name="PlaceHolder 2"/>
          <p:cNvSpPr>
            <a:spLocks noGrp="1"/>
          </p:cNvSpPr>
          <p:nvPr>
            <p:ph/>
          </p:nvPr>
        </p:nvSpPr>
        <p:spPr>
          <a:xfrm>
            <a:off x="838080" y="1450080"/>
            <a:ext cx="5523120" cy="4726800"/>
          </a:xfrm>
          <a:prstGeom prst="rect">
            <a:avLst/>
          </a:prstGeom>
          <a:noFill/>
          <a:ln w="0">
            <a:noFill/>
          </a:ln>
        </p:spPr>
        <p:txBody>
          <a:bodyPr anchor="t">
            <a:normAutofit/>
          </a:bodyPr>
          <a:p>
            <a:pPr marL="228600" indent="-228600">
              <a:lnSpc>
                <a:spcPct val="90000"/>
              </a:lnSpc>
              <a:buClr>
                <a:srgbClr val="c00000"/>
              </a:buClr>
              <a:buFont typeface="Arial"/>
              <a:buChar char="•"/>
            </a:pPr>
            <a:r>
              <a:rPr b="0" lang="en-US" sz="2800" spc="-1" strike="noStrike">
                <a:solidFill>
                  <a:srgbClr val="c00000"/>
                </a:solidFill>
                <a:latin typeface="Calibri"/>
                <a:ea typeface="Calibri"/>
              </a:rPr>
              <a:t>Local control </a:t>
            </a:r>
            <a:endParaRPr b="0" lang="en-US" sz="2800" spc="-1" strike="noStrike">
              <a:solidFill>
                <a:srgbClr val="000000"/>
              </a:solidFill>
              <a:latin typeface="Arial"/>
            </a:endParaRPr>
          </a:p>
          <a:p>
            <a:pPr lvl="1" marL="685800" indent="-228600">
              <a:lnSpc>
                <a:spcPct val="90000"/>
              </a:lnSpc>
              <a:spcBef>
                <a:spcPts val="499"/>
              </a:spcBef>
              <a:buClr>
                <a:srgbClr val="00b050"/>
              </a:buClr>
              <a:buFont typeface="Arial"/>
              <a:buChar char="•"/>
            </a:pPr>
            <a:r>
              <a:rPr b="0" lang="en-US" sz="2400" spc="-1" strike="noStrike">
                <a:solidFill>
                  <a:srgbClr val="00b050"/>
                </a:solidFill>
                <a:latin typeface="Calibri"/>
                <a:ea typeface="Calibri"/>
              </a:rPr>
              <a:t>Correlation</a:t>
            </a:r>
            <a:r>
              <a:rPr b="0" lang="en-US" sz="2400" spc="-1" strike="noStrike">
                <a:solidFill>
                  <a:schemeClr val="dk1"/>
                </a:solidFill>
                <a:latin typeface="Calibri"/>
                <a:ea typeface="Calibri"/>
              </a:rPr>
              <a:t>: the most popular technique to assess relationships among observational data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Linear and nonlinear correlation.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Nonlinear correlation is hard to be measured and may stay hidden.</a:t>
            </a:r>
            <a:endParaRPr b="0" lang="en-US" sz="2400" spc="-1" strike="noStrike">
              <a:solidFill>
                <a:srgbClr val="000000"/>
              </a:solidFill>
              <a:latin typeface="Arial"/>
            </a:endParaRPr>
          </a:p>
        </p:txBody>
      </p:sp>
      <p:sp>
        <p:nvSpPr>
          <p:cNvPr id="188" name="Google Shape;387;p48"/>
          <p:cNvSpPr/>
          <p:nvPr/>
        </p:nvSpPr>
        <p:spPr>
          <a:xfrm>
            <a:off x="7503840" y="1450440"/>
            <a:ext cx="3820320" cy="453168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Types</a:t>
            </a:r>
            <a:endParaRPr b="0" lang="en-US" sz="4400" spc="-1" strike="noStrike">
              <a:solidFill>
                <a:srgbClr val="000000"/>
              </a:solidFill>
              <a:latin typeface="Arial"/>
            </a:endParaRPr>
          </a:p>
        </p:txBody>
      </p:sp>
      <p:sp>
        <p:nvSpPr>
          <p:cNvPr id="190" name="PlaceHolder 2"/>
          <p:cNvSpPr>
            <a:spLocks noGrp="1"/>
          </p:cNvSpPr>
          <p:nvPr>
            <p:ph/>
          </p:nvPr>
        </p:nvSpPr>
        <p:spPr>
          <a:xfrm>
            <a:off x="838080" y="1450080"/>
            <a:ext cx="6725880" cy="3398760"/>
          </a:xfrm>
          <a:prstGeom prst="rect">
            <a:avLst/>
          </a:prstGeom>
          <a:noFill/>
          <a:ln w="0">
            <a:noFill/>
          </a:ln>
        </p:spPr>
        <p:txBody>
          <a:bodyPr anchor="t">
            <a:normAutofit fontScale="99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An independent variable is called a </a:t>
            </a:r>
            <a:r>
              <a:rPr b="0" i="1" lang="en-US" sz="2800" spc="-1" strike="noStrike">
                <a:solidFill>
                  <a:schemeClr val="dk1"/>
                </a:solidFill>
                <a:latin typeface="Calibri"/>
                <a:ea typeface="Calibri"/>
              </a:rPr>
              <a:t>factor </a:t>
            </a:r>
            <a:r>
              <a:rPr b="0" lang="en-US" sz="2800" spc="-1" strike="noStrike">
                <a:solidFill>
                  <a:schemeClr val="dk1"/>
                </a:solidFill>
                <a:latin typeface="Calibri"/>
                <a:ea typeface="Calibri"/>
              </a:rPr>
              <a:t>in the experimental design.</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Various values or classifications for each factor are called the </a:t>
            </a:r>
            <a:r>
              <a:rPr b="0" i="1" lang="en-US" sz="2800" spc="-1" strike="noStrike">
                <a:solidFill>
                  <a:schemeClr val="dk1"/>
                </a:solidFill>
                <a:latin typeface="Calibri"/>
                <a:ea typeface="Calibri"/>
              </a:rPr>
              <a:t>levels </a:t>
            </a:r>
            <a:r>
              <a:rPr b="0" lang="en-US" sz="2800" spc="-1" strike="noStrike">
                <a:solidFill>
                  <a:schemeClr val="dk1"/>
                </a:solidFill>
                <a:latin typeface="Calibri"/>
                <a:ea typeface="Calibri"/>
              </a:rPr>
              <a:t>of the factor.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Expressing the design in terms of factors, called the </a:t>
            </a:r>
            <a:r>
              <a:rPr b="0" i="1" lang="en-US" sz="2800" spc="-1" strike="noStrike">
                <a:solidFill>
                  <a:schemeClr val="dk1"/>
                </a:solidFill>
                <a:latin typeface="Calibri"/>
                <a:ea typeface="Calibri"/>
              </a:rPr>
              <a:t>factorial design</a:t>
            </a:r>
            <a:r>
              <a:rPr b="0" lang="en-US" sz="2800" spc="-1" strike="noStrike">
                <a:solidFill>
                  <a:schemeClr val="dk1"/>
                </a:solidFill>
                <a:latin typeface="Calibri"/>
                <a:ea typeface="Calibri"/>
              </a:rPr>
              <a:t>, tells you how many diﬀerent treatment combinations are required.</a:t>
            </a:r>
            <a:endParaRPr b="0" lang="en-US" sz="2800" spc="-1" strike="noStrike">
              <a:solidFill>
                <a:srgbClr val="000000"/>
              </a:solidFill>
              <a:latin typeface="Arial"/>
            </a:endParaRPr>
          </a:p>
        </p:txBody>
      </p:sp>
      <p:sp>
        <p:nvSpPr>
          <p:cNvPr id="191" name="Google Shape;395;p49"/>
          <p:cNvSpPr/>
          <p:nvPr/>
        </p:nvSpPr>
        <p:spPr>
          <a:xfrm>
            <a:off x="997560" y="5031720"/>
            <a:ext cx="10058040" cy="700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000" spc="-1" strike="noStrike">
                <a:solidFill>
                  <a:srgbClr val="242021"/>
                </a:solidFill>
                <a:latin typeface="Calibri"/>
                <a:ea typeface="Calibri"/>
              </a:rPr>
              <a:t>A study to determine the effect of experience and language on the productivity of programmers has two factors: experience and language. The dependent variable is productivity.</a:t>
            </a:r>
            <a:r>
              <a:rPr b="0" lang="en-US" sz="2000" spc="-1" strike="noStrike">
                <a:solidFill>
                  <a:schemeClr val="dk1"/>
                </a:solidFill>
                <a:latin typeface="Calibri"/>
                <a:ea typeface="Calibri"/>
              </a:rPr>
              <a:t> </a:t>
            </a:r>
            <a:endParaRPr b="0" lang="en-US" sz="2000" spc="-1" strike="noStrike">
              <a:solidFill>
                <a:srgbClr val="000000"/>
              </a:solidFill>
              <a:latin typeface="Arial"/>
            </a:endParaRPr>
          </a:p>
        </p:txBody>
      </p:sp>
      <p:pic>
        <p:nvPicPr>
          <p:cNvPr id="192" name="Google Shape;396;p49" descr=""/>
          <p:cNvPicPr/>
          <p:nvPr/>
        </p:nvPicPr>
        <p:blipFill>
          <a:blip r:embed="rId1"/>
          <a:stretch/>
        </p:blipFill>
        <p:spPr>
          <a:xfrm>
            <a:off x="7848720" y="2127240"/>
            <a:ext cx="4343040" cy="1190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 Why?</a:t>
            </a:r>
            <a:endParaRPr b="0" lang="en-US" sz="4400" spc="-1" strike="noStrike">
              <a:solidFill>
                <a:srgbClr val="000000"/>
              </a:solidFill>
              <a:latin typeface="Arial"/>
            </a:endParaRPr>
          </a:p>
        </p:txBody>
      </p:sp>
      <p:sp>
        <p:nvSpPr>
          <p:cNvPr id="97"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c00000"/>
              </a:buClr>
              <a:buFont typeface="Arial"/>
              <a:buChar char="•"/>
            </a:pPr>
            <a:r>
              <a:rPr b="0" lang="en-US" sz="2800" spc="-1" strike="noStrike">
                <a:solidFill>
                  <a:srgbClr val="c00000"/>
                </a:solidFill>
                <a:latin typeface="Calibri"/>
                <a:ea typeface="Calibri"/>
              </a:rPr>
              <a:t>To understand </a:t>
            </a:r>
            <a:r>
              <a:rPr b="0" lang="en-US" sz="2800" spc="-1" strike="noStrike">
                <a:solidFill>
                  <a:schemeClr val="dk1"/>
                </a:solidFill>
                <a:latin typeface="Calibri"/>
                <a:ea typeface="Calibri"/>
              </a:rPr>
              <a:t>(a scenario, a situation) </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To evaluate </a:t>
            </a:r>
            <a:r>
              <a:rPr b="0" lang="en-US" sz="2800" spc="-1" strike="noStrike">
                <a:solidFill>
                  <a:schemeClr val="dk1"/>
                </a:solidFill>
                <a:latin typeface="Calibri"/>
                <a:ea typeface="Calibri"/>
              </a:rPr>
              <a:t>(process and/or product) </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To improve </a:t>
            </a:r>
            <a:r>
              <a:rPr b="0" lang="en-US" sz="2800" spc="-1" strike="noStrike">
                <a:solidFill>
                  <a:schemeClr val="dk1"/>
                </a:solidFill>
                <a:latin typeface="Calibri"/>
                <a:ea typeface="Calibri"/>
              </a:rPr>
              <a:t>(process and/or product)</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To compare </a:t>
            </a:r>
            <a:r>
              <a:rPr b="0" lang="en-US" sz="2800" spc="-1" strike="noStrike">
                <a:solidFill>
                  <a:schemeClr val="dk1"/>
                </a:solidFill>
                <a:latin typeface="Calibri"/>
                <a:ea typeface="Calibri"/>
              </a:rPr>
              <a:t>(entities, properties, etc.)</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To prove </a:t>
            </a:r>
            <a:r>
              <a:rPr b="0" lang="en-US" sz="2800" spc="-1" strike="noStrike">
                <a:solidFill>
                  <a:schemeClr val="dk1"/>
                </a:solidFill>
                <a:latin typeface="Calibri"/>
                <a:ea typeface="Calibri"/>
              </a:rPr>
              <a:t>a theory or hypothesis </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To disprove </a:t>
            </a:r>
            <a:r>
              <a:rPr b="0" lang="en-US" sz="2800" spc="-1" strike="noStrike">
                <a:solidFill>
                  <a:schemeClr val="dk1"/>
                </a:solidFill>
                <a:latin typeface="Calibri"/>
                <a:ea typeface="Calibri"/>
              </a:rPr>
              <a:t>a theory or hypothesis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Types</a:t>
            </a:r>
            <a:endParaRPr b="0" lang="en-US" sz="4400" spc="-1" strike="noStrike">
              <a:solidFill>
                <a:srgbClr val="000000"/>
              </a:solidFill>
              <a:latin typeface="Arial"/>
            </a:endParaRPr>
          </a:p>
        </p:txBody>
      </p:sp>
      <p:sp>
        <p:nvSpPr>
          <p:cNvPr id="194" name="PlaceHolder 2"/>
          <p:cNvSpPr>
            <a:spLocks noGrp="1"/>
          </p:cNvSpPr>
          <p:nvPr>
            <p:ph/>
          </p:nvPr>
        </p:nvSpPr>
        <p:spPr>
          <a:xfrm>
            <a:off x="838080" y="1450080"/>
            <a:ext cx="6045480" cy="326016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Factorial design: </a:t>
            </a:r>
            <a:endParaRPr b="0" lang="en-US" sz="2800" spc="-1" strike="noStrike">
              <a:solidFill>
                <a:srgbClr val="000000"/>
              </a:solidFill>
              <a:latin typeface="Arial"/>
            </a:endParaRPr>
          </a:p>
          <a:p>
            <a:pPr lvl="1" marL="685800" indent="-228600">
              <a:lnSpc>
                <a:spcPct val="90000"/>
              </a:lnSpc>
              <a:spcBef>
                <a:spcPts val="499"/>
              </a:spcBef>
              <a:buClr>
                <a:srgbClr val="00b050"/>
              </a:buClr>
              <a:buFont typeface="Arial"/>
              <a:buChar char="•"/>
            </a:pPr>
            <a:r>
              <a:rPr b="0" lang="en-US" sz="2400" spc="-1" strike="noStrike">
                <a:solidFill>
                  <a:srgbClr val="00b050"/>
                </a:solidFill>
                <a:latin typeface="Calibri"/>
                <a:ea typeface="Calibri"/>
              </a:rPr>
              <a:t>Crossing</a:t>
            </a:r>
            <a:r>
              <a:rPr b="0" lang="en-US" sz="2400" spc="-1" strike="noStrike">
                <a:solidFill>
                  <a:schemeClr val="dk1"/>
                </a:solidFill>
                <a:latin typeface="Calibri"/>
                <a:ea typeface="Calibri"/>
              </a:rPr>
              <a:t> (each level of each factor appears with each level of  the other factor)</a:t>
            </a:r>
            <a:endParaRPr b="0" lang="en-US" sz="2400" spc="-1" strike="noStrike">
              <a:solidFill>
                <a:srgbClr val="000000"/>
              </a:solidFill>
              <a:latin typeface="Arial"/>
            </a:endParaRPr>
          </a:p>
          <a:p>
            <a:pPr lvl="1" marL="685800" indent="-228600">
              <a:lnSpc>
                <a:spcPct val="90000"/>
              </a:lnSpc>
              <a:spcBef>
                <a:spcPts val="499"/>
              </a:spcBef>
              <a:buClr>
                <a:srgbClr val="00b050"/>
              </a:buClr>
              <a:buFont typeface="Arial"/>
              <a:buChar char="•"/>
            </a:pPr>
            <a:r>
              <a:rPr b="0" lang="en-US" sz="2400" spc="-1" strike="noStrike">
                <a:solidFill>
                  <a:srgbClr val="00b050"/>
                </a:solidFill>
                <a:latin typeface="Calibri"/>
                <a:ea typeface="Calibri"/>
              </a:rPr>
              <a:t>Nesting</a:t>
            </a:r>
            <a:r>
              <a:rPr b="0" lang="en-US" sz="2400" spc="-1" strike="noStrike">
                <a:solidFill>
                  <a:schemeClr val="dk1"/>
                </a:solidFill>
                <a:latin typeface="Calibri"/>
                <a:ea typeface="Calibri"/>
              </a:rPr>
              <a:t> (each level of one occurs entirely in conjunction with one level of another)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Proper nested or crossed design may reduce the number of cases to be tested.</a:t>
            </a:r>
            <a:endParaRPr b="0" lang="en-US" sz="2400" spc="-1" strike="noStrike">
              <a:solidFill>
                <a:srgbClr val="000000"/>
              </a:solidFill>
              <a:latin typeface="Arial"/>
            </a:endParaRPr>
          </a:p>
        </p:txBody>
      </p:sp>
      <p:sp>
        <p:nvSpPr>
          <p:cNvPr id="195" name="Google Shape;404;p50"/>
          <p:cNvSpPr/>
          <p:nvPr/>
        </p:nvSpPr>
        <p:spPr>
          <a:xfrm>
            <a:off x="554040" y="5239440"/>
            <a:ext cx="592956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242021"/>
                </a:solidFill>
                <a:latin typeface="Belleza"/>
                <a:ea typeface="Belleza"/>
              </a:rPr>
              <a:t>A study to determine the effect of experience and language on the productivity of programmers has two factors: experience and language. The dependent variable is productivity.</a:t>
            </a:r>
            <a:r>
              <a:rPr b="0" lang="en-US" sz="1800" spc="-1" strike="noStrike">
                <a:solidFill>
                  <a:schemeClr val="dk1"/>
                </a:solidFill>
                <a:latin typeface="Calibri"/>
                <a:ea typeface="Calibri"/>
              </a:rPr>
              <a:t> </a:t>
            </a:r>
            <a:endParaRPr b="0" lang="en-US" sz="1800" spc="-1" strike="noStrike">
              <a:solidFill>
                <a:srgbClr val="000000"/>
              </a:solidFill>
              <a:latin typeface="Arial"/>
            </a:endParaRPr>
          </a:p>
        </p:txBody>
      </p:sp>
      <p:pic>
        <p:nvPicPr>
          <p:cNvPr id="196" name="Google Shape;405;p50" descr=""/>
          <p:cNvPicPr/>
          <p:nvPr/>
        </p:nvPicPr>
        <p:blipFill>
          <a:blip r:embed="rId1"/>
          <a:stretch/>
        </p:blipFill>
        <p:spPr>
          <a:xfrm>
            <a:off x="7844760" y="2838960"/>
            <a:ext cx="3457080" cy="1456920"/>
          </a:xfrm>
          <a:prstGeom prst="rect">
            <a:avLst/>
          </a:prstGeom>
          <a:ln w="0">
            <a:noFill/>
          </a:ln>
        </p:spPr>
      </p:pic>
      <p:pic>
        <p:nvPicPr>
          <p:cNvPr id="197" name="Google Shape;406;p50" descr=""/>
          <p:cNvPicPr/>
          <p:nvPr/>
        </p:nvPicPr>
        <p:blipFill>
          <a:blip r:embed="rId2"/>
          <a:stretch/>
        </p:blipFill>
        <p:spPr>
          <a:xfrm>
            <a:off x="7387920" y="1281960"/>
            <a:ext cx="4343040" cy="1190160"/>
          </a:xfrm>
          <a:prstGeom prst="rect">
            <a:avLst/>
          </a:prstGeom>
          <a:ln w="0">
            <a:noFill/>
          </a:ln>
        </p:spPr>
      </p:pic>
      <p:pic>
        <p:nvPicPr>
          <p:cNvPr id="198" name="Google Shape;407;p50" descr=""/>
          <p:cNvPicPr/>
          <p:nvPr/>
        </p:nvPicPr>
        <p:blipFill>
          <a:blip r:embed="rId3"/>
          <a:stretch/>
        </p:blipFill>
        <p:spPr>
          <a:xfrm>
            <a:off x="6610320" y="4905000"/>
            <a:ext cx="5067000" cy="164736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Formal Experiments: Types</a:t>
            </a:r>
            <a:endParaRPr b="0" lang="en-US" sz="4400" spc="-1" strike="noStrike">
              <a:solidFill>
                <a:srgbClr val="000000"/>
              </a:solidFill>
              <a:latin typeface="Arial"/>
            </a:endParaRPr>
          </a:p>
        </p:txBody>
      </p:sp>
      <p:sp>
        <p:nvSpPr>
          <p:cNvPr id="200"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Advantages of factorial design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Resources can be used more efficiently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Coverage (completeness) of the target variables’ range of variation </a:t>
            </a:r>
            <a:endParaRPr b="0" lang="en-US" sz="24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Disadvantages of factorial design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Higher costs of preparation, administration and analysis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Number of combinations will grow rapidly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Some of the combinations may be worthless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Experiments: Sister Projects </a:t>
            </a:r>
            <a:endParaRPr b="0" lang="en-US" sz="4400" spc="-1" strike="noStrike">
              <a:solidFill>
                <a:srgbClr val="000000"/>
              </a:solidFill>
              <a:latin typeface="Arial"/>
            </a:endParaRPr>
          </a:p>
        </p:txBody>
      </p:sp>
      <p:sp>
        <p:nvSpPr>
          <p:cNvPr id="202" name="PlaceHolder 2"/>
          <p:cNvSpPr>
            <a:spLocks noGrp="1"/>
          </p:cNvSpPr>
          <p:nvPr>
            <p:ph/>
          </p:nvPr>
        </p:nvSpPr>
        <p:spPr>
          <a:xfrm>
            <a:off x="838080" y="1450080"/>
            <a:ext cx="1036980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Suppose your organization is interested in modifying the way it performs code inspections.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To perform such a study, you select two projects, called </a:t>
            </a:r>
            <a:r>
              <a:rPr b="0" i="1" lang="en-US" sz="2800" spc="-1" strike="noStrike">
                <a:solidFill>
                  <a:schemeClr val="dk1"/>
                </a:solidFill>
                <a:latin typeface="Calibri"/>
                <a:ea typeface="Calibri"/>
              </a:rPr>
              <a:t>sister projects</a:t>
            </a:r>
            <a:r>
              <a:rPr b="0" lang="en-US" sz="2800" spc="-1" strike="noStrike">
                <a:solidFill>
                  <a:schemeClr val="dk1"/>
                </a:solidFill>
                <a:latin typeface="Calibri"/>
                <a:ea typeface="Calibri"/>
              </a:rPr>
              <a:t>, each of which is typical of the organization and has similar values for the state variables that you have planned to measure.</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For instance, the projects may be similar in terms of application</a:t>
            </a:r>
            <a:br>
              <a:rPr sz="2800"/>
            </a:br>
            <a:r>
              <a:rPr b="0" lang="en-US" sz="2800" spc="-1" strike="noStrike">
                <a:solidFill>
                  <a:schemeClr val="dk1"/>
                </a:solidFill>
                <a:latin typeface="Calibri"/>
                <a:ea typeface="Calibri"/>
              </a:rPr>
              <a:t>domain, implementation language, specification technique, and design method. </a:t>
            </a:r>
            <a:br>
              <a:rPr sz="2800"/>
            </a:br>
            <a:br>
              <a:rPr sz="2800"/>
            </a:br>
            <a:r>
              <a:rPr b="0" lang="en-US" sz="2800" spc="-1" strike="noStrike">
                <a:solidFill>
                  <a:schemeClr val="dk1"/>
                </a:solidFill>
                <a:latin typeface="Calibri"/>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Experiments: Baselines</a:t>
            </a:r>
            <a:endParaRPr b="0" lang="en-US" sz="4400" spc="-1" strike="noStrike">
              <a:solidFill>
                <a:srgbClr val="000000"/>
              </a:solidFill>
              <a:latin typeface="Arial"/>
            </a:endParaRPr>
          </a:p>
        </p:txBody>
      </p:sp>
      <p:sp>
        <p:nvSpPr>
          <p:cNvPr id="204" name="PlaceHolder 2"/>
          <p:cNvSpPr>
            <a:spLocks noGrp="1"/>
          </p:cNvSpPr>
          <p:nvPr>
            <p:ph/>
          </p:nvPr>
        </p:nvSpPr>
        <p:spPr>
          <a:xfrm>
            <a:off x="838080" y="1450080"/>
            <a:ext cx="10369800" cy="4726800"/>
          </a:xfrm>
          <a:prstGeom prst="rect">
            <a:avLst/>
          </a:prstGeom>
          <a:noFill/>
          <a:ln w="0">
            <a:noFill/>
          </a:ln>
        </p:spPr>
        <p:txBody>
          <a:bodyPr anchor="t">
            <a:normAutofit fontScale="91000"/>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a baseline, also called a </a:t>
            </a:r>
            <a:r>
              <a:rPr b="0" i="1" lang="en-US" sz="2800" spc="-1" strike="noStrike">
                <a:solidFill>
                  <a:schemeClr val="dk1"/>
                </a:solidFill>
                <a:latin typeface="Calibri"/>
                <a:ea typeface="Calibri"/>
              </a:rPr>
              <a:t>reference configuration.</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It provides a measure to identify whether the value is within an acceptable range.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If you are unable to find two projects similar enough to be sister projects, you can compare your new inspection technique with a general </a:t>
            </a:r>
            <a:r>
              <a:rPr b="0" i="1" lang="en-US" sz="2800" spc="-1" strike="noStrike">
                <a:solidFill>
                  <a:schemeClr val="dk1"/>
                </a:solidFill>
                <a:latin typeface="Calibri"/>
                <a:ea typeface="Calibri"/>
              </a:rPr>
              <a:t>baseline</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Baseline is an “average” treatment of a variable in a number of experiments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You collect different data from other projects, the data can include</a:t>
            </a:r>
            <a:br>
              <a:rPr sz="2800"/>
            </a:br>
            <a:r>
              <a:rPr b="0" lang="en-US" sz="2800" spc="-1" strike="noStrike">
                <a:solidFill>
                  <a:schemeClr val="dk1"/>
                </a:solidFill>
                <a:latin typeface="Calibri"/>
                <a:ea typeface="Calibri"/>
              </a:rPr>
              <a:t>descriptive measures, such as product size, eﬀort expended, number of</a:t>
            </a:r>
            <a:br>
              <a:rPr sz="2800"/>
            </a:br>
            <a:r>
              <a:rPr b="0" lang="en-US" sz="2800" spc="-1" strike="noStrike">
                <a:solidFill>
                  <a:schemeClr val="dk1"/>
                </a:solidFill>
                <a:latin typeface="Calibri"/>
                <a:ea typeface="Calibri"/>
              </a:rPr>
              <a:t>faults discovered, and so on. You will get an “average” situation that is typical in your company.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Experiments: Retrospective case studies </a:t>
            </a:r>
            <a:endParaRPr b="0" lang="en-US" sz="4400" spc="-1" strike="noStrike">
              <a:solidFill>
                <a:srgbClr val="000000"/>
              </a:solidFill>
              <a:latin typeface="Arial"/>
            </a:endParaRPr>
          </a:p>
        </p:txBody>
      </p:sp>
      <p:sp>
        <p:nvSpPr>
          <p:cNvPr id="206" name="PlaceHolder 2"/>
          <p:cNvSpPr>
            <a:spLocks noGrp="1"/>
          </p:cNvSpPr>
          <p:nvPr>
            <p:ph/>
          </p:nvPr>
        </p:nvSpPr>
        <p:spPr>
          <a:xfrm>
            <a:off x="838080" y="1450080"/>
            <a:ext cx="1036980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You can also conduct a case study involving portions of a system, by studying version histories and error logs.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Such retrospective case studies are limited to available data, and you have limited or no control of variables.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However, this allows you to study the evolution of systems over multiple versions and potentially over many years.</a:t>
            </a:r>
            <a:br>
              <a:rPr sz="2800"/>
            </a:br>
            <a:r>
              <a:rPr b="0" lang="en-US" sz="2800" spc="-1" strike="noStrike">
                <a:solidFill>
                  <a:schemeClr val="dk1"/>
                </a:solidFill>
                <a:latin typeface="Calibri"/>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buNone/>
            </a:pPr>
            <a:endParaRPr b="0" lang="en-US" sz="4400" spc="-1" strike="noStrike">
              <a:solidFill>
                <a:schemeClr val="dk1"/>
              </a:solidFill>
              <a:latin typeface="Calibri"/>
              <a:ea typeface="Calibri"/>
            </a:endParaRPr>
          </a:p>
        </p:txBody>
      </p:sp>
      <p:sp>
        <p:nvSpPr>
          <p:cNvPr id="208" name="PlaceHolder 2"/>
          <p:cNvSpPr>
            <a:spLocks noGrp="1"/>
          </p:cNvSpPr>
          <p:nvPr>
            <p:ph/>
          </p:nvPr>
        </p:nvSpPr>
        <p:spPr>
          <a:xfrm>
            <a:off x="838080" y="1450080"/>
            <a:ext cx="10369800" cy="4726800"/>
          </a:xfrm>
          <a:prstGeom prst="rect">
            <a:avLst/>
          </a:prstGeom>
          <a:noFill/>
          <a:ln w="0">
            <a:noFill/>
          </a:ln>
        </p:spPr>
        <p:txBody>
          <a:bodyPr anchor="t">
            <a:normAutofit/>
          </a:bodyPr>
          <a:p>
            <a:pPr indent="0">
              <a:spcBef>
                <a:spcPts val="1417"/>
              </a:spcBef>
              <a:buNone/>
            </a:pPr>
            <a:endParaRPr b="0" lang="en-US" sz="28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Empirical Research Guidelines</a:t>
            </a:r>
            <a:endParaRPr b="0" lang="en-US" sz="4400" spc="-1" strike="noStrike">
              <a:solidFill>
                <a:srgbClr val="000000"/>
              </a:solidFill>
              <a:latin typeface="Arial"/>
            </a:endParaRPr>
          </a:p>
        </p:txBody>
      </p:sp>
      <p:sp>
        <p:nvSpPr>
          <p:cNvPr id="210" name="Google Shape;443;p56"/>
          <p:cNvSpPr/>
          <p:nvPr/>
        </p:nvSpPr>
        <p:spPr>
          <a:xfrm>
            <a:off x="2240640" y="1525320"/>
            <a:ext cx="7632360" cy="453852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Contents</a:t>
            </a:r>
            <a:endParaRPr b="0" lang="en-US" sz="4400" spc="-1" strike="noStrike">
              <a:solidFill>
                <a:srgbClr val="000000"/>
              </a:solidFill>
              <a:latin typeface="Arial"/>
            </a:endParaRPr>
          </a:p>
        </p:txBody>
      </p:sp>
      <p:sp>
        <p:nvSpPr>
          <p:cNvPr id="212"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Experimental context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Experimental design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Data collection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Analysis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Presentation of results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Interpretation of results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1. Experimental Context</a:t>
            </a:r>
            <a:endParaRPr b="0" lang="en-US" sz="4400" spc="-1" strike="noStrike">
              <a:solidFill>
                <a:srgbClr val="000000"/>
              </a:solidFill>
              <a:latin typeface="Arial"/>
            </a:endParaRPr>
          </a:p>
        </p:txBody>
      </p:sp>
      <p:sp>
        <p:nvSpPr>
          <p:cNvPr id="214" name="PlaceHolder 2"/>
          <p:cNvSpPr>
            <a:spLocks noGrp="1"/>
          </p:cNvSpPr>
          <p:nvPr>
            <p:ph/>
          </p:nvPr>
        </p:nvSpPr>
        <p:spPr>
          <a:xfrm>
            <a:off x="838080" y="1450080"/>
            <a:ext cx="10515240" cy="4726800"/>
          </a:xfrm>
          <a:prstGeom prst="rect">
            <a:avLst/>
          </a:prstGeom>
          <a:noFill/>
          <a:ln w="0">
            <a:noFill/>
          </a:ln>
        </p:spPr>
        <p:txBody>
          <a:bodyPr anchor="t">
            <a:normAutofit fontScale="95000"/>
          </a:bodyPr>
          <a:p>
            <a:pPr marL="228600" indent="-228600">
              <a:lnSpc>
                <a:spcPct val="90000"/>
              </a:lnSpc>
              <a:buClr>
                <a:srgbClr val="00b050"/>
              </a:buClr>
              <a:buFont typeface="Arial"/>
              <a:buChar char="•"/>
            </a:pPr>
            <a:r>
              <a:rPr b="0" lang="en-US" sz="2800" spc="-1" strike="noStrike">
                <a:solidFill>
                  <a:srgbClr val="00b050"/>
                </a:solidFill>
                <a:latin typeface="Calibri"/>
                <a:ea typeface="Calibri"/>
              </a:rPr>
              <a:t>Goals</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a:t>
            </a:r>
            <a:r>
              <a:rPr b="0" i="1" lang="en-US" sz="2400" spc="-1" strike="noStrike">
                <a:solidFill>
                  <a:schemeClr val="dk1"/>
                </a:solidFill>
                <a:latin typeface="Calibri"/>
                <a:ea typeface="Calibri"/>
              </a:rPr>
              <a:t>objectives</a:t>
            </a:r>
            <a:r>
              <a:rPr b="0" lang="en-US" sz="2400" spc="-1" strike="noStrike">
                <a:solidFill>
                  <a:schemeClr val="dk1"/>
                </a:solidFill>
                <a:latin typeface="Calibri"/>
                <a:ea typeface="Calibri"/>
              </a:rPr>
              <a:t> of the experiment have been properly defined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a:t>
            </a:r>
            <a:r>
              <a:rPr b="0" i="1" lang="en-US" sz="2400" spc="-1" strike="noStrike">
                <a:solidFill>
                  <a:schemeClr val="dk1"/>
                </a:solidFill>
                <a:latin typeface="Calibri"/>
                <a:ea typeface="Calibri"/>
              </a:rPr>
              <a:t>description</a:t>
            </a:r>
            <a:r>
              <a:rPr b="0" lang="en-US" sz="2400" spc="-1" strike="noStrike">
                <a:solidFill>
                  <a:schemeClr val="dk1"/>
                </a:solidFill>
                <a:latin typeface="Calibri"/>
                <a:ea typeface="Calibri"/>
              </a:rPr>
              <a:t> of the experiment  provides enough details for the practitioners</a:t>
            </a:r>
            <a:endParaRPr b="0" lang="en-US" sz="2400" spc="-1" strike="noStrike">
              <a:solidFill>
                <a:srgbClr val="000000"/>
              </a:solidFill>
              <a:latin typeface="Arial"/>
            </a:endParaRPr>
          </a:p>
          <a:p>
            <a:pPr marL="228600" indent="-228600">
              <a:lnSpc>
                <a:spcPct val="90000"/>
              </a:lnSpc>
              <a:spcBef>
                <a:spcPts val="1001"/>
              </a:spcBef>
              <a:buClr>
                <a:srgbClr val="00b050"/>
              </a:buClr>
              <a:buFont typeface="Arial"/>
              <a:buChar char="•"/>
            </a:pPr>
            <a:r>
              <a:rPr b="0" lang="en-US" sz="2800" spc="-1" strike="noStrike">
                <a:solidFill>
                  <a:srgbClr val="00b050"/>
                </a:solidFill>
                <a:latin typeface="Calibri"/>
                <a:ea typeface="Calibri"/>
              </a:rPr>
              <a:t>Checklists</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C1</a:t>
            </a:r>
            <a:r>
              <a:rPr b="0" lang="en-US" sz="2400" spc="-1" strike="noStrike">
                <a:solidFill>
                  <a:schemeClr val="dk1"/>
                </a:solidFill>
                <a:latin typeface="Calibri"/>
                <a:ea typeface="Calibri"/>
              </a:rPr>
              <a:t>: Be sure to specify as much of the context as possible. In particular, clearly define the entities, attributes and measures that are capturing the contextual information.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C2</a:t>
            </a:r>
            <a:r>
              <a:rPr b="0" lang="en-US" sz="2400" spc="-1" strike="noStrike">
                <a:solidFill>
                  <a:schemeClr val="dk1"/>
                </a:solidFill>
                <a:latin typeface="Calibri"/>
                <a:ea typeface="Calibri"/>
              </a:rPr>
              <a:t>: If a specific hypothesis is being tested, state it clearly prior to performing the study, and discuss the theory from which it is derived, so that its implications are apparent.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C3</a:t>
            </a:r>
            <a:r>
              <a:rPr b="0" lang="en-US" sz="2400" spc="-1" strike="noStrike">
                <a:solidFill>
                  <a:schemeClr val="dk1"/>
                </a:solidFill>
                <a:latin typeface="Calibri"/>
                <a:ea typeface="Calibri"/>
              </a:rPr>
              <a:t>: If the target is exploratory, state clearly and, prior to data analysis, what questions the investigation is intended to address, and how it will address them.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2. Experimental Design</a:t>
            </a:r>
            <a:endParaRPr b="0" lang="en-US" sz="4400" spc="-1" strike="noStrike">
              <a:solidFill>
                <a:srgbClr val="000000"/>
              </a:solidFill>
              <a:latin typeface="Arial"/>
            </a:endParaRPr>
          </a:p>
        </p:txBody>
      </p:sp>
      <p:sp>
        <p:nvSpPr>
          <p:cNvPr id="216" name="PlaceHolder 2"/>
          <p:cNvSpPr>
            <a:spLocks noGrp="1"/>
          </p:cNvSpPr>
          <p:nvPr>
            <p:ph/>
          </p:nvPr>
        </p:nvSpPr>
        <p:spPr>
          <a:xfrm>
            <a:off x="838080" y="1450080"/>
            <a:ext cx="10515240" cy="4726800"/>
          </a:xfrm>
          <a:prstGeom prst="rect">
            <a:avLst/>
          </a:prstGeom>
          <a:noFill/>
          <a:ln w="0">
            <a:noFill/>
          </a:ln>
        </p:spPr>
        <p:txBody>
          <a:bodyPr anchor="t">
            <a:normAutofit fontScale="96000"/>
          </a:bodyPr>
          <a:p>
            <a:pPr marL="228600" indent="-228600">
              <a:lnSpc>
                <a:spcPct val="90000"/>
              </a:lnSpc>
              <a:buClr>
                <a:srgbClr val="00b050"/>
              </a:buClr>
              <a:buFont typeface="Arial"/>
              <a:buChar char="•"/>
            </a:pPr>
            <a:r>
              <a:rPr b="0" lang="en-US" sz="2800" spc="-1" strike="noStrike">
                <a:solidFill>
                  <a:srgbClr val="00b050"/>
                </a:solidFill>
                <a:latin typeface="Calibri"/>
                <a:ea typeface="Calibri"/>
              </a:rPr>
              <a:t>Goal</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design is appropriate for the objectives of the experiment</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objective of the experiment can be reached using the techniques specified in the design</a:t>
            </a:r>
            <a:endParaRPr b="0" lang="en-US" sz="2400" spc="-1" strike="noStrike">
              <a:solidFill>
                <a:srgbClr val="000000"/>
              </a:solidFill>
              <a:latin typeface="Arial"/>
            </a:endParaRPr>
          </a:p>
          <a:p>
            <a:pPr marL="228600" indent="-228600">
              <a:lnSpc>
                <a:spcPct val="90000"/>
              </a:lnSpc>
              <a:spcBef>
                <a:spcPts val="1001"/>
              </a:spcBef>
              <a:buClr>
                <a:srgbClr val="00b050"/>
              </a:buClr>
              <a:buFont typeface="Arial"/>
              <a:buChar char="•"/>
            </a:pPr>
            <a:r>
              <a:rPr b="0" lang="en-US" sz="2800" spc="-1" strike="noStrike">
                <a:solidFill>
                  <a:srgbClr val="00b050"/>
                </a:solidFill>
                <a:latin typeface="Calibri"/>
                <a:ea typeface="Calibri"/>
              </a:rPr>
              <a:t>Checklists</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D1</a:t>
            </a:r>
            <a:r>
              <a:rPr b="0" lang="en-US" sz="2400" spc="-1" strike="noStrike">
                <a:solidFill>
                  <a:schemeClr val="dk1"/>
                </a:solidFill>
                <a:latin typeface="Calibri"/>
                <a:ea typeface="Calibri"/>
              </a:rPr>
              <a:t>: Identify the population from which the subjects and objects are drawn.</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D2</a:t>
            </a:r>
            <a:r>
              <a:rPr b="0" lang="en-US" sz="2400" spc="-1" strike="noStrike">
                <a:solidFill>
                  <a:schemeClr val="dk1"/>
                </a:solidFill>
                <a:latin typeface="Calibri"/>
                <a:ea typeface="Calibri"/>
              </a:rPr>
              <a:t>: Define the process by which the subjects and objects were selected (inclusion/exclusion criteria).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D3</a:t>
            </a:r>
            <a:r>
              <a:rPr b="0" lang="en-US" sz="2400" spc="-1" strike="noStrike">
                <a:solidFill>
                  <a:schemeClr val="dk1"/>
                </a:solidFill>
                <a:latin typeface="Calibri"/>
                <a:ea typeface="Calibri"/>
              </a:rPr>
              <a:t>: Define the process by which subjects and objects are assigned to treatments.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D4</a:t>
            </a:r>
            <a:r>
              <a:rPr b="0" lang="en-US" sz="2400" spc="-1" strike="noStrike">
                <a:solidFill>
                  <a:schemeClr val="dk1"/>
                </a:solidFill>
                <a:latin typeface="Calibri"/>
                <a:ea typeface="Calibri"/>
              </a:rPr>
              <a:t>: Restrict yourself to simple study designs or, at least, to designs that are fully analyzed in the literature.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D5</a:t>
            </a:r>
            <a:r>
              <a:rPr b="0" lang="en-US" sz="2400" spc="-1" strike="noStrike">
                <a:solidFill>
                  <a:schemeClr val="dk1"/>
                </a:solidFill>
                <a:latin typeface="Calibri"/>
                <a:ea typeface="Calibri"/>
              </a:rPr>
              <a:t>: Define the experimental unit.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 What?</a:t>
            </a:r>
            <a:endParaRPr b="0" lang="en-US" sz="4400" spc="-1" strike="noStrike">
              <a:solidFill>
                <a:srgbClr val="000000"/>
              </a:solidFill>
              <a:latin typeface="Arial"/>
            </a:endParaRPr>
          </a:p>
        </p:txBody>
      </p:sp>
      <p:sp>
        <p:nvSpPr>
          <p:cNvPr id="99"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Person’s /Team performance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Tool’s performance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Tool’s usability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Document’s understandability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Program’s complexity</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chemeClr val="dk1"/>
                </a:solidFill>
                <a:latin typeface="Calibri"/>
                <a:ea typeface="Calibri"/>
              </a:rPr>
              <a:t>etc.</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2. Experimental Design</a:t>
            </a:r>
            <a:endParaRPr b="0" lang="en-US" sz="4400" spc="-1" strike="noStrike">
              <a:solidFill>
                <a:srgbClr val="000000"/>
              </a:solidFill>
              <a:latin typeface="Arial"/>
            </a:endParaRPr>
          </a:p>
        </p:txBody>
      </p:sp>
      <p:sp>
        <p:nvSpPr>
          <p:cNvPr id="218"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c00000"/>
              </a:buClr>
              <a:buFont typeface="Arial"/>
              <a:buChar char="•"/>
            </a:pPr>
            <a:r>
              <a:rPr b="0" lang="en-US" sz="2800" spc="-1" strike="noStrike">
                <a:solidFill>
                  <a:srgbClr val="c00000"/>
                </a:solidFill>
                <a:latin typeface="Calibri"/>
                <a:ea typeface="Calibri"/>
              </a:rPr>
              <a:t>D6</a:t>
            </a:r>
            <a:r>
              <a:rPr b="0" lang="en-US" sz="2800" spc="-1" strike="noStrike">
                <a:solidFill>
                  <a:schemeClr val="dk1"/>
                </a:solidFill>
                <a:latin typeface="Calibri"/>
                <a:ea typeface="Calibri"/>
              </a:rPr>
              <a:t>: For formal experiments, perform a pre- experiment or pre-calculation to identify or estimate the minimum required sample size.</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D7</a:t>
            </a:r>
            <a:r>
              <a:rPr b="0" lang="en-US" sz="2800" spc="-1" strike="noStrike">
                <a:solidFill>
                  <a:schemeClr val="dk1"/>
                </a:solidFill>
                <a:latin typeface="Calibri"/>
                <a:ea typeface="Calibri"/>
              </a:rPr>
              <a:t>: Use appropriate levels of blinding. </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D8</a:t>
            </a:r>
            <a:r>
              <a:rPr b="0" lang="en-US" sz="2800" spc="-1" strike="noStrike">
                <a:solidFill>
                  <a:schemeClr val="dk1"/>
                </a:solidFill>
                <a:latin typeface="Calibri"/>
                <a:ea typeface="Calibri"/>
              </a:rPr>
              <a:t>: Avoid the use of controls unless you are sure the control situation can be unambiguously defined. </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D9</a:t>
            </a:r>
            <a:r>
              <a:rPr b="0" lang="en-US" sz="2800" spc="-1" strike="noStrike">
                <a:solidFill>
                  <a:schemeClr val="dk1"/>
                </a:solidFill>
                <a:latin typeface="Calibri"/>
                <a:ea typeface="Calibri"/>
              </a:rPr>
              <a:t>: Fully define all treatments (interventions).</a:t>
            </a:r>
            <a:endParaRPr b="0" lang="en-US" sz="2800" spc="-1" strike="noStrike">
              <a:solidFill>
                <a:srgbClr val="000000"/>
              </a:solidFill>
              <a:latin typeface="Arial"/>
            </a:endParaRPr>
          </a:p>
          <a:p>
            <a:pPr marL="228600" indent="-228600">
              <a:lnSpc>
                <a:spcPct val="90000"/>
              </a:lnSpc>
              <a:spcBef>
                <a:spcPts val="1001"/>
              </a:spcBef>
              <a:buClr>
                <a:srgbClr val="c00000"/>
              </a:buClr>
              <a:buFont typeface="Arial"/>
              <a:buChar char="•"/>
            </a:pPr>
            <a:r>
              <a:rPr b="0" lang="en-US" sz="2800" spc="-1" strike="noStrike">
                <a:solidFill>
                  <a:srgbClr val="c00000"/>
                </a:solidFill>
                <a:latin typeface="Calibri"/>
                <a:ea typeface="Calibri"/>
              </a:rPr>
              <a:t>D10</a:t>
            </a:r>
            <a:r>
              <a:rPr b="0" lang="en-US" sz="2800" spc="-1" strike="noStrike">
                <a:solidFill>
                  <a:schemeClr val="dk1"/>
                </a:solidFill>
                <a:latin typeface="Calibri"/>
                <a:ea typeface="Calibri"/>
              </a:rPr>
              <a:t>: Justify the choice of outcome measures in terms of their relevance to objectives of the empirical study.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3. Data Collection</a:t>
            </a:r>
            <a:endParaRPr b="0" lang="en-US" sz="4400" spc="-1" strike="noStrike">
              <a:solidFill>
                <a:srgbClr val="000000"/>
              </a:solidFill>
              <a:latin typeface="Arial"/>
            </a:endParaRPr>
          </a:p>
        </p:txBody>
      </p:sp>
      <p:sp>
        <p:nvSpPr>
          <p:cNvPr id="220" name="PlaceHolder 2"/>
          <p:cNvSpPr>
            <a:spLocks noGrp="1"/>
          </p:cNvSpPr>
          <p:nvPr>
            <p:ph/>
          </p:nvPr>
        </p:nvSpPr>
        <p:spPr>
          <a:xfrm>
            <a:off x="838080" y="1450080"/>
            <a:ext cx="10515240" cy="4726800"/>
          </a:xfrm>
          <a:prstGeom prst="rect">
            <a:avLst/>
          </a:prstGeom>
          <a:noFill/>
          <a:ln w="0">
            <a:noFill/>
          </a:ln>
        </p:spPr>
        <p:txBody>
          <a:bodyPr anchor="t">
            <a:normAutofit fontScale="94000"/>
          </a:bodyPr>
          <a:p>
            <a:pPr marL="228600" indent="-228600">
              <a:lnSpc>
                <a:spcPct val="90000"/>
              </a:lnSpc>
              <a:buClr>
                <a:srgbClr val="00b050"/>
              </a:buClr>
              <a:buFont typeface="Arial"/>
              <a:buChar char="•"/>
            </a:pPr>
            <a:r>
              <a:rPr b="0" lang="en-US" sz="2800" spc="-1" strike="noStrike">
                <a:solidFill>
                  <a:srgbClr val="00b050"/>
                </a:solidFill>
                <a:latin typeface="Calibri"/>
                <a:ea typeface="Calibri"/>
              </a:rPr>
              <a:t>Goal</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data collection process is well defined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Monitor the data collection and watch for deviations from the experiment design</a:t>
            </a:r>
            <a:endParaRPr b="0" lang="en-US" sz="2400" spc="-1" strike="noStrike">
              <a:solidFill>
                <a:srgbClr val="000000"/>
              </a:solidFill>
              <a:latin typeface="Arial"/>
            </a:endParaRPr>
          </a:p>
          <a:p>
            <a:pPr marL="228600" indent="-228600">
              <a:lnSpc>
                <a:spcPct val="90000"/>
              </a:lnSpc>
              <a:spcBef>
                <a:spcPts val="1001"/>
              </a:spcBef>
              <a:buClr>
                <a:srgbClr val="00b050"/>
              </a:buClr>
              <a:buFont typeface="Arial"/>
              <a:buChar char="•"/>
            </a:pPr>
            <a:r>
              <a:rPr b="0" lang="en-US" sz="2800" spc="-1" strike="noStrike">
                <a:solidFill>
                  <a:srgbClr val="00b050"/>
                </a:solidFill>
                <a:latin typeface="Calibri"/>
                <a:ea typeface="Calibri"/>
              </a:rPr>
              <a:t>Checklists</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DC1</a:t>
            </a:r>
            <a:r>
              <a:rPr b="0" lang="en-US" sz="2400" spc="-1" strike="noStrike">
                <a:solidFill>
                  <a:schemeClr val="dk1"/>
                </a:solidFill>
                <a:latin typeface="Calibri"/>
                <a:ea typeface="Calibri"/>
              </a:rPr>
              <a:t>: Define all software measures fully, including the entity, attribute, unit and counting rules.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DC2</a:t>
            </a:r>
            <a:r>
              <a:rPr b="0" lang="en-US" sz="2400" spc="-1" strike="noStrike">
                <a:solidFill>
                  <a:schemeClr val="dk1"/>
                </a:solidFill>
                <a:latin typeface="Calibri"/>
                <a:ea typeface="Calibri"/>
              </a:rPr>
              <a:t>: Describe any quality control method used to ensure completeness and accuracy of data collection.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DC3</a:t>
            </a:r>
            <a:r>
              <a:rPr b="0" lang="en-US" sz="2400" spc="-1" strike="noStrike">
                <a:solidFill>
                  <a:schemeClr val="dk1"/>
                </a:solidFill>
                <a:latin typeface="Calibri"/>
                <a:ea typeface="Calibri"/>
              </a:rPr>
              <a:t>: For observational studies and experiments, record data about subjects who drop out from the studies.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DC4</a:t>
            </a:r>
            <a:r>
              <a:rPr b="0" lang="en-US" sz="2400" spc="-1" strike="noStrike">
                <a:solidFill>
                  <a:schemeClr val="dk1"/>
                </a:solidFill>
                <a:latin typeface="Calibri"/>
                <a:ea typeface="Calibri"/>
              </a:rPr>
              <a:t>: For observational studies and experiments, record data  about other performance measures that may be adversely  affected by the treatment, even if they are not the main focus  of the study.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4. Analysis</a:t>
            </a:r>
            <a:endParaRPr b="0" lang="en-US" sz="4400" spc="-1" strike="noStrike">
              <a:solidFill>
                <a:srgbClr val="000000"/>
              </a:solidFill>
              <a:latin typeface="Arial"/>
            </a:endParaRPr>
          </a:p>
        </p:txBody>
      </p:sp>
      <p:sp>
        <p:nvSpPr>
          <p:cNvPr id="222"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b050"/>
              </a:buClr>
              <a:buFont typeface="Arial"/>
              <a:buChar char="•"/>
            </a:pPr>
            <a:r>
              <a:rPr b="0" lang="en-US" sz="2800" spc="-1" strike="noStrike">
                <a:solidFill>
                  <a:srgbClr val="00b050"/>
                </a:solidFill>
                <a:latin typeface="Calibri"/>
                <a:ea typeface="Calibri"/>
              </a:rPr>
              <a:t>Goal</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collected data from the experiment is analyzed correctly</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Monitor the data analysis and watch for deviations from the experiment design</a:t>
            </a:r>
            <a:endParaRPr b="0" lang="en-US" sz="2400" spc="-1" strike="noStrike">
              <a:solidFill>
                <a:srgbClr val="000000"/>
              </a:solidFill>
              <a:latin typeface="Arial"/>
            </a:endParaRPr>
          </a:p>
          <a:p>
            <a:pPr marL="228600" indent="-228600">
              <a:lnSpc>
                <a:spcPct val="90000"/>
              </a:lnSpc>
              <a:spcBef>
                <a:spcPts val="1001"/>
              </a:spcBef>
              <a:buClr>
                <a:srgbClr val="00b050"/>
              </a:buClr>
              <a:buFont typeface="Arial"/>
              <a:buChar char="•"/>
            </a:pPr>
            <a:r>
              <a:rPr b="0" lang="en-US" sz="2800" spc="-1" strike="noStrike">
                <a:solidFill>
                  <a:srgbClr val="00b050"/>
                </a:solidFill>
                <a:latin typeface="Calibri"/>
                <a:ea typeface="Calibri"/>
              </a:rPr>
              <a:t>Checklists</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A1</a:t>
            </a:r>
            <a:r>
              <a:rPr b="0" lang="en-US" sz="2400" spc="-1" strike="noStrike">
                <a:solidFill>
                  <a:schemeClr val="dk1"/>
                </a:solidFill>
                <a:latin typeface="Calibri"/>
                <a:ea typeface="Calibri"/>
              </a:rPr>
              <a:t>: Specify any procedures used to control for  multiple testing.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A2</a:t>
            </a:r>
            <a:r>
              <a:rPr b="0" lang="en-US" sz="2400" spc="-1" strike="noStrike">
                <a:solidFill>
                  <a:schemeClr val="dk1"/>
                </a:solidFill>
                <a:latin typeface="Calibri"/>
                <a:ea typeface="Calibri"/>
              </a:rPr>
              <a:t>: Consider using blind analysis (avoid “fishing  for results”).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A3</a:t>
            </a:r>
            <a:r>
              <a:rPr b="0" lang="en-US" sz="2400" spc="-1" strike="noStrike">
                <a:solidFill>
                  <a:schemeClr val="dk1"/>
                </a:solidFill>
                <a:latin typeface="Calibri"/>
                <a:ea typeface="Calibri"/>
              </a:rPr>
              <a:t>: Perform sensitivity analysis.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A4</a:t>
            </a:r>
            <a:r>
              <a:rPr b="0" lang="en-US" sz="2400" spc="-1" strike="noStrike">
                <a:solidFill>
                  <a:schemeClr val="dk1"/>
                </a:solidFill>
                <a:latin typeface="Calibri"/>
                <a:ea typeface="Calibri"/>
              </a:rPr>
              <a:t>: Ensure that the data do not violate the  assumptions of the tests used on them.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A5</a:t>
            </a:r>
            <a:r>
              <a:rPr b="0" lang="en-US" sz="2400" spc="-1" strike="noStrike">
                <a:solidFill>
                  <a:schemeClr val="dk1"/>
                </a:solidFill>
                <a:latin typeface="Calibri"/>
                <a:ea typeface="Calibri"/>
              </a:rPr>
              <a:t>: Apply appropriate quality control procedures to  verify the results.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5. Presentation of Results</a:t>
            </a:r>
            <a:endParaRPr b="0" lang="en-US" sz="4400" spc="-1" strike="noStrike">
              <a:solidFill>
                <a:srgbClr val="000000"/>
              </a:solidFill>
              <a:latin typeface="Arial"/>
            </a:endParaRPr>
          </a:p>
        </p:txBody>
      </p:sp>
      <p:sp>
        <p:nvSpPr>
          <p:cNvPr id="224"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b050"/>
              </a:buClr>
              <a:buFont typeface="Arial"/>
              <a:buChar char="•"/>
            </a:pPr>
            <a:r>
              <a:rPr b="0" lang="en-US" sz="2800" spc="-1" strike="noStrike">
                <a:solidFill>
                  <a:srgbClr val="00b050"/>
                </a:solidFill>
                <a:latin typeface="Calibri"/>
                <a:ea typeface="Calibri"/>
              </a:rPr>
              <a:t>Goal</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reader of the results can understand the objective, the process and the results of experiment</a:t>
            </a:r>
            <a:endParaRPr b="0" lang="en-US" sz="2400" spc="-1" strike="noStrike">
              <a:solidFill>
                <a:srgbClr val="000000"/>
              </a:solidFill>
              <a:latin typeface="Arial"/>
            </a:endParaRPr>
          </a:p>
          <a:p>
            <a:pPr marL="228600" indent="-228600">
              <a:lnSpc>
                <a:spcPct val="90000"/>
              </a:lnSpc>
              <a:spcBef>
                <a:spcPts val="1001"/>
              </a:spcBef>
              <a:buClr>
                <a:srgbClr val="00b050"/>
              </a:buClr>
              <a:buFont typeface="Arial"/>
              <a:buChar char="•"/>
            </a:pPr>
            <a:r>
              <a:rPr b="0" lang="en-US" sz="2800" spc="-1" strike="noStrike">
                <a:solidFill>
                  <a:srgbClr val="00b050"/>
                </a:solidFill>
                <a:latin typeface="Calibri"/>
                <a:ea typeface="Calibri"/>
              </a:rPr>
              <a:t>Checklists</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P1</a:t>
            </a:r>
            <a:r>
              <a:rPr b="0" lang="en-US" sz="2400" spc="-1" strike="noStrike">
                <a:solidFill>
                  <a:schemeClr val="dk1"/>
                </a:solidFill>
                <a:latin typeface="Calibri"/>
                <a:ea typeface="Calibri"/>
              </a:rPr>
              <a:t>: Describe or cite a reference for all procedures used. Report or cite the statistical package used.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P2</a:t>
            </a:r>
            <a:r>
              <a:rPr b="0" lang="en-US" sz="2400" spc="-1" strike="noStrike">
                <a:solidFill>
                  <a:schemeClr val="dk1"/>
                </a:solidFill>
                <a:latin typeface="Calibri"/>
                <a:ea typeface="Calibri"/>
              </a:rPr>
              <a:t>: Present quantitative results as well as significance levels. Quantitative results should show the magnitude of effects  and the confidence limits.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P3</a:t>
            </a:r>
            <a:r>
              <a:rPr b="0" lang="en-US" sz="2400" spc="-1" strike="noStrike">
                <a:solidFill>
                  <a:schemeClr val="dk1"/>
                </a:solidFill>
                <a:latin typeface="Calibri"/>
                <a:ea typeface="Calibri"/>
              </a:rPr>
              <a:t>: Present the raw data whenever possible. Otherwise, confirm that they are available for review by the reviewers  and independent auditors.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P4</a:t>
            </a:r>
            <a:r>
              <a:rPr b="0" lang="en-US" sz="2400" spc="-1" strike="noStrike">
                <a:solidFill>
                  <a:schemeClr val="dk1"/>
                </a:solidFill>
                <a:latin typeface="Calibri"/>
                <a:ea typeface="Calibri"/>
              </a:rPr>
              <a:t>: Provide appropriate descriptive statistics.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P5</a:t>
            </a:r>
            <a:r>
              <a:rPr b="0" lang="en-US" sz="2400" spc="-1" strike="noStrike">
                <a:solidFill>
                  <a:schemeClr val="dk1"/>
                </a:solidFill>
                <a:latin typeface="Calibri"/>
                <a:ea typeface="Calibri"/>
              </a:rPr>
              <a:t>: Make appropriate use of graphics.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6. Interpretation of Results</a:t>
            </a:r>
            <a:endParaRPr b="0" lang="en-US" sz="4400" spc="-1" strike="noStrike">
              <a:solidFill>
                <a:srgbClr val="000000"/>
              </a:solidFill>
              <a:latin typeface="Arial"/>
            </a:endParaRPr>
          </a:p>
        </p:txBody>
      </p:sp>
      <p:sp>
        <p:nvSpPr>
          <p:cNvPr id="226" name="PlaceHolder 2"/>
          <p:cNvSpPr>
            <a:spLocks noGrp="1"/>
          </p:cNvSpPr>
          <p:nvPr>
            <p:ph/>
          </p:nvPr>
        </p:nvSpPr>
        <p:spPr>
          <a:xfrm>
            <a:off x="812160" y="1489320"/>
            <a:ext cx="10515240" cy="4726800"/>
          </a:xfrm>
          <a:prstGeom prst="rect">
            <a:avLst/>
          </a:prstGeom>
          <a:noFill/>
          <a:ln w="0">
            <a:noFill/>
          </a:ln>
        </p:spPr>
        <p:txBody>
          <a:bodyPr anchor="t">
            <a:normAutofit/>
          </a:bodyPr>
          <a:p>
            <a:pPr marL="228600" indent="-228600">
              <a:lnSpc>
                <a:spcPct val="90000"/>
              </a:lnSpc>
              <a:buClr>
                <a:srgbClr val="00b050"/>
              </a:buClr>
              <a:buFont typeface="Arial"/>
              <a:buChar char="•"/>
            </a:pPr>
            <a:r>
              <a:rPr b="0" lang="en-US" sz="2800" spc="-1" strike="noStrike">
                <a:solidFill>
                  <a:srgbClr val="00b050"/>
                </a:solidFill>
                <a:latin typeface="Calibri"/>
                <a:ea typeface="Calibri"/>
              </a:rPr>
              <a:t>Goal</a:t>
            </a:r>
            <a:r>
              <a:rPr b="0" lang="en-US" sz="2800" spc="-1" strike="noStrike">
                <a:solidFill>
                  <a:schemeClr val="dk1"/>
                </a:solidFill>
                <a:latin typeface="Calibri"/>
                <a:ea typeface="Calibri"/>
              </a:rPr>
              <a:t>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chemeClr val="dk1"/>
                </a:solidFill>
                <a:latin typeface="Calibri"/>
                <a:ea typeface="Calibri"/>
              </a:rPr>
              <a:t>Ensure that the conclusions are derived merely from the results of the experiment</a:t>
            </a:r>
            <a:endParaRPr b="0" lang="en-US" sz="2400" spc="-1" strike="noStrike">
              <a:solidFill>
                <a:srgbClr val="000000"/>
              </a:solidFill>
              <a:latin typeface="Arial"/>
            </a:endParaRPr>
          </a:p>
          <a:p>
            <a:pPr marL="228600" indent="-228600">
              <a:lnSpc>
                <a:spcPct val="90000"/>
              </a:lnSpc>
              <a:spcBef>
                <a:spcPts val="1001"/>
              </a:spcBef>
              <a:buClr>
                <a:srgbClr val="00b050"/>
              </a:buClr>
              <a:buFont typeface="Arial"/>
              <a:buChar char="•"/>
            </a:pPr>
            <a:r>
              <a:rPr b="0" lang="en-US" sz="2800" spc="-1" strike="noStrike">
                <a:solidFill>
                  <a:srgbClr val="00b050"/>
                </a:solidFill>
                <a:latin typeface="Calibri"/>
                <a:ea typeface="Calibri"/>
              </a:rPr>
              <a:t>Checklists</a:t>
            </a:r>
            <a:r>
              <a:rPr b="0" lang="en-US" sz="2800" spc="-1" strike="noStrike">
                <a:solidFill>
                  <a:schemeClr val="dk1"/>
                </a:solidFill>
                <a:latin typeface="Calibri"/>
                <a:ea typeface="Calibri"/>
              </a:rPr>
              <a:t>:</a:t>
            </a:r>
            <a:endParaRPr b="0" lang="en-US" sz="28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I1</a:t>
            </a:r>
            <a:r>
              <a:rPr b="0" lang="en-US" sz="2400" spc="-1" strike="noStrike">
                <a:solidFill>
                  <a:schemeClr val="dk1"/>
                </a:solidFill>
                <a:latin typeface="Calibri"/>
                <a:ea typeface="Calibri"/>
              </a:rPr>
              <a:t>: Define the population to which inferential statistics and predictive models apply.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I2</a:t>
            </a:r>
            <a:r>
              <a:rPr b="0" lang="en-US" sz="2400" spc="-1" strike="noStrike">
                <a:solidFill>
                  <a:schemeClr val="dk1"/>
                </a:solidFill>
                <a:latin typeface="Calibri"/>
                <a:ea typeface="Calibri"/>
              </a:rPr>
              <a:t>: Differentiate between statistical significance and practical importance. </a:t>
            </a:r>
            <a:endParaRPr b="0" lang="en-US" sz="2400" spc="-1" strike="noStrike">
              <a:solidFill>
                <a:srgbClr val="000000"/>
              </a:solidFill>
              <a:latin typeface="Arial"/>
            </a:endParaRPr>
          </a:p>
          <a:p>
            <a:pPr lvl="1" marL="685800" indent="-228600">
              <a:lnSpc>
                <a:spcPct val="90000"/>
              </a:lnSpc>
              <a:spcBef>
                <a:spcPts val="499"/>
              </a:spcBef>
              <a:buClr>
                <a:srgbClr val="c00000"/>
              </a:buClr>
              <a:buFont typeface="Arial"/>
              <a:buChar char="•"/>
            </a:pPr>
            <a:r>
              <a:rPr b="0" lang="en-US" sz="2400" spc="-1" strike="noStrike">
                <a:solidFill>
                  <a:srgbClr val="c00000"/>
                </a:solidFill>
                <a:latin typeface="Calibri"/>
                <a:ea typeface="Calibri"/>
              </a:rPr>
              <a:t>I3</a:t>
            </a:r>
            <a:r>
              <a:rPr b="0" lang="en-US" sz="2400" spc="-1" strike="noStrike">
                <a:solidFill>
                  <a:schemeClr val="dk1"/>
                </a:solidFill>
                <a:latin typeface="Calibri"/>
                <a:ea typeface="Calibri"/>
              </a:rPr>
              <a:t>: Specify any limitations of the study.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Google Shape;496;p65" descr=""/>
          <p:cNvPicPr/>
          <p:nvPr/>
        </p:nvPicPr>
        <p:blipFill>
          <a:blip r:embed="rId1"/>
          <a:srcRect l="12407" t="0" r="0" b="0"/>
          <a:stretch/>
        </p:blipFill>
        <p:spPr>
          <a:xfrm>
            <a:off x="3174120" y="1069200"/>
            <a:ext cx="5878080" cy="4519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 Where &amp; When?</a:t>
            </a:r>
            <a:endParaRPr b="0" lang="en-US" sz="4400" spc="-1" strike="noStrike">
              <a:solidFill>
                <a:srgbClr val="000000"/>
              </a:solidFill>
              <a:latin typeface="Arial"/>
            </a:endParaRPr>
          </a:p>
        </p:txBody>
      </p:sp>
      <p:sp>
        <p:nvSpPr>
          <p:cNvPr id="101"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In the field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In the lab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In the classroom </a:t>
            </a:r>
            <a:endParaRPr b="0" lang="en-US" sz="2800" spc="-1" strike="noStrike">
              <a:solidFill>
                <a:srgbClr val="000000"/>
              </a:solidFill>
              <a:latin typeface="Arial"/>
            </a:endParaRPr>
          </a:p>
          <a:p>
            <a:pPr marL="228600" indent="0">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Anytime depending on what questions you are asking</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 How?</a:t>
            </a:r>
            <a:endParaRPr b="0" lang="en-US" sz="4400" spc="-1" strike="noStrike">
              <a:solidFill>
                <a:srgbClr val="000000"/>
              </a:solidFill>
              <a:latin typeface="Arial"/>
            </a:endParaRPr>
          </a:p>
        </p:txBody>
      </p:sp>
      <p:sp>
        <p:nvSpPr>
          <p:cNvPr id="103"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Hypothesis/question generation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Data collection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Data evaluation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Data interpretation</a:t>
            </a:r>
            <a:endParaRPr b="0" lang="en-US" sz="2800" spc="-1" strike="noStrike">
              <a:solidFill>
                <a:srgbClr val="000000"/>
              </a:solidFill>
              <a:latin typeface="Arial"/>
            </a:endParaRPr>
          </a:p>
          <a:p>
            <a:pPr marL="228600" indent="0">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Feedback into iterative process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862560"/>
          </a:xfrm>
          <a:prstGeom prst="rect">
            <a:avLst/>
          </a:prstGeom>
          <a:noFill/>
          <a:ln w="0">
            <a:noFill/>
          </a:ln>
        </p:spPr>
        <p:txBody>
          <a:bodyPr anchor="ctr">
            <a:normAutofit/>
          </a:bodyPr>
          <a:p>
            <a:pPr indent="0">
              <a:lnSpc>
                <a:spcPct val="90000"/>
              </a:lnSpc>
              <a:buNone/>
              <a:tabLst>
                <a:tab algn="l" pos="0"/>
              </a:tabLst>
            </a:pPr>
            <a:r>
              <a:rPr b="0" lang="en-US" sz="4400" spc="-1" strike="noStrike">
                <a:solidFill>
                  <a:schemeClr val="dk1"/>
                </a:solidFill>
                <a:latin typeface="Calibri"/>
                <a:ea typeface="Calibri"/>
              </a:rPr>
              <a:t>SE Investigation: Characteristics</a:t>
            </a:r>
            <a:endParaRPr b="0" lang="en-US" sz="4400" spc="-1" strike="noStrike">
              <a:solidFill>
                <a:srgbClr val="000000"/>
              </a:solidFill>
              <a:latin typeface="Arial"/>
            </a:endParaRPr>
          </a:p>
        </p:txBody>
      </p:sp>
      <p:sp>
        <p:nvSpPr>
          <p:cNvPr id="105" name="PlaceHolder 2"/>
          <p:cNvSpPr>
            <a:spLocks noGrp="1"/>
          </p:cNvSpPr>
          <p:nvPr>
            <p:ph/>
          </p:nvPr>
        </p:nvSpPr>
        <p:spPr>
          <a:xfrm>
            <a:off x="838080" y="1450080"/>
            <a:ext cx="10515240" cy="4726800"/>
          </a:xfrm>
          <a:prstGeom prst="rect">
            <a:avLst/>
          </a:prstGeom>
          <a:noFill/>
          <a:ln w="0">
            <a:noFill/>
          </a:ln>
        </p:spPr>
        <p:txBody>
          <a:bodyPr anchor="t">
            <a:normAutofit/>
          </a:bodyPr>
          <a:p>
            <a:pPr marL="228600" indent="-228600">
              <a:lnSpc>
                <a:spcPct val="90000"/>
              </a:lnSpc>
              <a:buClr>
                <a:srgbClr val="000000"/>
              </a:buClr>
              <a:buFont typeface="Arial"/>
              <a:buChar char="•"/>
            </a:pPr>
            <a:r>
              <a:rPr b="0" lang="en-US" sz="2800" spc="-1" strike="noStrike">
                <a:solidFill>
                  <a:schemeClr val="dk1"/>
                </a:solidFill>
                <a:latin typeface="Calibri"/>
                <a:ea typeface="Calibri"/>
              </a:rPr>
              <a:t>Data sources come from industrial settings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chemeClr val="dk1"/>
                </a:solidFill>
                <a:latin typeface="Calibri"/>
                <a:ea typeface="Calibri"/>
              </a:rPr>
              <a:t>This may include people, program code, etc.</a:t>
            </a:r>
            <a:endParaRPr b="0" lang="en-US" sz="2800" spc="-1" strike="noStrike">
              <a:solidFill>
                <a:srgbClr val="000000"/>
              </a:solidFill>
              <a:latin typeface="Arial"/>
            </a:endParaRPr>
          </a:p>
          <a:p>
            <a:pPr marL="228600" indent="0">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ea typeface="Calibri"/>
              </a:rPr>
              <a:t>Usually </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Surveys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Case-studies (🡪 hypothesis generation) </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ea typeface="Calibri"/>
              </a:rPr>
              <a:t>Experiments (🡪hypothesis testing)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LibreOffice/7.4.2.3$MacOSX_AARCH64 LibreOffice_project/382eef1f22670f7f4118c8c2dd222ec7ad009daf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2021-08-22T07:59:07Z</dcterms:created>
  <dc:creator>jubair</dc:creator>
  <dc:description/>
  <dc:language>en-US</dc:language>
  <cp:lastModifiedBy/>
  <cp:revision>0</cp:revision>
  <dc:subject/>
  <dc:title/>
</cp:coreProperties>
</file>