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sldIdLst>
    <p:sldId id="256" r:id="rId2"/>
    <p:sldId id="265" r:id="rId3"/>
    <p:sldId id="266" r:id="rId4"/>
    <p:sldId id="267" r:id="rId5"/>
    <p:sldId id="268" r:id="rId6"/>
    <p:sldId id="273" r:id="rId7"/>
    <p:sldId id="275" r:id="rId8"/>
    <p:sldId id="274" r:id="rId9"/>
    <p:sldId id="269" r:id="rId10"/>
    <p:sldId id="270" r:id="rId11"/>
    <p:sldId id="276" r:id="rId12"/>
    <p:sldId id="277" r:id="rId13"/>
    <p:sldId id="271" r:id="rId14"/>
    <p:sldId id="278" r:id="rId15"/>
  </p:sldIdLst>
  <p:sldSz cx="12192000" cy="6858000"/>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RaKQVJncqPYo9LYRYg7PYuSuUH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EADED9-FF63-47BB-92EF-95A4C4DACD08}">
  <a:tblStyle styleId="{86EADED9-FF63-47BB-92EF-95A4C4DACD0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104" d="100"/>
          <a:sy n="104" d="100"/>
        </p:scale>
        <p:origin x="88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633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3" y="0"/>
            <a:ext cx="2945659" cy="496332"/>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3"/>
            <a:ext cx="2945659" cy="496332"/>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0: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1: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2: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12879"/>
            <a:ext cx="12192000" cy="6858000"/>
          </a:xfrm>
          <a:prstGeom prst="rect">
            <a:avLst/>
          </a:prstGeom>
          <a:noFill/>
          <a:ln>
            <a:noFill/>
          </a:ln>
        </p:spPr>
      </p:pic>
      <p:sp>
        <p:nvSpPr>
          <p:cNvPr id="89" name="Google Shape;89;p1"/>
          <p:cNvSpPr/>
          <p:nvPr/>
        </p:nvSpPr>
        <p:spPr>
          <a:xfrm>
            <a:off x="3952690" y="6292334"/>
            <a:ext cx="548951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02124"/>
                </a:solidFill>
                <a:latin typeface="Arial"/>
                <a:ea typeface="Arial"/>
                <a:cs typeface="Arial"/>
                <a:sym typeface="Arial"/>
              </a:rPr>
              <a:t>Creating Global Citizens Rooted with Islamic Values</a:t>
            </a:r>
            <a:endParaRPr sz="1800" b="0" i="0" u="none" strike="noStrike" cap="none">
              <a:solidFill>
                <a:schemeClr val="dk1"/>
              </a:solidFill>
              <a:latin typeface="Calibri"/>
              <a:ea typeface="Calibri"/>
              <a:cs typeface="Calibri"/>
              <a:sym typeface="Calibri"/>
            </a:endParaRPr>
          </a:p>
        </p:txBody>
      </p:sp>
      <p:sp>
        <p:nvSpPr>
          <p:cNvPr id="90" name="Google Shape;90;p1"/>
          <p:cNvSpPr/>
          <p:nvPr/>
        </p:nvSpPr>
        <p:spPr>
          <a:xfrm>
            <a:off x="485800" y="736675"/>
            <a:ext cx="7238100" cy="1071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SWE-4739: Embedded Software Development</a:t>
            </a: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Credit: 3.00</a:t>
            </a:r>
            <a:endParaRPr sz="2900" b="0" i="0" u="none" strike="noStrike" cap="none">
              <a:solidFill>
                <a:srgbClr val="000000"/>
              </a:solidFill>
              <a:latin typeface="Times New Roman"/>
              <a:ea typeface="Times New Roman"/>
              <a:cs typeface="Times New Roman"/>
              <a:sym typeface="Times New Roman"/>
            </a:endParaRPr>
          </a:p>
        </p:txBody>
      </p:sp>
      <p:sp>
        <p:nvSpPr>
          <p:cNvPr id="91" name="Google Shape;91;p1"/>
          <p:cNvSpPr/>
          <p:nvPr/>
        </p:nvSpPr>
        <p:spPr>
          <a:xfrm>
            <a:off x="485800" y="2314800"/>
            <a:ext cx="7238100" cy="13554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dirty="0" err="1">
                <a:solidFill>
                  <a:srgbClr val="000000"/>
                </a:solidFill>
                <a:latin typeface="Times New Roman"/>
                <a:ea typeface="Times New Roman"/>
                <a:cs typeface="Times New Roman"/>
                <a:sym typeface="Times New Roman"/>
              </a:rPr>
              <a:t>Lec</a:t>
            </a:r>
            <a:r>
              <a:rPr lang="en-US" sz="2900" b="0" i="0" u="none" strike="noStrike" cap="none" dirty="0">
                <a:solidFill>
                  <a:srgbClr val="000000"/>
                </a:solidFill>
                <a:latin typeface="Times New Roman"/>
                <a:ea typeface="Times New Roman"/>
                <a:cs typeface="Times New Roman"/>
                <a:sym typeface="Times New Roman"/>
              </a:rPr>
              <a:t>: System-On-a-Chip</a:t>
            </a:r>
            <a:endParaRPr sz="29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7C88-E749-4BF7-BB1F-B4DAC3A726AB}"/>
              </a:ext>
            </a:extLst>
          </p:cNvPr>
          <p:cNvSpPr>
            <a:spLocks noGrp="1"/>
          </p:cNvSpPr>
          <p:nvPr>
            <p:ph type="title"/>
          </p:nvPr>
        </p:nvSpPr>
        <p:spPr/>
        <p:txBody>
          <a:bodyPr/>
          <a:lstStyle/>
          <a:p>
            <a:r>
              <a:rPr lang="en-US" dirty="0"/>
              <a:t>SoC- Applications</a:t>
            </a:r>
          </a:p>
        </p:txBody>
      </p:sp>
      <p:sp>
        <p:nvSpPr>
          <p:cNvPr id="3" name="Text Placeholder 2">
            <a:extLst>
              <a:ext uri="{FF2B5EF4-FFF2-40B4-BE49-F238E27FC236}">
                <a16:creationId xmlns:a16="http://schemas.microsoft.com/office/drawing/2014/main" id="{20FEF71F-9765-4FE8-B1CA-BC70A02FC7A6}"/>
              </a:ext>
            </a:extLst>
          </p:cNvPr>
          <p:cNvSpPr>
            <a:spLocks noGrp="1"/>
          </p:cNvSpPr>
          <p:nvPr>
            <p:ph type="body" idx="1"/>
          </p:nvPr>
        </p:nvSpPr>
        <p:spPr/>
        <p:txBody>
          <a:bodyPr>
            <a:normAutofit/>
          </a:bodyPr>
          <a:lstStyle/>
          <a:p>
            <a:r>
              <a:rPr lang="en-US" dirty="0"/>
              <a:t>SoCs can be applied to any computing task. </a:t>
            </a:r>
          </a:p>
          <a:p>
            <a:pPr marL="114300" indent="0">
              <a:buNone/>
            </a:pPr>
            <a:endParaRPr lang="en-US" dirty="0"/>
          </a:p>
          <a:p>
            <a:r>
              <a:rPr lang="en-US" dirty="0"/>
              <a:t>However, they are typically used in mobile computing such as tablets, smartphones, smartwatches and netbooks as well as embedded systems.</a:t>
            </a:r>
          </a:p>
        </p:txBody>
      </p:sp>
      <p:sp>
        <p:nvSpPr>
          <p:cNvPr id="4" name="Slide Number Placeholder 3">
            <a:extLst>
              <a:ext uri="{FF2B5EF4-FFF2-40B4-BE49-F238E27FC236}">
                <a16:creationId xmlns:a16="http://schemas.microsoft.com/office/drawing/2014/main" id="{C61D18FE-9A8D-4FBF-ACB0-2E2833A296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95002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7C88-E749-4BF7-BB1F-B4DAC3A726AB}"/>
              </a:ext>
            </a:extLst>
          </p:cNvPr>
          <p:cNvSpPr>
            <a:spLocks noGrp="1"/>
          </p:cNvSpPr>
          <p:nvPr>
            <p:ph type="title"/>
          </p:nvPr>
        </p:nvSpPr>
        <p:spPr/>
        <p:txBody>
          <a:bodyPr/>
          <a:lstStyle/>
          <a:p>
            <a:r>
              <a:rPr lang="en-US" dirty="0"/>
              <a:t>SoC- Applications</a:t>
            </a:r>
          </a:p>
        </p:txBody>
      </p:sp>
      <p:sp>
        <p:nvSpPr>
          <p:cNvPr id="3" name="Text Placeholder 2">
            <a:extLst>
              <a:ext uri="{FF2B5EF4-FFF2-40B4-BE49-F238E27FC236}">
                <a16:creationId xmlns:a16="http://schemas.microsoft.com/office/drawing/2014/main" id="{20FEF71F-9765-4FE8-B1CA-BC70A02FC7A6}"/>
              </a:ext>
            </a:extLst>
          </p:cNvPr>
          <p:cNvSpPr>
            <a:spLocks noGrp="1"/>
          </p:cNvSpPr>
          <p:nvPr>
            <p:ph type="body" idx="1"/>
          </p:nvPr>
        </p:nvSpPr>
        <p:spPr/>
        <p:txBody>
          <a:bodyPr>
            <a:normAutofit/>
          </a:bodyPr>
          <a:lstStyle/>
          <a:p>
            <a:r>
              <a:rPr lang="en-US" dirty="0"/>
              <a:t>Embedded Systems: </a:t>
            </a:r>
          </a:p>
          <a:p>
            <a:pPr lvl="1"/>
            <a:r>
              <a:rPr lang="en-US" dirty="0"/>
              <a:t>Where previously only microcontrollers could be used, SoCs are rising to prominence in the embedded systems market. </a:t>
            </a:r>
          </a:p>
          <a:p>
            <a:pPr lvl="1"/>
            <a:r>
              <a:rPr lang="en-US" dirty="0"/>
              <a:t>Tighter system integration offers better reliability and mean time between failure, and SoCs offer more advanced functionality and computing power than microcontrollers</a:t>
            </a:r>
          </a:p>
          <a:p>
            <a:pPr lvl="1"/>
            <a:r>
              <a:rPr lang="en-US" dirty="0"/>
              <a:t>With IoT, Edge Device AI, Embedded systems can do a lot</a:t>
            </a:r>
          </a:p>
          <a:p>
            <a:pPr lvl="1"/>
            <a:r>
              <a:rPr lang="en-US" dirty="0"/>
              <a:t>And SoC can help in ES not just with power, but also in terms of efficiency, optimized implementation, utilization and simplicity.</a:t>
            </a:r>
          </a:p>
        </p:txBody>
      </p:sp>
      <p:sp>
        <p:nvSpPr>
          <p:cNvPr id="4" name="Slide Number Placeholder 3">
            <a:extLst>
              <a:ext uri="{FF2B5EF4-FFF2-40B4-BE49-F238E27FC236}">
                <a16:creationId xmlns:a16="http://schemas.microsoft.com/office/drawing/2014/main" id="{C61D18FE-9A8D-4FBF-ACB0-2E2833A296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779409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7C88-E749-4BF7-BB1F-B4DAC3A726AB}"/>
              </a:ext>
            </a:extLst>
          </p:cNvPr>
          <p:cNvSpPr>
            <a:spLocks noGrp="1"/>
          </p:cNvSpPr>
          <p:nvPr>
            <p:ph type="title"/>
          </p:nvPr>
        </p:nvSpPr>
        <p:spPr/>
        <p:txBody>
          <a:bodyPr/>
          <a:lstStyle/>
          <a:p>
            <a:r>
              <a:rPr lang="en-US" dirty="0"/>
              <a:t>SoC- Applications</a:t>
            </a:r>
          </a:p>
        </p:txBody>
      </p:sp>
      <p:sp>
        <p:nvSpPr>
          <p:cNvPr id="3" name="Text Placeholder 2">
            <a:extLst>
              <a:ext uri="{FF2B5EF4-FFF2-40B4-BE49-F238E27FC236}">
                <a16:creationId xmlns:a16="http://schemas.microsoft.com/office/drawing/2014/main" id="{20FEF71F-9765-4FE8-B1CA-BC70A02FC7A6}"/>
              </a:ext>
            </a:extLst>
          </p:cNvPr>
          <p:cNvSpPr>
            <a:spLocks noGrp="1"/>
          </p:cNvSpPr>
          <p:nvPr>
            <p:ph type="body" idx="1"/>
          </p:nvPr>
        </p:nvSpPr>
        <p:spPr/>
        <p:txBody>
          <a:bodyPr>
            <a:normAutofit/>
          </a:bodyPr>
          <a:lstStyle/>
          <a:p>
            <a:r>
              <a:rPr lang="en-US" dirty="0"/>
              <a:t>Mobile and Personal Computing : </a:t>
            </a:r>
          </a:p>
          <a:p>
            <a:pPr lvl="1"/>
            <a:r>
              <a:rPr lang="en-US" dirty="0"/>
              <a:t>Mobile computing based SoCs always bundle</a:t>
            </a:r>
          </a:p>
          <a:p>
            <a:pPr lvl="2"/>
            <a:r>
              <a:rPr lang="en-US" dirty="0"/>
              <a:t> processors, memories, on-chip caches, wireless networking capabilities </a:t>
            </a:r>
          </a:p>
          <a:p>
            <a:pPr lvl="2"/>
            <a:r>
              <a:rPr lang="en-US" dirty="0"/>
              <a:t>and often digital camera hardware and firmware. </a:t>
            </a:r>
          </a:p>
          <a:p>
            <a:pPr marL="1028700" lvl="2" indent="0">
              <a:buNone/>
            </a:pPr>
            <a:endParaRPr lang="en-US" dirty="0"/>
          </a:p>
          <a:p>
            <a:pPr lvl="1"/>
            <a:r>
              <a:rPr lang="en-US" dirty="0"/>
              <a:t>With increasing memory sizes, high end SoCs will often have no memory and flash storage and instead, the memory and flash memory will be placed right next to, or above (package on package), the SoC</a:t>
            </a:r>
          </a:p>
        </p:txBody>
      </p:sp>
      <p:sp>
        <p:nvSpPr>
          <p:cNvPr id="4" name="Slide Number Placeholder 3">
            <a:extLst>
              <a:ext uri="{FF2B5EF4-FFF2-40B4-BE49-F238E27FC236}">
                <a16:creationId xmlns:a16="http://schemas.microsoft.com/office/drawing/2014/main" id="{C61D18FE-9A8D-4FBF-ACB0-2E2833A296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179767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9E5A-17AC-466B-AC64-2C2186C75942}"/>
              </a:ext>
            </a:extLst>
          </p:cNvPr>
          <p:cNvSpPr>
            <a:spLocks noGrp="1"/>
          </p:cNvSpPr>
          <p:nvPr>
            <p:ph type="title"/>
          </p:nvPr>
        </p:nvSpPr>
        <p:spPr/>
        <p:txBody>
          <a:bodyPr/>
          <a:lstStyle/>
          <a:p>
            <a:r>
              <a:rPr lang="en-US" dirty="0"/>
              <a:t>SoC - Structures</a:t>
            </a:r>
          </a:p>
        </p:txBody>
      </p:sp>
      <p:sp>
        <p:nvSpPr>
          <p:cNvPr id="3" name="Text Placeholder 2">
            <a:extLst>
              <a:ext uri="{FF2B5EF4-FFF2-40B4-BE49-F238E27FC236}">
                <a16:creationId xmlns:a16="http://schemas.microsoft.com/office/drawing/2014/main" id="{E26E5EDD-43B8-424E-8711-529144C021AF}"/>
              </a:ext>
            </a:extLst>
          </p:cNvPr>
          <p:cNvSpPr>
            <a:spLocks noGrp="1"/>
          </p:cNvSpPr>
          <p:nvPr>
            <p:ph type="body" idx="1"/>
          </p:nvPr>
        </p:nvSpPr>
        <p:spPr/>
        <p:txBody>
          <a:bodyPr/>
          <a:lstStyle/>
          <a:p>
            <a:r>
              <a:rPr lang="en-US" dirty="0"/>
              <a:t>An SoC consists of hardware functional units, including microprocessors that run software code, as well as a communications subsystem to connect, control, direct and interface between these functional modules.</a:t>
            </a:r>
          </a:p>
          <a:p>
            <a:endParaRPr lang="en-US" dirty="0"/>
          </a:p>
        </p:txBody>
      </p:sp>
      <p:sp>
        <p:nvSpPr>
          <p:cNvPr id="4" name="Slide Number Placeholder 3">
            <a:extLst>
              <a:ext uri="{FF2B5EF4-FFF2-40B4-BE49-F238E27FC236}">
                <a16:creationId xmlns:a16="http://schemas.microsoft.com/office/drawing/2014/main" id="{0441AB33-44BF-4CAB-AB50-81AB73A2A2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557648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9E5A-17AC-466B-AC64-2C2186C75942}"/>
              </a:ext>
            </a:extLst>
          </p:cNvPr>
          <p:cNvSpPr>
            <a:spLocks noGrp="1"/>
          </p:cNvSpPr>
          <p:nvPr>
            <p:ph type="title"/>
          </p:nvPr>
        </p:nvSpPr>
        <p:spPr/>
        <p:txBody>
          <a:bodyPr/>
          <a:lstStyle/>
          <a:p>
            <a:r>
              <a:rPr lang="en-US" dirty="0"/>
              <a:t>SoC - Structures</a:t>
            </a:r>
          </a:p>
        </p:txBody>
      </p:sp>
      <p:sp>
        <p:nvSpPr>
          <p:cNvPr id="3" name="Text Placeholder 2">
            <a:extLst>
              <a:ext uri="{FF2B5EF4-FFF2-40B4-BE49-F238E27FC236}">
                <a16:creationId xmlns:a16="http://schemas.microsoft.com/office/drawing/2014/main" id="{E26E5EDD-43B8-424E-8711-529144C021AF}"/>
              </a:ext>
            </a:extLst>
          </p:cNvPr>
          <p:cNvSpPr>
            <a:spLocks noGrp="1"/>
          </p:cNvSpPr>
          <p:nvPr>
            <p:ph type="body" idx="1"/>
          </p:nvPr>
        </p:nvSpPr>
        <p:spPr/>
        <p:txBody>
          <a:bodyPr>
            <a:normAutofit/>
          </a:bodyPr>
          <a:lstStyle/>
          <a:p>
            <a:r>
              <a:rPr lang="en-US" dirty="0"/>
              <a:t>Functional Components:</a:t>
            </a:r>
          </a:p>
          <a:p>
            <a:pPr lvl="1"/>
            <a:r>
              <a:rPr lang="en-US" dirty="0"/>
              <a:t>Processor Cores:</a:t>
            </a:r>
          </a:p>
          <a:p>
            <a:pPr lvl="2"/>
            <a:r>
              <a:rPr lang="en-US" dirty="0"/>
              <a:t>Processor cores can be a microcontroller, microprocessor (</a:t>
            </a:r>
            <a:r>
              <a:rPr lang="en-US" dirty="0" err="1"/>
              <a:t>μP</a:t>
            </a:r>
            <a:r>
              <a:rPr lang="en-US" dirty="0"/>
              <a:t>), or application-specific instruction set processor (ASIP) core.</a:t>
            </a:r>
          </a:p>
          <a:p>
            <a:pPr lvl="2"/>
            <a:r>
              <a:rPr lang="en-US" dirty="0"/>
              <a:t>ASIPs have instruction sets that are customized for an application domain and designed to be more efficient than general-purpose instructions for a specific type of workload. </a:t>
            </a:r>
          </a:p>
          <a:p>
            <a:pPr lvl="1"/>
            <a:r>
              <a:rPr lang="en-US" dirty="0"/>
              <a:t>Memory: </a:t>
            </a:r>
          </a:p>
          <a:p>
            <a:pPr lvl="2"/>
            <a:r>
              <a:rPr lang="en-US" dirty="0"/>
              <a:t>Can include anything from cache, and ROM (erasable or not) to RAM (static/dynamic)</a:t>
            </a:r>
          </a:p>
          <a:p>
            <a:pPr lvl="1"/>
            <a:r>
              <a:rPr lang="en-US" dirty="0"/>
              <a:t>Interfaces:</a:t>
            </a:r>
          </a:p>
          <a:p>
            <a:pPr lvl="2"/>
            <a:r>
              <a:rPr lang="en-US" dirty="0"/>
              <a:t>Serial, USB, UART, USART, Ethernet, I2C, SPI, CSI, </a:t>
            </a:r>
            <a:r>
              <a:rPr lang="en-US" dirty="0" err="1"/>
              <a:t>WiFi</a:t>
            </a:r>
            <a:r>
              <a:rPr lang="en-US" dirty="0"/>
              <a:t>, Bluetooth, what not!</a:t>
            </a:r>
          </a:p>
        </p:txBody>
      </p:sp>
      <p:sp>
        <p:nvSpPr>
          <p:cNvPr id="4" name="Slide Number Placeholder 3">
            <a:extLst>
              <a:ext uri="{FF2B5EF4-FFF2-40B4-BE49-F238E27FC236}">
                <a16:creationId xmlns:a16="http://schemas.microsoft.com/office/drawing/2014/main" id="{0441AB33-44BF-4CAB-AB50-81AB73A2A2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71432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10"/>
          <p:cNvGrpSpPr/>
          <p:nvPr/>
        </p:nvGrpSpPr>
        <p:grpSpPr>
          <a:xfrm>
            <a:off x="0" y="0"/>
            <a:ext cx="12191997" cy="6858146"/>
            <a:chOff x="0" y="13266"/>
            <a:chExt cx="12191997" cy="6858146"/>
          </a:xfrm>
        </p:grpSpPr>
        <p:pic>
          <p:nvPicPr>
            <p:cNvPr id="171" name="Google Shape;171;p10"/>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172" name="Google Shape;172;p10"/>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173" name="Google Shape;173;p10"/>
          <p:cNvSpPr/>
          <p:nvPr/>
        </p:nvSpPr>
        <p:spPr>
          <a:xfrm>
            <a:off x="261225" y="380050"/>
            <a:ext cx="68904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Microprocessor vs Microcontroller</a:t>
            </a:r>
            <a:endParaRPr sz="2900" b="0" i="0" u="none" strike="noStrike" cap="none">
              <a:solidFill>
                <a:srgbClr val="000000"/>
              </a:solidFill>
              <a:latin typeface="Times New Roman"/>
              <a:ea typeface="Times New Roman"/>
              <a:cs typeface="Times New Roman"/>
              <a:sym typeface="Times New Roman"/>
            </a:endParaRPr>
          </a:p>
        </p:txBody>
      </p:sp>
      <p:sp>
        <p:nvSpPr>
          <p:cNvPr id="174" name="Google Shape;174;p10"/>
          <p:cNvSpPr txBox="1"/>
          <p:nvPr/>
        </p:nvSpPr>
        <p:spPr>
          <a:xfrm>
            <a:off x="449150" y="1347425"/>
            <a:ext cx="11742900" cy="2034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Factor 1: Applications</a:t>
            </a: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Microprocessor: Perform multiple tasks-gaming, web browsing, photo editing.</a:t>
            </a: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Microcontroller: Perform single task</a:t>
            </a:r>
            <a:endParaRPr sz="27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1000"/>
                                        <p:tgtEl>
                                          <p:spTgt spid="1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xEl>
                                              <p:pRg st="1" end="1"/>
                                            </p:txEl>
                                          </p:spTgt>
                                        </p:tgtEl>
                                        <p:attrNameLst>
                                          <p:attrName>style.visibility</p:attrName>
                                        </p:attrNameLst>
                                      </p:cBhvr>
                                      <p:to>
                                        <p:strVal val="visible"/>
                                      </p:to>
                                    </p:set>
                                    <p:animEffect transition="in" filter="fade">
                                      <p:cBhvr>
                                        <p:cTn id="12" dur="1000"/>
                                        <p:tgtEl>
                                          <p:spTgt spid="1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
                                            <p:txEl>
                                              <p:pRg st="2" end="2"/>
                                            </p:txEl>
                                          </p:spTgt>
                                        </p:tgtEl>
                                        <p:attrNameLst>
                                          <p:attrName>style.visibility</p:attrName>
                                        </p:attrNameLst>
                                      </p:cBhvr>
                                      <p:to>
                                        <p:strVal val="visible"/>
                                      </p:to>
                                    </p:set>
                                    <p:animEffect transition="in" filter="fade">
                                      <p:cBhvr>
                                        <p:cTn id="17" dur="1000"/>
                                        <p:tgtEl>
                                          <p:spTgt spid="1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4">
                                            <p:txEl>
                                              <p:pRg st="3" end="3"/>
                                            </p:txEl>
                                          </p:spTgt>
                                        </p:tgtEl>
                                        <p:attrNameLst>
                                          <p:attrName>style.visibility</p:attrName>
                                        </p:attrNameLst>
                                      </p:cBhvr>
                                      <p:to>
                                        <p:strVal val="visible"/>
                                      </p:to>
                                    </p:set>
                                    <p:animEffect transition="in" filter="fade">
                                      <p:cBhvr>
                                        <p:cTn id="22" dur="1000"/>
                                        <p:tgtEl>
                                          <p:spTgt spid="1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pSp>
        <p:nvGrpSpPr>
          <p:cNvPr id="179" name="Google Shape;179;p11"/>
          <p:cNvGrpSpPr/>
          <p:nvPr/>
        </p:nvGrpSpPr>
        <p:grpSpPr>
          <a:xfrm>
            <a:off x="0" y="0"/>
            <a:ext cx="12191997" cy="6858146"/>
            <a:chOff x="0" y="13266"/>
            <a:chExt cx="12191997" cy="6858146"/>
          </a:xfrm>
        </p:grpSpPr>
        <p:pic>
          <p:nvPicPr>
            <p:cNvPr id="180" name="Google Shape;180;p11"/>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181" name="Google Shape;181;p11"/>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182" name="Google Shape;182;p11"/>
          <p:cNvSpPr/>
          <p:nvPr/>
        </p:nvSpPr>
        <p:spPr>
          <a:xfrm>
            <a:off x="261225" y="380050"/>
            <a:ext cx="68904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Microprocessor vs Microcontroller</a:t>
            </a:r>
            <a:endParaRPr sz="2900" b="0" i="0" u="none" strike="noStrike" cap="none">
              <a:solidFill>
                <a:srgbClr val="000000"/>
              </a:solidFill>
              <a:latin typeface="Times New Roman"/>
              <a:ea typeface="Times New Roman"/>
              <a:cs typeface="Times New Roman"/>
              <a:sym typeface="Times New Roman"/>
            </a:endParaRPr>
          </a:p>
        </p:txBody>
      </p:sp>
      <p:sp>
        <p:nvSpPr>
          <p:cNvPr id="183" name="Google Shape;183;p11"/>
          <p:cNvSpPr txBox="1"/>
          <p:nvPr/>
        </p:nvSpPr>
        <p:spPr>
          <a:xfrm>
            <a:off x="449150" y="1347425"/>
            <a:ext cx="11742900" cy="496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Factor 2: Internal structure</a:t>
            </a: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p:txBody>
      </p:sp>
      <p:pic>
        <p:nvPicPr>
          <p:cNvPr id="184" name="Google Shape;184;p11"/>
          <p:cNvPicPr preferRelativeResize="0"/>
          <p:nvPr/>
        </p:nvPicPr>
        <p:blipFill rotWithShape="1">
          <a:blip r:embed="rId4">
            <a:alphaModFix/>
          </a:blip>
          <a:srcRect/>
          <a:stretch/>
        </p:blipFill>
        <p:spPr>
          <a:xfrm>
            <a:off x="614288" y="2437988"/>
            <a:ext cx="4848225" cy="2638425"/>
          </a:xfrm>
          <a:prstGeom prst="rect">
            <a:avLst/>
          </a:prstGeom>
          <a:noFill/>
          <a:ln>
            <a:noFill/>
          </a:ln>
        </p:spPr>
      </p:pic>
      <p:pic>
        <p:nvPicPr>
          <p:cNvPr id="185" name="Google Shape;185;p11"/>
          <p:cNvPicPr preferRelativeResize="0"/>
          <p:nvPr/>
        </p:nvPicPr>
        <p:blipFill rotWithShape="1">
          <a:blip r:embed="rId5">
            <a:alphaModFix/>
          </a:blip>
          <a:srcRect/>
          <a:stretch/>
        </p:blipFill>
        <p:spPr>
          <a:xfrm>
            <a:off x="6248400" y="2362200"/>
            <a:ext cx="5334000" cy="3048000"/>
          </a:xfrm>
          <a:prstGeom prst="rect">
            <a:avLst/>
          </a:prstGeom>
          <a:noFill/>
          <a:ln>
            <a:noFill/>
          </a:ln>
        </p:spPr>
      </p:pic>
      <p:sp>
        <p:nvSpPr>
          <p:cNvPr id="186" name="Google Shape;186;p11"/>
          <p:cNvSpPr txBox="1"/>
          <p:nvPr/>
        </p:nvSpPr>
        <p:spPr>
          <a:xfrm>
            <a:off x="1986575" y="5717875"/>
            <a:ext cx="26949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000000"/>
                </a:solidFill>
                <a:latin typeface="Times New Roman"/>
                <a:ea typeface="Times New Roman"/>
                <a:cs typeface="Times New Roman"/>
                <a:sym typeface="Times New Roman"/>
              </a:rPr>
              <a:t>Microprocessor</a:t>
            </a:r>
            <a:endParaRPr sz="2100" b="0" i="0" u="none" strike="noStrike" cap="none">
              <a:solidFill>
                <a:srgbClr val="000000"/>
              </a:solidFill>
              <a:latin typeface="Times New Roman"/>
              <a:ea typeface="Times New Roman"/>
              <a:cs typeface="Times New Roman"/>
              <a:sym typeface="Times New Roman"/>
            </a:endParaRPr>
          </a:p>
        </p:txBody>
      </p:sp>
      <p:sp>
        <p:nvSpPr>
          <p:cNvPr id="187" name="Google Shape;187;p11"/>
          <p:cNvSpPr txBox="1"/>
          <p:nvPr/>
        </p:nvSpPr>
        <p:spPr>
          <a:xfrm>
            <a:off x="7853975" y="5717875"/>
            <a:ext cx="26949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000000"/>
                </a:solidFill>
                <a:latin typeface="Times New Roman"/>
                <a:ea typeface="Times New Roman"/>
                <a:cs typeface="Times New Roman"/>
                <a:sym typeface="Times New Roman"/>
              </a:rPr>
              <a:t>Microcontroller</a:t>
            </a:r>
            <a:endParaRPr sz="21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grpSp>
        <p:nvGrpSpPr>
          <p:cNvPr id="192" name="Google Shape;192;p12"/>
          <p:cNvGrpSpPr/>
          <p:nvPr/>
        </p:nvGrpSpPr>
        <p:grpSpPr>
          <a:xfrm>
            <a:off x="0" y="0"/>
            <a:ext cx="12191997" cy="6858146"/>
            <a:chOff x="0" y="13266"/>
            <a:chExt cx="12191997" cy="6858146"/>
          </a:xfrm>
        </p:grpSpPr>
        <p:pic>
          <p:nvPicPr>
            <p:cNvPr id="193" name="Google Shape;193;p12"/>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194" name="Google Shape;194;p12"/>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195" name="Google Shape;195;p12"/>
          <p:cNvSpPr/>
          <p:nvPr/>
        </p:nvSpPr>
        <p:spPr>
          <a:xfrm>
            <a:off x="261225" y="380050"/>
            <a:ext cx="68904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Microprocessor vs Microcontroller</a:t>
            </a:r>
            <a:endParaRPr sz="2900" b="0" i="0" u="none" strike="noStrike" cap="none">
              <a:solidFill>
                <a:srgbClr val="000000"/>
              </a:solidFill>
              <a:latin typeface="Times New Roman"/>
              <a:ea typeface="Times New Roman"/>
              <a:cs typeface="Times New Roman"/>
              <a:sym typeface="Times New Roman"/>
            </a:endParaRPr>
          </a:p>
        </p:txBody>
      </p:sp>
      <p:sp>
        <p:nvSpPr>
          <p:cNvPr id="196" name="Google Shape;196;p12"/>
          <p:cNvSpPr txBox="1"/>
          <p:nvPr/>
        </p:nvSpPr>
        <p:spPr>
          <a:xfrm>
            <a:off x="449150" y="1347425"/>
            <a:ext cx="11742900" cy="4964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Factor 3: Processing power and memory consumption</a:t>
            </a: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p:txBody>
      </p:sp>
      <p:graphicFrame>
        <p:nvGraphicFramePr>
          <p:cNvPr id="197" name="Google Shape;197;p12"/>
          <p:cNvGraphicFramePr/>
          <p:nvPr/>
        </p:nvGraphicFramePr>
        <p:xfrm>
          <a:off x="952500" y="2476500"/>
          <a:ext cx="10287000" cy="3520230"/>
        </p:xfrm>
        <a:graphic>
          <a:graphicData uri="http://schemas.openxmlformats.org/drawingml/2006/table">
            <a:tbl>
              <a:tblPr>
                <a:noFill/>
                <a:tableStyleId>{86EADED9-FF63-47BB-92EF-95A4C4DACD08}</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81000">
                <a:tc>
                  <a:txBody>
                    <a:bodyPr/>
                    <a:lstStyle/>
                    <a:p>
                      <a:pPr marL="0" marR="0" lvl="0" indent="0" algn="ctr" rtl="0">
                        <a:lnSpc>
                          <a:spcPct val="100000"/>
                        </a:lnSpc>
                        <a:spcBef>
                          <a:spcPts val="0"/>
                        </a:spcBef>
                        <a:spcAft>
                          <a:spcPts val="0"/>
                        </a:spcAft>
                        <a:buClr>
                          <a:srgbClr val="000000"/>
                        </a:buClr>
                        <a:buSzPts val="2100"/>
                        <a:buFont typeface="Arial"/>
                        <a:buNone/>
                      </a:pPr>
                      <a:endParaRPr sz="21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Microprocessor</a:t>
                      </a:r>
                      <a:endParaRPr sz="21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Microcontroller</a:t>
                      </a:r>
                      <a:endParaRPr sz="21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Clock speed</a:t>
                      </a:r>
                      <a:endParaRPr sz="21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1-4 GHz</a:t>
                      </a:r>
                      <a:endParaRPr sz="21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1-300 MHz</a:t>
                      </a:r>
                      <a:endParaRPr sz="21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chemeClr val="dk1"/>
                        </a:buClr>
                        <a:buSzPts val="1100"/>
                        <a:buFont typeface="Arial"/>
                        <a:buNone/>
                      </a:pPr>
                      <a:r>
                        <a:rPr lang="en-US" sz="2100" u="none" strike="noStrike" cap="none">
                          <a:solidFill>
                            <a:schemeClr val="dk1"/>
                          </a:solidFill>
                          <a:latin typeface="Times New Roman"/>
                          <a:ea typeface="Times New Roman"/>
                          <a:cs typeface="Times New Roman"/>
                          <a:sym typeface="Times New Roman"/>
                        </a:rPr>
                        <a:t>RAM</a:t>
                      </a:r>
                      <a:endParaRPr sz="21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512 MB-32 GB</a:t>
                      </a:r>
                      <a:endParaRPr sz="21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2- 256 KB</a:t>
                      </a:r>
                      <a:endParaRPr sz="21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ROM</a:t>
                      </a:r>
                      <a:endParaRPr sz="21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128 GB - 2 TB</a:t>
                      </a:r>
                      <a:endParaRPr sz="21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32 KB - 2 MB</a:t>
                      </a:r>
                      <a:endParaRPr sz="21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Peripheral interfaces</a:t>
                      </a:r>
                      <a:endParaRPr sz="21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USB, high speed Ethernet</a:t>
                      </a:r>
                      <a:endParaRPr sz="21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I2C</a:t>
                      </a:r>
                      <a:endParaRPr sz="21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81000">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no. of bits</a:t>
                      </a:r>
                      <a:endParaRPr sz="21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32 or 64 bit</a:t>
                      </a:r>
                      <a:endParaRPr sz="21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8, 16 or 32 bit</a:t>
                      </a:r>
                      <a:endParaRPr sz="21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381000">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Power consumption and cost</a:t>
                      </a:r>
                      <a:endParaRPr sz="21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High</a:t>
                      </a:r>
                      <a:endParaRPr sz="21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100"/>
                        <a:buFont typeface="Arial"/>
                        <a:buNone/>
                      </a:pPr>
                      <a:r>
                        <a:rPr lang="en-US" sz="2100" u="none" strike="noStrike" cap="none">
                          <a:latin typeface="Times New Roman"/>
                          <a:ea typeface="Times New Roman"/>
                          <a:cs typeface="Times New Roman"/>
                          <a:sym typeface="Times New Roman"/>
                        </a:rPr>
                        <a:t>Low</a:t>
                      </a:r>
                      <a:endParaRPr sz="21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8FA9-CA13-4DE0-9DD7-31F7AF8057C0}"/>
              </a:ext>
            </a:extLst>
          </p:cNvPr>
          <p:cNvSpPr>
            <a:spLocks noGrp="1"/>
          </p:cNvSpPr>
          <p:nvPr>
            <p:ph type="title"/>
          </p:nvPr>
        </p:nvSpPr>
        <p:spPr/>
        <p:txBody>
          <a:bodyPr/>
          <a:lstStyle/>
          <a:p>
            <a:r>
              <a:rPr lang="en-US" dirty="0"/>
              <a:t>System-On-A-Chip</a:t>
            </a:r>
          </a:p>
        </p:txBody>
      </p:sp>
      <p:sp>
        <p:nvSpPr>
          <p:cNvPr id="3" name="Text Placeholder 2">
            <a:extLst>
              <a:ext uri="{FF2B5EF4-FFF2-40B4-BE49-F238E27FC236}">
                <a16:creationId xmlns:a16="http://schemas.microsoft.com/office/drawing/2014/main" id="{774A22FE-2E88-41A8-B433-0C767B607001}"/>
              </a:ext>
            </a:extLst>
          </p:cNvPr>
          <p:cNvSpPr>
            <a:spLocks noGrp="1"/>
          </p:cNvSpPr>
          <p:nvPr>
            <p:ph type="body" idx="1"/>
          </p:nvPr>
        </p:nvSpPr>
        <p:spPr>
          <a:xfrm>
            <a:off x="838200" y="1825624"/>
            <a:ext cx="10515600" cy="4530725"/>
          </a:xfrm>
        </p:spPr>
        <p:txBody>
          <a:bodyPr>
            <a:normAutofit/>
          </a:bodyPr>
          <a:lstStyle/>
          <a:p>
            <a:r>
              <a:rPr lang="en-US" dirty="0"/>
              <a:t>A system on a chip or system-on-chip (SoC) is an integrated circuit that integrates most or all components of a computer or other electronic system. </a:t>
            </a:r>
          </a:p>
          <a:p>
            <a:pPr marL="114300" indent="0">
              <a:buNone/>
            </a:pPr>
            <a:endParaRPr lang="en-US" dirty="0"/>
          </a:p>
          <a:p>
            <a:r>
              <a:rPr lang="en-US" dirty="0"/>
              <a:t>These components almost always include on-chip central processing unit (CPU), memory interfaces, input/output devices and interfaces, and secondary storage interfaces, often alongside other components such as radio modems and a graphics processing unit (GPU) – all on a single substrate or microchip.</a:t>
            </a:r>
          </a:p>
        </p:txBody>
      </p:sp>
      <p:sp>
        <p:nvSpPr>
          <p:cNvPr id="4" name="Slide Number Placeholder 3">
            <a:extLst>
              <a:ext uri="{FF2B5EF4-FFF2-40B4-BE49-F238E27FC236}">
                <a16:creationId xmlns:a16="http://schemas.microsoft.com/office/drawing/2014/main" id="{4515C5AE-302A-42D2-B83B-5FB1B492C5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07048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8FA9-CA13-4DE0-9DD7-31F7AF8057C0}"/>
              </a:ext>
            </a:extLst>
          </p:cNvPr>
          <p:cNvSpPr>
            <a:spLocks noGrp="1"/>
          </p:cNvSpPr>
          <p:nvPr>
            <p:ph type="title"/>
          </p:nvPr>
        </p:nvSpPr>
        <p:spPr/>
        <p:txBody>
          <a:bodyPr/>
          <a:lstStyle/>
          <a:p>
            <a:r>
              <a:rPr lang="en-US" dirty="0"/>
              <a:t>System-On-A-Chip</a:t>
            </a:r>
          </a:p>
        </p:txBody>
      </p:sp>
      <p:sp>
        <p:nvSpPr>
          <p:cNvPr id="3" name="Text Placeholder 2">
            <a:extLst>
              <a:ext uri="{FF2B5EF4-FFF2-40B4-BE49-F238E27FC236}">
                <a16:creationId xmlns:a16="http://schemas.microsoft.com/office/drawing/2014/main" id="{774A22FE-2E88-41A8-B433-0C767B607001}"/>
              </a:ext>
            </a:extLst>
          </p:cNvPr>
          <p:cNvSpPr>
            <a:spLocks noGrp="1"/>
          </p:cNvSpPr>
          <p:nvPr>
            <p:ph type="body" idx="1"/>
          </p:nvPr>
        </p:nvSpPr>
        <p:spPr>
          <a:xfrm>
            <a:off x="838200" y="1825624"/>
            <a:ext cx="10515600" cy="4530725"/>
          </a:xfrm>
        </p:spPr>
        <p:txBody>
          <a:bodyPr>
            <a:normAutofit/>
          </a:bodyPr>
          <a:lstStyle/>
          <a:p>
            <a:r>
              <a:rPr lang="en-US" dirty="0"/>
              <a:t>In a narrow sense, it is the chip integration of the core of the information system, which is to integrate the key components of the system on one chip; </a:t>
            </a:r>
          </a:p>
          <a:p>
            <a:r>
              <a:rPr lang="en-US" dirty="0"/>
              <a:t>in a broad sense, SoC is a micro-miniature system. </a:t>
            </a:r>
          </a:p>
          <a:p>
            <a:pPr marL="114300" indent="0">
              <a:buNone/>
            </a:pPr>
            <a:endParaRPr lang="en-US" dirty="0"/>
          </a:p>
          <a:p>
            <a:r>
              <a:rPr lang="en-US" dirty="0"/>
              <a:t>If the central processing unit (CPU) is the brain, then the SoC is It is the system that includes the brain, heart, eyes, and hands. </a:t>
            </a:r>
          </a:p>
        </p:txBody>
      </p:sp>
      <p:sp>
        <p:nvSpPr>
          <p:cNvPr id="4" name="Slide Number Placeholder 3">
            <a:extLst>
              <a:ext uri="{FF2B5EF4-FFF2-40B4-BE49-F238E27FC236}">
                <a16:creationId xmlns:a16="http://schemas.microsoft.com/office/drawing/2014/main" id="{4515C5AE-302A-42D2-B83B-5FB1B492C5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412779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8FA9-CA13-4DE0-9DD7-31F7AF8057C0}"/>
              </a:ext>
            </a:extLst>
          </p:cNvPr>
          <p:cNvSpPr>
            <a:spLocks noGrp="1"/>
          </p:cNvSpPr>
          <p:nvPr>
            <p:ph type="title"/>
          </p:nvPr>
        </p:nvSpPr>
        <p:spPr/>
        <p:txBody>
          <a:bodyPr/>
          <a:lstStyle/>
          <a:p>
            <a:r>
              <a:rPr lang="en-US" dirty="0"/>
              <a:t>System-On-A-Chip</a:t>
            </a:r>
          </a:p>
        </p:txBody>
      </p:sp>
      <p:sp>
        <p:nvSpPr>
          <p:cNvPr id="4" name="Slide Number Placeholder 3">
            <a:extLst>
              <a:ext uri="{FF2B5EF4-FFF2-40B4-BE49-F238E27FC236}">
                <a16:creationId xmlns:a16="http://schemas.microsoft.com/office/drawing/2014/main" id="{4515C5AE-302A-42D2-B83B-5FB1B492C5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7" name="Picture 6">
            <a:extLst>
              <a:ext uri="{FF2B5EF4-FFF2-40B4-BE49-F238E27FC236}">
                <a16:creationId xmlns:a16="http://schemas.microsoft.com/office/drawing/2014/main" id="{FA698BA5-B6F3-4C99-B94C-FB3331C91D75}"/>
              </a:ext>
            </a:extLst>
          </p:cNvPr>
          <p:cNvPicPr>
            <a:picLocks noChangeAspect="1"/>
          </p:cNvPicPr>
          <p:nvPr/>
        </p:nvPicPr>
        <p:blipFill>
          <a:blip r:embed="rId2"/>
          <a:stretch>
            <a:fillRect/>
          </a:stretch>
        </p:blipFill>
        <p:spPr>
          <a:xfrm>
            <a:off x="838200" y="1686273"/>
            <a:ext cx="4793673" cy="4670077"/>
          </a:xfrm>
          <a:prstGeom prst="rect">
            <a:avLst/>
          </a:prstGeom>
        </p:spPr>
      </p:pic>
      <p:pic>
        <p:nvPicPr>
          <p:cNvPr id="1026" name="Picture 2" descr="undefined">
            <a:extLst>
              <a:ext uri="{FF2B5EF4-FFF2-40B4-BE49-F238E27FC236}">
                <a16:creationId xmlns:a16="http://schemas.microsoft.com/office/drawing/2014/main" id="{4D4B7D1A-5FBC-4ACB-ABD1-25CDAC41B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860" y="365125"/>
            <a:ext cx="2826268" cy="33699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0/07/Raspi_15807388763_6d259773fb_o.png/220px-Raspi_15807388763_6d259773fb_o.png">
            <a:extLst>
              <a:ext uri="{FF2B5EF4-FFF2-40B4-BE49-F238E27FC236}">
                <a16:creationId xmlns:a16="http://schemas.microsoft.com/office/drawing/2014/main" id="{6E898346-D94E-4146-B1FF-44CB6B3AE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164" y="4664988"/>
            <a:ext cx="2368580" cy="157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06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8FA9-CA13-4DE0-9DD7-31F7AF8057C0}"/>
              </a:ext>
            </a:extLst>
          </p:cNvPr>
          <p:cNvSpPr>
            <a:spLocks noGrp="1"/>
          </p:cNvSpPr>
          <p:nvPr>
            <p:ph type="title"/>
          </p:nvPr>
        </p:nvSpPr>
        <p:spPr/>
        <p:txBody>
          <a:bodyPr/>
          <a:lstStyle/>
          <a:p>
            <a:r>
              <a:rPr lang="en-US" dirty="0"/>
              <a:t>System-On-A-Chip</a:t>
            </a:r>
          </a:p>
        </p:txBody>
      </p:sp>
      <p:sp>
        <p:nvSpPr>
          <p:cNvPr id="3" name="Text Placeholder 2">
            <a:extLst>
              <a:ext uri="{FF2B5EF4-FFF2-40B4-BE49-F238E27FC236}">
                <a16:creationId xmlns:a16="http://schemas.microsoft.com/office/drawing/2014/main" id="{774A22FE-2E88-41A8-B433-0C767B607001}"/>
              </a:ext>
            </a:extLst>
          </p:cNvPr>
          <p:cNvSpPr>
            <a:spLocks noGrp="1"/>
          </p:cNvSpPr>
          <p:nvPr>
            <p:ph type="body" idx="1"/>
          </p:nvPr>
        </p:nvSpPr>
        <p:spPr>
          <a:xfrm>
            <a:off x="838200" y="1825624"/>
            <a:ext cx="10515600" cy="4530725"/>
          </a:xfrm>
        </p:spPr>
        <p:txBody>
          <a:bodyPr>
            <a:normAutofit/>
          </a:bodyPr>
          <a:lstStyle/>
          <a:p>
            <a:r>
              <a:rPr lang="en-US" dirty="0"/>
              <a:t>SoCs may contain separate/dedicated memory or secondary storages – for high performance</a:t>
            </a:r>
          </a:p>
          <a:p>
            <a:r>
              <a:rPr lang="en-US" dirty="0"/>
              <a:t>May also contain wired/wireless modules separately</a:t>
            </a:r>
          </a:p>
        </p:txBody>
      </p:sp>
      <p:sp>
        <p:nvSpPr>
          <p:cNvPr id="4" name="Slide Number Placeholder 3">
            <a:extLst>
              <a:ext uri="{FF2B5EF4-FFF2-40B4-BE49-F238E27FC236}">
                <a16:creationId xmlns:a16="http://schemas.microsoft.com/office/drawing/2014/main" id="{4515C5AE-302A-42D2-B83B-5FB1B492C5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71777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2915-BDD8-4E03-B442-2CDBB4E0C3C1}"/>
              </a:ext>
            </a:extLst>
          </p:cNvPr>
          <p:cNvSpPr>
            <a:spLocks noGrp="1"/>
          </p:cNvSpPr>
          <p:nvPr>
            <p:ph type="title"/>
          </p:nvPr>
        </p:nvSpPr>
        <p:spPr/>
        <p:txBody>
          <a:bodyPr/>
          <a:lstStyle/>
          <a:p>
            <a:r>
              <a:rPr lang="en-US" dirty="0"/>
              <a:t>SoC - Types</a:t>
            </a:r>
          </a:p>
        </p:txBody>
      </p:sp>
      <p:sp>
        <p:nvSpPr>
          <p:cNvPr id="3" name="Text Placeholder 2">
            <a:extLst>
              <a:ext uri="{FF2B5EF4-FFF2-40B4-BE49-F238E27FC236}">
                <a16:creationId xmlns:a16="http://schemas.microsoft.com/office/drawing/2014/main" id="{CA68E8F0-1D0E-499F-8B83-6DAEE122FF7B}"/>
              </a:ext>
            </a:extLst>
          </p:cNvPr>
          <p:cNvSpPr>
            <a:spLocks noGrp="1"/>
          </p:cNvSpPr>
          <p:nvPr>
            <p:ph type="body" idx="1"/>
          </p:nvPr>
        </p:nvSpPr>
        <p:spPr/>
        <p:txBody>
          <a:bodyPr/>
          <a:lstStyle/>
          <a:p>
            <a:r>
              <a:rPr lang="en-US" dirty="0"/>
              <a:t>In general, there are three distinguishable types of SoCs:</a:t>
            </a:r>
          </a:p>
          <a:p>
            <a:endParaRPr lang="en-US" dirty="0"/>
          </a:p>
          <a:p>
            <a:pPr marL="628650" indent="-514350">
              <a:buAutoNum type="arabicPeriod"/>
            </a:pPr>
            <a:r>
              <a:rPr lang="en-US" dirty="0"/>
              <a:t>SoCs built around a microcontroller,</a:t>
            </a:r>
          </a:p>
          <a:p>
            <a:pPr marL="628650" indent="-514350">
              <a:buAutoNum type="arabicPeriod"/>
            </a:pPr>
            <a:r>
              <a:rPr lang="en-US" dirty="0"/>
              <a:t>SoCs built around a microprocessor, often found in mobile phones;</a:t>
            </a:r>
          </a:p>
          <a:p>
            <a:pPr marL="628650" indent="-514350">
              <a:buAutoNum type="arabicPeriod"/>
            </a:pPr>
            <a:r>
              <a:rPr lang="en-US" dirty="0"/>
              <a:t>Specialized application-specific integrated circuit SoCs designed for specific applications that do not fit into the above two categories.</a:t>
            </a:r>
          </a:p>
        </p:txBody>
      </p:sp>
      <p:sp>
        <p:nvSpPr>
          <p:cNvPr id="4" name="Slide Number Placeholder 3">
            <a:extLst>
              <a:ext uri="{FF2B5EF4-FFF2-40B4-BE49-F238E27FC236}">
                <a16:creationId xmlns:a16="http://schemas.microsoft.com/office/drawing/2014/main" id="{3126B0EF-F9AB-4BA7-81EA-9AF7FB89A6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81110574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713</Words>
  <Application>Microsoft Office PowerPoint</Application>
  <PresentationFormat>Widescreen</PresentationFormat>
  <Paragraphs>105</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PowerPoint Presentation</vt:lpstr>
      <vt:lpstr>PowerPoint Presentation</vt:lpstr>
      <vt:lpstr>System-On-A-Chip</vt:lpstr>
      <vt:lpstr>System-On-A-Chip</vt:lpstr>
      <vt:lpstr>System-On-A-Chip</vt:lpstr>
      <vt:lpstr>System-On-A-Chip</vt:lpstr>
      <vt:lpstr>SoC - Types</vt:lpstr>
      <vt:lpstr>SoC- Applications</vt:lpstr>
      <vt:lpstr>SoC- Applications</vt:lpstr>
      <vt:lpstr>SoC- Applications</vt:lpstr>
      <vt:lpstr>SoC - Structures</vt:lpstr>
      <vt:lpstr>SoC - Structures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Mueeze Mushabbir</cp:lastModifiedBy>
  <cp:revision>6</cp:revision>
  <dcterms:modified xsi:type="dcterms:W3CDTF">2023-12-10T22:06:43Z</dcterms:modified>
</cp:coreProperties>
</file>