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5"/>
  </p:notesMasterIdLst>
  <p:sldIdLst>
    <p:sldId id="256" r:id="rId2"/>
    <p:sldId id="258" r:id="rId3"/>
    <p:sldId id="264" r:id="rId4"/>
    <p:sldId id="265" r:id="rId5"/>
    <p:sldId id="266" r:id="rId6"/>
    <p:sldId id="267" r:id="rId7"/>
    <p:sldId id="268" r:id="rId8"/>
    <p:sldId id="269" r:id="rId9"/>
    <p:sldId id="270" r:id="rId10"/>
    <p:sldId id="271" r:id="rId11"/>
    <p:sldId id="272" r:id="rId12"/>
    <p:sldId id="273" r:id="rId13"/>
    <p:sldId id="274" r:id="rId14"/>
  </p:sldIdLst>
  <p:sldSz cx="12192000" cy="6858000"/>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gwav0ahsxQdvhiazLfMbY9jbu9W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customschemas.google.com/relationships/presentationmetadata" Target="metadata"/><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5659" cy="49633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50443" y="0"/>
            <a:ext cx="2945659" cy="496332"/>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28583"/>
            <a:ext cx="2945659" cy="496332"/>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6: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6" name="Google Shape;266;p16: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3: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9: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p9: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0: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10: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1: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11: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2: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8" name="Google Shape;218;p12: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3: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2" name="Google Shape;232;p13: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4: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3" name="Google Shape;243;p14: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5:notes"/>
          <p:cNvSpPr txBox="1">
            <a:spLocks noGrp="1"/>
          </p:cNvSpPr>
          <p:nvPr>
            <p:ph type="body" idx="1"/>
          </p:nvPr>
        </p:nvSpPr>
        <p:spPr>
          <a:xfrm>
            <a:off x="679768" y="4715153"/>
            <a:ext cx="5438100" cy="4467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4" name="Google Shape;254;p15: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7"/>
          <p:cNvSpPr>
            <a:spLocks noGrp="1"/>
          </p:cNvSpPr>
          <p:nvPr>
            <p:ph type="pic" idx="2"/>
          </p:nvPr>
        </p:nvSpPr>
        <p:spPr>
          <a:xfrm>
            <a:off x="5183188" y="987425"/>
            <a:ext cx="6172200" cy="4873625"/>
          </a:xfrm>
          <a:prstGeom prst="rect">
            <a:avLst/>
          </a:prstGeom>
          <a:noFill/>
          <a:ln>
            <a:noFill/>
          </a:ln>
        </p:spPr>
      </p:sp>
      <p:sp>
        <p:nvSpPr>
          <p:cNvPr id="68" name="Google Shape;68;p2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a:off x="0" y="12879"/>
            <a:ext cx="12192000" cy="6858000"/>
          </a:xfrm>
          <a:prstGeom prst="rect">
            <a:avLst/>
          </a:prstGeom>
          <a:noFill/>
          <a:ln>
            <a:noFill/>
          </a:ln>
        </p:spPr>
      </p:pic>
      <p:sp>
        <p:nvSpPr>
          <p:cNvPr id="89" name="Google Shape;89;p1"/>
          <p:cNvSpPr/>
          <p:nvPr/>
        </p:nvSpPr>
        <p:spPr>
          <a:xfrm>
            <a:off x="3952690" y="6292334"/>
            <a:ext cx="5489516"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202124"/>
                </a:solidFill>
                <a:latin typeface="Arial"/>
                <a:ea typeface="Arial"/>
                <a:cs typeface="Arial"/>
                <a:sym typeface="Arial"/>
              </a:rPr>
              <a:t>Creating Global Citizens Rooted with Islamic Values</a:t>
            </a:r>
            <a:endParaRPr sz="1800" b="0" i="0" u="none" strike="noStrike" cap="none">
              <a:solidFill>
                <a:schemeClr val="dk1"/>
              </a:solidFill>
              <a:latin typeface="Calibri"/>
              <a:ea typeface="Calibri"/>
              <a:cs typeface="Calibri"/>
              <a:sym typeface="Calibri"/>
            </a:endParaRPr>
          </a:p>
        </p:txBody>
      </p:sp>
      <p:sp>
        <p:nvSpPr>
          <p:cNvPr id="90" name="Google Shape;90;p1"/>
          <p:cNvSpPr/>
          <p:nvPr/>
        </p:nvSpPr>
        <p:spPr>
          <a:xfrm>
            <a:off x="485800" y="736675"/>
            <a:ext cx="7238100" cy="10710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900"/>
              <a:buFont typeface="Arial"/>
              <a:buNone/>
            </a:pPr>
            <a:r>
              <a:rPr lang="en-US" sz="2900" b="0" i="0" u="none" strike="noStrike" cap="none">
                <a:solidFill>
                  <a:srgbClr val="000000"/>
                </a:solidFill>
                <a:latin typeface="Times New Roman"/>
                <a:ea typeface="Times New Roman"/>
                <a:cs typeface="Times New Roman"/>
                <a:sym typeface="Times New Roman"/>
              </a:rPr>
              <a:t>SWE-4739: Embedded Software Development</a:t>
            </a:r>
            <a:endParaRPr sz="29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900"/>
              <a:buFont typeface="Arial"/>
              <a:buNone/>
            </a:pPr>
            <a:r>
              <a:rPr lang="en-US" sz="2900" b="0" i="0" u="none" strike="noStrike" cap="none">
                <a:solidFill>
                  <a:srgbClr val="000000"/>
                </a:solidFill>
                <a:latin typeface="Times New Roman"/>
                <a:ea typeface="Times New Roman"/>
                <a:cs typeface="Times New Roman"/>
                <a:sym typeface="Times New Roman"/>
              </a:rPr>
              <a:t>Credit: 3.00</a:t>
            </a:r>
            <a:endParaRPr sz="2900" b="0" i="0" u="none" strike="noStrike" cap="none">
              <a:solidFill>
                <a:srgbClr val="000000"/>
              </a:solidFill>
              <a:latin typeface="Times New Roman"/>
              <a:ea typeface="Times New Roman"/>
              <a:cs typeface="Times New Roman"/>
              <a:sym typeface="Times New Roman"/>
            </a:endParaRPr>
          </a:p>
        </p:txBody>
      </p:sp>
      <p:sp>
        <p:nvSpPr>
          <p:cNvPr id="91" name="Google Shape;91;p1"/>
          <p:cNvSpPr/>
          <p:nvPr/>
        </p:nvSpPr>
        <p:spPr>
          <a:xfrm>
            <a:off x="485800" y="2314800"/>
            <a:ext cx="7238100" cy="13554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900"/>
              <a:buFont typeface="Arial"/>
              <a:buNone/>
            </a:pPr>
            <a:r>
              <a:rPr lang="en-US" sz="2900" b="0" i="0" u="none" strike="noStrike" cap="none">
                <a:solidFill>
                  <a:srgbClr val="000000"/>
                </a:solidFill>
                <a:latin typeface="Times New Roman"/>
                <a:ea typeface="Times New Roman"/>
                <a:cs typeface="Times New Roman"/>
                <a:sym typeface="Times New Roman"/>
              </a:rPr>
              <a:t>Lec: </a:t>
            </a:r>
            <a:r>
              <a:rPr lang="en-US" sz="2900" b="0" i="0" u="none" strike="noStrike" cap="none" dirty="0">
                <a:solidFill>
                  <a:srgbClr val="000000"/>
                </a:solidFill>
                <a:latin typeface="Times New Roman"/>
                <a:ea typeface="Times New Roman"/>
                <a:cs typeface="Times New Roman"/>
                <a:sym typeface="Times New Roman"/>
              </a:rPr>
              <a:t>Architectures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grpSp>
        <p:nvGrpSpPr>
          <p:cNvPr id="268" name="Google Shape;268;p16"/>
          <p:cNvGrpSpPr/>
          <p:nvPr/>
        </p:nvGrpSpPr>
        <p:grpSpPr>
          <a:xfrm>
            <a:off x="0" y="0"/>
            <a:ext cx="12191997" cy="6858146"/>
            <a:chOff x="0" y="13266"/>
            <a:chExt cx="12191997" cy="6858146"/>
          </a:xfrm>
        </p:grpSpPr>
        <p:pic>
          <p:nvPicPr>
            <p:cNvPr id="269" name="Google Shape;269;p16"/>
            <p:cNvPicPr preferRelativeResize="0"/>
            <p:nvPr/>
          </p:nvPicPr>
          <p:blipFill rotWithShape="1">
            <a:blip r:embed="rId3">
              <a:alphaModFix/>
            </a:blip>
            <a:srcRect/>
            <a:stretch/>
          </p:blipFill>
          <p:spPr>
            <a:xfrm>
              <a:off x="0" y="13266"/>
              <a:ext cx="12191997" cy="6857998"/>
            </a:xfrm>
            <a:prstGeom prst="rect">
              <a:avLst/>
            </a:prstGeom>
            <a:noFill/>
            <a:ln>
              <a:noFill/>
            </a:ln>
          </p:spPr>
        </p:pic>
        <p:sp>
          <p:nvSpPr>
            <p:cNvPr id="270" name="Google Shape;270;p16"/>
            <p:cNvSpPr/>
            <p:nvPr/>
          </p:nvSpPr>
          <p:spPr>
            <a:xfrm>
              <a:off x="2448629" y="6532712"/>
              <a:ext cx="48966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lt1"/>
                  </a:solidFill>
                  <a:latin typeface="Arial"/>
                  <a:ea typeface="Arial"/>
                  <a:cs typeface="Arial"/>
                  <a:sym typeface="Arial"/>
                </a:rPr>
                <a:t>Creating Global Citizens Rooted with Islamic Values</a:t>
              </a:r>
              <a:endParaRPr sz="1500" b="0" i="0" u="none" strike="noStrike" cap="none">
                <a:solidFill>
                  <a:schemeClr val="lt1"/>
                </a:solidFill>
                <a:latin typeface="Calibri"/>
                <a:ea typeface="Calibri"/>
                <a:cs typeface="Calibri"/>
                <a:sym typeface="Calibri"/>
              </a:endParaRPr>
            </a:p>
          </p:txBody>
        </p:sp>
      </p:grpSp>
      <p:sp>
        <p:nvSpPr>
          <p:cNvPr id="271" name="Google Shape;271;p16"/>
          <p:cNvSpPr/>
          <p:nvPr/>
        </p:nvSpPr>
        <p:spPr>
          <a:xfrm>
            <a:off x="261225" y="380050"/>
            <a:ext cx="7622100" cy="10650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900"/>
              <a:buFont typeface="Arial"/>
              <a:buNone/>
            </a:pPr>
            <a:r>
              <a:rPr lang="en-US" sz="2900" b="0" i="0" u="none" strike="noStrike" cap="none">
                <a:solidFill>
                  <a:srgbClr val="000000"/>
                </a:solidFill>
                <a:latin typeface="Trebuchet MS"/>
                <a:ea typeface="Trebuchet MS"/>
                <a:cs typeface="Trebuchet MS"/>
                <a:sym typeface="Trebuchet MS"/>
              </a:rPr>
              <a:t>Single-purpose processors</a:t>
            </a:r>
            <a:endParaRPr sz="2900" b="0" i="0" u="none" strike="noStrike" cap="none">
              <a:solidFill>
                <a:srgbClr val="000000"/>
              </a:solidFill>
              <a:latin typeface="Trebuchet MS"/>
              <a:ea typeface="Trebuchet MS"/>
              <a:cs typeface="Trebuchet MS"/>
              <a:sym typeface="Trebuchet MS"/>
            </a:endParaRPr>
          </a:p>
        </p:txBody>
      </p:sp>
      <p:sp>
        <p:nvSpPr>
          <p:cNvPr id="272" name="Google Shape;272;p16"/>
          <p:cNvSpPr/>
          <p:nvPr/>
        </p:nvSpPr>
        <p:spPr>
          <a:xfrm>
            <a:off x="10554750" y="6529774"/>
            <a:ext cx="1635908" cy="328189"/>
          </a:xfrm>
          <a:custGeom>
            <a:avLst/>
            <a:gdLst/>
            <a:ahLst/>
            <a:cxnLst/>
            <a:rect l="l" t="t" r="r" b="b"/>
            <a:pathLst>
              <a:path w="1536064" h="109854" extrusionOk="0">
                <a:moveTo>
                  <a:pt x="0" y="109651"/>
                </a:moveTo>
                <a:lnTo>
                  <a:pt x="1535976" y="109651"/>
                </a:lnTo>
                <a:lnTo>
                  <a:pt x="1535976" y="0"/>
                </a:lnTo>
                <a:lnTo>
                  <a:pt x="0" y="0"/>
                </a:lnTo>
                <a:lnTo>
                  <a:pt x="0" y="109651"/>
                </a:lnTo>
                <a:close/>
              </a:path>
            </a:pathLst>
          </a:custGeom>
          <a:solidFill>
            <a:srgbClr val="ADADE0"/>
          </a:solidFill>
          <a:ln>
            <a:noFill/>
          </a:ln>
        </p:spPr>
        <p:txBody>
          <a:bodyPr spcFirstLastPara="1" wrap="square" lIns="0" tIns="0" rIns="91425" bIns="0"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1500" b="0" i="0" u="none" strike="noStrike" cap="none">
                <a:solidFill>
                  <a:srgbClr val="FFFFFF"/>
                </a:solidFill>
                <a:latin typeface="Arial"/>
                <a:ea typeface="Arial"/>
                <a:cs typeface="Arial"/>
                <a:sym typeface="Arial"/>
              </a:rPr>
              <a:t>        </a:t>
            </a:r>
            <a:fld id="{00000000-1234-1234-1234-123412341234}" type="slidenum">
              <a:rPr lang="en-US" sz="1500" b="0" i="0" u="none" strike="noStrike" cap="none">
                <a:solidFill>
                  <a:srgbClr val="FFFFFF"/>
                </a:solidFill>
                <a:latin typeface="Arial"/>
                <a:ea typeface="Arial"/>
                <a:cs typeface="Arial"/>
                <a:sym typeface="Arial"/>
              </a:rPr>
              <a:t>10</a:t>
            </a:fld>
            <a:r>
              <a:rPr lang="en-US" sz="1500" b="0" i="0" u="none" strike="noStrike" cap="none">
                <a:solidFill>
                  <a:srgbClr val="FFFFFF"/>
                </a:solidFill>
                <a:latin typeface="Arial"/>
                <a:ea typeface="Arial"/>
                <a:cs typeface="Arial"/>
                <a:sym typeface="Arial"/>
              </a:rPr>
              <a:t> </a:t>
            </a:r>
            <a:endParaRPr sz="1500" b="0" i="0" u="none" strike="noStrike" cap="none">
              <a:solidFill>
                <a:srgbClr val="FFFFFF"/>
              </a:solidFill>
              <a:latin typeface="Arial"/>
              <a:ea typeface="Arial"/>
              <a:cs typeface="Arial"/>
              <a:sym typeface="Arial"/>
            </a:endParaRPr>
          </a:p>
        </p:txBody>
      </p:sp>
      <p:sp>
        <p:nvSpPr>
          <p:cNvPr id="273" name="Google Shape;273;p16"/>
          <p:cNvSpPr txBox="1"/>
          <p:nvPr/>
        </p:nvSpPr>
        <p:spPr>
          <a:xfrm>
            <a:off x="261225" y="1347425"/>
            <a:ext cx="11930700" cy="4901700"/>
          </a:xfrm>
          <a:prstGeom prst="rect">
            <a:avLst/>
          </a:prstGeom>
          <a:noFill/>
          <a:ln>
            <a:noFill/>
          </a:ln>
        </p:spPr>
        <p:txBody>
          <a:bodyPr spcFirstLastPara="1" wrap="square" lIns="91425" tIns="91425" rIns="91425" bIns="91425" anchor="t" anchorCtr="0">
            <a:spAutoFit/>
          </a:bodyPr>
          <a:lstStyle/>
          <a:p>
            <a:pPr marL="457200" marR="0" lvl="0"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Digital circuit designed to execute exactly one program </a:t>
            </a:r>
            <a:endParaRPr sz="2700" b="0" i="0" u="none" strike="noStrike" cap="none">
              <a:solidFill>
                <a:srgbClr val="000000"/>
              </a:solidFill>
              <a:latin typeface="Times New Roman"/>
              <a:ea typeface="Times New Roman"/>
              <a:cs typeface="Times New Roman"/>
              <a:sym typeface="Times New Roman"/>
            </a:endParaRPr>
          </a:p>
          <a:p>
            <a:pPr marL="914400" marR="0" lvl="1"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a.k.a. coprocessor, accelerator or peripheral </a:t>
            </a:r>
            <a:endParaRPr sz="2700" b="0" i="0" u="none" strike="noStrike" cap="none">
              <a:solidFill>
                <a:srgbClr val="000000"/>
              </a:solidFill>
              <a:latin typeface="Times New Roman"/>
              <a:ea typeface="Times New Roman"/>
              <a:cs typeface="Times New Roman"/>
              <a:sym typeface="Times New Roman"/>
            </a:endParaRPr>
          </a:p>
          <a:p>
            <a:pPr marL="457200" marR="0" lvl="0"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Features </a:t>
            </a:r>
            <a:endParaRPr sz="2700" b="0" i="0" u="none" strike="noStrike" cap="none">
              <a:solidFill>
                <a:srgbClr val="000000"/>
              </a:solidFill>
              <a:latin typeface="Times New Roman"/>
              <a:ea typeface="Times New Roman"/>
              <a:cs typeface="Times New Roman"/>
              <a:sym typeface="Times New Roman"/>
            </a:endParaRPr>
          </a:p>
          <a:p>
            <a:pPr marL="914400" marR="0" lvl="1"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Contains only the components needed to </a:t>
            </a:r>
            <a:endParaRPr sz="2700" b="0" i="0" u="none" strike="noStrike" cap="none">
              <a:solidFill>
                <a:srgbClr val="000000"/>
              </a:solidFill>
              <a:latin typeface="Times New Roman"/>
              <a:ea typeface="Times New Roman"/>
              <a:cs typeface="Times New Roman"/>
              <a:sym typeface="Times New Roman"/>
            </a:endParaRPr>
          </a:p>
          <a:p>
            <a:pPr marL="914400" marR="0" lvl="0" indent="0" algn="l" rtl="0">
              <a:lnSpc>
                <a:spcPct val="115000"/>
              </a:lnSpc>
              <a:spcBef>
                <a:spcPts val="0"/>
              </a:spcBef>
              <a:spcAft>
                <a:spcPts val="0"/>
              </a:spcAft>
              <a:buClr>
                <a:srgbClr val="000000"/>
              </a:buClr>
              <a:buSzPts val="2700"/>
              <a:buFont typeface="Arial"/>
              <a:buNone/>
            </a:pPr>
            <a:r>
              <a:rPr lang="en-US" sz="2700" b="0" i="0" u="none" strike="noStrike" cap="none">
                <a:solidFill>
                  <a:srgbClr val="000000"/>
                </a:solidFill>
                <a:latin typeface="Times New Roman"/>
                <a:ea typeface="Times New Roman"/>
                <a:cs typeface="Times New Roman"/>
                <a:sym typeface="Times New Roman"/>
              </a:rPr>
              <a:t>execute a single program </a:t>
            </a:r>
            <a:endParaRPr sz="2700" b="0" i="0" u="none" strike="noStrike" cap="none">
              <a:solidFill>
                <a:srgbClr val="000000"/>
              </a:solidFill>
              <a:latin typeface="Times New Roman"/>
              <a:ea typeface="Times New Roman"/>
              <a:cs typeface="Times New Roman"/>
              <a:sym typeface="Times New Roman"/>
            </a:endParaRPr>
          </a:p>
          <a:p>
            <a:pPr marL="914400" marR="0" lvl="1"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No program memory </a:t>
            </a:r>
            <a:endParaRPr sz="2700" b="0" i="0" u="none" strike="noStrike" cap="none">
              <a:solidFill>
                <a:srgbClr val="000000"/>
              </a:solidFill>
              <a:latin typeface="Times New Roman"/>
              <a:ea typeface="Times New Roman"/>
              <a:cs typeface="Times New Roman"/>
              <a:sym typeface="Times New Roman"/>
            </a:endParaRPr>
          </a:p>
          <a:p>
            <a:pPr marL="457200" marR="0" lvl="0"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Benefits </a:t>
            </a:r>
            <a:endParaRPr sz="2700" b="0" i="0" u="none" strike="noStrike" cap="none">
              <a:solidFill>
                <a:srgbClr val="000000"/>
              </a:solidFill>
              <a:latin typeface="Times New Roman"/>
              <a:ea typeface="Times New Roman"/>
              <a:cs typeface="Times New Roman"/>
              <a:sym typeface="Times New Roman"/>
            </a:endParaRPr>
          </a:p>
          <a:p>
            <a:pPr marL="914400" marR="0" lvl="1"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Fast </a:t>
            </a:r>
            <a:endParaRPr sz="2700" b="0" i="0" u="none" strike="noStrike" cap="none">
              <a:solidFill>
                <a:srgbClr val="000000"/>
              </a:solidFill>
              <a:latin typeface="Times New Roman"/>
              <a:ea typeface="Times New Roman"/>
              <a:cs typeface="Times New Roman"/>
              <a:sym typeface="Times New Roman"/>
            </a:endParaRPr>
          </a:p>
          <a:p>
            <a:pPr marL="914400" marR="0" lvl="1"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Low power </a:t>
            </a:r>
            <a:endParaRPr sz="2700" b="0" i="0" u="none" strike="noStrike" cap="none">
              <a:solidFill>
                <a:srgbClr val="000000"/>
              </a:solidFill>
              <a:latin typeface="Times New Roman"/>
              <a:ea typeface="Times New Roman"/>
              <a:cs typeface="Times New Roman"/>
              <a:sym typeface="Times New Roman"/>
            </a:endParaRPr>
          </a:p>
          <a:p>
            <a:pPr marL="914400" marR="0" lvl="1"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Small size</a:t>
            </a:r>
            <a:endParaRPr sz="2700" b="0" i="0" u="none" strike="noStrike" cap="none">
              <a:solidFill>
                <a:srgbClr val="000000"/>
              </a:solidFill>
              <a:latin typeface="Times New Roman"/>
              <a:ea typeface="Times New Roman"/>
              <a:cs typeface="Times New Roman"/>
              <a:sym typeface="Times New Roman"/>
            </a:endParaRPr>
          </a:p>
        </p:txBody>
      </p:sp>
      <p:pic>
        <p:nvPicPr>
          <p:cNvPr id="274" name="Google Shape;274;p16"/>
          <p:cNvPicPr preferRelativeResize="0"/>
          <p:nvPr/>
        </p:nvPicPr>
        <p:blipFill rotWithShape="1">
          <a:blip r:embed="rId4">
            <a:alphaModFix/>
          </a:blip>
          <a:srcRect/>
          <a:stretch/>
        </p:blipFill>
        <p:spPr>
          <a:xfrm>
            <a:off x="8153400" y="2043113"/>
            <a:ext cx="3810000" cy="3838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2AA48-20C4-4AA1-AC96-0041378AD9CF}"/>
              </a:ext>
            </a:extLst>
          </p:cNvPr>
          <p:cNvSpPr>
            <a:spLocks noGrp="1"/>
          </p:cNvSpPr>
          <p:nvPr>
            <p:ph type="title"/>
          </p:nvPr>
        </p:nvSpPr>
        <p:spPr/>
        <p:txBody>
          <a:bodyPr/>
          <a:lstStyle/>
          <a:p>
            <a:r>
              <a:rPr lang="en-US" dirty="0"/>
              <a:t>Harvard vs Von Neumann Architecture</a:t>
            </a:r>
          </a:p>
        </p:txBody>
      </p:sp>
      <p:sp>
        <p:nvSpPr>
          <p:cNvPr id="3" name="Text Placeholder 2">
            <a:extLst>
              <a:ext uri="{FF2B5EF4-FFF2-40B4-BE49-F238E27FC236}">
                <a16:creationId xmlns:a16="http://schemas.microsoft.com/office/drawing/2014/main" id="{B61B72D3-3514-4640-BD75-9DD2DEF6BE18}"/>
              </a:ext>
            </a:extLst>
          </p:cNvPr>
          <p:cNvSpPr>
            <a:spLocks noGrp="1"/>
          </p:cNvSpPr>
          <p:nvPr>
            <p:ph type="body" idx="1"/>
          </p:nvPr>
        </p:nvSpPr>
        <p:spPr/>
        <p:txBody>
          <a:bodyPr>
            <a:normAutofit/>
          </a:bodyPr>
          <a:lstStyle/>
          <a:p>
            <a:r>
              <a:rPr lang="en-US" dirty="0"/>
              <a:t>Von Neumann Architecture : a digital computer architecture based on the concept of storing program data and instruction data in the same memory. </a:t>
            </a:r>
          </a:p>
          <a:p>
            <a:endParaRPr lang="en-US" dirty="0"/>
          </a:p>
          <a:p>
            <a:r>
              <a:rPr lang="en-US" dirty="0"/>
              <a:t>Harvard Architecture: a digital computer architecture based on the concept where there are separate storage and separate buses (signal path) for instruction and data. It was basically developed to overcome the bottleneck of Von Neumann Architecture. </a:t>
            </a:r>
          </a:p>
        </p:txBody>
      </p:sp>
      <p:sp>
        <p:nvSpPr>
          <p:cNvPr id="4" name="Slide Number Placeholder 3">
            <a:extLst>
              <a:ext uri="{FF2B5EF4-FFF2-40B4-BE49-F238E27FC236}">
                <a16:creationId xmlns:a16="http://schemas.microsoft.com/office/drawing/2014/main" id="{FD2D09C5-C7CB-49BC-A3F2-4382E8E6A8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2828412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8D173-60DC-4B50-9E06-5DED0424C304}"/>
              </a:ext>
            </a:extLst>
          </p:cNvPr>
          <p:cNvSpPr>
            <a:spLocks noGrp="1"/>
          </p:cNvSpPr>
          <p:nvPr>
            <p:ph type="title"/>
          </p:nvPr>
        </p:nvSpPr>
        <p:spPr/>
        <p:txBody>
          <a:bodyPr/>
          <a:lstStyle/>
          <a:p>
            <a:r>
              <a:rPr lang="en-US" dirty="0"/>
              <a:t>Harvard vs Von Neumann Arch.</a:t>
            </a:r>
          </a:p>
        </p:txBody>
      </p:sp>
      <p:sp>
        <p:nvSpPr>
          <p:cNvPr id="4" name="Slide Number Placeholder 3">
            <a:extLst>
              <a:ext uri="{FF2B5EF4-FFF2-40B4-BE49-F238E27FC236}">
                <a16:creationId xmlns:a16="http://schemas.microsoft.com/office/drawing/2014/main" id="{47CED57A-6B32-47E3-9D79-E8120F67341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1026" name="Picture 2" descr="Lightbox">
            <a:extLst>
              <a:ext uri="{FF2B5EF4-FFF2-40B4-BE49-F238E27FC236}">
                <a16:creationId xmlns:a16="http://schemas.microsoft.com/office/drawing/2014/main" id="{DB2CD9C7-A22B-4202-B108-8522A669EC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542111"/>
            <a:ext cx="3567545" cy="52154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ightbox">
            <a:extLst>
              <a:ext uri="{FF2B5EF4-FFF2-40B4-BE49-F238E27FC236}">
                <a16:creationId xmlns:a16="http://schemas.microsoft.com/office/drawing/2014/main" id="{0A5C6A80-1C29-45C3-AC22-FD3A0FC3A5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0747" y="1542111"/>
            <a:ext cx="3879706" cy="5106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597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6E19E-FD43-4C12-9827-CEBA8ED90C8C}"/>
              </a:ext>
            </a:extLst>
          </p:cNvPr>
          <p:cNvSpPr>
            <a:spLocks noGrp="1"/>
          </p:cNvSpPr>
          <p:nvPr>
            <p:ph type="title"/>
          </p:nvPr>
        </p:nvSpPr>
        <p:spPr/>
        <p:txBody>
          <a:bodyPr/>
          <a:lstStyle/>
          <a:p>
            <a:r>
              <a:rPr lang="en-US" dirty="0"/>
              <a:t>Harvard vs Von Neumann Arch.</a:t>
            </a:r>
          </a:p>
        </p:txBody>
      </p:sp>
      <p:sp>
        <p:nvSpPr>
          <p:cNvPr id="4" name="Slide Number Placeholder 3">
            <a:extLst>
              <a:ext uri="{FF2B5EF4-FFF2-40B4-BE49-F238E27FC236}">
                <a16:creationId xmlns:a16="http://schemas.microsoft.com/office/drawing/2014/main" id="{9D7E4707-19AE-4102-8996-2968027880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graphicFrame>
        <p:nvGraphicFramePr>
          <p:cNvPr id="5" name="Table 4">
            <a:extLst>
              <a:ext uri="{FF2B5EF4-FFF2-40B4-BE49-F238E27FC236}">
                <a16:creationId xmlns:a16="http://schemas.microsoft.com/office/drawing/2014/main" id="{E6C058AC-DBA5-4EC2-AE77-43EAC45920EA}"/>
              </a:ext>
            </a:extLst>
          </p:cNvPr>
          <p:cNvGraphicFramePr>
            <a:graphicFrameLocks noGrp="1"/>
          </p:cNvGraphicFramePr>
          <p:nvPr>
            <p:extLst>
              <p:ext uri="{D42A27DB-BD31-4B8C-83A1-F6EECF244321}">
                <p14:modId xmlns:p14="http://schemas.microsoft.com/office/powerpoint/2010/main" val="78871115"/>
              </p:ext>
            </p:extLst>
          </p:nvPr>
        </p:nvGraphicFramePr>
        <p:xfrm>
          <a:off x="1080653" y="1690688"/>
          <a:ext cx="9929092" cy="4516148"/>
        </p:xfrm>
        <a:graphic>
          <a:graphicData uri="http://schemas.openxmlformats.org/drawingml/2006/table">
            <a:tbl>
              <a:tblPr firstRow="1" bandRow="1">
                <a:tableStyleId>{5C22544A-7EE6-4342-B048-85BDC9FD1C3A}</a:tableStyleId>
              </a:tblPr>
              <a:tblGrid>
                <a:gridCol w="4964546">
                  <a:extLst>
                    <a:ext uri="{9D8B030D-6E8A-4147-A177-3AD203B41FA5}">
                      <a16:colId xmlns:a16="http://schemas.microsoft.com/office/drawing/2014/main" val="2267435771"/>
                    </a:ext>
                  </a:extLst>
                </a:gridCol>
                <a:gridCol w="4964546">
                  <a:extLst>
                    <a:ext uri="{9D8B030D-6E8A-4147-A177-3AD203B41FA5}">
                      <a16:colId xmlns:a16="http://schemas.microsoft.com/office/drawing/2014/main" val="1302786527"/>
                    </a:ext>
                  </a:extLst>
                </a:gridCol>
              </a:tblGrid>
              <a:tr h="457659">
                <a:tc>
                  <a:txBody>
                    <a:bodyPr/>
                    <a:lstStyle/>
                    <a:p>
                      <a:pPr algn="ctr" fontAlgn="base"/>
                      <a:r>
                        <a:rPr lang="en-US" sz="1400" b="1" dirty="0">
                          <a:effectLst/>
                        </a:rPr>
                        <a:t>VON NEUMANN ARCHITECTURE</a:t>
                      </a:r>
                    </a:p>
                  </a:txBody>
                  <a:tcPr marL="38100" marR="38100" marT="95250" marB="95250" anchor="ctr"/>
                </a:tc>
                <a:tc>
                  <a:txBody>
                    <a:bodyPr/>
                    <a:lstStyle/>
                    <a:p>
                      <a:pPr algn="ctr" fontAlgn="base"/>
                      <a:r>
                        <a:rPr lang="en-US" sz="1400" b="1">
                          <a:effectLst/>
                        </a:rPr>
                        <a:t>HARVARD ARCHITECTURE</a:t>
                      </a:r>
                    </a:p>
                  </a:txBody>
                  <a:tcPr marL="95250" marR="95250" marT="95250" marB="95250" anchor="ctr"/>
                </a:tc>
                <a:extLst>
                  <a:ext uri="{0D108BD9-81ED-4DB2-BD59-A6C34878D82A}">
                    <a16:rowId xmlns:a16="http://schemas.microsoft.com/office/drawing/2014/main" val="2708977603"/>
                  </a:ext>
                </a:extLst>
              </a:tr>
              <a:tr h="733982">
                <a:tc>
                  <a:txBody>
                    <a:bodyPr/>
                    <a:lstStyle/>
                    <a:p>
                      <a:pPr algn="ctr" fontAlgn="ctr"/>
                      <a:r>
                        <a:rPr lang="en-US" sz="1250" b="0" dirty="0">
                          <a:effectLst/>
                        </a:rPr>
                        <a:t>It is ancient computer architecture based on stored program computer concept.</a:t>
                      </a:r>
                    </a:p>
                  </a:txBody>
                  <a:tcPr marL="95250" marR="95250" marT="133350" marB="133350" anchor="ctr"/>
                </a:tc>
                <a:tc>
                  <a:txBody>
                    <a:bodyPr/>
                    <a:lstStyle/>
                    <a:p>
                      <a:pPr algn="ctr" fontAlgn="ctr"/>
                      <a:r>
                        <a:rPr lang="en-US" sz="1250" b="0">
                          <a:effectLst/>
                        </a:rPr>
                        <a:t>It is modern computer architecture based on Harvard Mark I relay based model.</a:t>
                      </a:r>
                    </a:p>
                  </a:txBody>
                  <a:tcPr marL="95250" marR="95250" marT="133350" marB="133350" anchor="ctr"/>
                </a:tc>
                <a:extLst>
                  <a:ext uri="{0D108BD9-81ED-4DB2-BD59-A6C34878D82A}">
                    <a16:rowId xmlns:a16="http://schemas.microsoft.com/office/drawing/2014/main" val="312580833"/>
                  </a:ext>
                </a:extLst>
              </a:tr>
              <a:tr h="733982">
                <a:tc>
                  <a:txBody>
                    <a:bodyPr/>
                    <a:lstStyle/>
                    <a:p>
                      <a:pPr algn="ctr" fontAlgn="ctr"/>
                      <a:r>
                        <a:rPr lang="en-US" sz="1250" b="0">
                          <a:effectLst/>
                        </a:rPr>
                        <a:t>Same physical memory address is used for instructions and data.</a:t>
                      </a:r>
                    </a:p>
                  </a:txBody>
                  <a:tcPr marL="95250" marR="95250" marT="133350" marB="133350" anchor="ctr"/>
                </a:tc>
                <a:tc>
                  <a:txBody>
                    <a:bodyPr/>
                    <a:lstStyle/>
                    <a:p>
                      <a:pPr algn="ctr" fontAlgn="ctr"/>
                      <a:r>
                        <a:rPr lang="en-US" sz="1250" b="0">
                          <a:effectLst/>
                        </a:rPr>
                        <a:t>Separate physical memory address is used for instructions and data.</a:t>
                      </a:r>
                    </a:p>
                  </a:txBody>
                  <a:tcPr marL="95250" marR="95250" marT="133350" marB="133350" anchor="ctr"/>
                </a:tc>
                <a:extLst>
                  <a:ext uri="{0D108BD9-81ED-4DB2-BD59-A6C34878D82A}">
                    <a16:rowId xmlns:a16="http://schemas.microsoft.com/office/drawing/2014/main" val="3161327437"/>
                  </a:ext>
                </a:extLst>
              </a:tr>
              <a:tr h="518105">
                <a:tc>
                  <a:txBody>
                    <a:bodyPr/>
                    <a:lstStyle/>
                    <a:p>
                      <a:pPr algn="ctr" fontAlgn="ctr"/>
                      <a:r>
                        <a:rPr lang="en-US" sz="1250" b="0">
                          <a:effectLst/>
                        </a:rPr>
                        <a:t>There is common bus for data and instruction transfer.</a:t>
                      </a:r>
                    </a:p>
                  </a:txBody>
                  <a:tcPr marL="95250" marR="95250" marT="133350" marB="133350" anchor="ctr"/>
                </a:tc>
                <a:tc>
                  <a:txBody>
                    <a:bodyPr/>
                    <a:lstStyle/>
                    <a:p>
                      <a:pPr algn="ctr" fontAlgn="ctr"/>
                      <a:r>
                        <a:rPr lang="en-US" sz="1250" b="0">
                          <a:effectLst/>
                        </a:rPr>
                        <a:t>Separate buses are used for transferring data and instruction.</a:t>
                      </a:r>
                    </a:p>
                  </a:txBody>
                  <a:tcPr marL="95250" marR="95250" marT="133350" marB="133350" anchor="ctr"/>
                </a:tc>
                <a:extLst>
                  <a:ext uri="{0D108BD9-81ED-4DB2-BD59-A6C34878D82A}">
                    <a16:rowId xmlns:a16="http://schemas.microsoft.com/office/drawing/2014/main" val="3625593591"/>
                  </a:ext>
                </a:extLst>
              </a:tr>
              <a:tr h="518105">
                <a:tc>
                  <a:txBody>
                    <a:bodyPr/>
                    <a:lstStyle/>
                    <a:p>
                      <a:pPr algn="ctr" fontAlgn="ctr"/>
                      <a:r>
                        <a:rPr lang="en-US" sz="1250" b="0">
                          <a:effectLst/>
                        </a:rPr>
                        <a:t>Two clock cycles are required to execute single instruction.</a:t>
                      </a:r>
                    </a:p>
                  </a:txBody>
                  <a:tcPr marL="95250" marR="95250" marT="133350" marB="133350" anchor="ctr"/>
                </a:tc>
                <a:tc>
                  <a:txBody>
                    <a:bodyPr/>
                    <a:lstStyle/>
                    <a:p>
                      <a:pPr algn="ctr" fontAlgn="ctr"/>
                      <a:r>
                        <a:rPr lang="en-US" sz="1250" b="0">
                          <a:effectLst/>
                        </a:rPr>
                        <a:t>An instruction is executed in a single cycle.</a:t>
                      </a:r>
                    </a:p>
                  </a:txBody>
                  <a:tcPr marL="95250" marR="95250" marT="133350" marB="133350" anchor="ctr"/>
                </a:tc>
                <a:extLst>
                  <a:ext uri="{0D108BD9-81ED-4DB2-BD59-A6C34878D82A}">
                    <a16:rowId xmlns:a16="http://schemas.microsoft.com/office/drawing/2014/main" val="3476437899"/>
                  </a:ext>
                </a:extLst>
              </a:tr>
              <a:tr h="518105">
                <a:tc>
                  <a:txBody>
                    <a:bodyPr/>
                    <a:lstStyle/>
                    <a:p>
                      <a:pPr algn="ctr" fontAlgn="ctr"/>
                      <a:r>
                        <a:rPr lang="en-US" sz="1250" b="0">
                          <a:effectLst/>
                        </a:rPr>
                        <a:t>It is cheaper in cost.</a:t>
                      </a:r>
                    </a:p>
                  </a:txBody>
                  <a:tcPr marL="95250" marR="95250" marT="133350" marB="133350" anchor="ctr"/>
                </a:tc>
                <a:tc>
                  <a:txBody>
                    <a:bodyPr/>
                    <a:lstStyle/>
                    <a:p>
                      <a:pPr algn="ctr" fontAlgn="ctr"/>
                      <a:r>
                        <a:rPr lang="en-US" sz="1250" b="0">
                          <a:effectLst/>
                        </a:rPr>
                        <a:t>It is costly than Von Neumann Architecture.</a:t>
                      </a:r>
                    </a:p>
                  </a:txBody>
                  <a:tcPr marL="95250" marR="95250" marT="133350" marB="133350" anchor="ctr"/>
                </a:tc>
                <a:extLst>
                  <a:ext uri="{0D108BD9-81ED-4DB2-BD59-A6C34878D82A}">
                    <a16:rowId xmlns:a16="http://schemas.microsoft.com/office/drawing/2014/main" val="2627979063"/>
                  </a:ext>
                </a:extLst>
              </a:tr>
              <a:tr h="518105">
                <a:tc>
                  <a:txBody>
                    <a:bodyPr/>
                    <a:lstStyle/>
                    <a:p>
                      <a:pPr algn="ctr" fontAlgn="ctr"/>
                      <a:r>
                        <a:rPr lang="en-US" sz="1250" b="0">
                          <a:effectLst/>
                        </a:rPr>
                        <a:t>CPU can not access instructions and read/write at the same time.</a:t>
                      </a:r>
                    </a:p>
                  </a:txBody>
                  <a:tcPr marL="95250" marR="95250" marT="133350" marB="133350" anchor="ctr"/>
                </a:tc>
                <a:tc>
                  <a:txBody>
                    <a:bodyPr/>
                    <a:lstStyle/>
                    <a:p>
                      <a:pPr algn="ctr" fontAlgn="ctr"/>
                      <a:r>
                        <a:rPr lang="en-US" sz="1250" b="0">
                          <a:effectLst/>
                        </a:rPr>
                        <a:t>CPU can access instructions and read/write at the same time.</a:t>
                      </a:r>
                    </a:p>
                  </a:txBody>
                  <a:tcPr marL="95250" marR="95250" marT="133350" marB="133350" anchor="ctr"/>
                </a:tc>
                <a:extLst>
                  <a:ext uri="{0D108BD9-81ED-4DB2-BD59-A6C34878D82A}">
                    <a16:rowId xmlns:a16="http://schemas.microsoft.com/office/drawing/2014/main" val="903690615"/>
                  </a:ext>
                </a:extLst>
              </a:tr>
              <a:tr h="518105">
                <a:tc>
                  <a:txBody>
                    <a:bodyPr/>
                    <a:lstStyle/>
                    <a:p>
                      <a:pPr algn="ctr" fontAlgn="ctr"/>
                      <a:r>
                        <a:rPr lang="en-US" sz="1250" b="0">
                          <a:effectLst/>
                        </a:rPr>
                        <a:t>It is used in personal computers and small computers.</a:t>
                      </a:r>
                    </a:p>
                  </a:txBody>
                  <a:tcPr marL="95250" marR="95250" marT="133350" marB="133350" anchor="ctr"/>
                </a:tc>
                <a:tc>
                  <a:txBody>
                    <a:bodyPr/>
                    <a:lstStyle/>
                    <a:p>
                      <a:pPr algn="ctr" fontAlgn="ctr"/>
                      <a:r>
                        <a:rPr lang="en-US" sz="1250" b="0" dirty="0">
                          <a:effectLst/>
                        </a:rPr>
                        <a:t>It is used in micro controllers and signal processing.</a:t>
                      </a:r>
                    </a:p>
                  </a:txBody>
                  <a:tcPr marL="95250" marR="95250" marT="133350" marB="133350" anchor="ctr"/>
                </a:tc>
                <a:extLst>
                  <a:ext uri="{0D108BD9-81ED-4DB2-BD59-A6C34878D82A}">
                    <a16:rowId xmlns:a16="http://schemas.microsoft.com/office/drawing/2014/main" val="109956844"/>
                  </a:ext>
                </a:extLst>
              </a:tr>
            </a:tbl>
          </a:graphicData>
        </a:graphic>
      </p:graphicFrame>
    </p:spTree>
    <p:extLst>
      <p:ext uri="{BB962C8B-B14F-4D97-AF65-F5344CB8AC3E}">
        <p14:creationId xmlns:p14="http://schemas.microsoft.com/office/powerpoint/2010/main" val="2421344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grpSp>
        <p:nvGrpSpPr>
          <p:cNvPr id="106" name="Google Shape;106;p3"/>
          <p:cNvGrpSpPr/>
          <p:nvPr/>
        </p:nvGrpSpPr>
        <p:grpSpPr>
          <a:xfrm>
            <a:off x="0" y="0"/>
            <a:ext cx="12191997" cy="6858146"/>
            <a:chOff x="0" y="13266"/>
            <a:chExt cx="12191997" cy="6858146"/>
          </a:xfrm>
        </p:grpSpPr>
        <p:pic>
          <p:nvPicPr>
            <p:cNvPr id="107" name="Google Shape;107;p3"/>
            <p:cNvPicPr preferRelativeResize="0"/>
            <p:nvPr/>
          </p:nvPicPr>
          <p:blipFill rotWithShape="1">
            <a:blip r:embed="rId3">
              <a:alphaModFix/>
            </a:blip>
            <a:srcRect/>
            <a:stretch/>
          </p:blipFill>
          <p:spPr>
            <a:xfrm>
              <a:off x="0" y="13266"/>
              <a:ext cx="12191997" cy="6857998"/>
            </a:xfrm>
            <a:prstGeom prst="rect">
              <a:avLst/>
            </a:prstGeom>
            <a:noFill/>
            <a:ln>
              <a:noFill/>
            </a:ln>
          </p:spPr>
        </p:pic>
        <p:sp>
          <p:nvSpPr>
            <p:cNvPr id="108" name="Google Shape;108;p3"/>
            <p:cNvSpPr/>
            <p:nvPr/>
          </p:nvSpPr>
          <p:spPr>
            <a:xfrm>
              <a:off x="2448629" y="6532712"/>
              <a:ext cx="48966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lt1"/>
                  </a:solidFill>
                  <a:latin typeface="Arial"/>
                  <a:ea typeface="Arial"/>
                  <a:cs typeface="Arial"/>
                  <a:sym typeface="Arial"/>
                </a:rPr>
                <a:t>Creating Global Citizens Rooted with Islamic Values</a:t>
              </a:r>
              <a:endParaRPr sz="1500" b="0" i="0" u="none" strike="noStrike" cap="none">
                <a:solidFill>
                  <a:schemeClr val="lt1"/>
                </a:solidFill>
                <a:latin typeface="Calibri"/>
                <a:ea typeface="Calibri"/>
                <a:cs typeface="Calibri"/>
                <a:sym typeface="Calibri"/>
              </a:endParaRPr>
            </a:p>
          </p:txBody>
        </p:sp>
      </p:grpSp>
      <p:sp>
        <p:nvSpPr>
          <p:cNvPr id="109" name="Google Shape;109;p3"/>
          <p:cNvSpPr/>
          <p:nvPr/>
        </p:nvSpPr>
        <p:spPr>
          <a:xfrm>
            <a:off x="261225" y="380050"/>
            <a:ext cx="7512300" cy="10650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900"/>
              <a:buFont typeface="Arial"/>
              <a:buNone/>
            </a:pPr>
            <a:r>
              <a:rPr lang="en-US" sz="2900" b="0" i="0" u="none" strike="noStrike" cap="none">
                <a:solidFill>
                  <a:srgbClr val="000000"/>
                </a:solidFill>
                <a:latin typeface="Trebuchet MS"/>
                <a:ea typeface="Trebuchet MS"/>
                <a:cs typeface="Trebuchet MS"/>
                <a:sym typeface="Trebuchet MS"/>
              </a:rPr>
              <a:t>Hypothetical design flow</a:t>
            </a:r>
            <a:endParaRPr sz="2900" b="0" i="0" u="none" strike="noStrike" cap="none">
              <a:solidFill>
                <a:srgbClr val="000000"/>
              </a:solidFill>
              <a:latin typeface="Trebuchet MS"/>
              <a:ea typeface="Trebuchet MS"/>
              <a:cs typeface="Trebuchet MS"/>
              <a:sym typeface="Trebuchet MS"/>
            </a:endParaRPr>
          </a:p>
        </p:txBody>
      </p:sp>
      <p:sp>
        <p:nvSpPr>
          <p:cNvPr id="110" name="Google Shape;110;p3"/>
          <p:cNvSpPr/>
          <p:nvPr/>
        </p:nvSpPr>
        <p:spPr>
          <a:xfrm>
            <a:off x="10554750" y="6529774"/>
            <a:ext cx="1635908" cy="328189"/>
          </a:xfrm>
          <a:custGeom>
            <a:avLst/>
            <a:gdLst/>
            <a:ahLst/>
            <a:cxnLst/>
            <a:rect l="l" t="t" r="r" b="b"/>
            <a:pathLst>
              <a:path w="1536064" h="109854" extrusionOk="0">
                <a:moveTo>
                  <a:pt x="0" y="109651"/>
                </a:moveTo>
                <a:lnTo>
                  <a:pt x="1535976" y="109651"/>
                </a:lnTo>
                <a:lnTo>
                  <a:pt x="1535976" y="0"/>
                </a:lnTo>
                <a:lnTo>
                  <a:pt x="0" y="0"/>
                </a:lnTo>
                <a:lnTo>
                  <a:pt x="0" y="109651"/>
                </a:lnTo>
                <a:close/>
              </a:path>
            </a:pathLst>
          </a:custGeom>
          <a:solidFill>
            <a:srgbClr val="ADADE0"/>
          </a:solidFill>
          <a:ln>
            <a:noFill/>
          </a:ln>
        </p:spPr>
        <p:txBody>
          <a:bodyPr spcFirstLastPara="1" wrap="square" lIns="0" tIns="0" rIns="91425" bIns="0"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1500" b="0" i="0" u="none" strike="noStrike" cap="none">
                <a:solidFill>
                  <a:srgbClr val="FFFFFF"/>
                </a:solidFill>
                <a:latin typeface="Arial"/>
                <a:ea typeface="Arial"/>
                <a:cs typeface="Arial"/>
                <a:sym typeface="Arial"/>
              </a:rPr>
              <a:t>        </a:t>
            </a:r>
            <a:fld id="{00000000-1234-1234-1234-123412341234}" type="slidenum">
              <a:rPr lang="en-US" sz="1500" b="0" i="0" u="none" strike="noStrike" cap="none">
                <a:solidFill>
                  <a:srgbClr val="FFFFFF"/>
                </a:solidFill>
                <a:latin typeface="Arial"/>
                <a:ea typeface="Arial"/>
                <a:cs typeface="Arial"/>
                <a:sym typeface="Arial"/>
              </a:rPr>
              <a:t>2</a:t>
            </a:fld>
            <a:r>
              <a:rPr lang="en-US" sz="1500" b="0" i="0" u="none" strike="noStrike" cap="none">
                <a:solidFill>
                  <a:srgbClr val="FFFFFF"/>
                </a:solidFill>
                <a:latin typeface="Arial"/>
                <a:ea typeface="Arial"/>
                <a:cs typeface="Arial"/>
                <a:sym typeface="Arial"/>
              </a:rPr>
              <a:t> </a:t>
            </a:r>
            <a:endParaRPr sz="1500" b="0" i="0" u="none" strike="noStrike" cap="none">
              <a:solidFill>
                <a:srgbClr val="FFFFFF"/>
              </a:solidFill>
              <a:latin typeface="Arial"/>
              <a:ea typeface="Arial"/>
              <a:cs typeface="Arial"/>
              <a:sym typeface="Arial"/>
            </a:endParaRPr>
          </a:p>
        </p:txBody>
      </p:sp>
      <p:sp>
        <p:nvSpPr>
          <p:cNvPr id="111" name="Google Shape;111;p3"/>
          <p:cNvSpPr txBox="1"/>
          <p:nvPr/>
        </p:nvSpPr>
        <p:spPr>
          <a:xfrm>
            <a:off x="261225" y="1347425"/>
            <a:ext cx="11930700" cy="6003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2700"/>
              <a:buFont typeface="Arial"/>
              <a:buNone/>
            </a:pPr>
            <a:endParaRPr sz="2700" b="0" i="0" u="none" strike="noStrike" cap="none">
              <a:solidFill>
                <a:srgbClr val="000000"/>
              </a:solidFill>
              <a:latin typeface="Times New Roman"/>
              <a:ea typeface="Times New Roman"/>
              <a:cs typeface="Times New Roman"/>
              <a:sym typeface="Times New Roman"/>
            </a:endParaRPr>
          </a:p>
        </p:txBody>
      </p:sp>
      <p:pic>
        <p:nvPicPr>
          <p:cNvPr id="112" name="Google Shape;112;p3"/>
          <p:cNvPicPr preferRelativeResize="0"/>
          <p:nvPr/>
        </p:nvPicPr>
        <p:blipFill rotWithShape="1">
          <a:blip r:embed="rId4">
            <a:alphaModFix/>
          </a:blip>
          <a:srcRect/>
          <a:stretch/>
        </p:blipFill>
        <p:spPr>
          <a:xfrm>
            <a:off x="366713" y="1462088"/>
            <a:ext cx="11458575" cy="4543425"/>
          </a:xfrm>
          <a:prstGeom prst="rect">
            <a:avLst/>
          </a:prstGeom>
          <a:noFill/>
          <a:ln>
            <a:noFill/>
          </a:ln>
        </p:spPr>
      </p:pic>
      <p:sp>
        <p:nvSpPr>
          <p:cNvPr id="113" name="Google Shape;113;p3"/>
          <p:cNvSpPr txBox="1"/>
          <p:nvPr/>
        </p:nvSpPr>
        <p:spPr>
          <a:xfrm>
            <a:off x="11146950" y="2874900"/>
            <a:ext cx="451500" cy="5541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Times New Roman"/>
                <a:ea typeface="Times New Roman"/>
                <a:cs typeface="Times New Roman"/>
                <a:sym typeface="Times New Roman"/>
              </a:rPr>
              <a:t>*</a:t>
            </a:r>
            <a:endParaRPr sz="2400" b="0" i="0" u="none" strike="noStrike" cap="none">
              <a:solidFill>
                <a:srgbClr val="000000"/>
              </a:solidFill>
              <a:latin typeface="Times New Roman"/>
              <a:ea typeface="Times New Roman"/>
              <a:cs typeface="Times New Roman"/>
              <a:sym typeface="Times New Roman"/>
            </a:endParaRPr>
          </a:p>
        </p:txBody>
      </p:sp>
      <p:sp>
        <p:nvSpPr>
          <p:cNvPr id="114" name="Google Shape;114;p3"/>
          <p:cNvSpPr txBox="1"/>
          <p:nvPr/>
        </p:nvSpPr>
        <p:spPr>
          <a:xfrm>
            <a:off x="10443150" y="4099750"/>
            <a:ext cx="1635900" cy="7389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Times New Roman"/>
                <a:ea typeface="Times New Roman"/>
                <a:cs typeface="Times New Roman"/>
                <a:sym typeface="Times New Roman"/>
              </a:rPr>
              <a:t>* could be integrated loop</a:t>
            </a:r>
            <a:endParaRPr sz="1800" b="0" i="0" u="none" strike="noStrike" cap="none">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animEffect transition="in" filter="fade">
                                      <p:cBhvr>
                                        <p:cTn id="7" dur="1000"/>
                                        <p:tgtEl>
                                          <p:spTgt spid="1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grpSp>
        <p:nvGrpSpPr>
          <p:cNvPr id="188" name="Google Shape;188;p9"/>
          <p:cNvGrpSpPr/>
          <p:nvPr/>
        </p:nvGrpSpPr>
        <p:grpSpPr>
          <a:xfrm>
            <a:off x="0" y="0"/>
            <a:ext cx="12191997" cy="6858146"/>
            <a:chOff x="0" y="13266"/>
            <a:chExt cx="12191997" cy="6858146"/>
          </a:xfrm>
        </p:grpSpPr>
        <p:pic>
          <p:nvPicPr>
            <p:cNvPr id="189" name="Google Shape;189;p9"/>
            <p:cNvPicPr preferRelativeResize="0"/>
            <p:nvPr/>
          </p:nvPicPr>
          <p:blipFill rotWithShape="1">
            <a:blip r:embed="rId3">
              <a:alphaModFix/>
            </a:blip>
            <a:srcRect/>
            <a:stretch/>
          </p:blipFill>
          <p:spPr>
            <a:xfrm>
              <a:off x="0" y="13266"/>
              <a:ext cx="12191997" cy="6857998"/>
            </a:xfrm>
            <a:prstGeom prst="rect">
              <a:avLst/>
            </a:prstGeom>
            <a:noFill/>
            <a:ln>
              <a:noFill/>
            </a:ln>
          </p:spPr>
        </p:pic>
        <p:sp>
          <p:nvSpPr>
            <p:cNvPr id="190" name="Google Shape;190;p9"/>
            <p:cNvSpPr/>
            <p:nvPr/>
          </p:nvSpPr>
          <p:spPr>
            <a:xfrm>
              <a:off x="2448629" y="6532712"/>
              <a:ext cx="48966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lt1"/>
                  </a:solidFill>
                  <a:latin typeface="Arial"/>
                  <a:ea typeface="Arial"/>
                  <a:cs typeface="Arial"/>
                  <a:sym typeface="Arial"/>
                </a:rPr>
                <a:t>Creating Global Citizens Rooted with Islamic Values</a:t>
              </a:r>
              <a:endParaRPr sz="1500" b="0" i="0" u="none" strike="noStrike" cap="none">
                <a:solidFill>
                  <a:schemeClr val="lt1"/>
                </a:solidFill>
                <a:latin typeface="Calibri"/>
                <a:ea typeface="Calibri"/>
                <a:cs typeface="Calibri"/>
                <a:sym typeface="Calibri"/>
              </a:endParaRPr>
            </a:p>
          </p:txBody>
        </p:sp>
      </p:grpSp>
      <p:sp>
        <p:nvSpPr>
          <p:cNvPr id="191" name="Google Shape;191;p9"/>
          <p:cNvSpPr/>
          <p:nvPr/>
        </p:nvSpPr>
        <p:spPr>
          <a:xfrm>
            <a:off x="261225" y="380050"/>
            <a:ext cx="7622100" cy="10650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900"/>
              <a:buFont typeface="Arial"/>
              <a:buNone/>
            </a:pPr>
            <a:r>
              <a:rPr lang="en-US" sz="2900" b="0" i="0" u="none" strike="noStrike" cap="none">
                <a:solidFill>
                  <a:srgbClr val="000000"/>
                </a:solidFill>
                <a:latin typeface="Trebuchet MS"/>
                <a:ea typeface="Trebuchet MS"/>
                <a:cs typeface="Trebuchet MS"/>
                <a:sym typeface="Trebuchet MS"/>
              </a:rPr>
              <a:t>Three key embedded system technologies</a:t>
            </a:r>
            <a:endParaRPr sz="2900" b="0" i="0" u="none" strike="noStrike" cap="none">
              <a:solidFill>
                <a:srgbClr val="000000"/>
              </a:solidFill>
              <a:latin typeface="Trebuchet MS"/>
              <a:ea typeface="Trebuchet MS"/>
              <a:cs typeface="Trebuchet MS"/>
              <a:sym typeface="Trebuchet MS"/>
            </a:endParaRPr>
          </a:p>
        </p:txBody>
      </p:sp>
      <p:sp>
        <p:nvSpPr>
          <p:cNvPr id="192" name="Google Shape;192;p9"/>
          <p:cNvSpPr/>
          <p:nvPr/>
        </p:nvSpPr>
        <p:spPr>
          <a:xfrm>
            <a:off x="10554750" y="6529774"/>
            <a:ext cx="1635908" cy="328189"/>
          </a:xfrm>
          <a:custGeom>
            <a:avLst/>
            <a:gdLst/>
            <a:ahLst/>
            <a:cxnLst/>
            <a:rect l="l" t="t" r="r" b="b"/>
            <a:pathLst>
              <a:path w="1536064" h="109854" extrusionOk="0">
                <a:moveTo>
                  <a:pt x="0" y="109651"/>
                </a:moveTo>
                <a:lnTo>
                  <a:pt x="1535976" y="109651"/>
                </a:lnTo>
                <a:lnTo>
                  <a:pt x="1535976" y="0"/>
                </a:lnTo>
                <a:lnTo>
                  <a:pt x="0" y="0"/>
                </a:lnTo>
                <a:lnTo>
                  <a:pt x="0" y="109651"/>
                </a:lnTo>
                <a:close/>
              </a:path>
            </a:pathLst>
          </a:custGeom>
          <a:solidFill>
            <a:srgbClr val="ADADE0"/>
          </a:solidFill>
          <a:ln>
            <a:noFill/>
          </a:ln>
        </p:spPr>
        <p:txBody>
          <a:bodyPr spcFirstLastPara="1" wrap="square" lIns="0" tIns="0" rIns="91425" bIns="0"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1500" b="0" i="0" u="none" strike="noStrike" cap="none">
                <a:solidFill>
                  <a:srgbClr val="FFFFFF"/>
                </a:solidFill>
                <a:latin typeface="Arial"/>
                <a:ea typeface="Arial"/>
                <a:cs typeface="Arial"/>
                <a:sym typeface="Arial"/>
              </a:rPr>
              <a:t>        </a:t>
            </a:r>
            <a:fld id="{00000000-1234-1234-1234-123412341234}" type="slidenum">
              <a:rPr lang="en-US" sz="1500" b="0" i="0" u="none" strike="noStrike" cap="none">
                <a:solidFill>
                  <a:srgbClr val="FFFFFF"/>
                </a:solidFill>
                <a:latin typeface="Arial"/>
                <a:ea typeface="Arial"/>
                <a:cs typeface="Arial"/>
                <a:sym typeface="Arial"/>
              </a:rPr>
              <a:t>3</a:t>
            </a:fld>
            <a:r>
              <a:rPr lang="en-US" sz="1500" b="0" i="0" u="none" strike="noStrike" cap="none">
                <a:solidFill>
                  <a:srgbClr val="FFFFFF"/>
                </a:solidFill>
                <a:latin typeface="Arial"/>
                <a:ea typeface="Arial"/>
                <a:cs typeface="Arial"/>
                <a:sym typeface="Arial"/>
              </a:rPr>
              <a:t> </a:t>
            </a:r>
            <a:endParaRPr sz="1500" b="0" i="0" u="none" strike="noStrike" cap="none">
              <a:solidFill>
                <a:srgbClr val="FFFFFF"/>
              </a:solidFill>
              <a:latin typeface="Arial"/>
              <a:ea typeface="Arial"/>
              <a:cs typeface="Arial"/>
              <a:sym typeface="Arial"/>
            </a:endParaRPr>
          </a:p>
        </p:txBody>
      </p:sp>
      <p:sp>
        <p:nvSpPr>
          <p:cNvPr id="193" name="Google Shape;193;p9"/>
          <p:cNvSpPr txBox="1"/>
          <p:nvPr/>
        </p:nvSpPr>
        <p:spPr>
          <a:xfrm>
            <a:off x="261225" y="1347425"/>
            <a:ext cx="11930700" cy="5857500"/>
          </a:xfrm>
          <a:prstGeom prst="rect">
            <a:avLst/>
          </a:prstGeom>
          <a:noFill/>
          <a:ln>
            <a:noFill/>
          </a:ln>
        </p:spPr>
        <p:txBody>
          <a:bodyPr spcFirstLastPara="1" wrap="square" lIns="91425" tIns="91425" rIns="91425" bIns="91425" anchor="t" anchorCtr="0">
            <a:spAutoFit/>
          </a:bodyPr>
          <a:lstStyle/>
          <a:p>
            <a:pPr marL="457200" marR="0" lvl="0"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Technology</a:t>
            </a:r>
            <a:endParaRPr sz="2700" b="0" i="0" u="none" strike="noStrike" cap="none">
              <a:solidFill>
                <a:srgbClr val="000000"/>
              </a:solidFill>
              <a:latin typeface="Times New Roman"/>
              <a:ea typeface="Times New Roman"/>
              <a:cs typeface="Times New Roman"/>
              <a:sym typeface="Times New Roman"/>
            </a:endParaRPr>
          </a:p>
          <a:p>
            <a:pPr marL="914400" marR="0" lvl="1"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A manner of accomplishing a task, especially using technical processes, methods, or knowledge </a:t>
            </a:r>
            <a:endParaRPr sz="2700" b="0" i="0" u="none" strike="noStrike" cap="none">
              <a:solidFill>
                <a:srgbClr val="000000"/>
              </a:solidFill>
              <a:latin typeface="Times New Roman"/>
              <a:ea typeface="Times New Roman"/>
              <a:cs typeface="Times New Roman"/>
              <a:sym typeface="Times New Roman"/>
            </a:endParaRPr>
          </a:p>
          <a:p>
            <a:pPr marL="457200" marR="0" lvl="0"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Three key technologies for embedded systems </a:t>
            </a:r>
            <a:endParaRPr sz="2700" b="0" i="0" u="none" strike="noStrike" cap="none">
              <a:solidFill>
                <a:srgbClr val="000000"/>
              </a:solidFill>
              <a:latin typeface="Times New Roman"/>
              <a:ea typeface="Times New Roman"/>
              <a:cs typeface="Times New Roman"/>
              <a:sym typeface="Times New Roman"/>
            </a:endParaRPr>
          </a:p>
          <a:p>
            <a:pPr marL="914400" marR="0" lvl="1"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Processor technology </a:t>
            </a:r>
            <a:endParaRPr sz="2700" b="0" i="0" u="none" strike="noStrike" cap="none">
              <a:solidFill>
                <a:srgbClr val="000000"/>
              </a:solidFill>
              <a:latin typeface="Times New Roman"/>
              <a:ea typeface="Times New Roman"/>
              <a:cs typeface="Times New Roman"/>
              <a:sym typeface="Times New Roman"/>
            </a:endParaRPr>
          </a:p>
          <a:p>
            <a:pPr marL="914400" marR="0" lvl="1"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Integrated Circuit (IC) technology</a:t>
            </a:r>
            <a:endParaRPr sz="2700" b="0" i="0" u="none" strike="noStrike" cap="none">
              <a:solidFill>
                <a:srgbClr val="000000"/>
              </a:solidFill>
              <a:latin typeface="Times New Roman"/>
              <a:ea typeface="Times New Roman"/>
              <a:cs typeface="Times New Roman"/>
              <a:sym typeface="Times New Roman"/>
            </a:endParaRPr>
          </a:p>
          <a:p>
            <a:pPr marL="914400" marR="0" lvl="1"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Design technology</a:t>
            </a:r>
            <a:endParaRPr sz="27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700"/>
              <a:buFont typeface="Arial"/>
              <a:buNone/>
            </a:pPr>
            <a:endParaRPr sz="27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700"/>
              <a:buFont typeface="Arial"/>
              <a:buNone/>
            </a:pPr>
            <a:endParaRPr sz="27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700"/>
              <a:buFont typeface="Arial"/>
              <a:buNone/>
            </a:pPr>
            <a:endParaRPr sz="27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700"/>
              <a:buFont typeface="Arial"/>
              <a:buNone/>
            </a:pPr>
            <a:endParaRPr sz="27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700"/>
              <a:buFont typeface="Arial"/>
              <a:buNone/>
            </a:pPr>
            <a:endParaRPr sz="27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grpSp>
        <p:nvGrpSpPr>
          <p:cNvPr id="198" name="Google Shape;198;p10"/>
          <p:cNvGrpSpPr/>
          <p:nvPr/>
        </p:nvGrpSpPr>
        <p:grpSpPr>
          <a:xfrm>
            <a:off x="0" y="0"/>
            <a:ext cx="12191997" cy="6858146"/>
            <a:chOff x="0" y="13266"/>
            <a:chExt cx="12191997" cy="6858146"/>
          </a:xfrm>
        </p:grpSpPr>
        <p:pic>
          <p:nvPicPr>
            <p:cNvPr id="199" name="Google Shape;199;p10"/>
            <p:cNvPicPr preferRelativeResize="0"/>
            <p:nvPr/>
          </p:nvPicPr>
          <p:blipFill rotWithShape="1">
            <a:blip r:embed="rId3">
              <a:alphaModFix/>
            </a:blip>
            <a:srcRect/>
            <a:stretch/>
          </p:blipFill>
          <p:spPr>
            <a:xfrm>
              <a:off x="0" y="13266"/>
              <a:ext cx="12191997" cy="6857998"/>
            </a:xfrm>
            <a:prstGeom prst="rect">
              <a:avLst/>
            </a:prstGeom>
            <a:noFill/>
            <a:ln>
              <a:noFill/>
            </a:ln>
          </p:spPr>
        </p:pic>
        <p:sp>
          <p:nvSpPr>
            <p:cNvPr id="200" name="Google Shape;200;p10"/>
            <p:cNvSpPr/>
            <p:nvPr/>
          </p:nvSpPr>
          <p:spPr>
            <a:xfrm>
              <a:off x="2448629" y="6532712"/>
              <a:ext cx="48966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lt1"/>
                  </a:solidFill>
                  <a:latin typeface="Arial"/>
                  <a:ea typeface="Arial"/>
                  <a:cs typeface="Arial"/>
                  <a:sym typeface="Arial"/>
                </a:rPr>
                <a:t>Creating Global Citizens Rooted with Islamic Values</a:t>
              </a:r>
              <a:endParaRPr sz="1500" b="0" i="0" u="none" strike="noStrike" cap="none">
                <a:solidFill>
                  <a:schemeClr val="lt1"/>
                </a:solidFill>
                <a:latin typeface="Calibri"/>
                <a:ea typeface="Calibri"/>
                <a:cs typeface="Calibri"/>
                <a:sym typeface="Calibri"/>
              </a:endParaRPr>
            </a:p>
          </p:txBody>
        </p:sp>
      </p:grpSp>
      <p:sp>
        <p:nvSpPr>
          <p:cNvPr id="201" name="Google Shape;201;p10"/>
          <p:cNvSpPr/>
          <p:nvPr/>
        </p:nvSpPr>
        <p:spPr>
          <a:xfrm>
            <a:off x="261225" y="380050"/>
            <a:ext cx="7622100" cy="10650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900"/>
              <a:buFont typeface="Arial"/>
              <a:buNone/>
            </a:pPr>
            <a:r>
              <a:rPr lang="en-US" sz="2900" b="0" i="0" u="none" strike="noStrike" cap="none">
                <a:solidFill>
                  <a:srgbClr val="000000"/>
                </a:solidFill>
                <a:latin typeface="Trebuchet MS"/>
                <a:ea typeface="Trebuchet MS"/>
                <a:cs typeface="Trebuchet MS"/>
                <a:sym typeface="Trebuchet MS"/>
              </a:rPr>
              <a:t>Processor technology</a:t>
            </a:r>
            <a:endParaRPr sz="2900" b="0" i="0" u="none" strike="noStrike" cap="none">
              <a:solidFill>
                <a:srgbClr val="000000"/>
              </a:solidFill>
              <a:latin typeface="Trebuchet MS"/>
              <a:ea typeface="Trebuchet MS"/>
              <a:cs typeface="Trebuchet MS"/>
              <a:sym typeface="Trebuchet MS"/>
            </a:endParaRPr>
          </a:p>
        </p:txBody>
      </p:sp>
      <p:sp>
        <p:nvSpPr>
          <p:cNvPr id="202" name="Google Shape;202;p10"/>
          <p:cNvSpPr/>
          <p:nvPr/>
        </p:nvSpPr>
        <p:spPr>
          <a:xfrm>
            <a:off x="10554750" y="6529774"/>
            <a:ext cx="1635908" cy="328189"/>
          </a:xfrm>
          <a:custGeom>
            <a:avLst/>
            <a:gdLst/>
            <a:ahLst/>
            <a:cxnLst/>
            <a:rect l="l" t="t" r="r" b="b"/>
            <a:pathLst>
              <a:path w="1536064" h="109854" extrusionOk="0">
                <a:moveTo>
                  <a:pt x="0" y="109651"/>
                </a:moveTo>
                <a:lnTo>
                  <a:pt x="1535976" y="109651"/>
                </a:lnTo>
                <a:lnTo>
                  <a:pt x="1535976" y="0"/>
                </a:lnTo>
                <a:lnTo>
                  <a:pt x="0" y="0"/>
                </a:lnTo>
                <a:lnTo>
                  <a:pt x="0" y="109651"/>
                </a:lnTo>
                <a:close/>
              </a:path>
            </a:pathLst>
          </a:custGeom>
          <a:solidFill>
            <a:srgbClr val="ADADE0"/>
          </a:solidFill>
          <a:ln>
            <a:noFill/>
          </a:ln>
        </p:spPr>
        <p:txBody>
          <a:bodyPr spcFirstLastPara="1" wrap="square" lIns="0" tIns="0" rIns="91425" bIns="0"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1500" b="0" i="0" u="none" strike="noStrike" cap="none">
                <a:solidFill>
                  <a:srgbClr val="FFFFFF"/>
                </a:solidFill>
                <a:latin typeface="Arial"/>
                <a:ea typeface="Arial"/>
                <a:cs typeface="Arial"/>
                <a:sym typeface="Arial"/>
              </a:rPr>
              <a:t>        </a:t>
            </a:r>
            <a:fld id="{00000000-1234-1234-1234-123412341234}" type="slidenum">
              <a:rPr lang="en-US" sz="1500" b="0" i="0" u="none" strike="noStrike" cap="none">
                <a:solidFill>
                  <a:srgbClr val="FFFFFF"/>
                </a:solidFill>
                <a:latin typeface="Arial"/>
                <a:ea typeface="Arial"/>
                <a:cs typeface="Arial"/>
                <a:sym typeface="Arial"/>
              </a:rPr>
              <a:t>4</a:t>
            </a:fld>
            <a:r>
              <a:rPr lang="en-US" sz="1500" b="0" i="0" u="none" strike="noStrike" cap="none">
                <a:solidFill>
                  <a:srgbClr val="FFFFFF"/>
                </a:solidFill>
                <a:latin typeface="Arial"/>
                <a:ea typeface="Arial"/>
                <a:cs typeface="Arial"/>
                <a:sym typeface="Arial"/>
              </a:rPr>
              <a:t> </a:t>
            </a:r>
            <a:endParaRPr sz="1500" b="0" i="0" u="none" strike="noStrike" cap="none">
              <a:solidFill>
                <a:srgbClr val="FFFFFF"/>
              </a:solidFill>
              <a:latin typeface="Arial"/>
              <a:ea typeface="Arial"/>
              <a:cs typeface="Arial"/>
              <a:sym typeface="Arial"/>
            </a:endParaRPr>
          </a:p>
        </p:txBody>
      </p:sp>
      <p:sp>
        <p:nvSpPr>
          <p:cNvPr id="203" name="Google Shape;203;p10"/>
          <p:cNvSpPr txBox="1"/>
          <p:nvPr/>
        </p:nvSpPr>
        <p:spPr>
          <a:xfrm>
            <a:off x="261225" y="1347425"/>
            <a:ext cx="11930700" cy="2034000"/>
          </a:xfrm>
          <a:prstGeom prst="rect">
            <a:avLst/>
          </a:prstGeom>
          <a:noFill/>
          <a:ln>
            <a:noFill/>
          </a:ln>
        </p:spPr>
        <p:txBody>
          <a:bodyPr spcFirstLastPara="1" wrap="square" lIns="91425" tIns="91425" rIns="91425" bIns="91425" anchor="t" anchorCtr="0">
            <a:spAutoFit/>
          </a:bodyPr>
          <a:lstStyle/>
          <a:p>
            <a:pPr marL="457200" marR="0" lvl="0"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The architecture of the computation engine used to implement a system’s desired functionality </a:t>
            </a:r>
            <a:endParaRPr sz="2700" b="0" i="0" u="none" strike="noStrike" cap="none">
              <a:solidFill>
                <a:srgbClr val="000000"/>
              </a:solidFill>
              <a:latin typeface="Times New Roman"/>
              <a:ea typeface="Times New Roman"/>
              <a:cs typeface="Times New Roman"/>
              <a:sym typeface="Times New Roman"/>
            </a:endParaRPr>
          </a:p>
          <a:p>
            <a:pPr marL="457200" marR="0" lvl="0"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Processor does not have to be programmable </a:t>
            </a:r>
            <a:endParaRPr sz="2700" b="0" i="0" u="none" strike="noStrike" cap="none">
              <a:solidFill>
                <a:srgbClr val="000000"/>
              </a:solidFill>
              <a:latin typeface="Times New Roman"/>
              <a:ea typeface="Times New Roman"/>
              <a:cs typeface="Times New Roman"/>
              <a:sym typeface="Times New Roman"/>
            </a:endParaRPr>
          </a:p>
          <a:p>
            <a:pPr marL="914400" marR="0" lvl="1" indent="-400050" algn="l" rtl="0">
              <a:lnSpc>
                <a:spcPct val="115000"/>
              </a:lnSpc>
              <a:spcBef>
                <a:spcPts val="0"/>
              </a:spcBef>
              <a:spcAft>
                <a:spcPts val="0"/>
              </a:spcAft>
              <a:buClr>
                <a:srgbClr val="000000"/>
              </a:buClr>
              <a:buSzPts val="2700"/>
              <a:buFont typeface="Times New Roman"/>
              <a:buChar char="○"/>
            </a:pPr>
            <a:r>
              <a:rPr lang="en-US" sz="2700" b="0" i="1" u="none" strike="noStrike" cap="none">
                <a:solidFill>
                  <a:srgbClr val="000000"/>
                </a:solidFill>
                <a:latin typeface="Times New Roman"/>
                <a:ea typeface="Times New Roman"/>
                <a:cs typeface="Times New Roman"/>
                <a:sym typeface="Times New Roman"/>
              </a:rPr>
              <a:t>“Processor” not equal to general-purpose processor</a:t>
            </a:r>
            <a:endParaRPr sz="2700" b="0" i="1" u="none" strike="noStrike" cap="none">
              <a:solidFill>
                <a:srgbClr val="000000"/>
              </a:solidFill>
              <a:latin typeface="Times New Roman"/>
              <a:ea typeface="Times New Roman"/>
              <a:cs typeface="Times New Roman"/>
              <a:sym typeface="Times New Roman"/>
            </a:endParaRPr>
          </a:p>
        </p:txBody>
      </p:sp>
      <p:pic>
        <p:nvPicPr>
          <p:cNvPr id="204" name="Google Shape;204;p10"/>
          <p:cNvPicPr preferRelativeResize="0"/>
          <p:nvPr/>
        </p:nvPicPr>
        <p:blipFill rotWithShape="1">
          <a:blip r:embed="rId4">
            <a:alphaModFix/>
          </a:blip>
          <a:srcRect/>
          <a:stretch/>
        </p:blipFill>
        <p:spPr>
          <a:xfrm>
            <a:off x="4477925" y="3278825"/>
            <a:ext cx="6904450" cy="326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grpSp>
        <p:nvGrpSpPr>
          <p:cNvPr id="209" name="Google Shape;209;p11"/>
          <p:cNvGrpSpPr/>
          <p:nvPr/>
        </p:nvGrpSpPr>
        <p:grpSpPr>
          <a:xfrm>
            <a:off x="0" y="0"/>
            <a:ext cx="12191997" cy="6858146"/>
            <a:chOff x="0" y="13266"/>
            <a:chExt cx="12191997" cy="6858146"/>
          </a:xfrm>
        </p:grpSpPr>
        <p:pic>
          <p:nvPicPr>
            <p:cNvPr id="210" name="Google Shape;210;p11"/>
            <p:cNvPicPr preferRelativeResize="0"/>
            <p:nvPr/>
          </p:nvPicPr>
          <p:blipFill rotWithShape="1">
            <a:blip r:embed="rId3">
              <a:alphaModFix/>
            </a:blip>
            <a:srcRect/>
            <a:stretch/>
          </p:blipFill>
          <p:spPr>
            <a:xfrm>
              <a:off x="0" y="13266"/>
              <a:ext cx="12191997" cy="6857998"/>
            </a:xfrm>
            <a:prstGeom prst="rect">
              <a:avLst/>
            </a:prstGeom>
            <a:noFill/>
            <a:ln>
              <a:noFill/>
            </a:ln>
          </p:spPr>
        </p:pic>
        <p:sp>
          <p:nvSpPr>
            <p:cNvPr id="211" name="Google Shape;211;p11"/>
            <p:cNvSpPr/>
            <p:nvPr/>
          </p:nvSpPr>
          <p:spPr>
            <a:xfrm>
              <a:off x="2448629" y="6532712"/>
              <a:ext cx="48966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lt1"/>
                  </a:solidFill>
                  <a:latin typeface="Arial"/>
                  <a:ea typeface="Arial"/>
                  <a:cs typeface="Arial"/>
                  <a:sym typeface="Arial"/>
                </a:rPr>
                <a:t>Creating Global Citizens Rooted with Islamic Values</a:t>
              </a:r>
              <a:endParaRPr sz="1500" b="0" i="0" u="none" strike="noStrike" cap="none">
                <a:solidFill>
                  <a:schemeClr val="lt1"/>
                </a:solidFill>
                <a:latin typeface="Calibri"/>
                <a:ea typeface="Calibri"/>
                <a:cs typeface="Calibri"/>
                <a:sym typeface="Calibri"/>
              </a:endParaRPr>
            </a:p>
          </p:txBody>
        </p:sp>
      </p:grpSp>
      <p:sp>
        <p:nvSpPr>
          <p:cNvPr id="212" name="Google Shape;212;p11"/>
          <p:cNvSpPr/>
          <p:nvPr/>
        </p:nvSpPr>
        <p:spPr>
          <a:xfrm>
            <a:off x="261225" y="380050"/>
            <a:ext cx="7622100" cy="10650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900"/>
              <a:buFont typeface="Arial"/>
              <a:buNone/>
            </a:pPr>
            <a:r>
              <a:rPr lang="en-US" sz="2900" b="0" i="0" u="none" strike="noStrike" cap="none">
                <a:solidFill>
                  <a:schemeClr val="dk1"/>
                </a:solidFill>
                <a:latin typeface="Trebuchet MS"/>
                <a:ea typeface="Trebuchet MS"/>
                <a:cs typeface="Trebuchet MS"/>
                <a:sym typeface="Trebuchet MS"/>
              </a:rPr>
              <a:t>Processor technology</a:t>
            </a:r>
            <a:endParaRPr sz="2900" b="0" i="0" u="none" strike="noStrike" cap="none">
              <a:solidFill>
                <a:srgbClr val="000000"/>
              </a:solidFill>
              <a:latin typeface="Trebuchet MS"/>
              <a:ea typeface="Trebuchet MS"/>
              <a:cs typeface="Trebuchet MS"/>
              <a:sym typeface="Trebuchet MS"/>
            </a:endParaRPr>
          </a:p>
        </p:txBody>
      </p:sp>
      <p:sp>
        <p:nvSpPr>
          <p:cNvPr id="213" name="Google Shape;213;p11"/>
          <p:cNvSpPr/>
          <p:nvPr/>
        </p:nvSpPr>
        <p:spPr>
          <a:xfrm>
            <a:off x="10554750" y="6529774"/>
            <a:ext cx="1635908" cy="328189"/>
          </a:xfrm>
          <a:custGeom>
            <a:avLst/>
            <a:gdLst/>
            <a:ahLst/>
            <a:cxnLst/>
            <a:rect l="l" t="t" r="r" b="b"/>
            <a:pathLst>
              <a:path w="1536064" h="109854" extrusionOk="0">
                <a:moveTo>
                  <a:pt x="0" y="109651"/>
                </a:moveTo>
                <a:lnTo>
                  <a:pt x="1535976" y="109651"/>
                </a:lnTo>
                <a:lnTo>
                  <a:pt x="1535976" y="0"/>
                </a:lnTo>
                <a:lnTo>
                  <a:pt x="0" y="0"/>
                </a:lnTo>
                <a:lnTo>
                  <a:pt x="0" y="109651"/>
                </a:lnTo>
                <a:close/>
              </a:path>
            </a:pathLst>
          </a:custGeom>
          <a:solidFill>
            <a:srgbClr val="ADADE0"/>
          </a:solidFill>
          <a:ln>
            <a:noFill/>
          </a:ln>
        </p:spPr>
        <p:txBody>
          <a:bodyPr spcFirstLastPara="1" wrap="square" lIns="0" tIns="0" rIns="91425" bIns="0"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1500" b="0" i="0" u="none" strike="noStrike" cap="none">
                <a:solidFill>
                  <a:srgbClr val="FFFFFF"/>
                </a:solidFill>
                <a:latin typeface="Arial"/>
                <a:ea typeface="Arial"/>
                <a:cs typeface="Arial"/>
                <a:sym typeface="Arial"/>
              </a:rPr>
              <a:t>        </a:t>
            </a:r>
            <a:fld id="{00000000-1234-1234-1234-123412341234}" type="slidenum">
              <a:rPr lang="en-US" sz="1500" b="0" i="0" u="none" strike="noStrike" cap="none">
                <a:solidFill>
                  <a:srgbClr val="FFFFFF"/>
                </a:solidFill>
                <a:latin typeface="Arial"/>
                <a:ea typeface="Arial"/>
                <a:cs typeface="Arial"/>
                <a:sym typeface="Arial"/>
              </a:rPr>
              <a:t>5</a:t>
            </a:fld>
            <a:r>
              <a:rPr lang="en-US" sz="1500" b="0" i="0" u="none" strike="noStrike" cap="none">
                <a:solidFill>
                  <a:srgbClr val="FFFFFF"/>
                </a:solidFill>
                <a:latin typeface="Arial"/>
                <a:ea typeface="Arial"/>
                <a:cs typeface="Arial"/>
                <a:sym typeface="Arial"/>
              </a:rPr>
              <a:t> </a:t>
            </a:r>
            <a:endParaRPr sz="1500" b="0" i="0" u="none" strike="noStrike" cap="none">
              <a:solidFill>
                <a:srgbClr val="FFFFFF"/>
              </a:solidFill>
              <a:latin typeface="Arial"/>
              <a:ea typeface="Arial"/>
              <a:cs typeface="Arial"/>
              <a:sym typeface="Arial"/>
            </a:endParaRPr>
          </a:p>
        </p:txBody>
      </p:sp>
      <p:sp>
        <p:nvSpPr>
          <p:cNvPr id="214" name="Google Shape;214;p11"/>
          <p:cNvSpPr txBox="1"/>
          <p:nvPr/>
        </p:nvSpPr>
        <p:spPr>
          <a:xfrm>
            <a:off x="261225" y="1347425"/>
            <a:ext cx="11930700" cy="6003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2700"/>
              <a:buFont typeface="Arial"/>
              <a:buNone/>
            </a:pPr>
            <a:endParaRPr sz="2700" b="0" i="0" u="none" strike="noStrike" cap="none">
              <a:solidFill>
                <a:srgbClr val="000000"/>
              </a:solidFill>
              <a:latin typeface="Times New Roman"/>
              <a:ea typeface="Times New Roman"/>
              <a:cs typeface="Times New Roman"/>
              <a:sym typeface="Times New Roman"/>
            </a:endParaRPr>
          </a:p>
        </p:txBody>
      </p:sp>
      <p:pic>
        <p:nvPicPr>
          <p:cNvPr id="215" name="Google Shape;215;p11"/>
          <p:cNvPicPr preferRelativeResize="0"/>
          <p:nvPr/>
        </p:nvPicPr>
        <p:blipFill rotWithShape="1">
          <a:blip r:embed="rId4">
            <a:alphaModFix/>
          </a:blip>
          <a:srcRect/>
          <a:stretch/>
        </p:blipFill>
        <p:spPr>
          <a:xfrm>
            <a:off x="1874325" y="1445035"/>
            <a:ext cx="7622100" cy="49843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grpSp>
        <p:nvGrpSpPr>
          <p:cNvPr id="220" name="Google Shape;220;p12"/>
          <p:cNvGrpSpPr/>
          <p:nvPr/>
        </p:nvGrpSpPr>
        <p:grpSpPr>
          <a:xfrm>
            <a:off x="0" y="0"/>
            <a:ext cx="12191997" cy="6858146"/>
            <a:chOff x="0" y="13266"/>
            <a:chExt cx="12191997" cy="6858146"/>
          </a:xfrm>
        </p:grpSpPr>
        <p:pic>
          <p:nvPicPr>
            <p:cNvPr id="221" name="Google Shape;221;p12"/>
            <p:cNvPicPr preferRelativeResize="0"/>
            <p:nvPr/>
          </p:nvPicPr>
          <p:blipFill rotWithShape="1">
            <a:blip r:embed="rId3">
              <a:alphaModFix/>
            </a:blip>
            <a:srcRect/>
            <a:stretch/>
          </p:blipFill>
          <p:spPr>
            <a:xfrm>
              <a:off x="0" y="13266"/>
              <a:ext cx="12191997" cy="6857998"/>
            </a:xfrm>
            <a:prstGeom prst="rect">
              <a:avLst/>
            </a:prstGeom>
            <a:noFill/>
            <a:ln>
              <a:noFill/>
            </a:ln>
          </p:spPr>
        </p:pic>
        <p:sp>
          <p:nvSpPr>
            <p:cNvPr id="222" name="Google Shape;222;p12"/>
            <p:cNvSpPr/>
            <p:nvPr/>
          </p:nvSpPr>
          <p:spPr>
            <a:xfrm>
              <a:off x="2448629" y="6532712"/>
              <a:ext cx="48966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lt1"/>
                  </a:solidFill>
                  <a:latin typeface="Arial"/>
                  <a:ea typeface="Arial"/>
                  <a:cs typeface="Arial"/>
                  <a:sym typeface="Arial"/>
                </a:rPr>
                <a:t>Creating Global Citizens Rooted with Islamic Values</a:t>
              </a:r>
              <a:endParaRPr sz="1500" b="0" i="0" u="none" strike="noStrike" cap="none">
                <a:solidFill>
                  <a:schemeClr val="lt1"/>
                </a:solidFill>
                <a:latin typeface="Calibri"/>
                <a:ea typeface="Calibri"/>
                <a:cs typeface="Calibri"/>
                <a:sym typeface="Calibri"/>
              </a:endParaRPr>
            </a:p>
          </p:txBody>
        </p:sp>
      </p:grpSp>
      <p:sp>
        <p:nvSpPr>
          <p:cNvPr id="223" name="Google Shape;223;p12"/>
          <p:cNvSpPr/>
          <p:nvPr/>
        </p:nvSpPr>
        <p:spPr>
          <a:xfrm>
            <a:off x="261225" y="380050"/>
            <a:ext cx="7622100" cy="10650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900"/>
              <a:buFont typeface="Arial"/>
              <a:buNone/>
            </a:pPr>
            <a:r>
              <a:rPr lang="en-US" sz="2900" b="0" i="0" u="none" strike="noStrike" cap="none">
                <a:solidFill>
                  <a:schemeClr val="dk1"/>
                </a:solidFill>
                <a:latin typeface="Trebuchet MS"/>
                <a:ea typeface="Trebuchet MS"/>
                <a:cs typeface="Trebuchet MS"/>
                <a:sym typeface="Trebuchet MS"/>
              </a:rPr>
              <a:t>Processor technology</a:t>
            </a:r>
            <a:endParaRPr sz="2900" b="0" i="0" u="none" strike="noStrike" cap="none">
              <a:solidFill>
                <a:srgbClr val="000000"/>
              </a:solidFill>
              <a:latin typeface="Trebuchet MS"/>
              <a:ea typeface="Trebuchet MS"/>
              <a:cs typeface="Trebuchet MS"/>
              <a:sym typeface="Trebuchet MS"/>
            </a:endParaRPr>
          </a:p>
        </p:txBody>
      </p:sp>
      <p:sp>
        <p:nvSpPr>
          <p:cNvPr id="224" name="Google Shape;224;p12"/>
          <p:cNvSpPr/>
          <p:nvPr/>
        </p:nvSpPr>
        <p:spPr>
          <a:xfrm>
            <a:off x="10554750" y="6529774"/>
            <a:ext cx="1635908" cy="328189"/>
          </a:xfrm>
          <a:custGeom>
            <a:avLst/>
            <a:gdLst/>
            <a:ahLst/>
            <a:cxnLst/>
            <a:rect l="l" t="t" r="r" b="b"/>
            <a:pathLst>
              <a:path w="1536064" h="109854" extrusionOk="0">
                <a:moveTo>
                  <a:pt x="0" y="109651"/>
                </a:moveTo>
                <a:lnTo>
                  <a:pt x="1535976" y="109651"/>
                </a:lnTo>
                <a:lnTo>
                  <a:pt x="1535976" y="0"/>
                </a:lnTo>
                <a:lnTo>
                  <a:pt x="0" y="0"/>
                </a:lnTo>
                <a:lnTo>
                  <a:pt x="0" y="109651"/>
                </a:lnTo>
                <a:close/>
              </a:path>
            </a:pathLst>
          </a:custGeom>
          <a:solidFill>
            <a:srgbClr val="ADADE0"/>
          </a:solidFill>
          <a:ln>
            <a:noFill/>
          </a:ln>
        </p:spPr>
        <p:txBody>
          <a:bodyPr spcFirstLastPara="1" wrap="square" lIns="0" tIns="0" rIns="91425" bIns="0"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1500" b="0" i="0" u="none" strike="noStrike" cap="none">
                <a:solidFill>
                  <a:srgbClr val="FFFFFF"/>
                </a:solidFill>
                <a:latin typeface="Arial"/>
                <a:ea typeface="Arial"/>
                <a:cs typeface="Arial"/>
                <a:sym typeface="Arial"/>
              </a:rPr>
              <a:t>        </a:t>
            </a:r>
            <a:fld id="{00000000-1234-1234-1234-123412341234}" type="slidenum">
              <a:rPr lang="en-US" sz="1500" b="0" i="0" u="none" strike="noStrike" cap="none">
                <a:solidFill>
                  <a:srgbClr val="FFFFFF"/>
                </a:solidFill>
                <a:latin typeface="Arial"/>
                <a:ea typeface="Arial"/>
                <a:cs typeface="Arial"/>
                <a:sym typeface="Arial"/>
              </a:rPr>
              <a:t>6</a:t>
            </a:fld>
            <a:r>
              <a:rPr lang="en-US" sz="1500" b="0" i="0" u="none" strike="noStrike" cap="none">
                <a:solidFill>
                  <a:srgbClr val="FFFFFF"/>
                </a:solidFill>
                <a:latin typeface="Arial"/>
                <a:ea typeface="Arial"/>
                <a:cs typeface="Arial"/>
                <a:sym typeface="Arial"/>
              </a:rPr>
              <a:t> </a:t>
            </a:r>
            <a:endParaRPr sz="1500" b="0" i="0" u="none" strike="noStrike" cap="none">
              <a:solidFill>
                <a:srgbClr val="FFFFFF"/>
              </a:solidFill>
              <a:latin typeface="Arial"/>
              <a:ea typeface="Arial"/>
              <a:cs typeface="Arial"/>
              <a:sym typeface="Arial"/>
            </a:endParaRPr>
          </a:p>
        </p:txBody>
      </p:sp>
      <p:sp>
        <p:nvSpPr>
          <p:cNvPr id="225" name="Google Shape;225;p12"/>
          <p:cNvSpPr txBox="1"/>
          <p:nvPr/>
        </p:nvSpPr>
        <p:spPr>
          <a:xfrm>
            <a:off x="261225" y="1347425"/>
            <a:ext cx="11930700" cy="6003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2700"/>
              <a:buFont typeface="Arial"/>
              <a:buNone/>
            </a:pPr>
            <a:endParaRPr sz="2700" b="0" i="0" u="none" strike="noStrike" cap="none">
              <a:solidFill>
                <a:srgbClr val="000000"/>
              </a:solidFill>
              <a:latin typeface="Times New Roman"/>
              <a:ea typeface="Times New Roman"/>
              <a:cs typeface="Times New Roman"/>
              <a:sym typeface="Times New Roman"/>
            </a:endParaRPr>
          </a:p>
        </p:txBody>
      </p:sp>
      <p:sp>
        <p:nvSpPr>
          <p:cNvPr id="226" name="Google Shape;226;p12"/>
          <p:cNvSpPr txBox="1"/>
          <p:nvPr/>
        </p:nvSpPr>
        <p:spPr>
          <a:xfrm>
            <a:off x="261225" y="1347425"/>
            <a:ext cx="11930700" cy="4901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2700"/>
              <a:buFont typeface="Arial"/>
              <a:buNone/>
            </a:pPr>
            <a:r>
              <a:rPr lang="en-US" sz="2700" b="0" i="0" u="none" strike="noStrike" cap="none">
                <a:solidFill>
                  <a:srgbClr val="000000"/>
                </a:solidFill>
                <a:latin typeface="Times New Roman"/>
                <a:ea typeface="Times New Roman"/>
                <a:cs typeface="Times New Roman"/>
                <a:sym typeface="Times New Roman"/>
              </a:rPr>
              <a:t>Processors vary in their customization for the problem at hand</a:t>
            </a:r>
            <a:endParaRPr sz="27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700"/>
              <a:buFont typeface="Arial"/>
              <a:buNone/>
            </a:pPr>
            <a:endParaRPr sz="27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700"/>
              <a:buFont typeface="Arial"/>
              <a:buNone/>
            </a:pPr>
            <a:endParaRPr sz="27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700"/>
              <a:buFont typeface="Arial"/>
              <a:buNone/>
            </a:pPr>
            <a:endParaRPr sz="27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700"/>
              <a:buFont typeface="Arial"/>
              <a:buNone/>
            </a:pPr>
            <a:endParaRPr sz="27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700"/>
              <a:buFont typeface="Arial"/>
              <a:buNone/>
            </a:pPr>
            <a:endParaRPr sz="27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700"/>
              <a:buFont typeface="Arial"/>
              <a:buNone/>
            </a:pPr>
            <a:endParaRPr sz="27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700"/>
              <a:buFont typeface="Arial"/>
              <a:buNone/>
            </a:pPr>
            <a:endParaRPr sz="27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700"/>
              <a:buFont typeface="Arial"/>
              <a:buNone/>
            </a:pPr>
            <a:endParaRPr sz="27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700"/>
              <a:buFont typeface="Arial"/>
              <a:buNone/>
            </a:pPr>
            <a:endParaRPr sz="2700" b="0" i="0" u="none" strike="noStrike" cap="none">
              <a:solidFill>
                <a:srgbClr val="000000"/>
              </a:solidFill>
              <a:latin typeface="Times New Roman"/>
              <a:ea typeface="Times New Roman"/>
              <a:cs typeface="Times New Roman"/>
              <a:sym typeface="Times New Roman"/>
            </a:endParaRPr>
          </a:p>
        </p:txBody>
      </p:sp>
      <p:pic>
        <p:nvPicPr>
          <p:cNvPr id="227" name="Google Shape;227;p12"/>
          <p:cNvPicPr preferRelativeResize="0"/>
          <p:nvPr/>
        </p:nvPicPr>
        <p:blipFill rotWithShape="1">
          <a:blip r:embed="rId4">
            <a:alphaModFix/>
          </a:blip>
          <a:srcRect/>
          <a:stretch/>
        </p:blipFill>
        <p:spPr>
          <a:xfrm>
            <a:off x="8199975" y="1947725"/>
            <a:ext cx="3581400" cy="2476500"/>
          </a:xfrm>
          <a:prstGeom prst="rect">
            <a:avLst/>
          </a:prstGeom>
          <a:noFill/>
          <a:ln>
            <a:noFill/>
          </a:ln>
        </p:spPr>
      </p:pic>
      <p:pic>
        <p:nvPicPr>
          <p:cNvPr id="228" name="Google Shape;228;p12"/>
          <p:cNvPicPr preferRelativeResize="0"/>
          <p:nvPr/>
        </p:nvPicPr>
        <p:blipFill rotWithShape="1">
          <a:blip r:embed="rId5">
            <a:alphaModFix/>
          </a:blip>
          <a:srcRect/>
          <a:stretch/>
        </p:blipFill>
        <p:spPr>
          <a:xfrm>
            <a:off x="4757750" y="2228850"/>
            <a:ext cx="2222550" cy="2016625"/>
          </a:xfrm>
          <a:prstGeom prst="rect">
            <a:avLst/>
          </a:prstGeom>
          <a:noFill/>
          <a:ln>
            <a:noFill/>
          </a:ln>
        </p:spPr>
      </p:pic>
      <p:pic>
        <p:nvPicPr>
          <p:cNvPr id="229" name="Google Shape;229;p12"/>
          <p:cNvPicPr preferRelativeResize="0"/>
          <p:nvPr/>
        </p:nvPicPr>
        <p:blipFill rotWithShape="1">
          <a:blip r:embed="rId6">
            <a:alphaModFix/>
          </a:blip>
          <a:srcRect/>
          <a:stretch/>
        </p:blipFill>
        <p:spPr>
          <a:xfrm>
            <a:off x="1494825" y="4437125"/>
            <a:ext cx="8467199" cy="2116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grpSp>
        <p:nvGrpSpPr>
          <p:cNvPr id="234" name="Google Shape;234;p13"/>
          <p:cNvGrpSpPr/>
          <p:nvPr/>
        </p:nvGrpSpPr>
        <p:grpSpPr>
          <a:xfrm>
            <a:off x="0" y="0"/>
            <a:ext cx="12191997" cy="6858146"/>
            <a:chOff x="0" y="13266"/>
            <a:chExt cx="12191997" cy="6858146"/>
          </a:xfrm>
        </p:grpSpPr>
        <p:pic>
          <p:nvPicPr>
            <p:cNvPr id="235" name="Google Shape;235;p13"/>
            <p:cNvPicPr preferRelativeResize="0"/>
            <p:nvPr/>
          </p:nvPicPr>
          <p:blipFill rotWithShape="1">
            <a:blip r:embed="rId3">
              <a:alphaModFix/>
            </a:blip>
            <a:srcRect/>
            <a:stretch/>
          </p:blipFill>
          <p:spPr>
            <a:xfrm>
              <a:off x="0" y="13266"/>
              <a:ext cx="12191997" cy="6857998"/>
            </a:xfrm>
            <a:prstGeom prst="rect">
              <a:avLst/>
            </a:prstGeom>
            <a:noFill/>
            <a:ln>
              <a:noFill/>
            </a:ln>
          </p:spPr>
        </p:pic>
        <p:sp>
          <p:nvSpPr>
            <p:cNvPr id="236" name="Google Shape;236;p13"/>
            <p:cNvSpPr/>
            <p:nvPr/>
          </p:nvSpPr>
          <p:spPr>
            <a:xfrm>
              <a:off x="2448629" y="6532712"/>
              <a:ext cx="48966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lt1"/>
                  </a:solidFill>
                  <a:latin typeface="Arial"/>
                  <a:ea typeface="Arial"/>
                  <a:cs typeface="Arial"/>
                  <a:sym typeface="Arial"/>
                </a:rPr>
                <a:t>Creating Global Citizens Rooted with Islamic Values</a:t>
              </a:r>
              <a:endParaRPr sz="1500" b="0" i="0" u="none" strike="noStrike" cap="none">
                <a:solidFill>
                  <a:schemeClr val="lt1"/>
                </a:solidFill>
                <a:latin typeface="Calibri"/>
                <a:ea typeface="Calibri"/>
                <a:cs typeface="Calibri"/>
                <a:sym typeface="Calibri"/>
              </a:endParaRPr>
            </a:p>
          </p:txBody>
        </p:sp>
      </p:grpSp>
      <p:sp>
        <p:nvSpPr>
          <p:cNvPr id="237" name="Google Shape;237;p13"/>
          <p:cNvSpPr/>
          <p:nvPr/>
        </p:nvSpPr>
        <p:spPr>
          <a:xfrm>
            <a:off x="261225" y="380050"/>
            <a:ext cx="7622100" cy="10650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900"/>
              <a:buFont typeface="Arial"/>
              <a:buNone/>
            </a:pPr>
            <a:r>
              <a:rPr lang="en-US" sz="2900" b="0" i="0" u="none" strike="noStrike" cap="none">
                <a:solidFill>
                  <a:srgbClr val="000000"/>
                </a:solidFill>
                <a:latin typeface="Trebuchet MS"/>
                <a:ea typeface="Trebuchet MS"/>
                <a:cs typeface="Trebuchet MS"/>
                <a:sym typeface="Trebuchet MS"/>
              </a:rPr>
              <a:t>General-purpose processors</a:t>
            </a:r>
            <a:endParaRPr sz="2900" b="0" i="0" u="none" strike="noStrike" cap="none">
              <a:solidFill>
                <a:srgbClr val="000000"/>
              </a:solidFill>
              <a:latin typeface="Trebuchet MS"/>
              <a:ea typeface="Trebuchet MS"/>
              <a:cs typeface="Trebuchet MS"/>
              <a:sym typeface="Trebuchet MS"/>
            </a:endParaRPr>
          </a:p>
        </p:txBody>
      </p:sp>
      <p:sp>
        <p:nvSpPr>
          <p:cNvPr id="238" name="Google Shape;238;p13"/>
          <p:cNvSpPr/>
          <p:nvPr/>
        </p:nvSpPr>
        <p:spPr>
          <a:xfrm>
            <a:off x="10554750" y="6529774"/>
            <a:ext cx="1635908" cy="328189"/>
          </a:xfrm>
          <a:custGeom>
            <a:avLst/>
            <a:gdLst/>
            <a:ahLst/>
            <a:cxnLst/>
            <a:rect l="l" t="t" r="r" b="b"/>
            <a:pathLst>
              <a:path w="1536064" h="109854" extrusionOk="0">
                <a:moveTo>
                  <a:pt x="0" y="109651"/>
                </a:moveTo>
                <a:lnTo>
                  <a:pt x="1535976" y="109651"/>
                </a:lnTo>
                <a:lnTo>
                  <a:pt x="1535976" y="0"/>
                </a:lnTo>
                <a:lnTo>
                  <a:pt x="0" y="0"/>
                </a:lnTo>
                <a:lnTo>
                  <a:pt x="0" y="109651"/>
                </a:lnTo>
                <a:close/>
              </a:path>
            </a:pathLst>
          </a:custGeom>
          <a:solidFill>
            <a:srgbClr val="ADADE0"/>
          </a:solidFill>
          <a:ln>
            <a:noFill/>
          </a:ln>
        </p:spPr>
        <p:txBody>
          <a:bodyPr spcFirstLastPara="1" wrap="square" lIns="0" tIns="0" rIns="91425" bIns="0"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1500" b="0" i="0" u="none" strike="noStrike" cap="none">
                <a:solidFill>
                  <a:srgbClr val="FFFFFF"/>
                </a:solidFill>
                <a:latin typeface="Arial"/>
                <a:ea typeface="Arial"/>
                <a:cs typeface="Arial"/>
                <a:sym typeface="Arial"/>
              </a:rPr>
              <a:t>        </a:t>
            </a:r>
            <a:fld id="{00000000-1234-1234-1234-123412341234}" type="slidenum">
              <a:rPr lang="en-US" sz="1500" b="0" i="0" u="none" strike="noStrike" cap="none">
                <a:solidFill>
                  <a:srgbClr val="FFFFFF"/>
                </a:solidFill>
                <a:latin typeface="Arial"/>
                <a:ea typeface="Arial"/>
                <a:cs typeface="Arial"/>
                <a:sym typeface="Arial"/>
              </a:rPr>
              <a:t>7</a:t>
            </a:fld>
            <a:r>
              <a:rPr lang="en-US" sz="1500" b="0" i="0" u="none" strike="noStrike" cap="none">
                <a:solidFill>
                  <a:srgbClr val="FFFFFF"/>
                </a:solidFill>
                <a:latin typeface="Arial"/>
                <a:ea typeface="Arial"/>
                <a:cs typeface="Arial"/>
                <a:sym typeface="Arial"/>
              </a:rPr>
              <a:t> </a:t>
            </a:r>
            <a:endParaRPr sz="1500" b="0" i="0" u="none" strike="noStrike" cap="none">
              <a:solidFill>
                <a:srgbClr val="FFFFFF"/>
              </a:solidFill>
              <a:latin typeface="Arial"/>
              <a:ea typeface="Arial"/>
              <a:cs typeface="Arial"/>
              <a:sym typeface="Arial"/>
            </a:endParaRPr>
          </a:p>
        </p:txBody>
      </p:sp>
      <p:sp>
        <p:nvSpPr>
          <p:cNvPr id="239" name="Google Shape;239;p13"/>
          <p:cNvSpPr txBox="1"/>
          <p:nvPr/>
        </p:nvSpPr>
        <p:spPr>
          <a:xfrm>
            <a:off x="261225" y="1347425"/>
            <a:ext cx="11930700" cy="5379600"/>
          </a:xfrm>
          <a:prstGeom prst="rect">
            <a:avLst/>
          </a:prstGeom>
          <a:noFill/>
          <a:ln>
            <a:noFill/>
          </a:ln>
        </p:spPr>
        <p:txBody>
          <a:bodyPr spcFirstLastPara="1" wrap="square" lIns="91425" tIns="91425" rIns="91425" bIns="91425" anchor="t" anchorCtr="0">
            <a:spAutoFit/>
          </a:bodyPr>
          <a:lstStyle/>
          <a:p>
            <a:pPr marL="457200" marR="0" lvl="0"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Programmable device used in variety of applications </a:t>
            </a:r>
            <a:endParaRPr sz="2700" b="0" i="0" u="none" strike="noStrike" cap="none">
              <a:solidFill>
                <a:srgbClr val="000000"/>
              </a:solidFill>
              <a:latin typeface="Times New Roman"/>
              <a:ea typeface="Times New Roman"/>
              <a:cs typeface="Times New Roman"/>
              <a:sym typeface="Times New Roman"/>
            </a:endParaRPr>
          </a:p>
          <a:p>
            <a:pPr marL="914400" marR="0" lvl="1"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Also known as “microprocessor” </a:t>
            </a:r>
            <a:endParaRPr sz="2700" b="0" i="0" u="none" strike="noStrike" cap="none">
              <a:solidFill>
                <a:srgbClr val="000000"/>
              </a:solidFill>
              <a:latin typeface="Times New Roman"/>
              <a:ea typeface="Times New Roman"/>
              <a:cs typeface="Times New Roman"/>
              <a:sym typeface="Times New Roman"/>
            </a:endParaRPr>
          </a:p>
          <a:p>
            <a:pPr marL="457200" marR="0" lvl="0"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Features </a:t>
            </a:r>
            <a:endParaRPr sz="2700" b="0" i="0" u="none" strike="noStrike" cap="none">
              <a:solidFill>
                <a:srgbClr val="000000"/>
              </a:solidFill>
              <a:latin typeface="Times New Roman"/>
              <a:ea typeface="Times New Roman"/>
              <a:cs typeface="Times New Roman"/>
              <a:sym typeface="Times New Roman"/>
            </a:endParaRPr>
          </a:p>
          <a:p>
            <a:pPr marL="914400" marR="0" lvl="1"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Program memory </a:t>
            </a:r>
            <a:endParaRPr sz="2700" b="0" i="0" u="none" strike="noStrike" cap="none">
              <a:solidFill>
                <a:srgbClr val="000000"/>
              </a:solidFill>
              <a:latin typeface="Times New Roman"/>
              <a:ea typeface="Times New Roman"/>
              <a:cs typeface="Times New Roman"/>
              <a:sym typeface="Times New Roman"/>
            </a:endParaRPr>
          </a:p>
          <a:p>
            <a:pPr marL="914400" marR="0" lvl="1"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General datapath with large register file and </a:t>
            </a:r>
            <a:endParaRPr sz="2700" b="0" i="0" u="none" strike="noStrike" cap="none">
              <a:solidFill>
                <a:srgbClr val="000000"/>
              </a:solidFill>
              <a:latin typeface="Times New Roman"/>
              <a:ea typeface="Times New Roman"/>
              <a:cs typeface="Times New Roman"/>
              <a:sym typeface="Times New Roman"/>
            </a:endParaRPr>
          </a:p>
          <a:p>
            <a:pPr marL="914400" marR="0" lvl="0" indent="0" algn="l" rtl="0">
              <a:lnSpc>
                <a:spcPct val="115000"/>
              </a:lnSpc>
              <a:spcBef>
                <a:spcPts val="0"/>
              </a:spcBef>
              <a:spcAft>
                <a:spcPts val="0"/>
              </a:spcAft>
              <a:buClr>
                <a:srgbClr val="000000"/>
              </a:buClr>
              <a:buSzPts val="2700"/>
              <a:buFont typeface="Arial"/>
              <a:buNone/>
            </a:pPr>
            <a:r>
              <a:rPr lang="en-US" sz="2700" b="0" i="0" u="none" strike="noStrike" cap="none">
                <a:solidFill>
                  <a:srgbClr val="000000"/>
                </a:solidFill>
                <a:latin typeface="Times New Roman"/>
                <a:ea typeface="Times New Roman"/>
                <a:cs typeface="Times New Roman"/>
                <a:sym typeface="Times New Roman"/>
              </a:rPr>
              <a:t>general ALU </a:t>
            </a:r>
            <a:endParaRPr sz="2700" b="0" i="0" u="none" strike="noStrike" cap="none">
              <a:solidFill>
                <a:srgbClr val="000000"/>
              </a:solidFill>
              <a:latin typeface="Times New Roman"/>
              <a:ea typeface="Times New Roman"/>
              <a:cs typeface="Times New Roman"/>
              <a:sym typeface="Times New Roman"/>
            </a:endParaRPr>
          </a:p>
          <a:p>
            <a:pPr marL="457200" marR="0" lvl="0"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User benefits </a:t>
            </a:r>
            <a:endParaRPr sz="2700" b="0" i="0" u="none" strike="noStrike" cap="none">
              <a:solidFill>
                <a:srgbClr val="000000"/>
              </a:solidFill>
              <a:latin typeface="Times New Roman"/>
              <a:ea typeface="Times New Roman"/>
              <a:cs typeface="Times New Roman"/>
              <a:sym typeface="Times New Roman"/>
            </a:endParaRPr>
          </a:p>
          <a:p>
            <a:pPr marL="914400" marR="0" lvl="1"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Low time-to-market and NRE costs </a:t>
            </a:r>
            <a:endParaRPr sz="2700" b="0" i="0" u="none" strike="noStrike" cap="none">
              <a:solidFill>
                <a:srgbClr val="000000"/>
              </a:solidFill>
              <a:latin typeface="Times New Roman"/>
              <a:ea typeface="Times New Roman"/>
              <a:cs typeface="Times New Roman"/>
              <a:sym typeface="Times New Roman"/>
            </a:endParaRPr>
          </a:p>
          <a:p>
            <a:pPr marL="914400" marR="0" lvl="1"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High flexibility </a:t>
            </a:r>
            <a:endParaRPr sz="2700" b="0" i="0" u="none" strike="noStrike" cap="none">
              <a:solidFill>
                <a:srgbClr val="000000"/>
              </a:solidFill>
              <a:latin typeface="Times New Roman"/>
              <a:ea typeface="Times New Roman"/>
              <a:cs typeface="Times New Roman"/>
              <a:sym typeface="Times New Roman"/>
            </a:endParaRPr>
          </a:p>
          <a:p>
            <a:pPr marL="457200" marR="0" lvl="0"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“Pentium” the most well-known, but </a:t>
            </a:r>
            <a:endParaRPr sz="2700" b="0" i="0" u="none" strike="noStrike" cap="none">
              <a:solidFill>
                <a:srgbClr val="000000"/>
              </a:solidFill>
              <a:latin typeface="Times New Roman"/>
              <a:ea typeface="Times New Roman"/>
              <a:cs typeface="Times New Roman"/>
              <a:sym typeface="Times New Roman"/>
            </a:endParaRPr>
          </a:p>
          <a:p>
            <a:pPr marL="457200" marR="0" lvl="0" indent="0" algn="l" rtl="0">
              <a:lnSpc>
                <a:spcPct val="115000"/>
              </a:lnSpc>
              <a:spcBef>
                <a:spcPts val="0"/>
              </a:spcBef>
              <a:spcAft>
                <a:spcPts val="0"/>
              </a:spcAft>
              <a:buClr>
                <a:srgbClr val="000000"/>
              </a:buClr>
              <a:buSzPts val="2700"/>
              <a:buFont typeface="Arial"/>
              <a:buNone/>
            </a:pPr>
            <a:r>
              <a:rPr lang="en-US" sz="2700" b="0" i="0" u="none" strike="noStrike" cap="none">
                <a:solidFill>
                  <a:srgbClr val="000000"/>
                </a:solidFill>
                <a:latin typeface="Times New Roman"/>
                <a:ea typeface="Times New Roman"/>
                <a:cs typeface="Times New Roman"/>
                <a:sym typeface="Times New Roman"/>
              </a:rPr>
              <a:t>there are hundreds of others</a:t>
            </a:r>
            <a:endParaRPr sz="2700" b="0" i="0" u="none" strike="noStrike" cap="none">
              <a:solidFill>
                <a:srgbClr val="000000"/>
              </a:solidFill>
              <a:latin typeface="Times New Roman"/>
              <a:ea typeface="Times New Roman"/>
              <a:cs typeface="Times New Roman"/>
              <a:sym typeface="Times New Roman"/>
            </a:endParaRPr>
          </a:p>
        </p:txBody>
      </p:sp>
      <p:pic>
        <p:nvPicPr>
          <p:cNvPr id="240" name="Google Shape;240;p13"/>
          <p:cNvPicPr preferRelativeResize="0"/>
          <p:nvPr/>
        </p:nvPicPr>
        <p:blipFill rotWithShape="1">
          <a:blip r:embed="rId4">
            <a:alphaModFix/>
          </a:blip>
          <a:srcRect/>
          <a:stretch/>
        </p:blipFill>
        <p:spPr>
          <a:xfrm>
            <a:off x="8152050" y="1597450"/>
            <a:ext cx="3962400" cy="4839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grpSp>
        <p:nvGrpSpPr>
          <p:cNvPr id="245" name="Google Shape;245;p14"/>
          <p:cNvGrpSpPr/>
          <p:nvPr/>
        </p:nvGrpSpPr>
        <p:grpSpPr>
          <a:xfrm>
            <a:off x="0" y="0"/>
            <a:ext cx="12191997" cy="6858146"/>
            <a:chOff x="0" y="13266"/>
            <a:chExt cx="12191997" cy="6858146"/>
          </a:xfrm>
        </p:grpSpPr>
        <p:pic>
          <p:nvPicPr>
            <p:cNvPr id="246" name="Google Shape;246;p14"/>
            <p:cNvPicPr preferRelativeResize="0"/>
            <p:nvPr/>
          </p:nvPicPr>
          <p:blipFill rotWithShape="1">
            <a:blip r:embed="rId3">
              <a:alphaModFix/>
            </a:blip>
            <a:srcRect/>
            <a:stretch/>
          </p:blipFill>
          <p:spPr>
            <a:xfrm>
              <a:off x="0" y="13266"/>
              <a:ext cx="12191997" cy="6857998"/>
            </a:xfrm>
            <a:prstGeom prst="rect">
              <a:avLst/>
            </a:prstGeom>
            <a:noFill/>
            <a:ln>
              <a:noFill/>
            </a:ln>
          </p:spPr>
        </p:pic>
        <p:sp>
          <p:nvSpPr>
            <p:cNvPr id="247" name="Google Shape;247;p14"/>
            <p:cNvSpPr/>
            <p:nvPr/>
          </p:nvSpPr>
          <p:spPr>
            <a:xfrm>
              <a:off x="2448629" y="6532712"/>
              <a:ext cx="48966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lt1"/>
                  </a:solidFill>
                  <a:latin typeface="Arial"/>
                  <a:ea typeface="Arial"/>
                  <a:cs typeface="Arial"/>
                  <a:sym typeface="Arial"/>
                </a:rPr>
                <a:t>Creating Global Citizens Rooted with Islamic Values</a:t>
              </a:r>
              <a:endParaRPr sz="1500" b="0" i="0" u="none" strike="noStrike" cap="none">
                <a:solidFill>
                  <a:schemeClr val="lt1"/>
                </a:solidFill>
                <a:latin typeface="Calibri"/>
                <a:ea typeface="Calibri"/>
                <a:cs typeface="Calibri"/>
                <a:sym typeface="Calibri"/>
              </a:endParaRPr>
            </a:p>
          </p:txBody>
        </p:sp>
      </p:grpSp>
      <p:sp>
        <p:nvSpPr>
          <p:cNvPr id="248" name="Google Shape;248;p14"/>
          <p:cNvSpPr/>
          <p:nvPr/>
        </p:nvSpPr>
        <p:spPr>
          <a:xfrm>
            <a:off x="261225" y="380050"/>
            <a:ext cx="7622100" cy="10650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900"/>
              <a:buFont typeface="Arial"/>
              <a:buNone/>
            </a:pPr>
            <a:r>
              <a:rPr lang="en-US" sz="2900" b="0" i="0" u="none" strike="noStrike" cap="none">
                <a:solidFill>
                  <a:srgbClr val="000000"/>
                </a:solidFill>
                <a:latin typeface="Trebuchet MS"/>
                <a:ea typeface="Trebuchet MS"/>
                <a:cs typeface="Trebuchet MS"/>
                <a:sym typeface="Trebuchet MS"/>
              </a:rPr>
              <a:t>Application-specific processors</a:t>
            </a:r>
            <a:endParaRPr sz="2900" b="0" i="0" u="none" strike="noStrike" cap="none">
              <a:solidFill>
                <a:srgbClr val="000000"/>
              </a:solidFill>
              <a:latin typeface="Trebuchet MS"/>
              <a:ea typeface="Trebuchet MS"/>
              <a:cs typeface="Trebuchet MS"/>
              <a:sym typeface="Trebuchet MS"/>
            </a:endParaRPr>
          </a:p>
        </p:txBody>
      </p:sp>
      <p:sp>
        <p:nvSpPr>
          <p:cNvPr id="249" name="Google Shape;249;p14"/>
          <p:cNvSpPr/>
          <p:nvPr/>
        </p:nvSpPr>
        <p:spPr>
          <a:xfrm>
            <a:off x="10554750" y="6529774"/>
            <a:ext cx="1635908" cy="328189"/>
          </a:xfrm>
          <a:custGeom>
            <a:avLst/>
            <a:gdLst/>
            <a:ahLst/>
            <a:cxnLst/>
            <a:rect l="l" t="t" r="r" b="b"/>
            <a:pathLst>
              <a:path w="1536064" h="109854" extrusionOk="0">
                <a:moveTo>
                  <a:pt x="0" y="109651"/>
                </a:moveTo>
                <a:lnTo>
                  <a:pt x="1535976" y="109651"/>
                </a:lnTo>
                <a:lnTo>
                  <a:pt x="1535976" y="0"/>
                </a:lnTo>
                <a:lnTo>
                  <a:pt x="0" y="0"/>
                </a:lnTo>
                <a:lnTo>
                  <a:pt x="0" y="109651"/>
                </a:lnTo>
                <a:close/>
              </a:path>
            </a:pathLst>
          </a:custGeom>
          <a:solidFill>
            <a:srgbClr val="ADADE0"/>
          </a:solidFill>
          <a:ln>
            <a:noFill/>
          </a:ln>
        </p:spPr>
        <p:txBody>
          <a:bodyPr spcFirstLastPara="1" wrap="square" lIns="0" tIns="0" rIns="91425" bIns="0"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1500" b="0" i="0" u="none" strike="noStrike" cap="none">
                <a:solidFill>
                  <a:srgbClr val="FFFFFF"/>
                </a:solidFill>
                <a:latin typeface="Arial"/>
                <a:ea typeface="Arial"/>
                <a:cs typeface="Arial"/>
                <a:sym typeface="Arial"/>
              </a:rPr>
              <a:t>        </a:t>
            </a:r>
            <a:fld id="{00000000-1234-1234-1234-123412341234}" type="slidenum">
              <a:rPr lang="en-US" sz="1500" b="0" i="0" u="none" strike="noStrike" cap="none">
                <a:solidFill>
                  <a:srgbClr val="FFFFFF"/>
                </a:solidFill>
                <a:latin typeface="Arial"/>
                <a:ea typeface="Arial"/>
                <a:cs typeface="Arial"/>
                <a:sym typeface="Arial"/>
              </a:rPr>
              <a:t>8</a:t>
            </a:fld>
            <a:r>
              <a:rPr lang="en-US" sz="1500" b="0" i="0" u="none" strike="noStrike" cap="none">
                <a:solidFill>
                  <a:srgbClr val="FFFFFF"/>
                </a:solidFill>
                <a:latin typeface="Arial"/>
                <a:ea typeface="Arial"/>
                <a:cs typeface="Arial"/>
                <a:sym typeface="Arial"/>
              </a:rPr>
              <a:t> </a:t>
            </a:r>
            <a:endParaRPr sz="1500" b="0" i="0" u="none" strike="noStrike" cap="none">
              <a:solidFill>
                <a:srgbClr val="FFFFFF"/>
              </a:solidFill>
              <a:latin typeface="Arial"/>
              <a:ea typeface="Arial"/>
              <a:cs typeface="Arial"/>
              <a:sym typeface="Arial"/>
            </a:endParaRPr>
          </a:p>
        </p:txBody>
      </p:sp>
      <p:sp>
        <p:nvSpPr>
          <p:cNvPr id="250" name="Google Shape;250;p14"/>
          <p:cNvSpPr txBox="1"/>
          <p:nvPr/>
        </p:nvSpPr>
        <p:spPr>
          <a:xfrm>
            <a:off x="261225" y="1347425"/>
            <a:ext cx="11930700" cy="5379600"/>
          </a:xfrm>
          <a:prstGeom prst="rect">
            <a:avLst/>
          </a:prstGeom>
          <a:noFill/>
          <a:ln>
            <a:noFill/>
          </a:ln>
        </p:spPr>
        <p:txBody>
          <a:bodyPr spcFirstLastPara="1" wrap="square" lIns="91425" tIns="91425" rIns="91425" bIns="91425" anchor="t" anchorCtr="0">
            <a:spAutoFit/>
          </a:bodyPr>
          <a:lstStyle/>
          <a:p>
            <a:pPr marL="457200" marR="0" lvl="0"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Programmable processor optimized for a particular </a:t>
            </a:r>
            <a:endParaRPr sz="2700" b="0" i="0" u="none" strike="noStrike" cap="none">
              <a:solidFill>
                <a:srgbClr val="000000"/>
              </a:solidFill>
              <a:latin typeface="Times New Roman"/>
              <a:ea typeface="Times New Roman"/>
              <a:cs typeface="Times New Roman"/>
              <a:sym typeface="Times New Roman"/>
            </a:endParaRPr>
          </a:p>
          <a:p>
            <a:pPr marL="457200" marR="0" lvl="0" indent="0" algn="l" rtl="0">
              <a:lnSpc>
                <a:spcPct val="115000"/>
              </a:lnSpc>
              <a:spcBef>
                <a:spcPts val="0"/>
              </a:spcBef>
              <a:spcAft>
                <a:spcPts val="0"/>
              </a:spcAft>
              <a:buClr>
                <a:srgbClr val="000000"/>
              </a:buClr>
              <a:buSzPts val="2700"/>
              <a:buFont typeface="Arial"/>
              <a:buNone/>
            </a:pPr>
            <a:r>
              <a:rPr lang="en-US" sz="2700" b="0" i="0" u="none" strike="noStrike" cap="none">
                <a:solidFill>
                  <a:srgbClr val="000000"/>
                </a:solidFill>
                <a:latin typeface="Times New Roman"/>
                <a:ea typeface="Times New Roman"/>
                <a:cs typeface="Times New Roman"/>
                <a:sym typeface="Times New Roman"/>
              </a:rPr>
              <a:t>class of applications having common characteristics </a:t>
            </a:r>
            <a:endParaRPr sz="2700" b="0" i="0" u="none" strike="noStrike" cap="none">
              <a:solidFill>
                <a:srgbClr val="000000"/>
              </a:solidFill>
              <a:latin typeface="Times New Roman"/>
              <a:ea typeface="Times New Roman"/>
              <a:cs typeface="Times New Roman"/>
              <a:sym typeface="Times New Roman"/>
            </a:endParaRPr>
          </a:p>
          <a:p>
            <a:pPr marL="914400" marR="0" lvl="1"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Compromise between general-purpose and </a:t>
            </a:r>
            <a:endParaRPr sz="2700" b="0" i="0" u="none" strike="noStrike" cap="none">
              <a:solidFill>
                <a:srgbClr val="000000"/>
              </a:solidFill>
              <a:latin typeface="Times New Roman"/>
              <a:ea typeface="Times New Roman"/>
              <a:cs typeface="Times New Roman"/>
              <a:sym typeface="Times New Roman"/>
            </a:endParaRPr>
          </a:p>
          <a:p>
            <a:pPr marL="914400" marR="0" lvl="0" indent="0" algn="l" rtl="0">
              <a:lnSpc>
                <a:spcPct val="115000"/>
              </a:lnSpc>
              <a:spcBef>
                <a:spcPts val="0"/>
              </a:spcBef>
              <a:spcAft>
                <a:spcPts val="0"/>
              </a:spcAft>
              <a:buClr>
                <a:srgbClr val="000000"/>
              </a:buClr>
              <a:buSzPts val="2700"/>
              <a:buFont typeface="Arial"/>
              <a:buNone/>
            </a:pPr>
            <a:r>
              <a:rPr lang="en-US" sz="2700" b="0" i="0" u="none" strike="noStrike" cap="none">
                <a:solidFill>
                  <a:srgbClr val="000000"/>
                </a:solidFill>
                <a:latin typeface="Times New Roman"/>
                <a:ea typeface="Times New Roman"/>
                <a:cs typeface="Times New Roman"/>
                <a:sym typeface="Times New Roman"/>
              </a:rPr>
              <a:t>single-purpose processors</a:t>
            </a:r>
            <a:endParaRPr sz="2700" b="0" i="0" u="none" strike="noStrike" cap="none">
              <a:solidFill>
                <a:srgbClr val="000000"/>
              </a:solidFill>
              <a:latin typeface="Times New Roman"/>
              <a:ea typeface="Times New Roman"/>
              <a:cs typeface="Times New Roman"/>
              <a:sym typeface="Times New Roman"/>
            </a:endParaRPr>
          </a:p>
          <a:p>
            <a:pPr marL="457200" marR="0" lvl="0"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Features </a:t>
            </a:r>
            <a:endParaRPr sz="2700" b="0" i="0" u="none" strike="noStrike" cap="none">
              <a:solidFill>
                <a:srgbClr val="000000"/>
              </a:solidFill>
              <a:latin typeface="Times New Roman"/>
              <a:ea typeface="Times New Roman"/>
              <a:cs typeface="Times New Roman"/>
              <a:sym typeface="Times New Roman"/>
            </a:endParaRPr>
          </a:p>
          <a:p>
            <a:pPr marL="914400" marR="0" lvl="1"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Program memory </a:t>
            </a:r>
            <a:endParaRPr sz="2700" b="0" i="0" u="none" strike="noStrike" cap="none">
              <a:solidFill>
                <a:srgbClr val="000000"/>
              </a:solidFill>
              <a:latin typeface="Times New Roman"/>
              <a:ea typeface="Times New Roman"/>
              <a:cs typeface="Times New Roman"/>
              <a:sym typeface="Times New Roman"/>
            </a:endParaRPr>
          </a:p>
          <a:p>
            <a:pPr marL="914400" marR="0" lvl="1"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Optimized data path </a:t>
            </a:r>
            <a:endParaRPr sz="2700" b="0" i="0" u="none" strike="noStrike" cap="none">
              <a:solidFill>
                <a:srgbClr val="000000"/>
              </a:solidFill>
              <a:latin typeface="Times New Roman"/>
              <a:ea typeface="Times New Roman"/>
              <a:cs typeface="Times New Roman"/>
              <a:sym typeface="Times New Roman"/>
            </a:endParaRPr>
          </a:p>
          <a:p>
            <a:pPr marL="914400" marR="0" lvl="1"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Special functional units </a:t>
            </a:r>
            <a:endParaRPr sz="2700" b="0" i="0" u="none" strike="noStrike" cap="none">
              <a:solidFill>
                <a:srgbClr val="000000"/>
              </a:solidFill>
              <a:latin typeface="Times New Roman"/>
              <a:ea typeface="Times New Roman"/>
              <a:cs typeface="Times New Roman"/>
              <a:sym typeface="Times New Roman"/>
            </a:endParaRPr>
          </a:p>
          <a:p>
            <a:pPr marL="457200" marR="0" lvl="0"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Benefits </a:t>
            </a:r>
            <a:endParaRPr sz="2700" b="0" i="0" u="none" strike="noStrike" cap="none">
              <a:solidFill>
                <a:srgbClr val="000000"/>
              </a:solidFill>
              <a:latin typeface="Times New Roman"/>
              <a:ea typeface="Times New Roman"/>
              <a:cs typeface="Times New Roman"/>
              <a:sym typeface="Times New Roman"/>
            </a:endParaRPr>
          </a:p>
          <a:p>
            <a:pPr marL="914400" marR="0" lvl="1"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Some flexibility, good performance, size and </a:t>
            </a:r>
            <a:endParaRPr sz="2700" b="0" i="0" u="none" strike="noStrike" cap="none">
              <a:solidFill>
                <a:srgbClr val="000000"/>
              </a:solidFill>
              <a:latin typeface="Times New Roman"/>
              <a:ea typeface="Times New Roman"/>
              <a:cs typeface="Times New Roman"/>
              <a:sym typeface="Times New Roman"/>
            </a:endParaRPr>
          </a:p>
          <a:p>
            <a:pPr marL="914400" marR="0" lvl="0" indent="0" algn="l" rtl="0">
              <a:lnSpc>
                <a:spcPct val="115000"/>
              </a:lnSpc>
              <a:spcBef>
                <a:spcPts val="0"/>
              </a:spcBef>
              <a:spcAft>
                <a:spcPts val="0"/>
              </a:spcAft>
              <a:buClr>
                <a:srgbClr val="000000"/>
              </a:buClr>
              <a:buSzPts val="2700"/>
              <a:buFont typeface="Arial"/>
              <a:buNone/>
            </a:pPr>
            <a:r>
              <a:rPr lang="en-US" sz="2700" b="0" i="0" u="none" strike="noStrike" cap="none">
                <a:solidFill>
                  <a:srgbClr val="000000"/>
                </a:solidFill>
                <a:latin typeface="Times New Roman"/>
                <a:ea typeface="Times New Roman"/>
                <a:cs typeface="Times New Roman"/>
                <a:sym typeface="Times New Roman"/>
              </a:rPr>
              <a:t>power</a:t>
            </a:r>
            <a:endParaRPr sz="2700" b="0" i="0" u="none" strike="noStrike" cap="none">
              <a:solidFill>
                <a:srgbClr val="000000"/>
              </a:solidFill>
              <a:latin typeface="Times New Roman"/>
              <a:ea typeface="Times New Roman"/>
              <a:cs typeface="Times New Roman"/>
              <a:sym typeface="Times New Roman"/>
            </a:endParaRPr>
          </a:p>
        </p:txBody>
      </p:sp>
      <p:pic>
        <p:nvPicPr>
          <p:cNvPr id="251" name="Google Shape;251;p14"/>
          <p:cNvPicPr preferRelativeResize="0"/>
          <p:nvPr/>
        </p:nvPicPr>
        <p:blipFill rotWithShape="1">
          <a:blip r:embed="rId4">
            <a:alphaModFix/>
          </a:blip>
          <a:srcRect/>
          <a:stretch/>
        </p:blipFill>
        <p:spPr>
          <a:xfrm>
            <a:off x="8127925" y="1347423"/>
            <a:ext cx="3962400" cy="51762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grpSp>
        <p:nvGrpSpPr>
          <p:cNvPr id="256" name="Google Shape;256;p15"/>
          <p:cNvGrpSpPr/>
          <p:nvPr/>
        </p:nvGrpSpPr>
        <p:grpSpPr>
          <a:xfrm>
            <a:off x="0" y="0"/>
            <a:ext cx="12191997" cy="6858146"/>
            <a:chOff x="0" y="13266"/>
            <a:chExt cx="12191997" cy="6858146"/>
          </a:xfrm>
        </p:grpSpPr>
        <p:pic>
          <p:nvPicPr>
            <p:cNvPr id="257" name="Google Shape;257;p15"/>
            <p:cNvPicPr preferRelativeResize="0"/>
            <p:nvPr/>
          </p:nvPicPr>
          <p:blipFill rotWithShape="1">
            <a:blip r:embed="rId3">
              <a:alphaModFix/>
            </a:blip>
            <a:srcRect/>
            <a:stretch/>
          </p:blipFill>
          <p:spPr>
            <a:xfrm>
              <a:off x="0" y="13266"/>
              <a:ext cx="12191997" cy="6857998"/>
            </a:xfrm>
            <a:prstGeom prst="rect">
              <a:avLst/>
            </a:prstGeom>
            <a:noFill/>
            <a:ln>
              <a:noFill/>
            </a:ln>
          </p:spPr>
        </p:pic>
        <p:sp>
          <p:nvSpPr>
            <p:cNvPr id="258" name="Google Shape;258;p15"/>
            <p:cNvSpPr/>
            <p:nvPr/>
          </p:nvSpPr>
          <p:spPr>
            <a:xfrm>
              <a:off x="2448629" y="6532712"/>
              <a:ext cx="4896600" cy="33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lt1"/>
                  </a:solidFill>
                  <a:latin typeface="Arial"/>
                  <a:ea typeface="Arial"/>
                  <a:cs typeface="Arial"/>
                  <a:sym typeface="Arial"/>
                </a:rPr>
                <a:t>Creating Global Citizens Rooted with Islamic Values</a:t>
              </a:r>
              <a:endParaRPr sz="1500" b="0" i="0" u="none" strike="noStrike" cap="none">
                <a:solidFill>
                  <a:schemeClr val="lt1"/>
                </a:solidFill>
                <a:latin typeface="Calibri"/>
                <a:ea typeface="Calibri"/>
                <a:cs typeface="Calibri"/>
                <a:sym typeface="Calibri"/>
              </a:endParaRPr>
            </a:p>
          </p:txBody>
        </p:sp>
      </p:grpSp>
      <p:sp>
        <p:nvSpPr>
          <p:cNvPr id="259" name="Google Shape;259;p15"/>
          <p:cNvSpPr/>
          <p:nvPr/>
        </p:nvSpPr>
        <p:spPr>
          <a:xfrm>
            <a:off x="261225" y="380050"/>
            <a:ext cx="7622100" cy="10650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900"/>
              <a:buFont typeface="Arial"/>
              <a:buNone/>
            </a:pPr>
            <a:r>
              <a:rPr lang="en-US" sz="2900" b="0" i="0" u="none" strike="noStrike" cap="none">
                <a:solidFill>
                  <a:srgbClr val="000000"/>
                </a:solidFill>
                <a:latin typeface="Trebuchet MS"/>
                <a:ea typeface="Trebuchet MS"/>
                <a:cs typeface="Trebuchet MS"/>
                <a:sym typeface="Trebuchet MS"/>
              </a:rPr>
              <a:t>Control path and data path</a:t>
            </a:r>
            <a:endParaRPr sz="2900" b="0" i="0" u="none" strike="noStrike" cap="none">
              <a:solidFill>
                <a:srgbClr val="000000"/>
              </a:solidFill>
              <a:latin typeface="Trebuchet MS"/>
              <a:ea typeface="Trebuchet MS"/>
              <a:cs typeface="Trebuchet MS"/>
              <a:sym typeface="Trebuchet MS"/>
            </a:endParaRPr>
          </a:p>
        </p:txBody>
      </p:sp>
      <p:sp>
        <p:nvSpPr>
          <p:cNvPr id="260" name="Google Shape;260;p15"/>
          <p:cNvSpPr/>
          <p:nvPr/>
        </p:nvSpPr>
        <p:spPr>
          <a:xfrm>
            <a:off x="10554750" y="6529774"/>
            <a:ext cx="1635908" cy="328189"/>
          </a:xfrm>
          <a:custGeom>
            <a:avLst/>
            <a:gdLst/>
            <a:ahLst/>
            <a:cxnLst/>
            <a:rect l="l" t="t" r="r" b="b"/>
            <a:pathLst>
              <a:path w="1536064" h="109854" extrusionOk="0">
                <a:moveTo>
                  <a:pt x="0" y="109651"/>
                </a:moveTo>
                <a:lnTo>
                  <a:pt x="1535976" y="109651"/>
                </a:lnTo>
                <a:lnTo>
                  <a:pt x="1535976" y="0"/>
                </a:lnTo>
                <a:lnTo>
                  <a:pt x="0" y="0"/>
                </a:lnTo>
                <a:lnTo>
                  <a:pt x="0" y="109651"/>
                </a:lnTo>
                <a:close/>
              </a:path>
            </a:pathLst>
          </a:custGeom>
          <a:solidFill>
            <a:srgbClr val="ADADE0"/>
          </a:solidFill>
          <a:ln>
            <a:noFill/>
          </a:ln>
        </p:spPr>
        <p:txBody>
          <a:bodyPr spcFirstLastPara="1" wrap="square" lIns="0" tIns="0" rIns="91425" bIns="0"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1500" b="0" i="0" u="none" strike="noStrike" cap="none">
                <a:solidFill>
                  <a:srgbClr val="FFFFFF"/>
                </a:solidFill>
                <a:latin typeface="Arial"/>
                <a:ea typeface="Arial"/>
                <a:cs typeface="Arial"/>
                <a:sym typeface="Arial"/>
              </a:rPr>
              <a:t>        </a:t>
            </a:r>
            <a:fld id="{00000000-1234-1234-1234-123412341234}" type="slidenum">
              <a:rPr lang="en-US" sz="1500" b="0" i="0" u="none" strike="noStrike" cap="none">
                <a:solidFill>
                  <a:srgbClr val="FFFFFF"/>
                </a:solidFill>
                <a:latin typeface="Arial"/>
                <a:ea typeface="Arial"/>
                <a:cs typeface="Arial"/>
                <a:sym typeface="Arial"/>
              </a:rPr>
              <a:t>9</a:t>
            </a:fld>
            <a:r>
              <a:rPr lang="en-US" sz="1500" b="0" i="0" u="none" strike="noStrike" cap="none">
                <a:solidFill>
                  <a:srgbClr val="FFFFFF"/>
                </a:solidFill>
                <a:latin typeface="Arial"/>
                <a:ea typeface="Arial"/>
                <a:cs typeface="Arial"/>
                <a:sym typeface="Arial"/>
              </a:rPr>
              <a:t> </a:t>
            </a:r>
            <a:endParaRPr sz="1500" b="0" i="0" u="none" strike="noStrike" cap="none">
              <a:solidFill>
                <a:srgbClr val="FFFFFF"/>
              </a:solidFill>
              <a:latin typeface="Arial"/>
              <a:ea typeface="Arial"/>
              <a:cs typeface="Arial"/>
              <a:sym typeface="Arial"/>
            </a:endParaRPr>
          </a:p>
        </p:txBody>
      </p:sp>
      <p:sp>
        <p:nvSpPr>
          <p:cNvPr id="261" name="Google Shape;261;p15"/>
          <p:cNvSpPr txBox="1"/>
          <p:nvPr/>
        </p:nvSpPr>
        <p:spPr>
          <a:xfrm>
            <a:off x="261225" y="1347425"/>
            <a:ext cx="11930700" cy="6003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2700"/>
              <a:buFont typeface="Arial"/>
              <a:buNone/>
            </a:pPr>
            <a:endParaRPr sz="2700" b="0" i="0" u="none" strike="noStrike" cap="none">
              <a:solidFill>
                <a:srgbClr val="000000"/>
              </a:solidFill>
              <a:latin typeface="Times New Roman"/>
              <a:ea typeface="Times New Roman"/>
              <a:cs typeface="Times New Roman"/>
              <a:sym typeface="Times New Roman"/>
            </a:endParaRPr>
          </a:p>
        </p:txBody>
      </p:sp>
      <p:sp>
        <p:nvSpPr>
          <p:cNvPr id="262" name="Google Shape;262;p15"/>
          <p:cNvSpPr txBox="1"/>
          <p:nvPr/>
        </p:nvSpPr>
        <p:spPr>
          <a:xfrm>
            <a:off x="261225" y="1347425"/>
            <a:ext cx="11930700" cy="4901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2700"/>
              <a:buFont typeface="Arial"/>
              <a:buNone/>
            </a:pPr>
            <a:r>
              <a:rPr lang="en-US" sz="2700" b="0" i="0" u="none" strike="noStrike" cap="none">
                <a:solidFill>
                  <a:srgbClr val="000000"/>
                </a:solidFill>
                <a:latin typeface="Times New Roman"/>
                <a:ea typeface="Times New Roman"/>
                <a:cs typeface="Times New Roman"/>
                <a:sym typeface="Times New Roman"/>
              </a:rPr>
              <a:t>Data path</a:t>
            </a:r>
            <a:endParaRPr sz="2700" b="0" i="0" u="none" strike="noStrike" cap="none">
              <a:solidFill>
                <a:srgbClr val="000000"/>
              </a:solidFill>
              <a:latin typeface="Times New Roman"/>
              <a:ea typeface="Times New Roman"/>
              <a:cs typeface="Times New Roman"/>
              <a:sym typeface="Times New Roman"/>
            </a:endParaRPr>
          </a:p>
          <a:p>
            <a:pPr marL="914400" marR="0" lvl="0"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Registers, wires, multiplexers, data elements</a:t>
            </a:r>
            <a:endParaRPr sz="27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700"/>
              <a:buFont typeface="Arial"/>
              <a:buNone/>
            </a:pPr>
            <a:endParaRPr sz="27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700"/>
              <a:buFont typeface="Arial"/>
              <a:buNone/>
            </a:pPr>
            <a:r>
              <a:rPr lang="en-US" sz="2700" b="0" i="0" u="none" strike="noStrike" cap="none">
                <a:solidFill>
                  <a:srgbClr val="000000"/>
                </a:solidFill>
                <a:latin typeface="Times New Roman"/>
                <a:ea typeface="Times New Roman"/>
                <a:cs typeface="Times New Roman"/>
                <a:sym typeface="Times New Roman"/>
              </a:rPr>
              <a:t>Control path</a:t>
            </a:r>
            <a:endParaRPr sz="2700" b="0" i="0" u="none" strike="noStrike" cap="none">
              <a:solidFill>
                <a:srgbClr val="000000"/>
              </a:solidFill>
              <a:latin typeface="Times New Roman"/>
              <a:ea typeface="Times New Roman"/>
              <a:cs typeface="Times New Roman"/>
              <a:sym typeface="Times New Roman"/>
            </a:endParaRPr>
          </a:p>
          <a:p>
            <a:pPr marL="914400" marR="0" lvl="0"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It is basically a finite state machine</a:t>
            </a:r>
            <a:endParaRPr sz="2700" b="0" i="0" u="none" strike="noStrike" cap="none">
              <a:solidFill>
                <a:srgbClr val="000000"/>
              </a:solidFill>
              <a:latin typeface="Times New Roman"/>
              <a:ea typeface="Times New Roman"/>
              <a:cs typeface="Times New Roman"/>
              <a:sym typeface="Times New Roman"/>
            </a:endParaRPr>
          </a:p>
          <a:p>
            <a:pPr marL="914400" marR="0" lvl="0" indent="-400050" algn="l" rtl="0">
              <a:lnSpc>
                <a:spcPct val="115000"/>
              </a:lnSpc>
              <a:spcBef>
                <a:spcPts val="0"/>
              </a:spcBef>
              <a:spcAft>
                <a:spcPts val="0"/>
              </a:spcAft>
              <a:buClr>
                <a:srgbClr val="000000"/>
              </a:buClr>
              <a:buSzPts val="2700"/>
              <a:buFont typeface="Times New Roman"/>
              <a:buChar char="●"/>
            </a:pPr>
            <a:r>
              <a:rPr lang="en-US" sz="2700" b="0" i="0" u="none" strike="noStrike" cap="none">
                <a:solidFill>
                  <a:srgbClr val="000000"/>
                </a:solidFill>
                <a:latin typeface="Times New Roman"/>
                <a:ea typeface="Times New Roman"/>
                <a:cs typeface="Times New Roman"/>
                <a:sym typeface="Times New Roman"/>
              </a:rPr>
              <a:t>can be hardware and microprogram control</a:t>
            </a:r>
            <a:endParaRPr sz="27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700"/>
              <a:buFont typeface="Arial"/>
              <a:buNone/>
            </a:pPr>
            <a:endParaRPr sz="27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700"/>
              <a:buFont typeface="Arial"/>
              <a:buNone/>
            </a:pPr>
            <a:endParaRPr sz="27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700"/>
              <a:buFont typeface="Arial"/>
              <a:buNone/>
            </a:pPr>
            <a:endParaRPr sz="27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700"/>
              <a:buFont typeface="Arial"/>
              <a:buNone/>
            </a:pPr>
            <a:endParaRPr sz="2700" b="0" i="0" u="none" strike="noStrike" cap="none">
              <a:solidFill>
                <a:srgbClr val="000000"/>
              </a:solidFill>
              <a:latin typeface="Times New Roman"/>
              <a:ea typeface="Times New Roman"/>
              <a:cs typeface="Times New Roman"/>
              <a:sym typeface="Times New Roman"/>
            </a:endParaRPr>
          </a:p>
        </p:txBody>
      </p:sp>
      <p:pic>
        <p:nvPicPr>
          <p:cNvPr id="263" name="Google Shape;263;p15"/>
          <p:cNvPicPr preferRelativeResize="0"/>
          <p:nvPr/>
        </p:nvPicPr>
        <p:blipFill rotWithShape="1">
          <a:blip r:embed="rId4">
            <a:alphaModFix/>
          </a:blip>
          <a:srcRect/>
          <a:stretch/>
        </p:blipFill>
        <p:spPr>
          <a:xfrm>
            <a:off x="8039100" y="1943100"/>
            <a:ext cx="3582925" cy="37766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588</Words>
  <Application>Microsoft Office PowerPoint</Application>
  <PresentationFormat>Widescreen</PresentationFormat>
  <Paragraphs>118</Paragraphs>
  <Slides>13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Harvard vs Von Neumann Architecture</vt:lpstr>
      <vt:lpstr>Harvard vs Von Neumann Arch.</vt:lpstr>
      <vt:lpstr>Harvard vs Von Neumann 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Mueeze Mushabbir</cp:lastModifiedBy>
  <cp:revision>4</cp:revision>
  <dcterms:modified xsi:type="dcterms:W3CDTF">2023-12-10T21:32:59Z</dcterms:modified>
</cp:coreProperties>
</file>