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Lst>
  <p:sldSz cy="6858000" cx="12192000"/>
  <p:notesSz cx="6858000" cy="9144000"/>
  <p:embeddedFontLst>
    <p:embeddedFont>
      <p:font typeface="Belleza"/>
      <p:regular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1" roundtripDataSignature="AMtx7mjeUo6+yFwkSu9oj84xCACITm5q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customschemas.google.com/relationships/presentationmetadata" Target="metadata"/><Relationship Id="rId70" Type="http://schemas.openxmlformats.org/officeDocument/2006/relationships/font" Target="fonts/Belleza-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https://keydifferences.com/difference-between-questionnaire-and-interview.html</a:t>
            </a:r>
            <a:endParaRPr/>
          </a:p>
        </p:txBody>
      </p:sp>
      <p:sp>
        <p:nvSpPr>
          <p:cNvPr id="155" name="Google Shape;15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safety-critical systems may entail a high degree of risk in experimentation, and a case study may be more feasible. </a:t>
            </a:r>
            <a:endParaRPr/>
          </a:p>
        </p:txBody>
      </p:sp>
      <p:sp>
        <p:nvSpPr>
          <p:cNvPr id="204" name="Google Shape;20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treatment group (also called the experimental group) receives the </a:t>
            </a:r>
            <a:r>
              <a:rPr b="1" i="0" lang="en-US" sz="1200">
                <a:solidFill>
                  <a:schemeClr val="dk1"/>
                </a:solidFill>
                <a:latin typeface="Calibri"/>
                <a:ea typeface="Calibri"/>
                <a:cs typeface="Calibri"/>
                <a:sym typeface="Calibri"/>
              </a:rPr>
              <a:t>treatment whose effect the researcher is interested</a:t>
            </a:r>
            <a:r>
              <a:rPr b="0" i="0" lang="en-US" sz="1200">
                <a:solidFill>
                  <a:schemeClr val="dk1"/>
                </a:solidFill>
                <a:latin typeface="Calibri"/>
                <a:ea typeface="Calibri"/>
                <a:cs typeface="Calibri"/>
                <a:sym typeface="Calibri"/>
              </a:rPr>
              <a:t> in. The control group receives either no treatment, a standard treatment whose effect is already known, or a placebo (a fake treatment).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en-US"/>
              <a:t>In a controlled experiment, you can identify the variables and sample </a:t>
            </a:r>
            <a:r>
              <a:rPr i="1" lang="en-US"/>
              <a:t>over </a:t>
            </a:r>
            <a:r>
              <a:rPr lang="en-US"/>
              <a:t>them.</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This phrase means that you select projects exhibiting a variety of characteristics possible for your organization and design your research so that more</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than one value will be taken for each characteristic. You aim for coverage, so that you have an instance for each possibility or possible combination.</a:t>
            </a:r>
            <a:r>
              <a:rPr lang="en-US"/>
              <a:t>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In a case study, you sample </a:t>
            </a:r>
            <a:r>
              <a:rPr i="1" lang="en-US"/>
              <a:t>from </a:t>
            </a:r>
            <a:r>
              <a:rPr lang="en-US"/>
              <a:t>the state variable, rather than over it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This phrase means that you select a value of the variable that is typical for your organization and its projects. </a:t>
            </a:r>
            <a:br>
              <a:rPr lang="en-US"/>
            </a:br>
            <a:endParaRPr/>
          </a:p>
        </p:txBody>
      </p:sp>
      <p:sp>
        <p:nvSpPr>
          <p:cNvPr id="261" name="Google Shape;26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An experimental design deals with experimental units and experimental error. As noted above, an </a:t>
            </a:r>
            <a:r>
              <a:rPr b="0" i="1" lang="en-US" sz="1200">
                <a:solidFill>
                  <a:schemeClr val="dk1"/>
                </a:solidFill>
                <a:latin typeface="Calibri"/>
                <a:ea typeface="Calibri"/>
                <a:cs typeface="Calibri"/>
                <a:sym typeface="Calibri"/>
              </a:rPr>
              <a:t>experimental unit </a:t>
            </a:r>
            <a:r>
              <a:rPr b="0" i="0" lang="en-US" sz="1200">
                <a:solidFill>
                  <a:schemeClr val="dk1"/>
                </a:solidFill>
                <a:latin typeface="Calibri"/>
                <a:ea typeface="Calibri"/>
                <a:cs typeface="Calibri"/>
                <a:sym typeface="Calibri"/>
              </a:rPr>
              <a:t>is the experimental object to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which a single treatment is applied. </a:t>
            </a:r>
            <a:br>
              <a:rPr lang="en-US"/>
            </a:br>
            <a:r>
              <a:rPr b="0" i="1" lang="en-US" sz="1200">
                <a:solidFill>
                  <a:schemeClr val="dk1"/>
                </a:solidFill>
                <a:latin typeface="Calibri"/>
                <a:ea typeface="Calibri"/>
                <a:cs typeface="Calibri"/>
                <a:sym typeface="Calibri"/>
              </a:rPr>
              <a:t>Experimental error </a:t>
            </a:r>
            <a:r>
              <a:rPr b="0" i="0" lang="en-US" sz="1200">
                <a:solidFill>
                  <a:schemeClr val="dk1"/>
                </a:solidFill>
                <a:latin typeface="Calibri"/>
                <a:ea typeface="Calibri"/>
                <a:cs typeface="Calibri"/>
                <a:sym typeface="Calibri"/>
              </a:rPr>
              <a:t>describes the failure of two identically treated experimental units to yield identical results.</a:t>
            </a:r>
            <a:r>
              <a:rPr lang="en-US"/>
              <a:t> </a:t>
            </a:r>
            <a:br>
              <a:rPr lang="en-US"/>
            </a:br>
            <a:endParaRPr/>
          </a:p>
        </p:txBody>
      </p:sp>
      <p:sp>
        <p:nvSpPr>
          <p:cNvPr id="340" name="Google Shape;340;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Two or more variables are </a:t>
            </a:r>
            <a:r>
              <a:rPr b="0" i="1" lang="en-US" sz="1200">
                <a:solidFill>
                  <a:schemeClr val="dk1"/>
                </a:solidFill>
                <a:latin typeface="Calibri"/>
                <a:ea typeface="Calibri"/>
                <a:cs typeface="Calibri"/>
                <a:sym typeface="Calibri"/>
              </a:rPr>
              <a:t>confounded </a:t>
            </a:r>
            <a:r>
              <a:rPr b="0" i="0" lang="en-US" sz="1200">
                <a:solidFill>
                  <a:schemeClr val="dk1"/>
                </a:solidFill>
                <a:latin typeface="Calibri"/>
                <a:ea typeface="Calibri"/>
                <a:cs typeface="Calibri"/>
                <a:sym typeface="Calibri"/>
              </a:rPr>
              <a:t>if it is impossible to separate their eﬀects when the subsequent analysis is performed.</a:t>
            </a:r>
            <a:r>
              <a:rPr lang="en-US"/>
              <a:t> </a:t>
            </a:r>
            <a:br>
              <a:rPr lang="en-US"/>
            </a:br>
            <a:endParaRPr/>
          </a:p>
        </p:txBody>
      </p:sp>
      <p:sp>
        <p:nvSpPr>
          <p:cNvPr id="355" name="Google Shape;355;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use blocks to eliminate bias; use factors to distinguish cases or circumstances</a:t>
            </a:r>
            <a:r>
              <a:rPr lang="en-US"/>
              <a:t> </a:t>
            </a:r>
            <a:br>
              <a:rPr lang="en-US"/>
            </a:br>
            <a:endParaRPr/>
          </a:p>
        </p:txBody>
      </p:sp>
      <p:sp>
        <p:nvSpPr>
          <p:cNvPr id="377" name="Google Shape;377;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Expressing</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design in terms of factors, called the </a:t>
            </a:r>
            <a:r>
              <a:rPr b="0" i="1" lang="en-US" sz="1200">
                <a:solidFill>
                  <a:schemeClr val="dk1"/>
                </a:solidFill>
                <a:latin typeface="Calibri"/>
                <a:ea typeface="Calibri"/>
                <a:cs typeface="Calibri"/>
                <a:sym typeface="Calibri"/>
              </a:rPr>
              <a:t>factorial design</a:t>
            </a:r>
            <a:r>
              <a:rPr b="0" i="0" lang="en-US" sz="1200">
                <a:solidFill>
                  <a:schemeClr val="dk1"/>
                </a:solidFill>
                <a:latin typeface="Calibri"/>
                <a:ea typeface="Calibri"/>
                <a:cs typeface="Calibri"/>
                <a:sym typeface="Calibri"/>
              </a:rPr>
              <a:t>, tells you how many</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diﬀerent treatment combinations are required.</a:t>
            </a:r>
            <a:r>
              <a:rPr lang="en-US"/>
              <a:t> </a:t>
            </a:r>
            <a:br>
              <a:rPr lang="en-US"/>
            </a:br>
            <a:endParaRPr/>
          </a:p>
        </p:txBody>
      </p:sp>
      <p:sp>
        <p:nvSpPr>
          <p:cNvPr id="391" name="Google Shape;391;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1. PHP programmers with less than 2 years of experience with PHP</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t>
            </a:r>
            <a:r>
              <a:rPr b="0" i="1" lang="en-US" sz="1200">
                <a:solidFill>
                  <a:schemeClr val="dk1"/>
                </a:solidFill>
                <a:latin typeface="Calibri"/>
                <a:ea typeface="Calibri"/>
                <a:cs typeface="Calibri"/>
                <a:sym typeface="Calibri"/>
              </a:rPr>
              <a:t>a</a:t>
            </a:r>
            <a:r>
              <a:rPr b="0" i="0" lang="en-US" sz="1200">
                <a:solidFill>
                  <a:schemeClr val="dk1"/>
                </a:solidFill>
                <a:latin typeface="Calibri"/>
                <a:ea typeface="Calibri"/>
                <a:cs typeface="Calibri"/>
                <a:sym typeface="Calibri"/>
              </a:rPr>
              <a:t>1</a:t>
            </a:r>
            <a:r>
              <a:rPr b="0" i="1" lang="en-US" sz="1200">
                <a:solidFill>
                  <a:schemeClr val="dk1"/>
                </a:solidFill>
                <a:latin typeface="Calibri"/>
                <a:ea typeface="Calibri"/>
                <a:cs typeface="Calibri"/>
                <a:sym typeface="Calibri"/>
              </a:rPr>
              <a:t>b</a:t>
            </a:r>
            <a:r>
              <a:rPr b="0" i="0" lang="en-US" sz="1200">
                <a:solidFill>
                  <a:schemeClr val="dk1"/>
                </a:solidFill>
                <a:latin typeface="Calibri"/>
                <a:ea typeface="Calibri"/>
                <a:cs typeface="Calibri"/>
                <a:sym typeface="Calibri"/>
              </a:rPr>
              <a:t>1)</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2. PHP programmers with less than 2 years of experience with Java</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t>
            </a:r>
            <a:r>
              <a:rPr b="0" i="1" lang="en-US" sz="1200">
                <a:solidFill>
                  <a:schemeClr val="dk1"/>
                </a:solidFill>
                <a:latin typeface="Calibri"/>
                <a:ea typeface="Calibri"/>
                <a:cs typeface="Calibri"/>
                <a:sym typeface="Calibri"/>
              </a:rPr>
              <a:t>a</a:t>
            </a:r>
            <a:r>
              <a:rPr b="0" i="0" lang="en-US" sz="1200">
                <a:solidFill>
                  <a:schemeClr val="dk1"/>
                </a:solidFill>
                <a:latin typeface="Calibri"/>
                <a:ea typeface="Calibri"/>
                <a:cs typeface="Calibri"/>
                <a:sym typeface="Calibri"/>
              </a:rPr>
              <a:t>1</a:t>
            </a:r>
            <a:r>
              <a:rPr b="0" i="1" lang="en-US" sz="1200">
                <a:solidFill>
                  <a:schemeClr val="dk1"/>
                </a:solidFill>
                <a:latin typeface="Calibri"/>
                <a:ea typeface="Calibri"/>
                <a:cs typeface="Calibri"/>
                <a:sym typeface="Calibri"/>
              </a:rPr>
              <a:t>b</a:t>
            </a:r>
            <a:r>
              <a:rPr b="0" i="0" lang="en-US" sz="1200">
                <a:solidFill>
                  <a:schemeClr val="dk1"/>
                </a:solidFill>
                <a:latin typeface="Calibri"/>
                <a:ea typeface="Calibri"/>
                <a:cs typeface="Calibri"/>
                <a:sym typeface="Calibri"/>
              </a:rPr>
              <a:t>3)</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3. PHP programmers with at least 2 years of experience with PHP (</a:t>
            </a:r>
            <a:r>
              <a:rPr b="0" i="1" lang="en-US" sz="1200">
                <a:solidFill>
                  <a:schemeClr val="dk1"/>
                </a:solidFill>
                <a:latin typeface="Calibri"/>
                <a:ea typeface="Calibri"/>
                <a:cs typeface="Calibri"/>
                <a:sym typeface="Calibri"/>
              </a:rPr>
              <a:t>a</a:t>
            </a:r>
            <a:r>
              <a:rPr b="0" i="0" lang="en-US" sz="1200">
                <a:solidFill>
                  <a:schemeClr val="dk1"/>
                </a:solidFill>
                <a:latin typeface="Calibri"/>
                <a:ea typeface="Calibri"/>
                <a:cs typeface="Calibri"/>
                <a:sym typeface="Calibri"/>
              </a:rPr>
              <a:t>1</a:t>
            </a:r>
            <a:r>
              <a:rPr b="0" i="1" lang="en-US" sz="1200">
                <a:solidFill>
                  <a:schemeClr val="dk1"/>
                </a:solidFill>
                <a:latin typeface="Calibri"/>
                <a:ea typeface="Calibri"/>
                <a:cs typeface="Calibri"/>
                <a:sym typeface="Calibri"/>
              </a:rPr>
              <a:t>b</a:t>
            </a:r>
            <a:r>
              <a:rPr b="0" i="0" lang="en-US" sz="1200">
                <a:solidFill>
                  <a:schemeClr val="dk1"/>
                </a:solidFill>
                <a:latin typeface="Calibri"/>
                <a:ea typeface="Calibri"/>
                <a:cs typeface="Calibri"/>
                <a:sym typeface="Calibri"/>
              </a:rPr>
              <a:t>2)</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4. PHP programmers with at least 2 years of experience with Java (</a:t>
            </a:r>
            <a:r>
              <a:rPr b="0" i="1" lang="en-US" sz="1200">
                <a:solidFill>
                  <a:schemeClr val="dk1"/>
                </a:solidFill>
                <a:latin typeface="Calibri"/>
                <a:ea typeface="Calibri"/>
                <a:cs typeface="Calibri"/>
                <a:sym typeface="Calibri"/>
              </a:rPr>
              <a:t>a</a:t>
            </a:r>
            <a:r>
              <a:rPr b="0" i="0" lang="en-US" sz="1200">
                <a:solidFill>
                  <a:schemeClr val="dk1"/>
                </a:solidFill>
                <a:latin typeface="Calibri"/>
                <a:ea typeface="Calibri"/>
                <a:cs typeface="Calibri"/>
                <a:sym typeface="Calibri"/>
              </a:rPr>
              <a:t>1</a:t>
            </a:r>
            <a:r>
              <a:rPr b="0" i="1" lang="en-US" sz="1200">
                <a:solidFill>
                  <a:schemeClr val="dk1"/>
                </a:solidFill>
                <a:latin typeface="Calibri"/>
                <a:ea typeface="Calibri"/>
                <a:cs typeface="Calibri"/>
                <a:sym typeface="Calibri"/>
              </a:rPr>
              <a:t>b</a:t>
            </a:r>
            <a:r>
              <a:rPr b="0" i="0" lang="en-US" sz="1200">
                <a:solidFill>
                  <a:schemeClr val="dk1"/>
                </a:solidFill>
                <a:latin typeface="Calibri"/>
                <a:ea typeface="Calibri"/>
                <a:cs typeface="Calibri"/>
                <a:sym typeface="Calibri"/>
              </a:rPr>
              <a:t>4)</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5. Java programmers with less than 2 years of experience with PHP</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t>
            </a:r>
            <a:r>
              <a:rPr b="0" i="1" lang="en-US" sz="1200">
                <a:solidFill>
                  <a:schemeClr val="dk1"/>
                </a:solidFill>
                <a:latin typeface="Calibri"/>
                <a:ea typeface="Calibri"/>
                <a:cs typeface="Calibri"/>
                <a:sym typeface="Calibri"/>
              </a:rPr>
              <a:t>a</a:t>
            </a:r>
            <a:r>
              <a:rPr b="0" i="0" lang="en-US" sz="1200">
                <a:solidFill>
                  <a:schemeClr val="dk1"/>
                </a:solidFill>
                <a:latin typeface="Calibri"/>
                <a:ea typeface="Calibri"/>
                <a:cs typeface="Calibri"/>
                <a:sym typeface="Calibri"/>
              </a:rPr>
              <a:t>2</a:t>
            </a:r>
            <a:r>
              <a:rPr b="0" i="1" lang="en-US" sz="1200">
                <a:solidFill>
                  <a:schemeClr val="dk1"/>
                </a:solidFill>
                <a:latin typeface="Calibri"/>
                <a:ea typeface="Calibri"/>
                <a:cs typeface="Calibri"/>
                <a:sym typeface="Calibri"/>
              </a:rPr>
              <a:t>b</a:t>
            </a:r>
            <a:r>
              <a:rPr b="0" i="0" lang="en-US" sz="1200">
                <a:solidFill>
                  <a:schemeClr val="dk1"/>
                </a:solidFill>
                <a:latin typeface="Calibri"/>
                <a:ea typeface="Calibri"/>
                <a:cs typeface="Calibri"/>
                <a:sym typeface="Calibri"/>
              </a:rPr>
              <a:t>1)</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6. Java programmers with less than 2 years of experience with Java</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t>
            </a:r>
            <a:r>
              <a:rPr b="0" i="1" lang="en-US" sz="1200">
                <a:solidFill>
                  <a:schemeClr val="dk1"/>
                </a:solidFill>
                <a:latin typeface="Calibri"/>
                <a:ea typeface="Calibri"/>
                <a:cs typeface="Calibri"/>
                <a:sym typeface="Calibri"/>
              </a:rPr>
              <a:t>a</a:t>
            </a:r>
            <a:r>
              <a:rPr b="0" i="0" lang="en-US" sz="1200">
                <a:solidFill>
                  <a:schemeClr val="dk1"/>
                </a:solidFill>
                <a:latin typeface="Calibri"/>
                <a:ea typeface="Calibri"/>
                <a:cs typeface="Calibri"/>
                <a:sym typeface="Calibri"/>
              </a:rPr>
              <a:t>2</a:t>
            </a:r>
            <a:r>
              <a:rPr b="0" i="1" lang="en-US" sz="1200">
                <a:solidFill>
                  <a:schemeClr val="dk1"/>
                </a:solidFill>
                <a:latin typeface="Calibri"/>
                <a:ea typeface="Calibri"/>
                <a:cs typeface="Calibri"/>
                <a:sym typeface="Calibri"/>
              </a:rPr>
              <a:t>b</a:t>
            </a:r>
            <a:r>
              <a:rPr b="0" i="0" lang="en-US" sz="1200">
                <a:solidFill>
                  <a:schemeClr val="dk1"/>
                </a:solidFill>
                <a:latin typeface="Calibri"/>
                <a:ea typeface="Calibri"/>
                <a:cs typeface="Calibri"/>
                <a:sym typeface="Calibri"/>
              </a:rPr>
              <a:t>3)</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7. Java programmers with at least 2 years of experience with PHP (</a:t>
            </a:r>
            <a:r>
              <a:rPr b="0" i="1" lang="en-US" sz="1200">
                <a:solidFill>
                  <a:schemeClr val="dk1"/>
                </a:solidFill>
                <a:latin typeface="Calibri"/>
                <a:ea typeface="Calibri"/>
                <a:cs typeface="Calibri"/>
                <a:sym typeface="Calibri"/>
              </a:rPr>
              <a:t>a</a:t>
            </a:r>
            <a:r>
              <a:rPr b="0" i="0" lang="en-US" sz="1200">
                <a:solidFill>
                  <a:schemeClr val="dk1"/>
                </a:solidFill>
                <a:latin typeface="Calibri"/>
                <a:ea typeface="Calibri"/>
                <a:cs typeface="Calibri"/>
                <a:sym typeface="Calibri"/>
              </a:rPr>
              <a:t>2</a:t>
            </a:r>
            <a:r>
              <a:rPr b="0" i="1" lang="en-US" sz="1200">
                <a:solidFill>
                  <a:schemeClr val="dk1"/>
                </a:solidFill>
                <a:latin typeface="Calibri"/>
                <a:ea typeface="Calibri"/>
                <a:cs typeface="Calibri"/>
                <a:sym typeface="Calibri"/>
              </a:rPr>
              <a:t>b</a:t>
            </a:r>
            <a:r>
              <a:rPr b="0" i="0" lang="en-US" sz="1200">
                <a:solidFill>
                  <a:schemeClr val="dk1"/>
                </a:solidFill>
                <a:latin typeface="Calibri"/>
                <a:ea typeface="Calibri"/>
                <a:cs typeface="Calibri"/>
                <a:sym typeface="Calibri"/>
              </a:rPr>
              <a:t>2)</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8. Java programmers with at least 2 years of experience with Java (</a:t>
            </a:r>
            <a:r>
              <a:rPr b="0" i="1" lang="en-US" sz="1200">
                <a:solidFill>
                  <a:schemeClr val="dk1"/>
                </a:solidFill>
                <a:latin typeface="Calibri"/>
                <a:ea typeface="Calibri"/>
                <a:cs typeface="Calibri"/>
                <a:sym typeface="Calibri"/>
              </a:rPr>
              <a:t>a</a:t>
            </a:r>
            <a:r>
              <a:rPr b="0" i="0" lang="en-US" sz="1200">
                <a:solidFill>
                  <a:schemeClr val="dk1"/>
                </a:solidFill>
                <a:latin typeface="Calibri"/>
                <a:ea typeface="Calibri"/>
                <a:cs typeface="Calibri"/>
                <a:sym typeface="Calibri"/>
              </a:rPr>
              <a:t>2</a:t>
            </a:r>
            <a:r>
              <a:rPr b="0" i="1" lang="en-US" sz="1200">
                <a:solidFill>
                  <a:schemeClr val="dk1"/>
                </a:solidFill>
                <a:latin typeface="Calibri"/>
                <a:ea typeface="Calibri"/>
                <a:cs typeface="Calibri"/>
                <a:sym typeface="Calibri"/>
              </a:rPr>
              <a:t>b</a:t>
            </a:r>
            <a:r>
              <a:rPr b="0" i="0" lang="en-US" sz="1200">
                <a:solidFill>
                  <a:schemeClr val="dk1"/>
                </a:solidFill>
                <a:latin typeface="Calibri"/>
                <a:ea typeface="Calibri"/>
                <a:cs typeface="Calibri"/>
                <a:sym typeface="Calibri"/>
              </a:rPr>
              <a:t>4)</a:t>
            </a:r>
            <a:r>
              <a:rPr lang="en-US"/>
              <a:t> </a:t>
            </a:r>
            <a:br>
              <a:rPr lang="en-US"/>
            </a:br>
            <a:endParaRPr/>
          </a:p>
        </p:txBody>
      </p:sp>
      <p:sp>
        <p:nvSpPr>
          <p:cNvPr id="400" name="Google Shape;40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7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5"/>
          <p:cNvSpPr/>
          <p:nvPr>
            <p:ph idx="2" type="pic"/>
          </p:nvPr>
        </p:nvSpPr>
        <p:spPr>
          <a:xfrm>
            <a:off x="5183188" y="987425"/>
            <a:ext cx="6172200" cy="4873625"/>
          </a:xfrm>
          <a:prstGeom prst="rect">
            <a:avLst/>
          </a:prstGeom>
          <a:noFill/>
          <a:ln>
            <a:noFill/>
          </a:ln>
        </p:spPr>
      </p:sp>
      <p:sp>
        <p:nvSpPr>
          <p:cNvPr id="68" name="Google Shape;68;p7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Empirical Investigation</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Chapter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Where Data Come From?</a:t>
            </a:r>
            <a:endParaRPr/>
          </a:p>
        </p:txBody>
      </p:sp>
      <p:sp>
        <p:nvSpPr>
          <p:cNvPr id="144" name="Google Shape;144;p10"/>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Lethbridge, Sim, and Singer identify many factors that can affect the reliability of collected data (Lethbridge et al</a:t>
            </a:r>
            <a:r>
              <a:rPr i="1" lang="en-US"/>
              <a:t>. </a:t>
            </a:r>
            <a:r>
              <a:rPr lang="en-US"/>
              <a:t>2005). </a:t>
            </a:r>
            <a:endParaRPr/>
          </a:p>
          <a:p>
            <a:pPr indent="-228600" lvl="0" marL="228600" rtl="0" algn="l">
              <a:lnSpc>
                <a:spcPct val="90000"/>
              </a:lnSpc>
              <a:spcBef>
                <a:spcPts val="1000"/>
              </a:spcBef>
              <a:spcAft>
                <a:spcPts val="0"/>
              </a:spcAft>
              <a:buClr>
                <a:schemeClr val="dk1"/>
              </a:buClr>
              <a:buSzPts val="2800"/>
              <a:buChar char="•"/>
            </a:pPr>
            <a:r>
              <a:rPr lang="en-US"/>
              <a:t>One factor to consider is the closeness of the connection between the evaluators or researchers and the software developers that are part of a project being studied. </a:t>
            </a:r>
            <a:endParaRPr/>
          </a:p>
          <a:p>
            <a:pPr indent="-228600" lvl="0" marL="228600" rtl="0" algn="l">
              <a:lnSpc>
                <a:spcPct val="90000"/>
              </a:lnSpc>
              <a:spcBef>
                <a:spcPts val="1000"/>
              </a:spcBef>
              <a:spcAft>
                <a:spcPts val="0"/>
              </a:spcAft>
              <a:buClr>
                <a:schemeClr val="dk1"/>
              </a:buClr>
              <a:buSzPts val="2800"/>
              <a:buChar char="•"/>
            </a:pPr>
            <a:r>
              <a:rPr lang="en-US"/>
              <a:t>The relative closeness of the connection is classified as </a:t>
            </a:r>
            <a:endParaRPr/>
          </a:p>
          <a:p>
            <a:pPr indent="-228600" lvl="1" marL="685800" rtl="0" algn="l">
              <a:lnSpc>
                <a:spcPct val="90000"/>
              </a:lnSpc>
              <a:spcBef>
                <a:spcPts val="500"/>
              </a:spcBef>
              <a:spcAft>
                <a:spcPts val="0"/>
              </a:spcAft>
              <a:buClr>
                <a:schemeClr val="dk1"/>
              </a:buClr>
              <a:buSzPts val="2400"/>
              <a:buChar char="•"/>
            </a:pPr>
            <a:r>
              <a:rPr i="1" lang="en-US"/>
              <a:t>first degree</a:t>
            </a:r>
            <a:r>
              <a:rPr lang="en-US"/>
              <a:t>, </a:t>
            </a:r>
            <a:endParaRPr/>
          </a:p>
          <a:p>
            <a:pPr indent="-228600" lvl="1" marL="685800" rtl="0" algn="l">
              <a:lnSpc>
                <a:spcPct val="90000"/>
              </a:lnSpc>
              <a:spcBef>
                <a:spcPts val="500"/>
              </a:spcBef>
              <a:spcAft>
                <a:spcPts val="0"/>
              </a:spcAft>
              <a:buClr>
                <a:schemeClr val="dk1"/>
              </a:buClr>
              <a:buSzPts val="2400"/>
              <a:buChar char="•"/>
            </a:pPr>
            <a:r>
              <a:rPr i="1" lang="en-US"/>
              <a:t>second degree</a:t>
            </a:r>
            <a:r>
              <a:rPr lang="en-US"/>
              <a:t>, or </a:t>
            </a:r>
            <a:endParaRPr/>
          </a:p>
          <a:p>
            <a:pPr indent="-228600" lvl="1" marL="685800" rtl="0" algn="l">
              <a:lnSpc>
                <a:spcPct val="90000"/>
              </a:lnSpc>
              <a:spcBef>
                <a:spcPts val="500"/>
              </a:spcBef>
              <a:spcAft>
                <a:spcPts val="0"/>
              </a:spcAft>
              <a:buClr>
                <a:schemeClr val="dk1"/>
              </a:buClr>
              <a:buSzPts val="2400"/>
              <a:buChar char="•"/>
            </a:pPr>
            <a:r>
              <a:rPr i="1" lang="en-US"/>
              <a:t>third degree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Where Data Come From?</a:t>
            </a:r>
            <a:endParaRPr/>
          </a:p>
        </p:txBody>
      </p:sp>
      <p:sp>
        <p:nvSpPr>
          <p:cNvPr id="151" name="Google Shape;151;p11"/>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First degree: </a:t>
            </a:r>
            <a:endParaRPr i="1"/>
          </a:p>
          <a:p>
            <a:pPr indent="-228600" lvl="1" marL="685800" rtl="0" algn="l">
              <a:lnSpc>
                <a:spcPct val="90000"/>
              </a:lnSpc>
              <a:spcBef>
                <a:spcPts val="500"/>
              </a:spcBef>
              <a:spcAft>
                <a:spcPts val="0"/>
              </a:spcAft>
              <a:buClr>
                <a:schemeClr val="dk1"/>
              </a:buClr>
              <a:buSzPts val="2400"/>
              <a:buChar char="•"/>
            </a:pPr>
            <a:r>
              <a:rPr lang="en-US"/>
              <a:t>Evaluators or researchers </a:t>
            </a:r>
            <a:r>
              <a:rPr lang="en-US">
                <a:solidFill>
                  <a:srgbClr val="0070C0"/>
                </a:solidFill>
              </a:rPr>
              <a:t>directly interact with developers</a:t>
            </a:r>
            <a:r>
              <a:rPr lang="en-US"/>
              <a:t>. They may interview developers, observe them working, or otherwise interact directly with developers in their daily activities. </a:t>
            </a:r>
            <a:endParaRPr/>
          </a:p>
          <a:p>
            <a:pPr indent="-228600" lvl="0" marL="228600" rtl="0" algn="l">
              <a:lnSpc>
                <a:spcPct val="90000"/>
              </a:lnSpc>
              <a:spcBef>
                <a:spcPts val="1000"/>
              </a:spcBef>
              <a:spcAft>
                <a:spcPts val="0"/>
              </a:spcAft>
              <a:buClr>
                <a:schemeClr val="dk1"/>
              </a:buClr>
              <a:buSzPts val="2800"/>
              <a:buChar char="•"/>
            </a:pPr>
            <a:r>
              <a:rPr i="1" lang="en-US"/>
              <a:t>Second degree: </a:t>
            </a:r>
            <a:endParaRPr i="1"/>
          </a:p>
          <a:p>
            <a:pPr indent="-228600" lvl="1" marL="685800" rtl="0" algn="l">
              <a:lnSpc>
                <a:spcPct val="90000"/>
              </a:lnSpc>
              <a:spcBef>
                <a:spcPts val="500"/>
              </a:spcBef>
              <a:spcAft>
                <a:spcPts val="0"/>
              </a:spcAft>
              <a:buClr>
                <a:schemeClr val="dk1"/>
              </a:buClr>
              <a:buSzPts val="2400"/>
              <a:buChar char="•"/>
            </a:pPr>
            <a:r>
              <a:rPr lang="en-US"/>
              <a:t>Evaluators or researchers </a:t>
            </a:r>
            <a:r>
              <a:rPr lang="en-US">
                <a:solidFill>
                  <a:srgbClr val="0070C0"/>
                </a:solidFill>
              </a:rPr>
              <a:t>indirectly interact with developers</a:t>
            </a:r>
            <a:r>
              <a:rPr lang="en-US"/>
              <a:t>. They may instrument software development tools to collect information or may record meetings or other development activities.</a:t>
            </a:r>
            <a:endParaRPr/>
          </a:p>
          <a:p>
            <a:pPr indent="-228600" lvl="0" marL="228600" rtl="0" algn="l">
              <a:lnSpc>
                <a:spcPct val="90000"/>
              </a:lnSpc>
              <a:spcBef>
                <a:spcPts val="1000"/>
              </a:spcBef>
              <a:spcAft>
                <a:spcPts val="0"/>
              </a:spcAft>
              <a:buClr>
                <a:schemeClr val="dk1"/>
              </a:buClr>
              <a:buSzPts val="2800"/>
              <a:buChar char="•"/>
            </a:pPr>
            <a:r>
              <a:rPr i="1" lang="en-US"/>
              <a:t>Third degree: </a:t>
            </a:r>
            <a:endParaRPr i="1"/>
          </a:p>
          <a:p>
            <a:pPr indent="-228600" lvl="1" marL="685800" rtl="0" algn="l">
              <a:lnSpc>
                <a:spcPct val="90000"/>
              </a:lnSpc>
              <a:spcBef>
                <a:spcPts val="500"/>
              </a:spcBef>
              <a:spcAft>
                <a:spcPts val="0"/>
              </a:spcAft>
              <a:buClr>
                <a:schemeClr val="dk1"/>
              </a:buClr>
              <a:buSzPts val="2400"/>
              <a:buChar char="•"/>
            </a:pPr>
            <a:r>
              <a:rPr lang="en-US"/>
              <a:t>Evaluators have </a:t>
            </a:r>
            <a:r>
              <a:rPr lang="en-US">
                <a:solidFill>
                  <a:srgbClr val="0070C0"/>
                </a:solidFill>
              </a:rPr>
              <a:t>no interactions with developers</a:t>
            </a:r>
            <a:r>
              <a:rPr lang="en-US"/>
              <a:t>. Rather, they study artifacts such as revision control system records, fault reports and responses, testing records, etc. Third-degree studies can be performed retrospectively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Where Data Come From?</a:t>
            </a:r>
            <a:endParaRPr/>
          </a:p>
        </p:txBody>
      </p:sp>
      <p:sp>
        <p:nvSpPr>
          <p:cNvPr id="158" name="Google Shape;158;p12"/>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First Degree Contact </a:t>
            </a:r>
            <a:endParaRPr/>
          </a:p>
          <a:p>
            <a:pPr indent="-228600" lvl="1" marL="685800" rtl="0" algn="l">
              <a:lnSpc>
                <a:spcPct val="90000"/>
              </a:lnSpc>
              <a:spcBef>
                <a:spcPts val="500"/>
              </a:spcBef>
              <a:spcAft>
                <a:spcPts val="0"/>
              </a:spcAft>
              <a:buClr>
                <a:schemeClr val="dk1"/>
              </a:buClr>
              <a:buSzPts val="2400"/>
              <a:buChar char="•"/>
            </a:pPr>
            <a:r>
              <a:rPr lang="en-US"/>
              <a:t>Direct access to participants </a:t>
            </a:r>
            <a:endParaRPr/>
          </a:p>
          <a:p>
            <a:pPr indent="-228600" lvl="0" marL="228600" rtl="0" algn="l">
              <a:lnSpc>
                <a:spcPct val="90000"/>
              </a:lnSpc>
              <a:spcBef>
                <a:spcPts val="1000"/>
              </a:spcBef>
              <a:spcAft>
                <a:spcPts val="0"/>
              </a:spcAft>
              <a:buClr>
                <a:schemeClr val="dk1"/>
              </a:buClr>
              <a:buSzPts val="2800"/>
              <a:buChar char="•"/>
            </a:pPr>
            <a:r>
              <a:rPr lang="en-US"/>
              <a:t>Example: </a:t>
            </a:r>
            <a:endParaRPr/>
          </a:p>
          <a:p>
            <a:pPr indent="-228600" lvl="1" marL="685800" rtl="0" algn="l">
              <a:lnSpc>
                <a:spcPct val="90000"/>
              </a:lnSpc>
              <a:spcBef>
                <a:spcPts val="500"/>
              </a:spcBef>
              <a:spcAft>
                <a:spcPts val="0"/>
              </a:spcAft>
              <a:buClr>
                <a:schemeClr val="dk1"/>
              </a:buClr>
              <a:buSzPts val="2400"/>
              <a:buChar char="•"/>
            </a:pPr>
            <a:r>
              <a:rPr lang="en-US"/>
              <a:t>Brainstorming </a:t>
            </a:r>
            <a:endParaRPr/>
          </a:p>
          <a:p>
            <a:pPr indent="-228600" lvl="1" marL="685800" rtl="0" algn="l">
              <a:lnSpc>
                <a:spcPct val="90000"/>
              </a:lnSpc>
              <a:spcBef>
                <a:spcPts val="500"/>
              </a:spcBef>
              <a:spcAft>
                <a:spcPts val="0"/>
              </a:spcAft>
              <a:buClr>
                <a:schemeClr val="dk1"/>
              </a:buClr>
              <a:buSzPts val="2400"/>
              <a:buChar char="•"/>
            </a:pPr>
            <a:r>
              <a:rPr lang="en-US"/>
              <a:t>Interviews </a:t>
            </a:r>
            <a:endParaRPr/>
          </a:p>
          <a:p>
            <a:pPr indent="-228600" lvl="1" marL="685800" rtl="0" algn="l">
              <a:lnSpc>
                <a:spcPct val="90000"/>
              </a:lnSpc>
              <a:spcBef>
                <a:spcPts val="500"/>
              </a:spcBef>
              <a:spcAft>
                <a:spcPts val="0"/>
              </a:spcAft>
              <a:buClr>
                <a:schemeClr val="dk1"/>
              </a:buClr>
              <a:buSzPts val="2400"/>
              <a:buChar char="•"/>
            </a:pPr>
            <a:r>
              <a:rPr lang="en-US"/>
              <a:t>Questionnaires </a:t>
            </a:r>
            <a:endParaRPr/>
          </a:p>
          <a:p>
            <a:pPr indent="-228600" lvl="1" marL="685800" rtl="0" algn="l">
              <a:lnSpc>
                <a:spcPct val="90000"/>
              </a:lnSpc>
              <a:spcBef>
                <a:spcPts val="500"/>
              </a:spcBef>
              <a:spcAft>
                <a:spcPts val="0"/>
              </a:spcAft>
              <a:buClr>
                <a:schemeClr val="dk1"/>
              </a:buClr>
              <a:buSzPts val="2400"/>
              <a:buChar char="•"/>
            </a:pPr>
            <a:r>
              <a:rPr lang="en-US"/>
              <a:t>Work diaries </a:t>
            </a:r>
            <a:endParaRPr/>
          </a:p>
          <a:p>
            <a:pPr indent="-228600" lvl="1" marL="685800" rtl="0" algn="l">
              <a:lnSpc>
                <a:spcPct val="90000"/>
              </a:lnSpc>
              <a:spcBef>
                <a:spcPts val="500"/>
              </a:spcBef>
              <a:spcAft>
                <a:spcPts val="0"/>
              </a:spcAft>
              <a:buClr>
                <a:schemeClr val="dk1"/>
              </a:buClr>
              <a:buSzPts val="2400"/>
              <a:buChar char="•"/>
            </a:pPr>
            <a:r>
              <a:rPr lang="en-US"/>
              <a:t>Participant observation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Where Data Come From?</a:t>
            </a:r>
            <a:endParaRPr/>
          </a:p>
        </p:txBody>
      </p:sp>
      <p:sp>
        <p:nvSpPr>
          <p:cNvPr id="164" name="Google Shape;164;p13"/>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Second Degree Contact </a:t>
            </a:r>
            <a:endParaRPr/>
          </a:p>
          <a:p>
            <a:pPr indent="-228600" lvl="1" marL="685800" rtl="0" algn="l">
              <a:lnSpc>
                <a:spcPct val="90000"/>
              </a:lnSpc>
              <a:spcBef>
                <a:spcPts val="500"/>
              </a:spcBef>
              <a:spcAft>
                <a:spcPts val="0"/>
              </a:spcAft>
              <a:buClr>
                <a:schemeClr val="dk1"/>
              </a:buClr>
              <a:buSzPts val="2400"/>
              <a:buChar char="•"/>
            </a:pPr>
            <a:r>
              <a:rPr lang="en-US"/>
              <a:t>Access to work environment during work time, but not necessarily participants </a:t>
            </a:r>
            <a:endParaRPr/>
          </a:p>
          <a:p>
            <a:pPr indent="-228600" lvl="0" marL="228600" rtl="0" algn="l">
              <a:lnSpc>
                <a:spcPct val="90000"/>
              </a:lnSpc>
              <a:spcBef>
                <a:spcPts val="1000"/>
              </a:spcBef>
              <a:spcAft>
                <a:spcPts val="0"/>
              </a:spcAft>
              <a:buClr>
                <a:schemeClr val="dk1"/>
              </a:buClr>
              <a:buSzPts val="2800"/>
              <a:buChar char="•"/>
            </a:pPr>
            <a:r>
              <a:rPr lang="en-US"/>
              <a:t>Example: </a:t>
            </a:r>
            <a:endParaRPr/>
          </a:p>
          <a:p>
            <a:pPr indent="-228600" lvl="1" marL="685800" rtl="0" algn="l">
              <a:lnSpc>
                <a:spcPct val="90000"/>
              </a:lnSpc>
              <a:spcBef>
                <a:spcPts val="500"/>
              </a:spcBef>
              <a:spcAft>
                <a:spcPts val="0"/>
              </a:spcAft>
              <a:buClr>
                <a:schemeClr val="dk1"/>
              </a:buClr>
              <a:buSzPts val="2400"/>
              <a:buChar char="•"/>
            </a:pPr>
            <a:r>
              <a:rPr lang="en-US"/>
              <a:t>Instrumenting systems </a:t>
            </a:r>
            <a:endParaRPr/>
          </a:p>
          <a:p>
            <a:pPr indent="-228600" lvl="1" marL="685800" rtl="0" algn="l">
              <a:lnSpc>
                <a:spcPct val="90000"/>
              </a:lnSpc>
              <a:spcBef>
                <a:spcPts val="500"/>
              </a:spcBef>
              <a:spcAft>
                <a:spcPts val="0"/>
              </a:spcAft>
              <a:buClr>
                <a:schemeClr val="dk1"/>
              </a:buClr>
              <a:buSzPts val="2400"/>
              <a:buChar char="•"/>
            </a:pPr>
            <a:r>
              <a:rPr lang="en-US"/>
              <a:t>Real time monitoring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Where Data Come From?</a:t>
            </a:r>
            <a:endParaRPr/>
          </a:p>
        </p:txBody>
      </p:sp>
      <p:sp>
        <p:nvSpPr>
          <p:cNvPr id="170" name="Google Shape;170;p14"/>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Third Degree Contact </a:t>
            </a:r>
            <a:endParaRPr/>
          </a:p>
          <a:p>
            <a:pPr indent="-228600" lvl="1" marL="685800" rtl="0" algn="l">
              <a:lnSpc>
                <a:spcPct val="90000"/>
              </a:lnSpc>
              <a:spcBef>
                <a:spcPts val="500"/>
              </a:spcBef>
              <a:spcAft>
                <a:spcPts val="0"/>
              </a:spcAft>
              <a:buClr>
                <a:schemeClr val="dk1"/>
              </a:buClr>
              <a:buSzPts val="2400"/>
              <a:buChar char="•"/>
            </a:pPr>
            <a:r>
              <a:rPr lang="en-US"/>
              <a:t>Access to work artifacts, such as source code, documentation</a:t>
            </a:r>
            <a:endParaRPr/>
          </a:p>
          <a:p>
            <a:pPr indent="-228600" lvl="0" marL="228600" rtl="0" algn="l">
              <a:lnSpc>
                <a:spcPct val="90000"/>
              </a:lnSpc>
              <a:spcBef>
                <a:spcPts val="1000"/>
              </a:spcBef>
              <a:spcAft>
                <a:spcPts val="0"/>
              </a:spcAft>
              <a:buClr>
                <a:schemeClr val="dk1"/>
              </a:buClr>
              <a:buSzPts val="2800"/>
              <a:buChar char="•"/>
            </a:pPr>
            <a:r>
              <a:rPr lang="en-US"/>
              <a:t>Example: </a:t>
            </a:r>
            <a:endParaRPr/>
          </a:p>
          <a:p>
            <a:pPr indent="-228600" lvl="1" marL="685800" rtl="0" algn="l">
              <a:lnSpc>
                <a:spcPct val="90000"/>
              </a:lnSpc>
              <a:spcBef>
                <a:spcPts val="500"/>
              </a:spcBef>
              <a:spcAft>
                <a:spcPts val="0"/>
              </a:spcAft>
              <a:buClr>
                <a:schemeClr val="dk1"/>
              </a:buClr>
              <a:buSzPts val="2400"/>
              <a:buChar char="•"/>
            </a:pPr>
            <a:r>
              <a:rPr lang="en-US"/>
              <a:t>Problem report analysis </a:t>
            </a:r>
            <a:endParaRPr/>
          </a:p>
          <a:p>
            <a:pPr indent="-228600" lvl="1" marL="685800" rtl="0" algn="l">
              <a:lnSpc>
                <a:spcPct val="90000"/>
              </a:lnSpc>
              <a:spcBef>
                <a:spcPts val="500"/>
              </a:spcBef>
              <a:spcAft>
                <a:spcPts val="0"/>
              </a:spcAft>
              <a:buClr>
                <a:schemeClr val="dk1"/>
              </a:buClr>
              <a:buSzPts val="2400"/>
              <a:buChar char="•"/>
            </a:pPr>
            <a:r>
              <a:rPr lang="en-US"/>
              <a:t>Documentation analysis </a:t>
            </a:r>
            <a:endParaRPr/>
          </a:p>
          <a:p>
            <a:pPr indent="-228600" lvl="1" marL="685800" rtl="0" algn="l">
              <a:lnSpc>
                <a:spcPct val="90000"/>
              </a:lnSpc>
              <a:spcBef>
                <a:spcPts val="500"/>
              </a:spcBef>
              <a:spcAft>
                <a:spcPts val="0"/>
              </a:spcAft>
              <a:buClr>
                <a:schemeClr val="dk1"/>
              </a:buClr>
              <a:buSzPts val="2400"/>
              <a:buChar char="•"/>
            </a:pPr>
            <a:r>
              <a:rPr lang="en-US"/>
              <a:t>Analysis of tool logs </a:t>
            </a:r>
            <a:endParaRPr/>
          </a:p>
          <a:p>
            <a:pPr indent="-228600" lvl="1" marL="685800" rtl="0" algn="l">
              <a:lnSpc>
                <a:spcPct val="90000"/>
              </a:lnSpc>
              <a:spcBef>
                <a:spcPts val="500"/>
              </a:spcBef>
              <a:spcAft>
                <a:spcPts val="0"/>
              </a:spcAft>
              <a:buClr>
                <a:schemeClr val="dk1"/>
              </a:buClr>
              <a:buSzPts val="2400"/>
              <a:buChar char="•"/>
            </a:pPr>
            <a:r>
              <a:rPr lang="en-US"/>
              <a:t>Off-line monitoring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Practical Considerations</a:t>
            </a:r>
            <a:endParaRPr/>
          </a:p>
        </p:txBody>
      </p:sp>
      <p:sp>
        <p:nvSpPr>
          <p:cNvPr id="176" name="Google Shape;176;p15"/>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Hidden Aspects of Performing Studies </a:t>
            </a:r>
            <a:endParaRPr/>
          </a:p>
          <a:p>
            <a:pPr indent="-228600" lvl="1" marL="685800" rtl="0" algn="l">
              <a:lnSpc>
                <a:spcPct val="90000"/>
              </a:lnSpc>
              <a:spcBef>
                <a:spcPts val="500"/>
              </a:spcBef>
              <a:spcAft>
                <a:spcPts val="0"/>
              </a:spcAft>
              <a:buClr>
                <a:schemeClr val="dk1"/>
              </a:buClr>
              <a:buSzPts val="2400"/>
              <a:buChar char="•"/>
            </a:pPr>
            <a:r>
              <a:rPr lang="en-US"/>
              <a:t>Negotiations with industrial partners </a:t>
            </a:r>
            <a:endParaRPr/>
          </a:p>
          <a:p>
            <a:pPr indent="-228600" lvl="1" marL="685800" rtl="0" algn="l">
              <a:lnSpc>
                <a:spcPct val="90000"/>
              </a:lnSpc>
              <a:spcBef>
                <a:spcPts val="500"/>
              </a:spcBef>
              <a:spcAft>
                <a:spcPts val="0"/>
              </a:spcAft>
              <a:buClr>
                <a:schemeClr val="dk1"/>
              </a:buClr>
              <a:buSzPts val="2400"/>
              <a:buChar char="•"/>
            </a:pPr>
            <a:r>
              <a:rPr lang="en-US"/>
              <a:t>Obtaining ethics approval and informed consent from participants </a:t>
            </a:r>
            <a:endParaRPr/>
          </a:p>
          <a:p>
            <a:pPr indent="-228600" lvl="1" marL="685800" rtl="0" algn="l">
              <a:lnSpc>
                <a:spcPct val="90000"/>
              </a:lnSpc>
              <a:spcBef>
                <a:spcPts val="500"/>
              </a:spcBef>
              <a:spcAft>
                <a:spcPts val="0"/>
              </a:spcAft>
              <a:buClr>
                <a:schemeClr val="dk1"/>
              </a:buClr>
              <a:buSzPts val="2400"/>
              <a:buChar char="•"/>
            </a:pPr>
            <a:r>
              <a:rPr lang="en-US"/>
              <a:t>Adapting “ideal” research designs to fit with reality </a:t>
            </a:r>
            <a:endParaRPr/>
          </a:p>
          <a:p>
            <a:pPr indent="-228600" lvl="1" marL="685800" rtl="0" algn="l">
              <a:lnSpc>
                <a:spcPct val="90000"/>
              </a:lnSpc>
              <a:spcBef>
                <a:spcPts val="500"/>
              </a:spcBef>
              <a:spcAft>
                <a:spcPts val="0"/>
              </a:spcAft>
              <a:buClr>
                <a:schemeClr val="dk1"/>
              </a:buClr>
              <a:buSzPts val="2400"/>
              <a:buChar char="•"/>
            </a:pPr>
            <a:r>
              <a:rPr lang="en-US"/>
              <a:t>Dealing with the unexpected </a:t>
            </a:r>
            <a:endParaRPr/>
          </a:p>
          <a:p>
            <a:pPr indent="-228600" lvl="1" marL="685800" rtl="0" algn="l">
              <a:lnSpc>
                <a:spcPct val="90000"/>
              </a:lnSpc>
              <a:spcBef>
                <a:spcPts val="500"/>
              </a:spcBef>
              <a:spcAft>
                <a:spcPts val="0"/>
              </a:spcAft>
              <a:buClr>
                <a:schemeClr val="dk1"/>
              </a:buClr>
              <a:buSzPts val="2400"/>
              <a:buChar char="•"/>
            </a:pPr>
            <a:r>
              <a:rPr lang="en-US"/>
              <a:t>Staffing of project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Investigation Principles</a:t>
            </a:r>
            <a:endParaRPr/>
          </a:p>
        </p:txBody>
      </p:sp>
      <p:sp>
        <p:nvSpPr>
          <p:cNvPr id="182" name="Google Shape;182;p16"/>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4 main principles of investigation: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Stating the hypothesis</a:t>
            </a:r>
            <a:r>
              <a:rPr lang="en-US"/>
              <a:t>: What should be investigated?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Selecting investigation technique</a:t>
            </a:r>
            <a:r>
              <a:rPr lang="en-US"/>
              <a:t>: conducting  surveys, case studies, formal experiments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Maintaining control over variables</a:t>
            </a:r>
            <a:r>
              <a:rPr lang="en-US"/>
              <a:t>: dependent and independent variables</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Making meaningful investigation</a:t>
            </a:r>
            <a:r>
              <a:rPr lang="en-US"/>
              <a:t>: verification of theories, evaluating accuracy of models, validating measurement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PRINCIPLES OF EMPIRICAL STUDIES</a:t>
            </a:r>
            <a:endParaRPr/>
          </a:p>
        </p:txBody>
      </p:sp>
      <p:sp>
        <p:nvSpPr>
          <p:cNvPr id="188" name="Google Shape;188;p17"/>
          <p:cNvSpPr txBox="1"/>
          <p:nvPr>
            <p:ph idx="1" type="body"/>
          </p:nvPr>
        </p:nvSpPr>
        <p:spPr>
          <a:xfrm>
            <a:off x="838200" y="1449977"/>
            <a:ext cx="9996055"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key principles involved in designing empirical studies</a:t>
            </a:r>
            <a:endParaRPr/>
          </a:p>
          <a:p>
            <a:pPr indent="-228600" lvl="1" marL="685800" rtl="0" algn="l">
              <a:lnSpc>
                <a:spcPct val="90000"/>
              </a:lnSpc>
              <a:spcBef>
                <a:spcPts val="500"/>
              </a:spcBef>
              <a:spcAft>
                <a:spcPts val="0"/>
              </a:spcAft>
              <a:buClr>
                <a:schemeClr val="dk1"/>
              </a:buClr>
              <a:buSzPts val="2400"/>
              <a:buChar char="•"/>
            </a:pPr>
            <a:r>
              <a:rPr lang="en-US"/>
              <a:t>The level of control of study variables that determines the appropriate type of study</a:t>
            </a:r>
            <a:endParaRPr/>
          </a:p>
          <a:p>
            <a:pPr indent="-228600" lvl="1" marL="685800" rtl="0" algn="l">
              <a:lnSpc>
                <a:spcPct val="90000"/>
              </a:lnSpc>
              <a:spcBef>
                <a:spcPts val="500"/>
              </a:spcBef>
              <a:spcAft>
                <a:spcPts val="0"/>
              </a:spcAft>
              <a:buClr>
                <a:schemeClr val="dk1"/>
              </a:buClr>
              <a:buSzPts val="2400"/>
              <a:buChar char="•"/>
            </a:pPr>
            <a:r>
              <a:rPr lang="en-US"/>
              <a:t>Study goals and hypotheses</a:t>
            </a:r>
            <a:endParaRPr/>
          </a:p>
          <a:p>
            <a:pPr indent="-228600" lvl="1" marL="685800" rtl="0" algn="l">
              <a:lnSpc>
                <a:spcPct val="90000"/>
              </a:lnSpc>
              <a:spcBef>
                <a:spcPts val="500"/>
              </a:spcBef>
              <a:spcAft>
                <a:spcPts val="0"/>
              </a:spcAft>
              <a:buClr>
                <a:schemeClr val="dk1"/>
              </a:buClr>
              <a:buSzPts val="2400"/>
              <a:buChar char="•"/>
            </a:pPr>
            <a:r>
              <a:rPr lang="en-US"/>
              <a:t>Maintaining control of variables</a:t>
            </a:r>
            <a:endParaRPr/>
          </a:p>
          <a:p>
            <a:pPr indent="-228600" lvl="1" marL="685800" rtl="0" algn="l">
              <a:lnSpc>
                <a:spcPct val="90000"/>
              </a:lnSpc>
              <a:spcBef>
                <a:spcPts val="500"/>
              </a:spcBef>
              <a:spcAft>
                <a:spcPts val="0"/>
              </a:spcAft>
              <a:buClr>
                <a:schemeClr val="dk1"/>
              </a:buClr>
              <a:buSzPts val="2400"/>
              <a:buChar char="•"/>
            </a:pPr>
            <a:r>
              <a:rPr lang="en-US"/>
              <a:t>Threats to validity</a:t>
            </a:r>
            <a:endParaRPr/>
          </a:p>
          <a:p>
            <a:pPr indent="-228600" lvl="1" marL="685800" rtl="0" algn="l">
              <a:lnSpc>
                <a:spcPct val="90000"/>
              </a:lnSpc>
              <a:spcBef>
                <a:spcPts val="500"/>
              </a:spcBef>
              <a:spcAft>
                <a:spcPts val="0"/>
              </a:spcAft>
              <a:buClr>
                <a:schemeClr val="dk1"/>
              </a:buClr>
              <a:buSzPts val="2400"/>
              <a:buChar char="•"/>
            </a:pPr>
            <a:r>
              <a:rPr lang="en-US"/>
              <a:t>The use of human subjects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Investigation Techniques</a:t>
            </a:r>
            <a:endParaRPr/>
          </a:p>
        </p:txBody>
      </p:sp>
      <p:sp>
        <p:nvSpPr>
          <p:cNvPr id="194" name="Google Shape;194;p18"/>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Three ways to investigate: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Formal experiment</a:t>
            </a:r>
            <a:r>
              <a:rPr lang="en-US"/>
              <a:t>: A controlled investigation of an activity, by identifying, manipulating and documenting key factors of that activity.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Case study</a:t>
            </a:r>
            <a:r>
              <a:rPr lang="en-US"/>
              <a:t>: Document an activity by identifying key factors (inputs, constraints and resources) that may affect the outcomes of that activity.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Survey</a:t>
            </a:r>
            <a:r>
              <a:rPr lang="en-US"/>
              <a:t>: A retrospective study of a situation to try to document relationships and outcomes.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200" name="Google Shape;200;p19"/>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Experiment: </a:t>
            </a:r>
            <a:r>
              <a:rPr lang="en-US">
                <a:solidFill>
                  <a:srgbClr val="C00000"/>
                </a:solidFill>
              </a:rPr>
              <a:t>research in the small</a:t>
            </a:r>
            <a:r>
              <a:rPr lang="en-US"/>
              <a:t> </a:t>
            </a:r>
            <a:endParaRPr/>
          </a:p>
          <a:p>
            <a:pPr indent="-228600" lvl="1" marL="685800" rtl="0" algn="l">
              <a:lnSpc>
                <a:spcPct val="90000"/>
              </a:lnSpc>
              <a:spcBef>
                <a:spcPts val="500"/>
              </a:spcBef>
              <a:spcAft>
                <a:spcPts val="0"/>
              </a:spcAft>
              <a:buClr>
                <a:schemeClr val="dk1"/>
              </a:buClr>
              <a:buSzPts val="2400"/>
              <a:buChar char="•"/>
            </a:pPr>
            <a:r>
              <a:rPr lang="en-US"/>
              <a:t>You have heard about scrum and its advantages and may want to investigate whether to use scrum in your company. You may design a controlled (dummy) project and apply the scrum technique to it. You may want to </a:t>
            </a:r>
            <a:r>
              <a:rPr lang="en-US">
                <a:solidFill>
                  <a:srgbClr val="C00000"/>
                </a:solidFill>
              </a:rPr>
              <a:t>experiment</a:t>
            </a:r>
            <a:r>
              <a:rPr lang="en-US"/>
              <a:t> with the various aspects of scrum and document the results  for further investigation.</a:t>
            </a:r>
            <a:endParaRPr/>
          </a:p>
          <a:p>
            <a:pPr indent="-228600" lvl="1" marL="685800" rtl="0" algn="l">
              <a:lnSpc>
                <a:spcPct val="90000"/>
              </a:lnSpc>
              <a:spcBef>
                <a:spcPts val="500"/>
              </a:spcBef>
              <a:spcAft>
                <a:spcPts val="0"/>
              </a:spcAft>
              <a:buClr>
                <a:schemeClr val="dk1"/>
              </a:buClr>
              <a:buSzPts val="2400"/>
              <a:buChar char="•"/>
            </a:pPr>
            <a:r>
              <a:rPr lang="en-US"/>
              <a:t>To conduct a controlled experiment, you decide in advance what you want to investigate and then plan how to capture data to support your investigation.</a:t>
            </a:r>
            <a:endParaRPr/>
          </a:p>
          <a:p>
            <a:pPr indent="-228600" lvl="1" marL="685800" rtl="0" algn="l">
              <a:lnSpc>
                <a:spcPct val="90000"/>
              </a:lnSpc>
              <a:spcBef>
                <a:spcPts val="500"/>
              </a:spcBef>
              <a:spcAft>
                <a:spcPts val="0"/>
              </a:spcAft>
              <a:buClr>
                <a:schemeClr val="dk1"/>
              </a:buClr>
              <a:buSzPts val="2400"/>
              <a:buChar char="•"/>
            </a:pPr>
            <a:r>
              <a:rPr lang="en-US"/>
              <a:t>a </a:t>
            </a:r>
            <a:r>
              <a:rPr i="1" lang="en-US"/>
              <a:t>controlled experiment </a:t>
            </a:r>
            <a:r>
              <a:rPr lang="en-US"/>
              <a:t>is a rigorous, </a:t>
            </a:r>
            <a:r>
              <a:rPr i="1" lang="en-US"/>
              <a:t>controlled </a:t>
            </a:r>
            <a:r>
              <a:rPr lang="en-US"/>
              <a:t>investigation of an activity, where the key factors are identified and manipulated to document their eﬀects on the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Empirical SE</a:t>
            </a:r>
            <a:endParaRPr/>
          </a:p>
        </p:txBody>
      </p:sp>
      <p:sp>
        <p:nvSpPr>
          <p:cNvPr id="95" name="Google Shape;95;p2"/>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Fill the gap between research and practice by: </a:t>
            </a:r>
            <a:endParaRPr/>
          </a:p>
          <a:p>
            <a:pPr indent="-228600" lvl="1" marL="685800" rtl="0" algn="l">
              <a:lnSpc>
                <a:spcPct val="90000"/>
              </a:lnSpc>
              <a:spcBef>
                <a:spcPts val="500"/>
              </a:spcBef>
              <a:spcAft>
                <a:spcPts val="0"/>
              </a:spcAft>
              <a:buClr>
                <a:schemeClr val="dk1"/>
              </a:buClr>
              <a:buSzPts val="2400"/>
              <a:buChar char="•"/>
            </a:pPr>
            <a:r>
              <a:rPr lang="en-US"/>
              <a:t>Developing methods for studying SE practice </a:t>
            </a:r>
            <a:endParaRPr/>
          </a:p>
          <a:p>
            <a:pPr indent="-228600" lvl="1" marL="685800" rtl="0" algn="l">
              <a:lnSpc>
                <a:spcPct val="90000"/>
              </a:lnSpc>
              <a:spcBef>
                <a:spcPts val="500"/>
              </a:spcBef>
              <a:spcAft>
                <a:spcPts val="0"/>
              </a:spcAft>
              <a:buClr>
                <a:schemeClr val="dk1"/>
              </a:buClr>
              <a:buSzPts val="2400"/>
              <a:buChar char="•"/>
            </a:pPr>
            <a:r>
              <a:rPr lang="en-US"/>
              <a:t>Building a body of knowledge of SE practice </a:t>
            </a:r>
            <a:endParaRPr/>
          </a:p>
          <a:p>
            <a:pPr indent="-228600" lvl="1" marL="685800" rtl="0" algn="l">
              <a:lnSpc>
                <a:spcPct val="90000"/>
              </a:lnSpc>
              <a:spcBef>
                <a:spcPts val="500"/>
              </a:spcBef>
              <a:spcAft>
                <a:spcPts val="0"/>
              </a:spcAft>
              <a:buClr>
                <a:schemeClr val="dk1"/>
              </a:buClr>
              <a:buSzPts val="2400"/>
              <a:buChar char="•"/>
            </a:pPr>
            <a:r>
              <a:rPr lang="en-US"/>
              <a:t>Validating research before deployment in industrial settings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207" name="Google Shape;207;p20"/>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Case study: </a:t>
            </a:r>
            <a:r>
              <a:rPr lang="en-US">
                <a:solidFill>
                  <a:srgbClr val="C00000"/>
                </a:solidFill>
              </a:rPr>
              <a:t>research in the typical </a:t>
            </a:r>
            <a:endParaRPr/>
          </a:p>
          <a:p>
            <a:pPr indent="-228600" lvl="1" marL="685800" rtl="0" algn="l">
              <a:lnSpc>
                <a:spcPct val="90000"/>
              </a:lnSpc>
              <a:spcBef>
                <a:spcPts val="500"/>
              </a:spcBef>
              <a:spcAft>
                <a:spcPts val="0"/>
              </a:spcAft>
              <a:buClr>
                <a:schemeClr val="dk1"/>
              </a:buClr>
              <a:buSzPts val="2400"/>
              <a:buChar char="•"/>
            </a:pPr>
            <a:r>
              <a:rPr lang="en-US"/>
              <a:t>You may have used scrum for the first time in a project in your company. After the project is completed,  you may perform a </a:t>
            </a:r>
            <a:r>
              <a:rPr lang="en-US">
                <a:solidFill>
                  <a:srgbClr val="C00000"/>
                </a:solidFill>
              </a:rPr>
              <a:t>case-study</a:t>
            </a:r>
            <a:r>
              <a:rPr lang="en-US"/>
              <a:t> to capture the effort involved (budget, personnel), the number of failures investigated, and the project duration.</a:t>
            </a:r>
            <a:endParaRPr/>
          </a:p>
          <a:p>
            <a:pPr indent="-228600" lvl="1" marL="685800" rtl="0" algn="l">
              <a:lnSpc>
                <a:spcPct val="90000"/>
              </a:lnSpc>
              <a:spcBef>
                <a:spcPts val="500"/>
              </a:spcBef>
              <a:spcAft>
                <a:spcPts val="0"/>
              </a:spcAft>
              <a:buClr>
                <a:schemeClr val="dk1"/>
              </a:buClr>
              <a:buSzPts val="2400"/>
              <a:buChar char="•"/>
            </a:pPr>
            <a:r>
              <a:rPr lang="en-US"/>
              <a:t>A </a:t>
            </a:r>
            <a:r>
              <a:rPr i="1" lang="en-US"/>
              <a:t>case study </a:t>
            </a:r>
            <a:r>
              <a:rPr lang="en-US"/>
              <a:t>is a quasi-experiment where you identify key factors that may aﬀect the outcome of an activity and then document the activity inputs, constraints, resources, and outputs.</a:t>
            </a:r>
            <a:br>
              <a:rPr lang="en-US"/>
            </a:br>
            <a:br>
              <a:rPr lang="en-US"/>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213" name="Google Shape;213;p21"/>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Survey: </a:t>
            </a:r>
            <a:r>
              <a:rPr lang="en-US">
                <a:solidFill>
                  <a:srgbClr val="C00000"/>
                </a:solidFill>
              </a:rPr>
              <a:t>investigate in the large</a:t>
            </a:r>
            <a:r>
              <a:rPr lang="en-US"/>
              <a:t> </a:t>
            </a:r>
            <a:endParaRPr/>
          </a:p>
          <a:p>
            <a:pPr indent="-228600" lvl="1" marL="685800" rtl="0" algn="l">
              <a:lnSpc>
                <a:spcPct val="90000"/>
              </a:lnSpc>
              <a:spcBef>
                <a:spcPts val="500"/>
              </a:spcBef>
              <a:spcAft>
                <a:spcPts val="0"/>
              </a:spcAft>
              <a:buClr>
                <a:schemeClr val="dk1"/>
              </a:buClr>
              <a:buSzPts val="2400"/>
              <a:buChar char="•"/>
            </a:pPr>
            <a:r>
              <a:rPr lang="en-US"/>
              <a:t>After you have used scrum in many projects in your company, you may conduct a </a:t>
            </a:r>
            <a:r>
              <a:rPr lang="en-US">
                <a:solidFill>
                  <a:srgbClr val="C00000"/>
                </a:solidFill>
              </a:rPr>
              <a:t>survey</a:t>
            </a:r>
            <a:r>
              <a:rPr lang="en-US"/>
              <a:t> to capture the effort involved (budget, personnel), the number of failures investigated, and the project duration for all the projects. Then, you may compare these figures with those from projects using conventional software development to see if scrum could lead to an overall improvements in practice.</a:t>
            </a:r>
            <a:endParaRPr/>
          </a:p>
          <a:p>
            <a:pPr indent="-228600" lvl="1" marL="685800" rtl="0" algn="l">
              <a:lnSpc>
                <a:spcPct val="90000"/>
              </a:lnSpc>
              <a:spcBef>
                <a:spcPts val="500"/>
              </a:spcBef>
              <a:spcAft>
                <a:spcPts val="0"/>
              </a:spcAft>
              <a:buClr>
                <a:schemeClr val="dk1"/>
              </a:buClr>
              <a:buSzPts val="2400"/>
              <a:buChar char="•"/>
            </a:pPr>
            <a:r>
              <a:rPr lang="en-US"/>
              <a:t>Surveys try to poll what is happening broadly over large groups of projects and are thus </a:t>
            </a:r>
            <a:r>
              <a:rPr i="1" lang="en-US"/>
              <a:t>research in the large</a:t>
            </a:r>
            <a:r>
              <a:rPr lang="en-US"/>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Case-study or Experiment?</a:t>
            </a:r>
            <a:endParaRPr/>
          </a:p>
        </p:txBody>
      </p:sp>
      <p:sp>
        <p:nvSpPr>
          <p:cNvPr id="219" name="Google Shape;219;p22"/>
          <p:cNvSpPr txBox="1"/>
          <p:nvPr>
            <p:ph idx="1" type="body"/>
          </p:nvPr>
        </p:nvSpPr>
        <p:spPr>
          <a:xfrm>
            <a:off x="838200" y="1449977"/>
            <a:ext cx="10515600" cy="40494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to decide whether conduct an experiment or perform a case-study?</a:t>
            </a:r>
            <a:endParaRPr/>
          </a:p>
        </p:txBody>
      </p:sp>
      <p:sp>
        <p:nvSpPr>
          <p:cNvPr id="220" name="Google Shape;220;p22"/>
          <p:cNvSpPr/>
          <p:nvPr/>
        </p:nvSpPr>
        <p:spPr>
          <a:xfrm>
            <a:off x="4238351" y="5569523"/>
            <a:ext cx="2444836" cy="369332"/>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1" i="0" lang="en-US" sz="1800" u="none" cap="none" strike="noStrike">
                <a:solidFill>
                  <a:srgbClr val="008000"/>
                </a:solidFill>
                <a:latin typeface="Calibri"/>
                <a:ea typeface="Calibri"/>
                <a:cs typeface="Calibri"/>
                <a:sym typeface="Calibri"/>
              </a:rPr>
              <a:t>Control is the key factor</a:t>
            </a:r>
            <a:endParaRPr b="0" i="0" sz="1800" u="none" cap="none" strike="noStrike">
              <a:solidFill>
                <a:schemeClr val="dk1"/>
              </a:solidFill>
              <a:latin typeface="Calibri"/>
              <a:ea typeface="Calibri"/>
              <a:cs typeface="Calibri"/>
              <a:sym typeface="Calibri"/>
            </a:endParaRPr>
          </a:p>
        </p:txBody>
      </p:sp>
      <p:pic>
        <p:nvPicPr>
          <p:cNvPr id="221" name="Google Shape;221;p22"/>
          <p:cNvPicPr preferRelativeResize="0"/>
          <p:nvPr/>
        </p:nvPicPr>
        <p:blipFill rotWithShape="1">
          <a:blip r:embed="rId3">
            <a:alphaModFix/>
          </a:blip>
          <a:srcRect b="0" l="0" r="0" t="0"/>
          <a:stretch/>
        </p:blipFill>
        <p:spPr>
          <a:xfrm>
            <a:off x="2756188" y="2676091"/>
            <a:ext cx="6129674" cy="22838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Control of Variables and Study Type</a:t>
            </a:r>
            <a:endParaRPr/>
          </a:p>
        </p:txBody>
      </p:sp>
      <p:sp>
        <p:nvSpPr>
          <p:cNvPr id="227" name="Google Shape;227;p23"/>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Empirical studies that involve observations where potential confounding variables cannot be controlled and/or subjects cannot be assigned to treatment or control groups are called </a:t>
            </a:r>
            <a:r>
              <a:rPr i="1" lang="en-US"/>
              <a:t>observational studies, natural experiments</a:t>
            </a:r>
            <a:r>
              <a:rPr lang="en-US"/>
              <a:t>, and/or </a:t>
            </a:r>
            <a:r>
              <a:rPr i="1" lang="en-US"/>
              <a:t>quasi-experiments.</a:t>
            </a:r>
            <a:endParaRPr/>
          </a:p>
          <a:p>
            <a:pPr indent="-228600" lvl="0" marL="228600" rtl="0" algn="l">
              <a:lnSpc>
                <a:spcPct val="90000"/>
              </a:lnSpc>
              <a:spcBef>
                <a:spcPts val="1000"/>
              </a:spcBef>
              <a:spcAft>
                <a:spcPts val="0"/>
              </a:spcAft>
              <a:buClr>
                <a:schemeClr val="dk1"/>
              </a:buClr>
              <a:buSzPts val="2800"/>
              <a:buChar char="•"/>
            </a:pPr>
            <a:r>
              <a:rPr lang="en-US"/>
              <a:t>Empirical studies in software engineering are case studies that involve the use of a tool or technique on projects without random assignment of subjects to projects and control of all other variables. Thus, these software engineering case studies are really quasi-experiments.</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Control of Variables and Study Type</a:t>
            </a:r>
            <a:endParaRPr/>
          </a:p>
        </p:txBody>
      </p:sp>
      <p:sp>
        <p:nvSpPr>
          <p:cNvPr id="233" name="Google Shape;233;p24"/>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Controlled experiments tend to be conducted in academia or research</a:t>
            </a:r>
            <a:br>
              <a:rPr lang="en-US"/>
            </a:br>
            <a:r>
              <a:rPr lang="en-US"/>
              <a:t>labs. They are rarely conducted inside software development organizations because it is usually not possible to control all potential confounding factors. Application domains, environments, tools, processes, the capabilities of developers, and many other factors can vary widely and are hard to control.</a:t>
            </a:r>
            <a:endParaRPr/>
          </a:p>
          <a:p>
            <a:pPr indent="-228600" lvl="0" marL="228600" rtl="0" algn="l">
              <a:lnSpc>
                <a:spcPct val="90000"/>
              </a:lnSpc>
              <a:spcBef>
                <a:spcPts val="1000"/>
              </a:spcBef>
              <a:spcAft>
                <a:spcPts val="0"/>
              </a:spcAft>
              <a:buClr>
                <a:schemeClr val="dk1"/>
              </a:buClr>
              <a:buSzPts val="2800"/>
              <a:buChar char="•"/>
            </a:pPr>
            <a:r>
              <a:rPr lang="en-US"/>
              <a:t>A </a:t>
            </a:r>
            <a:r>
              <a:rPr i="1" lang="en-US"/>
              <a:t>survey </a:t>
            </a:r>
            <a:r>
              <a:rPr lang="en-US"/>
              <a:t>is a retrospective study of a situation to try to document relationships and outcomes. Thus, a survey is done after an event has occurred.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Hypothesis</a:t>
            </a:r>
            <a:endParaRPr/>
          </a:p>
        </p:txBody>
      </p:sp>
      <p:sp>
        <p:nvSpPr>
          <p:cNvPr id="239" name="Google Shape;239;p25"/>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The first step is deciding what to investigate. </a:t>
            </a:r>
            <a:endParaRPr/>
          </a:p>
          <a:p>
            <a:pPr indent="-228600" lvl="0" marL="228600" rtl="0" algn="l">
              <a:lnSpc>
                <a:spcPct val="90000"/>
              </a:lnSpc>
              <a:spcBef>
                <a:spcPts val="1000"/>
              </a:spcBef>
              <a:spcAft>
                <a:spcPts val="0"/>
              </a:spcAft>
              <a:buClr>
                <a:schemeClr val="dk1"/>
              </a:buClr>
              <a:buSzPct val="100000"/>
              <a:buChar char="•"/>
            </a:pPr>
            <a:r>
              <a:rPr lang="en-US"/>
              <a:t>The goal for the research can be expressed as a hypothesis in quantifiable terms that is to be tested. </a:t>
            </a:r>
            <a:endParaRPr/>
          </a:p>
          <a:p>
            <a:pPr indent="-228600" lvl="0" marL="228600" rtl="0" algn="l">
              <a:lnSpc>
                <a:spcPct val="90000"/>
              </a:lnSpc>
              <a:spcBef>
                <a:spcPts val="1000"/>
              </a:spcBef>
              <a:spcAft>
                <a:spcPts val="0"/>
              </a:spcAft>
              <a:buClr>
                <a:schemeClr val="dk1"/>
              </a:buClr>
              <a:buSzPct val="100000"/>
              <a:buChar char="•"/>
            </a:pPr>
            <a:r>
              <a:rPr lang="en-US"/>
              <a:t>The test result (the collected data) will confirm or refute the hypothesis.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Example: Does the Scrum method produce better quality software than using conventional waterfall model?			</a:t>
            </a:r>
            <a:r>
              <a:rPr lang="en-US">
                <a:solidFill>
                  <a:srgbClr val="FF0000"/>
                </a:solidFill>
              </a:rPr>
              <a:t>or</a:t>
            </a:r>
            <a:endParaRPr/>
          </a:p>
          <a:p>
            <a:pPr indent="-228600" lvl="0" marL="228600" rtl="0" algn="l">
              <a:lnSpc>
                <a:spcPct val="90000"/>
              </a:lnSpc>
              <a:spcBef>
                <a:spcPts val="1000"/>
              </a:spcBef>
              <a:spcAft>
                <a:spcPts val="0"/>
              </a:spcAft>
              <a:buClr>
                <a:schemeClr val="dk1"/>
              </a:buClr>
              <a:buSzPct val="100000"/>
              <a:buChar char="•"/>
            </a:pPr>
            <a:r>
              <a:rPr lang="en-US"/>
              <a:t>If using the Scrum method produces better quality software than using</a:t>
            </a:r>
            <a:br>
              <a:rPr lang="en-US"/>
            </a:br>
            <a:r>
              <a:rPr lang="en-US"/>
              <a:t>the waterfall then code produced using Scrum will have fewer defects</a:t>
            </a:r>
            <a:br>
              <a:rPr lang="en-US"/>
            </a:br>
            <a:r>
              <a:rPr lang="en-US"/>
              <a:t>per thousand lines of code than code produced using the waterfall method. </a:t>
            </a:r>
            <a:br>
              <a:rPr lang="en-US"/>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Hypothesis Cont’d</a:t>
            </a:r>
            <a:endParaRPr/>
          </a:p>
        </p:txBody>
      </p:sp>
      <p:sp>
        <p:nvSpPr>
          <p:cNvPr id="245" name="Google Shape;245;p26"/>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Other Examples: </a:t>
            </a:r>
            <a:endParaRPr/>
          </a:p>
          <a:p>
            <a:pPr indent="-228600" lvl="0" marL="228600" rtl="0" algn="l">
              <a:lnSpc>
                <a:spcPct val="90000"/>
              </a:lnSpc>
              <a:spcBef>
                <a:spcPts val="1000"/>
              </a:spcBef>
              <a:spcAft>
                <a:spcPts val="0"/>
              </a:spcAft>
              <a:buClr>
                <a:schemeClr val="dk1"/>
              </a:buClr>
              <a:buSzPts val="2800"/>
              <a:buChar char="•"/>
            </a:pPr>
            <a:r>
              <a:rPr lang="en-US"/>
              <a:t>Can integrated development and testing tools improve our productivity?</a:t>
            </a:r>
            <a:endParaRPr/>
          </a:p>
          <a:p>
            <a:pPr indent="-228600" lvl="0" marL="228600" rtl="0" algn="l">
              <a:lnSpc>
                <a:spcPct val="90000"/>
              </a:lnSpc>
              <a:spcBef>
                <a:spcPts val="1000"/>
              </a:spcBef>
              <a:spcAft>
                <a:spcPts val="0"/>
              </a:spcAft>
              <a:buClr>
                <a:schemeClr val="dk1"/>
              </a:buClr>
              <a:buSzPts val="2800"/>
              <a:buChar char="•"/>
            </a:pPr>
            <a:r>
              <a:rPr lang="en-US"/>
              <a:t>Does code produced using Agile software development have a lower number of defects per KLOC than code produced using the  conventional methods?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Hypothesis Cont’d</a:t>
            </a:r>
            <a:endParaRPr/>
          </a:p>
        </p:txBody>
      </p:sp>
      <p:sp>
        <p:nvSpPr>
          <p:cNvPr id="251" name="Google Shape;251;p27"/>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first evaluate a </a:t>
            </a:r>
            <a:r>
              <a:rPr i="1" lang="en-US"/>
              <a:t>null hypothesis</a:t>
            </a:r>
            <a:r>
              <a:rPr lang="en-US"/>
              <a:t>, which states that the proposed relationship does not hold.</a:t>
            </a:r>
            <a:endParaRPr/>
          </a:p>
          <a:p>
            <a:pPr indent="-228600" lvl="1" marL="685800" rtl="0" algn="l">
              <a:lnSpc>
                <a:spcPct val="90000"/>
              </a:lnSpc>
              <a:spcBef>
                <a:spcPts val="500"/>
              </a:spcBef>
              <a:spcAft>
                <a:spcPts val="0"/>
              </a:spcAft>
              <a:buClr>
                <a:schemeClr val="dk1"/>
              </a:buClr>
              <a:buSzPts val="2400"/>
              <a:buChar char="•"/>
            </a:pPr>
            <a:r>
              <a:rPr lang="en-US"/>
              <a:t>Hyp0: There is no diﬀerence between the quality of software produced by the Scrum method and the quality of the software produced by using the XP method as indicated by defects per thousand lines of code.</a:t>
            </a:r>
            <a:endParaRPr/>
          </a:p>
          <a:p>
            <a:pPr indent="-228600" lvl="0" marL="228600" rtl="0" algn="l">
              <a:lnSpc>
                <a:spcPct val="90000"/>
              </a:lnSpc>
              <a:spcBef>
                <a:spcPts val="1000"/>
              </a:spcBef>
              <a:spcAft>
                <a:spcPts val="0"/>
              </a:spcAft>
              <a:buClr>
                <a:schemeClr val="dk1"/>
              </a:buClr>
              <a:buSzPts val="2800"/>
              <a:buChar char="•"/>
            </a:pPr>
            <a:r>
              <a:rPr lang="en-US"/>
              <a:t>After rejecting the null hypothesis, you can evaluate </a:t>
            </a:r>
            <a:r>
              <a:rPr i="1" lang="en-US"/>
              <a:t>alternative hypotheses</a:t>
            </a:r>
            <a:endParaRPr/>
          </a:p>
          <a:p>
            <a:pPr indent="-228600" lvl="1" marL="685800" rtl="0" algn="l">
              <a:lnSpc>
                <a:spcPct val="90000"/>
              </a:lnSpc>
              <a:spcBef>
                <a:spcPts val="500"/>
              </a:spcBef>
              <a:spcAft>
                <a:spcPts val="0"/>
              </a:spcAft>
              <a:buClr>
                <a:schemeClr val="dk1"/>
              </a:buClr>
              <a:buSzPts val="2400"/>
              <a:buChar char="•"/>
            </a:pPr>
            <a:r>
              <a:rPr lang="en-US"/>
              <a:t>HypA1: The code produced using Scrum will have fewer defects</a:t>
            </a:r>
            <a:br>
              <a:rPr lang="en-US"/>
            </a:br>
            <a:r>
              <a:rPr lang="en-US"/>
              <a:t>per thousand lines of code than the code produced using the XP</a:t>
            </a:r>
            <a:br>
              <a:rPr lang="en-US"/>
            </a:br>
            <a:r>
              <a:rPr lang="en-US"/>
              <a:t>method.</a:t>
            </a:r>
            <a:endParaRPr/>
          </a:p>
          <a:p>
            <a:pPr indent="-228600" lvl="1" marL="685800" rtl="0" algn="l">
              <a:lnSpc>
                <a:spcPct val="90000"/>
              </a:lnSpc>
              <a:spcBef>
                <a:spcPts val="500"/>
              </a:spcBef>
              <a:spcAft>
                <a:spcPts val="0"/>
              </a:spcAft>
              <a:buClr>
                <a:schemeClr val="dk1"/>
              </a:buClr>
              <a:buSzPts val="2400"/>
              <a:buChar char="•"/>
            </a:pPr>
            <a:r>
              <a:rPr lang="en-US"/>
              <a:t>HypA2: The code produced using XP will have fewer defects per thousand lines of code than the code produced using the Scrum method.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Maintaining Control over Variables</a:t>
            </a:r>
            <a:endParaRPr/>
          </a:p>
        </p:txBody>
      </p:sp>
      <p:sp>
        <p:nvSpPr>
          <p:cNvPr id="257" name="Google Shape;257;p28"/>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variables may affect truth of a hypothesis?</a:t>
            </a:r>
            <a:endParaRPr/>
          </a:p>
          <a:p>
            <a:pPr indent="-228600" lvl="0" marL="228600" rtl="0" algn="l">
              <a:lnSpc>
                <a:spcPct val="90000"/>
              </a:lnSpc>
              <a:spcBef>
                <a:spcPts val="1000"/>
              </a:spcBef>
              <a:spcAft>
                <a:spcPts val="0"/>
              </a:spcAft>
              <a:buClr>
                <a:schemeClr val="dk1"/>
              </a:buClr>
              <a:buSzPts val="2800"/>
              <a:buChar char="•"/>
            </a:pPr>
            <a:r>
              <a:rPr lang="en-US"/>
              <a:t>for each variable identified, you must decide how much control you have over it.</a:t>
            </a:r>
            <a:endParaRPr/>
          </a:p>
          <a:p>
            <a:pPr indent="-228600" lvl="0" marL="228600" rtl="0" algn="l">
              <a:lnSpc>
                <a:spcPct val="90000"/>
              </a:lnSpc>
              <a:spcBef>
                <a:spcPts val="1000"/>
              </a:spcBef>
              <a:spcAft>
                <a:spcPts val="0"/>
              </a:spcAft>
              <a:buClr>
                <a:schemeClr val="dk1"/>
              </a:buClr>
              <a:buSzPts val="2800"/>
              <a:buChar char="•"/>
            </a:pPr>
            <a:r>
              <a:rPr lang="en-US"/>
              <a:t>How do they affect it?</a:t>
            </a:r>
            <a:endParaRPr/>
          </a:p>
          <a:p>
            <a:pPr indent="-228600" lvl="0" marL="228600" rtl="0" algn="l">
              <a:lnSpc>
                <a:spcPct val="90000"/>
              </a:lnSpc>
              <a:spcBef>
                <a:spcPts val="1000"/>
              </a:spcBef>
              <a:spcAft>
                <a:spcPts val="0"/>
              </a:spcAft>
              <a:buClr>
                <a:schemeClr val="dk1"/>
              </a:buClr>
              <a:buSzPts val="2800"/>
              <a:buChar char="•"/>
            </a:pPr>
            <a:r>
              <a:rPr lang="en-US"/>
              <a:t>Variable: </a:t>
            </a:r>
            <a:endParaRPr/>
          </a:p>
          <a:p>
            <a:pPr indent="-228600" lvl="1" marL="685800" rtl="0" algn="l">
              <a:lnSpc>
                <a:spcPct val="90000"/>
              </a:lnSpc>
              <a:spcBef>
                <a:spcPts val="500"/>
              </a:spcBef>
              <a:spcAft>
                <a:spcPts val="0"/>
              </a:spcAft>
              <a:buClr>
                <a:schemeClr val="dk1"/>
              </a:buClr>
              <a:buSzPts val="2400"/>
              <a:buChar char="•"/>
            </a:pPr>
            <a:r>
              <a:rPr lang="en-US"/>
              <a:t>Independent (values are set by the experiment or initial conditions)</a:t>
            </a:r>
            <a:endParaRPr/>
          </a:p>
          <a:p>
            <a:pPr indent="-228600" lvl="1" marL="685800" rtl="0" algn="l">
              <a:lnSpc>
                <a:spcPct val="90000"/>
              </a:lnSpc>
              <a:spcBef>
                <a:spcPts val="500"/>
              </a:spcBef>
              <a:spcAft>
                <a:spcPts val="0"/>
              </a:spcAft>
              <a:buClr>
                <a:schemeClr val="dk1"/>
              </a:buClr>
              <a:buSzPts val="2400"/>
              <a:buChar char="•"/>
            </a:pPr>
            <a:r>
              <a:rPr lang="en-US"/>
              <a:t>Dependent (values are affected by change of other variables) </a:t>
            </a:r>
            <a:endParaRPr/>
          </a:p>
          <a:p>
            <a:pPr indent="-228600" lvl="0" marL="228600" rtl="0" algn="l">
              <a:lnSpc>
                <a:spcPct val="90000"/>
              </a:lnSpc>
              <a:spcBef>
                <a:spcPts val="1000"/>
              </a:spcBef>
              <a:spcAft>
                <a:spcPts val="0"/>
              </a:spcAft>
              <a:buClr>
                <a:schemeClr val="dk1"/>
              </a:buClr>
              <a:buSzPts val="2800"/>
              <a:buChar char="•"/>
            </a:pPr>
            <a:r>
              <a:rPr lang="en-US"/>
              <a:t>Example: </a:t>
            </a:r>
            <a:endParaRPr/>
          </a:p>
          <a:p>
            <a:pPr indent="0" lvl="1" marL="457200" rtl="0" algn="l">
              <a:lnSpc>
                <a:spcPct val="90000"/>
              </a:lnSpc>
              <a:spcBef>
                <a:spcPts val="500"/>
              </a:spcBef>
              <a:spcAft>
                <a:spcPts val="0"/>
              </a:spcAft>
              <a:buClr>
                <a:schemeClr val="dk1"/>
              </a:buClr>
              <a:buSzPts val="2400"/>
              <a:buNone/>
            </a:pPr>
            <a:r>
              <a:rPr lang="en-US"/>
              <a:t>Effect of “programming language” on  the “quality” of resulting code. Programming language is an independent and quality is a dependent variable.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Maintaining Control over Variables</a:t>
            </a:r>
            <a:endParaRPr/>
          </a:p>
        </p:txBody>
      </p:sp>
      <p:sp>
        <p:nvSpPr>
          <p:cNvPr id="264" name="Google Shape;264;p29"/>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treatment of state variables diﬀers in case studies and controlled</a:t>
            </a:r>
            <a:br>
              <a:rPr lang="en-US"/>
            </a:br>
            <a:r>
              <a:rPr lang="en-US"/>
              <a:t>experiments. </a:t>
            </a:r>
            <a:endParaRPr/>
          </a:p>
          <a:p>
            <a:pPr indent="-228600" lvl="0" marL="228600" rtl="0" algn="l">
              <a:lnSpc>
                <a:spcPct val="90000"/>
              </a:lnSpc>
              <a:spcBef>
                <a:spcPts val="1000"/>
              </a:spcBef>
              <a:spcAft>
                <a:spcPts val="0"/>
              </a:spcAft>
              <a:buClr>
                <a:schemeClr val="dk1"/>
              </a:buClr>
              <a:buSzPts val="2800"/>
              <a:buChar char="•"/>
            </a:pPr>
            <a:r>
              <a:rPr lang="en-US"/>
              <a:t>A </a:t>
            </a:r>
            <a:r>
              <a:rPr i="1" lang="en-US"/>
              <a:t>state variable </a:t>
            </a:r>
            <a:r>
              <a:rPr lang="en-US"/>
              <a:t>is a factor that can characterize your project and inﬂuence your evaluation results. Sometimes, state variables are called </a:t>
            </a:r>
            <a:r>
              <a:rPr i="1" lang="en-US"/>
              <a:t>independent variables</a:t>
            </a:r>
            <a:r>
              <a:rPr lang="en-US"/>
              <a:t>, because they can be manipulated to aﬀect the outcome.</a:t>
            </a:r>
            <a:endParaRPr/>
          </a:p>
          <a:p>
            <a:pPr indent="-228600" lvl="0" marL="228600" rtl="0" algn="l">
              <a:lnSpc>
                <a:spcPct val="90000"/>
              </a:lnSpc>
              <a:spcBef>
                <a:spcPts val="1000"/>
              </a:spcBef>
              <a:spcAft>
                <a:spcPts val="0"/>
              </a:spcAft>
              <a:buClr>
                <a:schemeClr val="dk1"/>
              </a:buClr>
              <a:buSzPts val="2800"/>
              <a:buChar char="•"/>
            </a:pPr>
            <a:r>
              <a:rPr lang="en-US"/>
              <a:t>Examples of state variables include the application area, the system type, or the developers’ experience with the language, tool, or  method.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 Investigation</a:t>
            </a:r>
            <a:endParaRPr/>
          </a:p>
        </p:txBody>
      </p:sp>
      <p:sp>
        <p:nvSpPr>
          <p:cNvPr id="101" name="Google Shape;101;p3"/>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software engineering investigation? </a:t>
            </a:r>
            <a:endParaRPr/>
          </a:p>
          <a:p>
            <a:pPr indent="0" lvl="0" marL="0" rtl="0" algn="l">
              <a:lnSpc>
                <a:spcPct val="90000"/>
              </a:lnSpc>
              <a:spcBef>
                <a:spcPts val="1000"/>
              </a:spcBef>
              <a:spcAft>
                <a:spcPts val="0"/>
              </a:spcAft>
              <a:buClr>
                <a:schemeClr val="dk1"/>
              </a:buClr>
              <a:buSzPts val="2800"/>
              <a:buNone/>
            </a:pPr>
            <a:r>
              <a:rPr lang="en-US"/>
              <a:t>	Applying “scientific” principles and techniques to investigate properties of software and software related tools and techniques.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Maintaining Control over Variables</a:t>
            </a:r>
            <a:endParaRPr/>
          </a:p>
        </p:txBody>
      </p:sp>
      <p:sp>
        <p:nvSpPr>
          <p:cNvPr id="270" name="Google Shape;270;p30"/>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common mistake: ignoring other variables that may affect the values of a dependent variable. </a:t>
            </a:r>
            <a:endParaRPr/>
          </a:p>
          <a:p>
            <a:pPr indent="-228600" lvl="0" marL="228600" rtl="0" algn="l">
              <a:lnSpc>
                <a:spcPct val="90000"/>
              </a:lnSpc>
              <a:spcBef>
                <a:spcPts val="1000"/>
              </a:spcBef>
              <a:spcAft>
                <a:spcPts val="0"/>
              </a:spcAft>
              <a:buClr>
                <a:schemeClr val="dk1"/>
              </a:buClr>
              <a:buSzPts val="2800"/>
              <a:buChar char="•"/>
            </a:pPr>
            <a:r>
              <a:rPr lang="en-US"/>
              <a:t>Example: </a:t>
            </a:r>
            <a:endParaRPr/>
          </a:p>
          <a:p>
            <a:pPr indent="-228600" lvl="1" marL="685800" rtl="0" algn="l">
              <a:lnSpc>
                <a:spcPct val="90000"/>
              </a:lnSpc>
              <a:spcBef>
                <a:spcPts val="500"/>
              </a:spcBef>
              <a:spcAft>
                <a:spcPts val="0"/>
              </a:spcAft>
              <a:buClr>
                <a:schemeClr val="dk1"/>
              </a:buClr>
              <a:buSzPts val="2400"/>
              <a:buChar char="•"/>
            </a:pPr>
            <a:r>
              <a:rPr lang="en-US"/>
              <a:t>Suppose you want to determine whether a change in </a:t>
            </a:r>
            <a:r>
              <a:rPr lang="en-US">
                <a:solidFill>
                  <a:srgbClr val="C00000"/>
                </a:solidFill>
              </a:rPr>
              <a:t>programming  language </a:t>
            </a:r>
            <a:r>
              <a:rPr lang="en-US"/>
              <a:t>(independent variable) can affect the </a:t>
            </a:r>
            <a:r>
              <a:rPr lang="en-US">
                <a:solidFill>
                  <a:srgbClr val="C00000"/>
                </a:solidFill>
              </a:rPr>
              <a:t>productivity</a:t>
            </a:r>
            <a:r>
              <a:rPr lang="en-US"/>
              <a:t>  (dependent variable) of your project. For instance, you currently use  FORTRAN and you want to investigate the effects of changing to Ada. </a:t>
            </a:r>
            <a:r>
              <a:rPr lang="en-US">
                <a:solidFill>
                  <a:srgbClr val="C00000"/>
                </a:solidFill>
              </a:rPr>
              <a:t>The values of all other variables should stay the same (e.g.,  application experience, programming environment, type of problem,  etc.) </a:t>
            </a:r>
            <a:endParaRPr/>
          </a:p>
          <a:p>
            <a:pPr indent="-228600" lvl="1" marL="685800" rtl="0" algn="l">
              <a:lnSpc>
                <a:spcPct val="90000"/>
              </a:lnSpc>
              <a:spcBef>
                <a:spcPts val="500"/>
              </a:spcBef>
              <a:spcAft>
                <a:spcPts val="0"/>
              </a:spcAft>
              <a:buClr>
                <a:schemeClr val="dk1"/>
              </a:buClr>
              <a:buSzPts val="2400"/>
              <a:buChar char="•"/>
            </a:pPr>
            <a:r>
              <a:rPr lang="en-US"/>
              <a:t>Without this you cannot be sure that the difference in productivity is  attributable to the change in language. </a:t>
            </a:r>
            <a:endParaRPr/>
          </a:p>
          <a:p>
            <a:pPr indent="-228600" lvl="0" marL="228600" rtl="0" algn="l">
              <a:lnSpc>
                <a:spcPct val="90000"/>
              </a:lnSpc>
              <a:spcBef>
                <a:spcPts val="1000"/>
              </a:spcBef>
              <a:spcAft>
                <a:spcPts val="0"/>
              </a:spcAft>
              <a:buClr>
                <a:schemeClr val="dk1"/>
              </a:buClr>
              <a:buSzPts val="2800"/>
              <a:buChar char="•"/>
            </a:pPr>
            <a:r>
              <a:rPr lang="en-US"/>
              <a:t>But list of other variables may grow beyond control!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Threats to Validity</a:t>
            </a:r>
            <a:endParaRPr/>
          </a:p>
        </p:txBody>
      </p:sp>
      <p:sp>
        <p:nvSpPr>
          <p:cNvPr id="276" name="Google Shape;276;p31"/>
          <p:cNvSpPr txBox="1"/>
          <p:nvPr>
            <p:ph idx="1" type="body"/>
          </p:nvPr>
        </p:nvSpPr>
        <p:spPr>
          <a:xfrm>
            <a:off x="838200" y="1463832"/>
            <a:ext cx="10688782"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have all seen reports about studies with new results that contradict results reported from the past. </a:t>
            </a:r>
            <a:endParaRPr/>
          </a:p>
          <a:p>
            <a:pPr indent="-228600" lvl="0" marL="228600" rtl="0" algn="l">
              <a:lnSpc>
                <a:spcPct val="90000"/>
              </a:lnSpc>
              <a:spcBef>
                <a:spcPts val="1000"/>
              </a:spcBef>
              <a:spcAft>
                <a:spcPts val="0"/>
              </a:spcAft>
              <a:buClr>
                <a:schemeClr val="dk1"/>
              </a:buClr>
              <a:buSzPts val="2800"/>
              <a:buChar char="•"/>
            </a:pPr>
            <a:r>
              <a:rPr lang="en-US"/>
              <a:t>A new study might show that a medical treatment is not eﬀective, even though prior studies supported the eﬀectiveness of the treatment.</a:t>
            </a:r>
            <a:endParaRPr/>
          </a:p>
          <a:p>
            <a:pPr indent="-228600" lvl="0" marL="228600" rtl="0" algn="l">
              <a:lnSpc>
                <a:spcPct val="90000"/>
              </a:lnSpc>
              <a:spcBef>
                <a:spcPts val="1000"/>
              </a:spcBef>
              <a:spcAft>
                <a:spcPts val="0"/>
              </a:spcAft>
              <a:buClr>
                <a:schemeClr val="dk1"/>
              </a:buClr>
              <a:buSzPts val="2800"/>
              <a:buChar char="•"/>
            </a:pPr>
            <a:r>
              <a:rPr lang="en-US"/>
              <a:t>No study is perfect; there are many ways that a study can provide misleading results. Potential problems with empirical studies are classified as categories of </a:t>
            </a:r>
            <a:r>
              <a:rPr i="1" lang="en-US"/>
              <a:t>threats to validity</a:t>
            </a:r>
            <a:r>
              <a:rPr lang="en-US"/>
              <a:t>.</a:t>
            </a:r>
            <a:endParaRPr/>
          </a:p>
          <a:p>
            <a:pPr indent="-228600" lvl="1" marL="685800" rtl="0" algn="l">
              <a:lnSpc>
                <a:spcPct val="90000"/>
              </a:lnSpc>
              <a:spcBef>
                <a:spcPts val="500"/>
              </a:spcBef>
              <a:spcAft>
                <a:spcPts val="0"/>
              </a:spcAft>
              <a:buClr>
                <a:schemeClr val="dk1"/>
              </a:buClr>
              <a:buSzPts val="2400"/>
              <a:buChar char="•"/>
            </a:pPr>
            <a:r>
              <a:rPr i="1" lang="en-US"/>
              <a:t>Conclusion validity</a:t>
            </a:r>
            <a:endParaRPr/>
          </a:p>
          <a:p>
            <a:pPr indent="-228600" lvl="1" marL="685800" rtl="0" algn="l">
              <a:lnSpc>
                <a:spcPct val="90000"/>
              </a:lnSpc>
              <a:spcBef>
                <a:spcPts val="500"/>
              </a:spcBef>
              <a:spcAft>
                <a:spcPts val="0"/>
              </a:spcAft>
              <a:buClr>
                <a:schemeClr val="dk1"/>
              </a:buClr>
              <a:buSzPts val="2400"/>
              <a:buChar char="•"/>
            </a:pPr>
            <a:r>
              <a:rPr i="1" lang="en-US"/>
              <a:t>Construct validity</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Threats to Validity</a:t>
            </a:r>
            <a:endParaRPr/>
          </a:p>
        </p:txBody>
      </p:sp>
      <p:sp>
        <p:nvSpPr>
          <p:cNvPr id="282" name="Google Shape;282;p32"/>
          <p:cNvSpPr txBox="1"/>
          <p:nvPr>
            <p:ph idx="1" type="body"/>
          </p:nvPr>
        </p:nvSpPr>
        <p:spPr>
          <a:xfrm>
            <a:off x="838200" y="1163782"/>
            <a:ext cx="10515600" cy="522316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accent1"/>
              </a:buClr>
              <a:buSzPct val="100000"/>
              <a:buChar char="•"/>
            </a:pPr>
            <a:r>
              <a:rPr i="1" lang="en-US">
                <a:solidFill>
                  <a:schemeClr val="accent1"/>
                </a:solidFill>
              </a:rPr>
              <a:t>Conclusion validity</a:t>
            </a:r>
            <a:r>
              <a:rPr i="1" lang="en-US"/>
              <a:t>:</a:t>
            </a:r>
            <a:r>
              <a:rPr lang="en-US"/>
              <a:t> Conclusion validity refers to the statistical relationship between independent and dependent variables.</a:t>
            </a:r>
            <a:endParaRPr/>
          </a:p>
          <a:p>
            <a:pPr indent="-228600" lvl="0" marL="228600" rtl="0" algn="l">
              <a:lnSpc>
                <a:spcPct val="90000"/>
              </a:lnSpc>
              <a:spcBef>
                <a:spcPts val="1000"/>
              </a:spcBef>
              <a:spcAft>
                <a:spcPts val="0"/>
              </a:spcAft>
              <a:buClr>
                <a:schemeClr val="dk1"/>
              </a:buClr>
              <a:buSzPct val="100000"/>
              <a:buChar char="•"/>
            </a:pPr>
            <a:r>
              <a:rPr lang="en-US"/>
              <a:t>A study has conclusion validity if the results are statistically significant using appropriate statistical tests. </a:t>
            </a:r>
            <a:endParaRPr/>
          </a:p>
          <a:p>
            <a:pPr indent="-228600" lvl="0" marL="228600" rtl="0" algn="l">
              <a:lnSpc>
                <a:spcPct val="90000"/>
              </a:lnSpc>
              <a:spcBef>
                <a:spcPts val="1000"/>
              </a:spcBef>
              <a:spcAft>
                <a:spcPts val="0"/>
              </a:spcAft>
              <a:buClr>
                <a:schemeClr val="dk1"/>
              </a:buClr>
              <a:buSzPct val="100000"/>
              <a:buChar char="•"/>
            </a:pPr>
            <a:r>
              <a:rPr lang="en-US"/>
              <a:t>Treats to conclusion validity include using the wrong statistical tests, having too small a sample, and searching for relationships between too many variables, which increases the odds of finding a spurious correlation.</a:t>
            </a:r>
            <a:endParaRPr/>
          </a:p>
          <a:p>
            <a:pPr indent="-228600" lvl="0" marL="228600" rtl="0" algn="l">
              <a:lnSpc>
                <a:spcPct val="90000"/>
              </a:lnSpc>
              <a:spcBef>
                <a:spcPts val="1000"/>
              </a:spcBef>
              <a:spcAft>
                <a:spcPts val="0"/>
              </a:spcAft>
              <a:buClr>
                <a:schemeClr val="accent1"/>
              </a:buClr>
              <a:buSzPct val="100000"/>
              <a:buChar char="•"/>
            </a:pPr>
            <a:r>
              <a:rPr i="1" lang="en-US">
                <a:solidFill>
                  <a:schemeClr val="accent1"/>
                </a:solidFill>
              </a:rPr>
              <a:t>Construct validity</a:t>
            </a:r>
            <a:r>
              <a:rPr lang="en-US"/>
              <a:t>. A study with construct validity uses measures that are relevant to the study and meaningful. </a:t>
            </a:r>
            <a:endParaRPr/>
          </a:p>
          <a:p>
            <a:pPr indent="-228600" lvl="0" marL="228600" rtl="0" algn="l">
              <a:lnSpc>
                <a:spcPct val="90000"/>
              </a:lnSpc>
              <a:spcBef>
                <a:spcPts val="1000"/>
              </a:spcBef>
              <a:spcAft>
                <a:spcPts val="0"/>
              </a:spcAft>
              <a:buClr>
                <a:schemeClr val="dk1"/>
              </a:buClr>
              <a:buSzPct val="100000"/>
              <a:buChar char="•"/>
            </a:pPr>
            <a:r>
              <a:rPr lang="en-US"/>
              <a:t>Using the measure </a:t>
            </a:r>
            <a:r>
              <a:rPr i="1" lang="en-US"/>
              <a:t>faults per KLOC </a:t>
            </a:r>
            <a:r>
              <a:rPr lang="en-US"/>
              <a:t>as a measure of code quality has some threats to validity since its value depends in part on when the measure is taken, for example, during testing (faults found during testing) or after release (faults found by customers). </a:t>
            </a:r>
            <a:endParaRPr/>
          </a:p>
          <a:p>
            <a:pPr indent="-228600" lvl="0" marL="228600" rtl="0" algn="l">
              <a:lnSpc>
                <a:spcPct val="90000"/>
              </a:lnSpc>
              <a:spcBef>
                <a:spcPts val="1000"/>
              </a:spcBef>
              <a:spcAft>
                <a:spcPts val="0"/>
              </a:spcAft>
              <a:buClr>
                <a:schemeClr val="dk1"/>
              </a:buClr>
              <a:buSzPct val="100000"/>
              <a:buChar char="•"/>
            </a:pPr>
            <a:r>
              <a:rPr lang="en-US"/>
              <a:t>The key is to use meaningful measures, that is, the measures give values that are consistent with our intuition about the attribute that they purport to quantify.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Threats to Validity</a:t>
            </a:r>
            <a:endParaRPr/>
          </a:p>
        </p:txBody>
      </p:sp>
      <p:sp>
        <p:nvSpPr>
          <p:cNvPr id="288" name="Google Shape;288;p33"/>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accent1"/>
              </a:buClr>
              <a:buSzPct val="100000"/>
              <a:buChar char="•"/>
            </a:pPr>
            <a:r>
              <a:rPr i="1" lang="en-US">
                <a:solidFill>
                  <a:schemeClr val="accent1"/>
                </a:solidFill>
              </a:rPr>
              <a:t>Internal validity</a:t>
            </a:r>
            <a:r>
              <a:rPr lang="en-US"/>
              <a:t>. Internal validity refers to the cause–eﬀect relationship between independent and dependent variables. </a:t>
            </a:r>
            <a:endParaRPr/>
          </a:p>
          <a:p>
            <a:pPr indent="-228600" lvl="0" marL="228600" rtl="0" algn="l">
              <a:lnSpc>
                <a:spcPct val="90000"/>
              </a:lnSpc>
              <a:spcBef>
                <a:spcPts val="1000"/>
              </a:spcBef>
              <a:spcAft>
                <a:spcPts val="0"/>
              </a:spcAft>
              <a:buClr>
                <a:schemeClr val="dk1"/>
              </a:buClr>
              <a:buSzPct val="100000"/>
              <a:buChar char="•"/>
            </a:pPr>
            <a:r>
              <a:rPr lang="en-US"/>
              <a:t>A study has internal validity if the treatment actually caused the eﬀect shown in the dependent variables. </a:t>
            </a:r>
            <a:endParaRPr/>
          </a:p>
          <a:p>
            <a:pPr indent="-228600" lvl="0" marL="228600" rtl="0" algn="l">
              <a:lnSpc>
                <a:spcPct val="90000"/>
              </a:lnSpc>
              <a:spcBef>
                <a:spcPts val="1000"/>
              </a:spcBef>
              <a:spcAft>
                <a:spcPts val="0"/>
              </a:spcAft>
              <a:buClr>
                <a:schemeClr val="dk1"/>
              </a:buClr>
              <a:buSzPct val="100000"/>
              <a:buChar char="•"/>
            </a:pPr>
            <a:r>
              <a:rPr lang="en-US"/>
              <a:t>Specific threats include the eﬀects of other, possibly unidentified, variables. To have internal validity, there must be a </a:t>
            </a:r>
            <a:r>
              <a:rPr i="1" lang="en-US">
                <a:solidFill>
                  <a:schemeClr val="accent1"/>
                </a:solidFill>
              </a:rPr>
              <a:t>causal theory</a:t>
            </a:r>
            <a:r>
              <a:rPr lang="en-US"/>
              <a:t>—an </a:t>
            </a:r>
            <a:r>
              <a:rPr i="1" lang="en-US"/>
              <a:t>a priori </a:t>
            </a:r>
            <a:r>
              <a:rPr lang="en-US"/>
              <a:t>rationale for why the independent variable would aﬀect the dependent variable. </a:t>
            </a:r>
            <a:endParaRPr/>
          </a:p>
          <a:p>
            <a:pPr indent="-228600" lvl="0" marL="228600" rtl="0" algn="l">
              <a:lnSpc>
                <a:spcPct val="90000"/>
              </a:lnSpc>
              <a:spcBef>
                <a:spcPts val="1000"/>
              </a:spcBef>
              <a:spcAft>
                <a:spcPts val="0"/>
              </a:spcAft>
              <a:buClr>
                <a:schemeClr val="dk1"/>
              </a:buClr>
              <a:buSzPct val="100000"/>
              <a:buChar char="•"/>
            </a:pPr>
            <a:r>
              <a:rPr lang="en-US"/>
              <a:t>In addition, there should be </a:t>
            </a:r>
            <a:r>
              <a:rPr i="1" lang="en-US">
                <a:solidFill>
                  <a:schemeClr val="accent1"/>
                </a:solidFill>
              </a:rPr>
              <a:t>temporal precedence </a:t>
            </a:r>
            <a:r>
              <a:rPr lang="en-US"/>
              <a:t>between independent and dependent variables—measurements of independent variables must have been taken before the dependent variables are measured. Otherwise,</a:t>
            </a:r>
            <a:br>
              <a:rPr lang="en-US"/>
            </a:br>
            <a:r>
              <a:rPr lang="en-US"/>
              <a:t>instead of A causing B, B might cause 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Threats to Validity</a:t>
            </a:r>
            <a:endParaRPr/>
          </a:p>
        </p:txBody>
      </p:sp>
      <p:sp>
        <p:nvSpPr>
          <p:cNvPr id="294" name="Google Shape;294;p34"/>
          <p:cNvSpPr txBox="1"/>
          <p:nvPr>
            <p:ph idx="1" type="body"/>
          </p:nvPr>
        </p:nvSpPr>
        <p:spPr>
          <a:xfrm>
            <a:off x="838200" y="1449977"/>
            <a:ext cx="107442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2800"/>
              <a:buChar char="•"/>
            </a:pPr>
            <a:r>
              <a:rPr i="1" lang="en-US">
                <a:solidFill>
                  <a:schemeClr val="accent1"/>
                </a:solidFill>
              </a:rPr>
              <a:t>External validity</a:t>
            </a:r>
            <a:r>
              <a:rPr lang="en-US"/>
              <a:t>. External validity refers to how well you can generalize from the results of one study to the wider world. </a:t>
            </a:r>
            <a:endParaRPr/>
          </a:p>
          <a:p>
            <a:pPr indent="-228600" lvl="0" marL="228600" rtl="0" algn="l">
              <a:lnSpc>
                <a:spcPct val="90000"/>
              </a:lnSpc>
              <a:spcBef>
                <a:spcPts val="1000"/>
              </a:spcBef>
              <a:spcAft>
                <a:spcPts val="0"/>
              </a:spcAft>
              <a:buClr>
                <a:schemeClr val="dk1"/>
              </a:buClr>
              <a:buSzPts val="2800"/>
              <a:buChar char="•"/>
            </a:pPr>
            <a:r>
              <a:rPr lang="en-US"/>
              <a:t>The ability to generalize depends on how similar the study environment is to the environment used in actual practice. </a:t>
            </a:r>
            <a:endParaRPr/>
          </a:p>
          <a:p>
            <a:pPr indent="-228600" lvl="0" marL="228600" rtl="0" algn="l">
              <a:lnSpc>
                <a:spcPct val="90000"/>
              </a:lnSpc>
              <a:spcBef>
                <a:spcPts val="1000"/>
              </a:spcBef>
              <a:spcAft>
                <a:spcPts val="0"/>
              </a:spcAft>
              <a:buClr>
                <a:schemeClr val="dk1"/>
              </a:buClr>
              <a:buSzPts val="2800"/>
              <a:buChar char="•"/>
            </a:pPr>
            <a:r>
              <a:rPr lang="en-US"/>
              <a:t>It depends on how similar the study subjects (i.e., undergraduate students, graduate students, novice, and experienced developers) are to software developers in practice. </a:t>
            </a:r>
            <a:endParaRPr/>
          </a:p>
          <a:p>
            <a:pPr indent="-228600" lvl="0" marL="228600" rtl="0" algn="l">
              <a:lnSpc>
                <a:spcPct val="90000"/>
              </a:lnSpc>
              <a:spcBef>
                <a:spcPts val="1000"/>
              </a:spcBef>
              <a:spcAft>
                <a:spcPts val="0"/>
              </a:spcAft>
              <a:buClr>
                <a:schemeClr val="dk1"/>
              </a:buClr>
              <a:buSzPts val="2800"/>
              <a:buChar char="•"/>
            </a:pPr>
            <a:r>
              <a:rPr lang="en-US"/>
              <a:t>A study results will tend to be more relevant to environments that are most similar to the study environment.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Human Subjects</a:t>
            </a:r>
            <a:endParaRPr/>
          </a:p>
        </p:txBody>
      </p:sp>
      <p:sp>
        <p:nvSpPr>
          <p:cNvPr id="300" name="Google Shape;300;p35"/>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Empirical studies in software engineering often make use of human subjects. </a:t>
            </a:r>
            <a:endParaRPr/>
          </a:p>
          <a:p>
            <a:pPr indent="-228600" lvl="1" marL="685800" rtl="0" algn="l">
              <a:lnSpc>
                <a:spcPct val="90000"/>
              </a:lnSpc>
              <a:spcBef>
                <a:spcPts val="500"/>
              </a:spcBef>
              <a:spcAft>
                <a:spcPts val="0"/>
              </a:spcAft>
              <a:buClr>
                <a:schemeClr val="dk1"/>
              </a:buClr>
              <a:buSzPts val="2400"/>
              <a:buChar char="•"/>
            </a:pPr>
            <a:r>
              <a:rPr lang="en-US"/>
              <a:t>A survey may involve asking developers to respond to questions about their use of tools or other experiences. </a:t>
            </a:r>
            <a:endParaRPr/>
          </a:p>
          <a:p>
            <a:pPr indent="-228600" lvl="1" marL="685800" rtl="0" algn="l">
              <a:lnSpc>
                <a:spcPct val="90000"/>
              </a:lnSpc>
              <a:spcBef>
                <a:spcPts val="500"/>
              </a:spcBef>
              <a:spcAft>
                <a:spcPts val="0"/>
              </a:spcAft>
              <a:buClr>
                <a:schemeClr val="dk1"/>
              </a:buClr>
              <a:buSzPts val="2400"/>
              <a:buChar char="•"/>
            </a:pPr>
            <a:r>
              <a:rPr lang="en-US"/>
              <a:t>A case study may involve the study of a programming team and their activities as they develop a product. </a:t>
            </a:r>
            <a:endParaRPr/>
          </a:p>
          <a:p>
            <a:pPr indent="-228600" lvl="1" marL="685800" rtl="0" algn="l">
              <a:lnSpc>
                <a:spcPct val="90000"/>
              </a:lnSpc>
              <a:spcBef>
                <a:spcPts val="500"/>
              </a:spcBef>
              <a:spcAft>
                <a:spcPts val="0"/>
              </a:spcAft>
              <a:buClr>
                <a:schemeClr val="dk1"/>
              </a:buClr>
              <a:buSzPts val="2400"/>
              <a:buChar char="•"/>
            </a:pPr>
            <a:r>
              <a:rPr lang="en-US"/>
              <a:t>A controlled experiment may involve assigning students to treatment and control groups to evaluate a new technique.</a:t>
            </a:r>
            <a:endParaRPr/>
          </a:p>
          <a:p>
            <a:pPr indent="-228600" lvl="0" marL="228600" rtl="0" algn="l">
              <a:lnSpc>
                <a:spcPct val="90000"/>
              </a:lnSpc>
              <a:spcBef>
                <a:spcPts val="1000"/>
              </a:spcBef>
              <a:spcAft>
                <a:spcPts val="0"/>
              </a:spcAft>
              <a:buClr>
                <a:schemeClr val="dk1"/>
              </a:buClr>
              <a:buSzPts val="2800"/>
              <a:buChar char="•"/>
            </a:pPr>
            <a:r>
              <a:rPr i="1" lang="en-US"/>
              <a:t>Human subject </a:t>
            </a:r>
            <a:r>
              <a:rPr lang="en-US"/>
              <a:t>means a living individual about whom an investigator (whether professional or student) conducting research obtains</a:t>
            </a:r>
            <a:endParaRPr/>
          </a:p>
          <a:p>
            <a:pPr indent="-228600" lvl="1" marL="685800" rtl="0" algn="l">
              <a:lnSpc>
                <a:spcPct val="90000"/>
              </a:lnSpc>
              <a:spcBef>
                <a:spcPts val="500"/>
              </a:spcBef>
              <a:spcAft>
                <a:spcPts val="0"/>
              </a:spcAft>
              <a:buClr>
                <a:schemeClr val="dk1"/>
              </a:buClr>
              <a:buSzPts val="2400"/>
              <a:buChar char="•"/>
            </a:pPr>
            <a:r>
              <a:rPr lang="en-US"/>
              <a:t>Data through intervention or interaction with the individual</a:t>
            </a:r>
            <a:endParaRPr/>
          </a:p>
          <a:p>
            <a:pPr indent="-228600" lvl="1" marL="685800" rtl="0" algn="l">
              <a:lnSpc>
                <a:spcPct val="90000"/>
              </a:lnSpc>
              <a:spcBef>
                <a:spcPts val="500"/>
              </a:spcBef>
              <a:spcAft>
                <a:spcPts val="0"/>
              </a:spcAft>
              <a:buClr>
                <a:schemeClr val="dk1"/>
              </a:buClr>
              <a:buSzPts val="2400"/>
              <a:buChar char="•"/>
            </a:pPr>
            <a:r>
              <a:rPr lang="en-US"/>
              <a:t>Identifiable private information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Human Subjects</a:t>
            </a:r>
            <a:endParaRPr/>
          </a:p>
        </p:txBody>
      </p:sp>
      <p:sp>
        <p:nvSpPr>
          <p:cNvPr id="306" name="Google Shape;306;p36"/>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Research involving human subjects meet specified standards</a:t>
            </a:r>
            <a:endParaRPr/>
          </a:p>
          <a:p>
            <a:pPr indent="-228600" lvl="1" marL="685800" rtl="0" algn="l">
              <a:lnSpc>
                <a:spcPct val="90000"/>
              </a:lnSpc>
              <a:spcBef>
                <a:spcPts val="500"/>
              </a:spcBef>
              <a:spcAft>
                <a:spcPts val="0"/>
              </a:spcAft>
              <a:buClr>
                <a:schemeClr val="dk1"/>
              </a:buClr>
              <a:buSzPts val="2400"/>
              <a:buChar char="•"/>
            </a:pPr>
            <a:r>
              <a:rPr i="1" lang="en-US"/>
              <a:t>informed consent</a:t>
            </a:r>
            <a:endParaRPr/>
          </a:p>
          <a:p>
            <a:pPr indent="-228600" lvl="1" marL="685800" rtl="0" algn="l">
              <a:lnSpc>
                <a:spcPct val="90000"/>
              </a:lnSpc>
              <a:spcBef>
                <a:spcPts val="500"/>
              </a:spcBef>
              <a:spcAft>
                <a:spcPts val="0"/>
              </a:spcAft>
              <a:buClr>
                <a:schemeClr val="dk1"/>
              </a:buClr>
              <a:buSzPts val="2400"/>
              <a:buChar char="•"/>
            </a:pPr>
            <a:r>
              <a:rPr lang="en-US"/>
              <a:t>privacy issues. </a:t>
            </a:r>
            <a:endParaRPr/>
          </a:p>
          <a:p>
            <a:pPr indent="-228600" lvl="0" marL="228600" rtl="0" algn="l">
              <a:lnSpc>
                <a:spcPct val="90000"/>
              </a:lnSpc>
              <a:spcBef>
                <a:spcPts val="1000"/>
              </a:spcBef>
              <a:spcAft>
                <a:spcPts val="0"/>
              </a:spcAft>
              <a:buClr>
                <a:schemeClr val="dk1"/>
              </a:buClr>
              <a:buSzPts val="2800"/>
              <a:buChar char="•"/>
            </a:pPr>
            <a:r>
              <a:rPr i="1" lang="en-US"/>
              <a:t>informed consent </a:t>
            </a:r>
            <a:r>
              <a:rPr lang="en-US"/>
              <a:t>refers to a human subject who explicitly agrees</a:t>
            </a:r>
            <a:br>
              <a:rPr lang="en-US"/>
            </a:br>
            <a:r>
              <a:rPr lang="en-US"/>
              <a:t>to take part in a study after being informed of the nature of the study and the potential risks.</a:t>
            </a:r>
            <a:endParaRPr/>
          </a:p>
          <a:p>
            <a:pPr indent="-228600" lvl="0" marL="228600" rtl="0" algn="l">
              <a:lnSpc>
                <a:spcPct val="90000"/>
              </a:lnSpc>
              <a:spcBef>
                <a:spcPts val="1000"/>
              </a:spcBef>
              <a:spcAft>
                <a:spcPts val="0"/>
              </a:spcAft>
              <a:buClr>
                <a:schemeClr val="dk1"/>
              </a:buClr>
              <a:buSzPts val="2800"/>
              <a:buChar char="•"/>
            </a:pPr>
            <a:r>
              <a:rPr lang="en-US"/>
              <a:t>SE has major risks due to privacy issues.</a:t>
            </a:r>
            <a:endParaRPr/>
          </a:p>
          <a:p>
            <a:pPr indent="-228600" lvl="1" marL="685800" rtl="0" algn="l">
              <a:lnSpc>
                <a:spcPct val="90000"/>
              </a:lnSpc>
              <a:spcBef>
                <a:spcPts val="500"/>
              </a:spcBef>
              <a:spcAft>
                <a:spcPts val="0"/>
              </a:spcAft>
              <a:buClr>
                <a:schemeClr val="dk1"/>
              </a:buClr>
              <a:buSzPts val="2400"/>
              <a:buChar char="•"/>
            </a:pPr>
            <a:r>
              <a:rPr lang="en-US"/>
              <a:t>For example, a subject’s reputation may be aﬀected by the public release of a subject’s participation as a member of the group with a higher defect rate.</a:t>
            </a:r>
            <a:endParaRPr/>
          </a:p>
          <a:p>
            <a:pPr indent="-228600" lvl="1" marL="685800" rtl="0" algn="l">
              <a:lnSpc>
                <a:spcPct val="90000"/>
              </a:lnSpc>
              <a:spcBef>
                <a:spcPts val="500"/>
              </a:spcBef>
              <a:spcAft>
                <a:spcPts val="0"/>
              </a:spcAft>
              <a:buClr>
                <a:schemeClr val="dk1"/>
              </a:buClr>
              <a:buSzPts val="2400"/>
              <a:buChar char="•"/>
            </a:pPr>
            <a:r>
              <a:rPr lang="en-US"/>
              <a:t>The protections might include encrypting all identifying information and</a:t>
            </a:r>
            <a:br>
              <a:rPr lang="en-US"/>
            </a:br>
            <a:r>
              <a:rPr lang="en-US"/>
              <a:t>destroying identifying information when the study is released.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PLANNING EXPERIMENTS</a:t>
            </a:r>
            <a:endParaRPr/>
          </a:p>
        </p:txBody>
      </p:sp>
      <p:sp>
        <p:nvSpPr>
          <p:cNvPr id="312" name="Google Shape;312;p37"/>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Suppose you have decided that a controlled experiment is the best investigative technique for the questions you want to answer.</a:t>
            </a:r>
            <a:endParaRPr/>
          </a:p>
          <a:p>
            <a:pPr indent="-228600" lvl="0" marL="228600" rtl="0" algn="l">
              <a:lnSpc>
                <a:spcPct val="90000"/>
              </a:lnSpc>
              <a:spcBef>
                <a:spcPts val="1000"/>
              </a:spcBef>
              <a:spcAft>
                <a:spcPts val="0"/>
              </a:spcAft>
              <a:buClr>
                <a:schemeClr val="dk1"/>
              </a:buClr>
              <a:buSzPct val="100000"/>
              <a:buChar char="•"/>
            </a:pPr>
            <a:r>
              <a:rPr lang="en-US"/>
              <a:t>Controlled experiments (and case studies) need to be carried out in phases to ensure that all important issues and concerns are addressed and that the results will be useful.</a:t>
            </a:r>
            <a:endParaRPr/>
          </a:p>
          <a:p>
            <a:pPr indent="-228600" lvl="0" marL="228600" rtl="0" algn="l">
              <a:lnSpc>
                <a:spcPct val="90000"/>
              </a:lnSpc>
              <a:spcBef>
                <a:spcPts val="1000"/>
              </a:spcBef>
              <a:spcAft>
                <a:spcPts val="0"/>
              </a:spcAft>
              <a:buClr>
                <a:schemeClr val="dk1"/>
              </a:buClr>
              <a:buSzPct val="100000"/>
              <a:buChar char="•"/>
            </a:pPr>
            <a:r>
              <a:rPr lang="en-US"/>
              <a:t>A six-phase process:</a:t>
            </a:r>
            <a:endParaRPr/>
          </a:p>
          <a:p>
            <a:pPr indent="-228600" lvl="1" marL="685800" rtl="0" algn="l">
              <a:lnSpc>
                <a:spcPct val="90000"/>
              </a:lnSpc>
              <a:spcBef>
                <a:spcPts val="500"/>
              </a:spcBef>
              <a:spcAft>
                <a:spcPts val="0"/>
              </a:spcAft>
              <a:buClr>
                <a:schemeClr val="dk1"/>
              </a:buClr>
              <a:buSzPct val="100000"/>
              <a:buChar char="•"/>
            </a:pPr>
            <a:r>
              <a:rPr lang="en-US"/>
              <a:t>Conception</a:t>
            </a:r>
            <a:endParaRPr/>
          </a:p>
          <a:p>
            <a:pPr indent="-228600" lvl="1" marL="685800" rtl="0" algn="l">
              <a:lnSpc>
                <a:spcPct val="90000"/>
              </a:lnSpc>
              <a:spcBef>
                <a:spcPts val="500"/>
              </a:spcBef>
              <a:spcAft>
                <a:spcPts val="0"/>
              </a:spcAft>
              <a:buClr>
                <a:schemeClr val="dk1"/>
              </a:buClr>
              <a:buSzPct val="100000"/>
              <a:buChar char="•"/>
            </a:pPr>
            <a:r>
              <a:rPr lang="en-US"/>
              <a:t>Design</a:t>
            </a:r>
            <a:endParaRPr/>
          </a:p>
          <a:p>
            <a:pPr indent="-228600" lvl="1" marL="685800" rtl="0" algn="l">
              <a:lnSpc>
                <a:spcPct val="90000"/>
              </a:lnSpc>
              <a:spcBef>
                <a:spcPts val="500"/>
              </a:spcBef>
              <a:spcAft>
                <a:spcPts val="0"/>
              </a:spcAft>
              <a:buClr>
                <a:schemeClr val="dk1"/>
              </a:buClr>
              <a:buSzPct val="100000"/>
              <a:buChar char="•"/>
            </a:pPr>
            <a:r>
              <a:rPr lang="en-US"/>
              <a:t>Preparation</a:t>
            </a:r>
            <a:endParaRPr/>
          </a:p>
          <a:p>
            <a:pPr indent="-228600" lvl="1" marL="685800" rtl="0" algn="l">
              <a:lnSpc>
                <a:spcPct val="90000"/>
              </a:lnSpc>
              <a:spcBef>
                <a:spcPts val="500"/>
              </a:spcBef>
              <a:spcAft>
                <a:spcPts val="0"/>
              </a:spcAft>
              <a:buClr>
                <a:schemeClr val="dk1"/>
              </a:buClr>
              <a:buSzPct val="100000"/>
              <a:buChar char="•"/>
            </a:pPr>
            <a:r>
              <a:rPr lang="en-US"/>
              <a:t>Execution</a:t>
            </a:r>
            <a:endParaRPr/>
          </a:p>
          <a:p>
            <a:pPr indent="-228600" lvl="1" marL="685800" rtl="0" algn="l">
              <a:lnSpc>
                <a:spcPct val="90000"/>
              </a:lnSpc>
              <a:spcBef>
                <a:spcPts val="500"/>
              </a:spcBef>
              <a:spcAft>
                <a:spcPts val="0"/>
              </a:spcAft>
              <a:buClr>
                <a:schemeClr val="dk1"/>
              </a:buClr>
              <a:buSzPct val="100000"/>
              <a:buChar char="•"/>
            </a:pPr>
            <a:r>
              <a:rPr lang="en-US"/>
              <a:t>Analysis</a:t>
            </a:r>
            <a:endParaRPr/>
          </a:p>
          <a:p>
            <a:pPr indent="-228600" lvl="1" marL="685800" rtl="0" algn="l">
              <a:lnSpc>
                <a:spcPct val="90000"/>
              </a:lnSpc>
              <a:spcBef>
                <a:spcPts val="500"/>
              </a:spcBef>
              <a:spcAft>
                <a:spcPts val="0"/>
              </a:spcAft>
              <a:buClr>
                <a:schemeClr val="dk1"/>
              </a:buClr>
              <a:buSzPct val="100000"/>
              <a:buChar char="•"/>
            </a:pPr>
            <a:r>
              <a:rPr lang="en-US"/>
              <a:t>Dissemination and decision-making</a:t>
            </a:r>
            <a:endParaRPr/>
          </a:p>
          <a:p>
            <a:pPr indent="-228600" lvl="0" marL="228600" rtl="0" algn="l">
              <a:lnSpc>
                <a:spcPct val="90000"/>
              </a:lnSpc>
              <a:spcBef>
                <a:spcPts val="1000"/>
              </a:spcBef>
              <a:spcAft>
                <a:spcPts val="0"/>
              </a:spcAft>
              <a:buClr>
                <a:schemeClr val="dk1"/>
              </a:buClr>
              <a:buSzPct val="100000"/>
              <a:buChar char="•"/>
            </a:pPr>
            <a:r>
              <a:rPr lang="en-US"/>
              <a:t>it is a good idea to test your experimental design with a small pilot study, involving a small number of subjects before running a full-scale study.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Formal Experiments: process</a:t>
            </a:r>
            <a:endParaRPr/>
          </a:p>
        </p:txBody>
      </p:sp>
      <p:sp>
        <p:nvSpPr>
          <p:cNvPr id="318" name="Google Shape;318;p38"/>
          <p:cNvSpPr txBox="1"/>
          <p:nvPr>
            <p:ph idx="1" type="body"/>
          </p:nvPr>
        </p:nvSpPr>
        <p:spPr>
          <a:xfrm>
            <a:off x="838200" y="1449977"/>
            <a:ext cx="10515600" cy="488155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C00000"/>
              </a:buClr>
              <a:buSzPct val="100000"/>
              <a:buChar char="•"/>
            </a:pPr>
            <a:r>
              <a:rPr lang="en-US">
                <a:solidFill>
                  <a:srgbClr val="C00000"/>
                </a:solidFill>
              </a:rPr>
              <a:t>Conception</a:t>
            </a:r>
            <a:r>
              <a:rPr lang="en-US"/>
              <a:t> </a:t>
            </a:r>
            <a:endParaRPr/>
          </a:p>
          <a:p>
            <a:pPr indent="-228600" lvl="1" marL="685800" rtl="0" algn="l">
              <a:lnSpc>
                <a:spcPct val="90000"/>
              </a:lnSpc>
              <a:spcBef>
                <a:spcPts val="500"/>
              </a:spcBef>
              <a:spcAft>
                <a:spcPts val="0"/>
              </a:spcAft>
              <a:buClr>
                <a:schemeClr val="dk1"/>
              </a:buClr>
              <a:buSzPct val="100000"/>
              <a:buChar char="•"/>
            </a:pPr>
            <a:r>
              <a:rPr lang="en-US"/>
              <a:t>Defining the goal of investigation</a:t>
            </a:r>
            <a:endParaRPr/>
          </a:p>
          <a:p>
            <a:pPr indent="-228600" lvl="1" marL="685800" rtl="0" algn="l">
              <a:lnSpc>
                <a:spcPct val="90000"/>
              </a:lnSpc>
              <a:spcBef>
                <a:spcPts val="500"/>
              </a:spcBef>
              <a:spcAft>
                <a:spcPts val="0"/>
              </a:spcAft>
              <a:buClr>
                <a:schemeClr val="dk1"/>
              </a:buClr>
              <a:buSzPct val="100000"/>
              <a:buChar char="•"/>
            </a:pPr>
            <a:r>
              <a:rPr lang="en-US"/>
              <a:t>The conception stage includes analysis to ensure that a controlled experiment, case study, and/or survey are appropriate.</a:t>
            </a:r>
            <a:endParaRPr/>
          </a:p>
          <a:p>
            <a:pPr indent="-228600" lvl="0" marL="228600" rtl="0" algn="l">
              <a:lnSpc>
                <a:spcPct val="90000"/>
              </a:lnSpc>
              <a:spcBef>
                <a:spcPts val="1000"/>
              </a:spcBef>
              <a:spcAft>
                <a:spcPts val="0"/>
              </a:spcAft>
              <a:buClr>
                <a:srgbClr val="C00000"/>
              </a:buClr>
              <a:buSzPct val="100000"/>
              <a:buChar char="•"/>
            </a:pPr>
            <a:r>
              <a:rPr lang="en-US">
                <a:solidFill>
                  <a:srgbClr val="C00000"/>
                </a:solidFill>
              </a:rPr>
              <a:t>Design</a:t>
            </a:r>
            <a:r>
              <a:rPr lang="en-US"/>
              <a:t> </a:t>
            </a:r>
            <a:endParaRPr/>
          </a:p>
          <a:p>
            <a:pPr indent="-228600" lvl="1" marL="685800" rtl="0" algn="l">
              <a:lnSpc>
                <a:spcPct val="90000"/>
              </a:lnSpc>
              <a:spcBef>
                <a:spcPts val="500"/>
              </a:spcBef>
              <a:spcAft>
                <a:spcPts val="0"/>
              </a:spcAft>
              <a:buClr>
                <a:schemeClr val="dk1"/>
              </a:buClr>
              <a:buSzPct val="100000"/>
              <a:buChar char="•"/>
            </a:pPr>
            <a:r>
              <a:rPr lang="en-US"/>
              <a:t>Generating quantifiable (and manageable) hypotheses to be tested </a:t>
            </a:r>
            <a:endParaRPr/>
          </a:p>
          <a:p>
            <a:pPr indent="-228600" lvl="1" marL="685800" rtl="0" algn="l">
              <a:lnSpc>
                <a:spcPct val="90000"/>
              </a:lnSpc>
              <a:spcBef>
                <a:spcPts val="500"/>
              </a:spcBef>
              <a:spcAft>
                <a:spcPts val="0"/>
              </a:spcAft>
              <a:buClr>
                <a:schemeClr val="dk1"/>
              </a:buClr>
              <a:buSzPct val="100000"/>
              <a:buChar char="•"/>
            </a:pPr>
            <a:r>
              <a:rPr lang="en-US"/>
              <a:t>Defining experimental objects or units, subject, variables</a:t>
            </a:r>
            <a:endParaRPr/>
          </a:p>
          <a:p>
            <a:pPr indent="-228600" lvl="0" marL="228600" rtl="0" algn="l">
              <a:lnSpc>
                <a:spcPct val="90000"/>
              </a:lnSpc>
              <a:spcBef>
                <a:spcPts val="1000"/>
              </a:spcBef>
              <a:spcAft>
                <a:spcPts val="0"/>
              </a:spcAft>
              <a:buClr>
                <a:schemeClr val="dk1"/>
              </a:buClr>
              <a:buSzPct val="100000"/>
              <a:buChar char="•"/>
            </a:pPr>
            <a:r>
              <a:rPr lang="en-US"/>
              <a:t>For example:</a:t>
            </a:r>
            <a:endParaRPr/>
          </a:p>
          <a:p>
            <a:pPr indent="0" lvl="0" marL="0" rtl="0" algn="l">
              <a:lnSpc>
                <a:spcPct val="90000"/>
              </a:lnSpc>
              <a:spcBef>
                <a:spcPts val="1000"/>
              </a:spcBef>
              <a:spcAft>
                <a:spcPts val="0"/>
              </a:spcAft>
              <a:buClr>
                <a:schemeClr val="dk1"/>
              </a:buClr>
              <a:buSzPct val="100000"/>
              <a:buNone/>
            </a:pPr>
            <a:r>
              <a:rPr lang="en-US"/>
              <a:t>	the effect of using the Python language on the quality of the resulting code.</a:t>
            </a:r>
            <a:endParaRPr/>
          </a:p>
          <a:p>
            <a:pPr indent="-228600" lvl="1" marL="685800" rtl="0" algn="l">
              <a:lnSpc>
                <a:spcPct val="90000"/>
              </a:lnSpc>
              <a:spcBef>
                <a:spcPts val="500"/>
              </a:spcBef>
              <a:spcAft>
                <a:spcPts val="0"/>
              </a:spcAft>
              <a:buClr>
                <a:schemeClr val="dk1"/>
              </a:buClr>
              <a:buSzPct val="100000"/>
              <a:buChar char="•"/>
            </a:pPr>
            <a:r>
              <a:rPr lang="en-US"/>
              <a:t>You must ask specific questions, such as</a:t>
            </a:r>
            <a:br>
              <a:rPr lang="en-US"/>
            </a:br>
            <a:r>
              <a:rPr lang="en-US"/>
              <a:t>1. How quality is to be measured?</a:t>
            </a:r>
            <a:br>
              <a:rPr lang="en-US"/>
            </a:br>
            <a:r>
              <a:rPr lang="en-US"/>
              <a:t>2. How is the use of Python to be measured?</a:t>
            </a:r>
            <a:br>
              <a:rPr lang="en-US"/>
            </a:br>
            <a:r>
              <a:rPr lang="en-US"/>
              <a:t>3. What are the factors that inﬂuence the characteristics to be analyzed?</a:t>
            </a:r>
            <a:br>
              <a:rPr lang="en-US"/>
            </a:br>
            <a:r>
              <a:rPr lang="en-US"/>
              <a:t>For example, will experience, tools, design techniques, or testing techniques make a difference?</a:t>
            </a:r>
            <a:br>
              <a:rPr lang="en-US"/>
            </a:br>
            <a:r>
              <a:rPr lang="en-US"/>
              <a:t>4. Which of these factors will be studied in the investigation?</a:t>
            </a:r>
            <a:br>
              <a:rPr lang="en-US"/>
            </a:br>
            <a:r>
              <a:rPr lang="en-US"/>
              <a:t>5. How many times should the experiment be performed, and under what conditions?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Formal Experiments: process</a:t>
            </a:r>
            <a:endParaRPr/>
          </a:p>
        </p:txBody>
      </p:sp>
      <p:sp>
        <p:nvSpPr>
          <p:cNvPr id="324" name="Google Shape;324;p39"/>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new method or tool you wish to evaluate (compared with an</a:t>
            </a:r>
            <a:br>
              <a:rPr lang="en-US"/>
            </a:br>
            <a:r>
              <a:rPr lang="en-US"/>
              <a:t>existing or diﬀerent method or tool) is called the </a:t>
            </a:r>
            <a:r>
              <a:rPr i="1" lang="en-US"/>
              <a:t>treatment</a:t>
            </a:r>
            <a:r>
              <a:rPr lang="en-US"/>
              <a:t>.</a:t>
            </a:r>
            <a:endParaRPr/>
          </a:p>
          <a:p>
            <a:pPr indent="-228600" lvl="0" marL="228600" rtl="0" algn="l">
              <a:lnSpc>
                <a:spcPct val="90000"/>
              </a:lnSpc>
              <a:spcBef>
                <a:spcPts val="1000"/>
              </a:spcBef>
              <a:spcAft>
                <a:spcPts val="0"/>
              </a:spcAft>
              <a:buClr>
                <a:schemeClr val="dk1"/>
              </a:buClr>
              <a:buSzPct val="100000"/>
              <a:buChar char="•"/>
            </a:pPr>
            <a:r>
              <a:rPr lang="en-US"/>
              <a:t>Your experiment will consist of a series of tests of your methods or tools, and the experimental design describes how these tests will be organized and run. In any individual test run, only one treatment is used. An individual test of this sort is sometimes called a </a:t>
            </a:r>
            <a:r>
              <a:rPr i="1" lang="en-US"/>
              <a:t>trial</a:t>
            </a:r>
            <a:r>
              <a:rPr lang="en-US"/>
              <a:t>, and the </a:t>
            </a:r>
            <a:r>
              <a:rPr i="1" lang="en-US"/>
              <a:t>experiment </a:t>
            </a:r>
            <a:r>
              <a:rPr lang="en-US"/>
              <a:t>is formally defined as the set of trials.</a:t>
            </a:r>
            <a:endParaRPr/>
          </a:p>
          <a:p>
            <a:pPr indent="-228600" lvl="0" marL="228600" rtl="0" algn="l">
              <a:lnSpc>
                <a:spcPct val="90000"/>
              </a:lnSpc>
              <a:spcBef>
                <a:spcPts val="1000"/>
              </a:spcBef>
              <a:spcAft>
                <a:spcPts val="0"/>
              </a:spcAft>
              <a:buClr>
                <a:schemeClr val="dk1"/>
              </a:buClr>
              <a:buSzPct val="100000"/>
              <a:buChar char="•"/>
            </a:pPr>
            <a:r>
              <a:rPr lang="en-US"/>
              <a:t>The </a:t>
            </a:r>
            <a:r>
              <a:rPr i="1" lang="en-US"/>
              <a:t>experimental objects </a:t>
            </a:r>
            <a:r>
              <a:rPr lang="en-US"/>
              <a:t>or </a:t>
            </a:r>
            <a:r>
              <a:rPr i="1" lang="en-US"/>
              <a:t>experimental units </a:t>
            </a:r>
            <a:r>
              <a:rPr lang="en-US"/>
              <a:t>are the objects to which the treatment is being applied.</a:t>
            </a:r>
            <a:endParaRPr/>
          </a:p>
          <a:p>
            <a:pPr indent="-228600" lvl="0" marL="228600" rtl="0" algn="l">
              <a:lnSpc>
                <a:spcPct val="90000"/>
              </a:lnSpc>
              <a:spcBef>
                <a:spcPts val="1000"/>
              </a:spcBef>
              <a:spcAft>
                <a:spcPts val="0"/>
              </a:spcAft>
              <a:buClr>
                <a:schemeClr val="dk1"/>
              </a:buClr>
              <a:buSzPct val="100000"/>
              <a:buChar char="•"/>
            </a:pPr>
            <a:r>
              <a:rPr lang="en-US"/>
              <a:t>a development or maintenance project can be your experimental object, and aspects of the project’s process or organization can be changed to aﬀect the outcome. Or, the experimental objects can be programs or</a:t>
            </a:r>
            <a:br>
              <a:rPr lang="en-US"/>
            </a:br>
            <a:r>
              <a:rPr lang="en-US"/>
              <a:t>modules, and diﬀerent methods.</a:t>
            </a:r>
            <a:endParaRPr>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 Investigation: Example</a:t>
            </a:r>
            <a:endParaRPr/>
          </a:p>
        </p:txBody>
      </p:sp>
      <p:sp>
        <p:nvSpPr>
          <p:cNvPr id="107" name="Google Shape;107;p4"/>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Experiment to confirm rules-of-thumb </a:t>
            </a:r>
            <a:endParaRPr/>
          </a:p>
          <a:p>
            <a:pPr indent="-228600" lvl="1" marL="685800" rtl="0" algn="l">
              <a:lnSpc>
                <a:spcPct val="90000"/>
              </a:lnSpc>
              <a:spcBef>
                <a:spcPts val="500"/>
              </a:spcBef>
              <a:spcAft>
                <a:spcPts val="0"/>
              </a:spcAft>
              <a:buClr>
                <a:schemeClr val="dk1"/>
              </a:buClr>
              <a:buSzPts val="2400"/>
              <a:buChar char="•"/>
            </a:pPr>
            <a:r>
              <a:rPr lang="en-US"/>
              <a:t>Should the LOC in a module be less than 200? </a:t>
            </a:r>
            <a:endParaRPr/>
          </a:p>
          <a:p>
            <a:pPr indent="-228600" lvl="1" marL="685800" rtl="0" algn="l">
              <a:lnSpc>
                <a:spcPct val="90000"/>
              </a:lnSpc>
              <a:spcBef>
                <a:spcPts val="500"/>
              </a:spcBef>
              <a:spcAft>
                <a:spcPts val="0"/>
              </a:spcAft>
              <a:buClr>
                <a:schemeClr val="dk1"/>
              </a:buClr>
              <a:buSzPts val="2400"/>
              <a:buChar char="•"/>
            </a:pPr>
            <a:r>
              <a:rPr lang="en-US"/>
              <a:t>Should the number of branches in any functional decomposition be less than 7? </a:t>
            </a:r>
            <a:endParaRPr/>
          </a:p>
          <a:p>
            <a:pPr indent="-228600" lvl="0" marL="228600" rtl="0" algn="l">
              <a:lnSpc>
                <a:spcPct val="90000"/>
              </a:lnSpc>
              <a:spcBef>
                <a:spcPts val="1000"/>
              </a:spcBef>
              <a:spcAft>
                <a:spcPts val="0"/>
              </a:spcAft>
              <a:buClr>
                <a:schemeClr val="dk1"/>
              </a:buClr>
              <a:buSzPts val="2800"/>
              <a:buChar char="•"/>
            </a:pPr>
            <a:r>
              <a:rPr lang="en-US"/>
              <a:t>Experiment to explore relationships </a:t>
            </a:r>
            <a:endParaRPr/>
          </a:p>
          <a:p>
            <a:pPr indent="-228600" lvl="1" marL="685800" rtl="0" algn="l">
              <a:lnSpc>
                <a:spcPct val="90000"/>
              </a:lnSpc>
              <a:spcBef>
                <a:spcPts val="500"/>
              </a:spcBef>
              <a:spcAft>
                <a:spcPts val="0"/>
              </a:spcAft>
              <a:buClr>
                <a:schemeClr val="dk1"/>
              </a:buClr>
              <a:buSzPts val="2400"/>
              <a:buChar char="•"/>
            </a:pPr>
            <a:r>
              <a:rPr lang="en-US"/>
              <a:t>How does the project team experience with the application affect the quality of the code? </a:t>
            </a:r>
            <a:endParaRPr/>
          </a:p>
          <a:p>
            <a:pPr indent="-228600" lvl="1" marL="685800" rtl="0" algn="l">
              <a:lnSpc>
                <a:spcPct val="90000"/>
              </a:lnSpc>
              <a:spcBef>
                <a:spcPts val="500"/>
              </a:spcBef>
              <a:spcAft>
                <a:spcPts val="0"/>
              </a:spcAft>
              <a:buClr>
                <a:schemeClr val="dk1"/>
              </a:buClr>
              <a:buSzPts val="2400"/>
              <a:buChar char="•"/>
            </a:pPr>
            <a:r>
              <a:rPr lang="en-US"/>
              <a:t>How does the requirements quality affect the productivity of the designer?</a:t>
            </a:r>
            <a:endParaRPr/>
          </a:p>
          <a:p>
            <a:pPr indent="-228600" lvl="1" marL="685800" rtl="0" algn="l">
              <a:lnSpc>
                <a:spcPct val="90000"/>
              </a:lnSpc>
              <a:spcBef>
                <a:spcPts val="500"/>
              </a:spcBef>
              <a:spcAft>
                <a:spcPts val="0"/>
              </a:spcAft>
              <a:buClr>
                <a:schemeClr val="dk1"/>
              </a:buClr>
              <a:buSzPts val="2400"/>
              <a:buChar char="•"/>
            </a:pPr>
            <a:r>
              <a:rPr lang="en-US"/>
              <a:t>How does the design structure affect maintainability of the code?</a:t>
            </a:r>
            <a:endParaRPr/>
          </a:p>
          <a:p>
            <a:pPr indent="-228600" lvl="0" marL="228600" rtl="0" algn="l">
              <a:lnSpc>
                <a:spcPct val="90000"/>
              </a:lnSpc>
              <a:spcBef>
                <a:spcPts val="1000"/>
              </a:spcBef>
              <a:spcAft>
                <a:spcPts val="0"/>
              </a:spcAft>
              <a:buClr>
                <a:schemeClr val="dk1"/>
              </a:buClr>
              <a:buSzPts val="2800"/>
              <a:buChar char="•"/>
            </a:pPr>
            <a:r>
              <a:rPr lang="en-US"/>
              <a:t>Experiment to initiate novel practices </a:t>
            </a:r>
            <a:endParaRPr/>
          </a:p>
          <a:p>
            <a:pPr indent="-228600" lvl="1" marL="685800" rtl="0" algn="l">
              <a:lnSpc>
                <a:spcPct val="90000"/>
              </a:lnSpc>
              <a:spcBef>
                <a:spcPts val="500"/>
              </a:spcBef>
              <a:spcAft>
                <a:spcPts val="0"/>
              </a:spcAft>
              <a:buClr>
                <a:schemeClr val="dk1"/>
              </a:buClr>
              <a:buSzPts val="2400"/>
              <a:buChar char="•"/>
            </a:pPr>
            <a:r>
              <a:rPr lang="en-US"/>
              <a:t>Would it be better to start OO design with UML?</a:t>
            </a:r>
            <a:endParaRPr/>
          </a:p>
          <a:p>
            <a:pPr indent="-228600" lvl="1" marL="685800" rtl="0" algn="l">
              <a:lnSpc>
                <a:spcPct val="90000"/>
              </a:lnSpc>
              <a:spcBef>
                <a:spcPts val="500"/>
              </a:spcBef>
              <a:spcAft>
                <a:spcPts val="0"/>
              </a:spcAft>
              <a:buClr>
                <a:schemeClr val="dk1"/>
              </a:buClr>
              <a:buSzPts val="2400"/>
              <a:buChar char="•"/>
            </a:pPr>
            <a:r>
              <a:rPr lang="en-US"/>
              <a:t>Would the use of automate testing improve software quality?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Formal Experiments: process</a:t>
            </a:r>
            <a:endParaRPr/>
          </a:p>
        </p:txBody>
      </p:sp>
      <p:sp>
        <p:nvSpPr>
          <p:cNvPr id="330" name="Google Shape;330;p40"/>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At the same time, you must identify </a:t>
            </a:r>
            <a:r>
              <a:rPr i="1" lang="en-US"/>
              <a:t>who </a:t>
            </a:r>
            <a:r>
              <a:rPr lang="en-US"/>
              <a:t>is applying the treatment;</a:t>
            </a:r>
            <a:br>
              <a:rPr lang="en-US"/>
            </a:br>
            <a:r>
              <a:rPr lang="en-US"/>
              <a:t>these people are called the </a:t>
            </a:r>
            <a:r>
              <a:rPr i="1" lang="en-US"/>
              <a:t>experimental subjects</a:t>
            </a:r>
            <a:r>
              <a:rPr lang="en-US"/>
              <a:t>. For example, programmer.</a:t>
            </a:r>
            <a:endParaRPr/>
          </a:p>
          <a:p>
            <a:pPr indent="-228600" lvl="0" marL="228600" rtl="0" algn="l">
              <a:lnSpc>
                <a:spcPct val="90000"/>
              </a:lnSpc>
              <a:spcBef>
                <a:spcPts val="1000"/>
              </a:spcBef>
              <a:spcAft>
                <a:spcPts val="0"/>
              </a:spcAft>
              <a:buClr>
                <a:schemeClr val="dk1"/>
              </a:buClr>
              <a:buSzPts val="2800"/>
              <a:buChar char="•"/>
            </a:pPr>
            <a:r>
              <a:rPr lang="en-US"/>
              <a:t>You must define independent (or state) variable, dependent (or response) variable. You also define control variables that do not have impact to response variable.</a:t>
            </a:r>
            <a:endParaRPr/>
          </a:p>
          <a:p>
            <a:pPr indent="-228600" lvl="0" marL="228600" rtl="0" algn="l">
              <a:lnSpc>
                <a:spcPct val="90000"/>
              </a:lnSpc>
              <a:spcBef>
                <a:spcPts val="1000"/>
              </a:spcBef>
              <a:spcAft>
                <a:spcPts val="0"/>
              </a:spcAft>
              <a:buClr>
                <a:schemeClr val="dk1"/>
              </a:buClr>
              <a:buSzPts val="2800"/>
              <a:buChar char="•"/>
            </a:pPr>
            <a:r>
              <a:rPr lang="en-US"/>
              <a:t>The more the subjects, objects, and variables, the more complex the experimental design becomes and often the more difficult the analysis.</a:t>
            </a:r>
            <a:endParaRPr>
              <a:solidFill>
                <a:srgbClr val="C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Formal Experiments: process</a:t>
            </a:r>
            <a:endParaRPr/>
          </a:p>
        </p:txBody>
      </p:sp>
      <p:sp>
        <p:nvSpPr>
          <p:cNvPr id="336" name="Google Shape;336;p41"/>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C00000"/>
              </a:buClr>
              <a:buSzPct val="100000"/>
              <a:buChar char="•"/>
            </a:pPr>
            <a:r>
              <a:rPr lang="en-US">
                <a:solidFill>
                  <a:srgbClr val="C00000"/>
                </a:solidFill>
              </a:rPr>
              <a:t>Preparation</a:t>
            </a:r>
            <a:r>
              <a:rPr lang="en-US"/>
              <a:t> </a:t>
            </a:r>
            <a:endParaRPr/>
          </a:p>
          <a:p>
            <a:pPr indent="-228600" lvl="1" marL="685800" rtl="0" algn="l">
              <a:lnSpc>
                <a:spcPct val="90000"/>
              </a:lnSpc>
              <a:spcBef>
                <a:spcPts val="500"/>
              </a:spcBef>
              <a:spcAft>
                <a:spcPts val="0"/>
              </a:spcAft>
              <a:buClr>
                <a:schemeClr val="dk1"/>
              </a:buClr>
              <a:buSzPct val="100000"/>
              <a:buChar char="•"/>
            </a:pPr>
            <a:r>
              <a:rPr lang="en-US"/>
              <a:t>Preparation involves readying the subjects for application of the treatment.</a:t>
            </a:r>
            <a:endParaRPr/>
          </a:p>
          <a:p>
            <a:pPr indent="-228600" lvl="1" marL="685800" rtl="0" algn="l">
              <a:lnSpc>
                <a:spcPct val="90000"/>
              </a:lnSpc>
              <a:spcBef>
                <a:spcPts val="500"/>
              </a:spcBef>
              <a:spcAft>
                <a:spcPts val="0"/>
              </a:spcAft>
              <a:buClr>
                <a:schemeClr val="dk1"/>
              </a:buClr>
              <a:buSzPct val="100000"/>
              <a:buChar char="•"/>
            </a:pPr>
            <a:r>
              <a:rPr lang="en-US"/>
              <a:t>Getting ready to start, e.g., purchasing tools, hardware, training personnel, etc.</a:t>
            </a:r>
            <a:endParaRPr/>
          </a:p>
          <a:p>
            <a:pPr indent="-228600" lvl="1" marL="685800" rtl="0" algn="l">
              <a:lnSpc>
                <a:spcPct val="90000"/>
              </a:lnSpc>
              <a:spcBef>
                <a:spcPts val="500"/>
              </a:spcBef>
              <a:spcAft>
                <a:spcPts val="0"/>
              </a:spcAft>
              <a:buClr>
                <a:schemeClr val="dk1"/>
              </a:buClr>
              <a:buSzPct val="100000"/>
              <a:buChar char="•"/>
            </a:pPr>
            <a:r>
              <a:rPr lang="en-US"/>
              <a:t>Instructions must be written out or recorded properly. A pilot study—a dry run of the experiment on a small set of people—is very useful.</a:t>
            </a:r>
            <a:endParaRPr/>
          </a:p>
          <a:p>
            <a:pPr indent="-228600" lvl="0" marL="228600" rtl="0" algn="l">
              <a:lnSpc>
                <a:spcPct val="90000"/>
              </a:lnSpc>
              <a:spcBef>
                <a:spcPts val="1000"/>
              </a:spcBef>
              <a:spcAft>
                <a:spcPts val="0"/>
              </a:spcAft>
              <a:buClr>
                <a:srgbClr val="C00000"/>
              </a:buClr>
              <a:buSzPct val="100000"/>
              <a:buChar char="•"/>
            </a:pPr>
            <a:r>
              <a:rPr lang="en-US">
                <a:solidFill>
                  <a:srgbClr val="C00000"/>
                </a:solidFill>
              </a:rPr>
              <a:t>Execution</a:t>
            </a:r>
            <a:endParaRPr/>
          </a:p>
          <a:p>
            <a:pPr indent="-228600" lvl="1" marL="685800" rtl="0" algn="l">
              <a:lnSpc>
                <a:spcPct val="90000"/>
              </a:lnSpc>
              <a:spcBef>
                <a:spcPts val="500"/>
              </a:spcBef>
              <a:spcAft>
                <a:spcPts val="0"/>
              </a:spcAft>
              <a:buClr>
                <a:schemeClr val="dk1"/>
              </a:buClr>
              <a:buSzPct val="100000"/>
              <a:buChar char="•"/>
            </a:pPr>
            <a:r>
              <a:rPr lang="en-US"/>
              <a:t>you conduct the experiment.</a:t>
            </a:r>
            <a:endParaRPr/>
          </a:p>
          <a:p>
            <a:pPr indent="-228600" lvl="1" marL="685800" rtl="0" algn="l">
              <a:lnSpc>
                <a:spcPct val="90000"/>
              </a:lnSpc>
              <a:spcBef>
                <a:spcPts val="500"/>
              </a:spcBef>
              <a:spcAft>
                <a:spcPts val="0"/>
              </a:spcAft>
              <a:buClr>
                <a:schemeClr val="dk1"/>
              </a:buClr>
              <a:buSzPct val="100000"/>
              <a:buChar char="•"/>
            </a:pPr>
            <a:r>
              <a:rPr lang="en-US"/>
              <a:t>Following the steps laid out in the plan, and measuring attributes as prescribed by the plan, you apply the treatment to the experimental objects.</a:t>
            </a:r>
            <a:endParaRPr/>
          </a:p>
          <a:p>
            <a:pPr indent="-228600" lvl="0" marL="228600" rtl="0" algn="l">
              <a:lnSpc>
                <a:spcPct val="90000"/>
              </a:lnSpc>
              <a:spcBef>
                <a:spcPts val="1000"/>
              </a:spcBef>
              <a:spcAft>
                <a:spcPts val="0"/>
              </a:spcAft>
              <a:buClr>
                <a:srgbClr val="C00000"/>
              </a:buClr>
              <a:buSzPct val="100000"/>
              <a:buChar char="•"/>
            </a:pPr>
            <a:r>
              <a:rPr lang="en-US">
                <a:solidFill>
                  <a:srgbClr val="C00000"/>
                </a:solidFill>
              </a:rPr>
              <a:t>Review and analysis </a:t>
            </a:r>
            <a:endParaRPr/>
          </a:p>
          <a:p>
            <a:pPr indent="-228600" lvl="1" marL="685800" rtl="0" algn="l">
              <a:lnSpc>
                <a:spcPct val="90000"/>
              </a:lnSpc>
              <a:spcBef>
                <a:spcPts val="500"/>
              </a:spcBef>
              <a:spcAft>
                <a:spcPts val="0"/>
              </a:spcAft>
              <a:buClr>
                <a:schemeClr val="dk1"/>
              </a:buClr>
              <a:buSzPct val="100000"/>
              <a:buChar char="•"/>
            </a:pPr>
            <a:r>
              <a:rPr lang="en-US"/>
              <a:t>Review the results for soundness and validity </a:t>
            </a:r>
            <a:endParaRPr/>
          </a:p>
          <a:p>
            <a:pPr indent="-228600" lvl="0" marL="228600" rtl="0" algn="l">
              <a:lnSpc>
                <a:spcPct val="90000"/>
              </a:lnSpc>
              <a:spcBef>
                <a:spcPts val="1000"/>
              </a:spcBef>
              <a:spcAft>
                <a:spcPts val="0"/>
              </a:spcAft>
              <a:buClr>
                <a:srgbClr val="C00000"/>
              </a:buClr>
              <a:buSzPct val="100000"/>
              <a:buChar char="•"/>
            </a:pPr>
            <a:r>
              <a:rPr lang="en-US">
                <a:solidFill>
                  <a:srgbClr val="C00000"/>
                </a:solidFill>
              </a:rPr>
              <a:t>Dissemination &amp; decision making</a:t>
            </a:r>
            <a:r>
              <a:rPr lang="en-US"/>
              <a:t> </a:t>
            </a:r>
            <a:endParaRPr/>
          </a:p>
          <a:p>
            <a:pPr indent="-228600" lvl="1" marL="685800" rtl="0" algn="l">
              <a:lnSpc>
                <a:spcPct val="90000"/>
              </a:lnSpc>
              <a:spcBef>
                <a:spcPts val="500"/>
              </a:spcBef>
              <a:spcAft>
                <a:spcPts val="0"/>
              </a:spcAft>
              <a:buClr>
                <a:schemeClr val="dk1"/>
              </a:buClr>
              <a:buSzPct val="100000"/>
              <a:buChar char="•"/>
            </a:pPr>
            <a:r>
              <a:rPr lang="en-US"/>
              <a:t>Documenting conclusions</a:t>
            </a:r>
            <a:endParaRPr/>
          </a:p>
          <a:p>
            <a:pPr indent="-228600" lvl="1" marL="685800" rtl="0" algn="l">
              <a:lnSpc>
                <a:spcPct val="90000"/>
              </a:lnSpc>
              <a:spcBef>
                <a:spcPts val="500"/>
              </a:spcBef>
              <a:spcAft>
                <a:spcPts val="0"/>
              </a:spcAft>
              <a:buClr>
                <a:schemeClr val="dk1"/>
              </a:buClr>
              <a:buSzPct val="100000"/>
              <a:buChar char="•"/>
            </a:pPr>
            <a:r>
              <a:rPr lang="en-US"/>
              <a:t>It allows to duplicate your experiment and confirm your conclusions in a similar setting.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 Experimental Design Concepts</a:t>
            </a:r>
            <a:endParaRPr/>
          </a:p>
        </p:txBody>
      </p:sp>
      <p:sp>
        <p:nvSpPr>
          <p:cNvPr id="343" name="Google Shape;343;p42"/>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An experimental design deals with experimental units and experimental error. </a:t>
            </a:r>
            <a:endParaRPr/>
          </a:p>
          <a:p>
            <a:pPr indent="-228600" lvl="0" marL="228600" rtl="0" algn="l">
              <a:lnSpc>
                <a:spcPct val="90000"/>
              </a:lnSpc>
              <a:spcBef>
                <a:spcPts val="1000"/>
              </a:spcBef>
              <a:spcAft>
                <a:spcPts val="0"/>
              </a:spcAft>
              <a:buClr>
                <a:schemeClr val="dk1"/>
              </a:buClr>
              <a:buSzPct val="100000"/>
              <a:buChar char="•"/>
            </a:pPr>
            <a:r>
              <a:rPr lang="en-US"/>
              <a:t>an </a:t>
            </a:r>
            <a:r>
              <a:rPr i="1" lang="en-US"/>
              <a:t>experimental unit </a:t>
            </a:r>
            <a:r>
              <a:rPr lang="en-US"/>
              <a:t>is the experimental object to which a single treatment is applied. </a:t>
            </a:r>
            <a:endParaRPr/>
          </a:p>
          <a:p>
            <a:pPr indent="-228600" lvl="0" marL="228600" rtl="0" algn="l">
              <a:lnSpc>
                <a:spcPct val="90000"/>
              </a:lnSpc>
              <a:spcBef>
                <a:spcPts val="1000"/>
              </a:spcBef>
              <a:spcAft>
                <a:spcPts val="0"/>
              </a:spcAft>
              <a:buClr>
                <a:schemeClr val="dk1"/>
              </a:buClr>
              <a:buSzPct val="100000"/>
              <a:buChar char="•"/>
            </a:pPr>
            <a:r>
              <a:rPr i="1" lang="en-US"/>
              <a:t>Experimental error </a:t>
            </a:r>
            <a:r>
              <a:rPr lang="en-US"/>
              <a:t>describes the failure of two identically treated experimental units to yield identical results. The error can reﬂect a host of problems:</a:t>
            </a:r>
            <a:endParaRPr/>
          </a:p>
          <a:p>
            <a:pPr indent="-228600" lvl="1" marL="685800" rtl="0" algn="l">
              <a:lnSpc>
                <a:spcPct val="90000"/>
              </a:lnSpc>
              <a:spcBef>
                <a:spcPts val="500"/>
              </a:spcBef>
              <a:spcAft>
                <a:spcPts val="0"/>
              </a:spcAft>
              <a:buClr>
                <a:schemeClr val="dk1"/>
              </a:buClr>
              <a:buSzPct val="100000"/>
              <a:buChar char="•"/>
            </a:pPr>
            <a:r>
              <a:rPr lang="en-US"/>
              <a:t>Errors of experimentation.</a:t>
            </a:r>
            <a:endParaRPr/>
          </a:p>
          <a:p>
            <a:pPr indent="-228600" lvl="1" marL="685800" rtl="0" algn="l">
              <a:lnSpc>
                <a:spcPct val="90000"/>
              </a:lnSpc>
              <a:spcBef>
                <a:spcPts val="500"/>
              </a:spcBef>
              <a:spcAft>
                <a:spcPts val="0"/>
              </a:spcAft>
              <a:buClr>
                <a:schemeClr val="dk1"/>
              </a:buClr>
              <a:buSzPct val="100000"/>
              <a:buChar char="•"/>
            </a:pPr>
            <a:r>
              <a:rPr lang="en-US"/>
              <a:t>Errors of observation.</a:t>
            </a:r>
            <a:endParaRPr/>
          </a:p>
          <a:p>
            <a:pPr indent="-228600" lvl="1" marL="685800" rtl="0" algn="l">
              <a:lnSpc>
                <a:spcPct val="90000"/>
              </a:lnSpc>
              <a:spcBef>
                <a:spcPts val="500"/>
              </a:spcBef>
              <a:spcAft>
                <a:spcPts val="0"/>
              </a:spcAft>
              <a:buClr>
                <a:schemeClr val="dk1"/>
              </a:buClr>
              <a:buSzPct val="100000"/>
              <a:buChar char="•"/>
            </a:pPr>
            <a:r>
              <a:rPr lang="en-US"/>
              <a:t>Errors of measurement.</a:t>
            </a:r>
            <a:endParaRPr/>
          </a:p>
          <a:p>
            <a:pPr indent="-228600" lvl="1" marL="685800" rtl="0" algn="l">
              <a:lnSpc>
                <a:spcPct val="90000"/>
              </a:lnSpc>
              <a:spcBef>
                <a:spcPts val="500"/>
              </a:spcBef>
              <a:spcAft>
                <a:spcPts val="0"/>
              </a:spcAft>
              <a:buClr>
                <a:schemeClr val="dk1"/>
              </a:buClr>
              <a:buSzPct val="100000"/>
              <a:buChar char="•"/>
            </a:pPr>
            <a:r>
              <a:rPr lang="en-US"/>
              <a:t>The variation in experimental resources.</a:t>
            </a:r>
            <a:endParaRPr/>
          </a:p>
          <a:p>
            <a:pPr indent="-228600" lvl="1" marL="685800" rtl="0" algn="l">
              <a:lnSpc>
                <a:spcPct val="90000"/>
              </a:lnSpc>
              <a:spcBef>
                <a:spcPts val="500"/>
              </a:spcBef>
              <a:spcAft>
                <a:spcPts val="0"/>
              </a:spcAft>
              <a:buClr>
                <a:schemeClr val="dk1"/>
              </a:buClr>
              <a:buSzPct val="100000"/>
              <a:buChar char="•"/>
            </a:pPr>
            <a:r>
              <a:rPr lang="en-US"/>
              <a:t>The combined eﬀects of all extraneous factors that can inﬂuence the characteristics under study but which have not been singled out for attention in the investigation.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 Experimental Design Concepts</a:t>
            </a:r>
            <a:endParaRPr/>
          </a:p>
        </p:txBody>
      </p:sp>
      <p:sp>
        <p:nvSpPr>
          <p:cNvPr id="350" name="Google Shape;350;p43"/>
          <p:cNvSpPr txBox="1"/>
          <p:nvPr>
            <p:ph idx="1" type="body"/>
          </p:nvPr>
        </p:nvSpPr>
        <p:spPr>
          <a:xfrm>
            <a:off x="822702" y="3611105"/>
            <a:ext cx="10515600" cy="299981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programmer’s mind wandered during the experiment.</a:t>
            </a:r>
            <a:endParaRPr/>
          </a:p>
          <a:p>
            <a:pPr indent="-228600" lvl="0" marL="228600" rtl="0" algn="l">
              <a:lnSpc>
                <a:spcPct val="90000"/>
              </a:lnSpc>
              <a:spcBef>
                <a:spcPts val="1000"/>
              </a:spcBef>
              <a:spcAft>
                <a:spcPts val="0"/>
              </a:spcAft>
              <a:buClr>
                <a:schemeClr val="dk1"/>
              </a:buClr>
              <a:buSzPct val="100000"/>
              <a:buChar char="•"/>
            </a:pPr>
            <a:r>
              <a:rPr lang="en-US"/>
              <a:t>The timer measured elapsed time inexactly.</a:t>
            </a:r>
            <a:endParaRPr/>
          </a:p>
          <a:p>
            <a:pPr indent="-228600" lvl="0" marL="228600" rtl="0" algn="l">
              <a:lnSpc>
                <a:spcPct val="90000"/>
              </a:lnSpc>
              <a:spcBef>
                <a:spcPts val="1000"/>
              </a:spcBef>
              <a:spcAft>
                <a:spcPts val="0"/>
              </a:spcAft>
              <a:buClr>
                <a:schemeClr val="dk1"/>
              </a:buClr>
              <a:buSzPct val="100000"/>
              <a:buChar char="•"/>
            </a:pPr>
            <a:r>
              <a:rPr lang="en-US"/>
              <a:t>The programmer was distracted by loud noises from another room.</a:t>
            </a:r>
            <a:endParaRPr/>
          </a:p>
          <a:p>
            <a:pPr indent="-228600" lvl="0" marL="228600" rtl="0" algn="l">
              <a:lnSpc>
                <a:spcPct val="90000"/>
              </a:lnSpc>
              <a:spcBef>
                <a:spcPts val="1000"/>
              </a:spcBef>
              <a:spcAft>
                <a:spcPts val="0"/>
              </a:spcAft>
              <a:buClr>
                <a:schemeClr val="dk1"/>
              </a:buClr>
              <a:buSzPct val="100000"/>
              <a:buChar char="•"/>
            </a:pPr>
            <a:r>
              <a:rPr lang="en-US"/>
              <a:t>The programmer found the faults in a diﬀerent sequence today than</a:t>
            </a:r>
            <a:br>
              <a:rPr lang="en-US"/>
            </a:br>
            <a:r>
              <a:rPr lang="en-US"/>
              <a:t>yesterday.</a:t>
            </a:r>
            <a:endParaRPr/>
          </a:p>
          <a:p>
            <a:pPr indent="-228600" lvl="0" marL="228600" rtl="0" algn="l">
              <a:lnSpc>
                <a:spcPct val="90000"/>
              </a:lnSpc>
              <a:spcBef>
                <a:spcPts val="1000"/>
              </a:spcBef>
              <a:spcAft>
                <a:spcPts val="0"/>
              </a:spcAft>
              <a:buClr>
                <a:schemeClr val="dk1"/>
              </a:buClr>
              <a:buSzPct val="100000"/>
              <a:buChar char="•"/>
            </a:pPr>
            <a:r>
              <a:rPr lang="en-US"/>
              <a:t>Faults that were thought to be equivalent are not.</a:t>
            </a:r>
            <a:endParaRPr/>
          </a:p>
          <a:p>
            <a:pPr indent="-228600" lvl="0" marL="228600" rtl="0" algn="l">
              <a:lnSpc>
                <a:spcPct val="90000"/>
              </a:lnSpc>
              <a:spcBef>
                <a:spcPts val="1000"/>
              </a:spcBef>
              <a:spcAft>
                <a:spcPts val="0"/>
              </a:spcAft>
              <a:buClr>
                <a:schemeClr val="dk1"/>
              </a:buClr>
              <a:buSzPct val="100000"/>
              <a:buChar char="•"/>
            </a:pPr>
            <a:r>
              <a:rPr lang="en-US"/>
              <a:t>Programs that were thought to be equivalent are not. </a:t>
            </a:r>
            <a:endParaRPr/>
          </a:p>
        </p:txBody>
      </p:sp>
      <p:pic>
        <p:nvPicPr>
          <p:cNvPr id="351" name="Google Shape;351;p43"/>
          <p:cNvPicPr preferRelativeResize="0"/>
          <p:nvPr/>
        </p:nvPicPr>
        <p:blipFill rotWithShape="1">
          <a:blip r:embed="rId3">
            <a:alphaModFix/>
          </a:blip>
          <a:srcRect b="0" l="0" r="0" t="0"/>
          <a:stretch/>
        </p:blipFill>
        <p:spPr>
          <a:xfrm>
            <a:off x="1436418" y="1177871"/>
            <a:ext cx="8544490" cy="224725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 Experimental Design Concepts</a:t>
            </a:r>
            <a:endParaRPr/>
          </a:p>
        </p:txBody>
      </p:sp>
      <p:sp>
        <p:nvSpPr>
          <p:cNvPr id="358" name="Google Shape;358;p44"/>
          <p:cNvSpPr txBox="1"/>
          <p:nvPr>
            <p:ph idx="1" type="body"/>
          </p:nvPr>
        </p:nvSpPr>
        <p:spPr>
          <a:xfrm>
            <a:off x="838200" y="1449977"/>
            <a:ext cx="10515600" cy="292054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The three key experimental design concepts—replication, randomization, and local control—address the problem of variability by giving us guidance on forming experimental units so as to minimize the experimental error.</a:t>
            </a:r>
            <a:endParaRPr/>
          </a:p>
          <a:p>
            <a:pPr indent="-514350" lvl="0" marL="514350" rtl="0" algn="l">
              <a:lnSpc>
                <a:spcPct val="90000"/>
              </a:lnSpc>
              <a:spcBef>
                <a:spcPts val="1000"/>
              </a:spcBef>
              <a:spcAft>
                <a:spcPts val="0"/>
              </a:spcAft>
              <a:buClr>
                <a:srgbClr val="C00000"/>
              </a:buClr>
              <a:buSzPct val="100000"/>
              <a:buFont typeface="Calibri"/>
              <a:buAutoNum type="arabicPeriod"/>
            </a:pPr>
            <a:r>
              <a:rPr lang="en-US">
                <a:solidFill>
                  <a:srgbClr val="C00000"/>
                </a:solidFill>
              </a:rPr>
              <a:t>Replication</a:t>
            </a:r>
            <a:r>
              <a:rPr lang="en-US"/>
              <a:t> </a:t>
            </a:r>
            <a:endParaRPr/>
          </a:p>
          <a:p>
            <a:pPr indent="-228600" lvl="1" marL="685800" rtl="0" algn="l">
              <a:lnSpc>
                <a:spcPct val="90000"/>
              </a:lnSpc>
              <a:spcBef>
                <a:spcPts val="500"/>
              </a:spcBef>
              <a:spcAft>
                <a:spcPts val="0"/>
              </a:spcAft>
              <a:buClr>
                <a:schemeClr val="dk1"/>
              </a:buClr>
              <a:buSzPct val="100000"/>
              <a:buChar char="•"/>
            </a:pPr>
            <a:r>
              <a:rPr lang="en-US"/>
              <a:t>Experiment under identical conditions should be repeatable. </a:t>
            </a:r>
            <a:endParaRPr/>
          </a:p>
          <a:p>
            <a:pPr indent="-228600" lvl="1" marL="685800" rtl="0" algn="l">
              <a:lnSpc>
                <a:spcPct val="90000"/>
              </a:lnSpc>
              <a:spcBef>
                <a:spcPts val="500"/>
              </a:spcBef>
              <a:spcAft>
                <a:spcPts val="0"/>
              </a:spcAft>
              <a:buClr>
                <a:schemeClr val="dk1"/>
              </a:buClr>
              <a:buSzPct val="100000"/>
              <a:buChar char="•"/>
            </a:pPr>
            <a:r>
              <a:rPr lang="en-US"/>
              <a:t>Confounded results (unable to separate the results of two or more variables) should be avoided.</a:t>
            </a:r>
            <a:endParaRPr/>
          </a:p>
          <a:p>
            <a:pPr indent="-228600" lvl="1" marL="685800" rtl="0" algn="l">
              <a:lnSpc>
                <a:spcPct val="90000"/>
              </a:lnSpc>
              <a:spcBef>
                <a:spcPts val="500"/>
              </a:spcBef>
              <a:spcAft>
                <a:spcPts val="0"/>
              </a:spcAft>
              <a:buClr>
                <a:schemeClr val="dk1"/>
              </a:buClr>
              <a:buSzPct val="100000"/>
              <a:buChar char="•"/>
            </a:pPr>
            <a:r>
              <a:rPr lang="en-US"/>
              <a:t>replication can help us to know how much confidence we can place in the results of the experiment.</a:t>
            </a:r>
            <a:endParaRPr/>
          </a:p>
        </p:txBody>
      </p:sp>
      <p:pic>
        <p:nvPicPr>
          <p:cNvPr id="359" name="Google Shape;359;p44"/>
          <p:cNvPicPr preferRelativeResize="0"/>
          <p:nvPr/>
        </p:nvPicPr>
        <p:blipFill rotWithShape="1">
          <a:blip r:embed="rId3">
            <a:alphaModFix/>
          </a:blip>
          <a:srcRect b="0" l="0" r="0" t="0"/>
          <a:stretch/>
        </p:blipFill>
        <p:spPr>
          <a:xfrm>
            <a:off x="3991217" y="4252024"/>
            <a:ext cx="6410325" cy="2476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 Experimental Design Concepts</a:t>
            </a:r>
            <a:endParaRPr/>
          </a:p>
        </p:txBody>
      </p:sp>
      <p:sp>
        <p:nvSpPr>
          <p:cNvPr id="366" name="Google Shape;366;p45"/>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C00000"/>
              </a:buClr>
              <a:buSzPts val="2800"/>
              <a:buNone/>
            </a:pPr>
            <a:r>
              <a:rPr lang="en-US">
                <a:solidFill>
                  <a:srgbClr val="C00000"/>
                </a:solidFill>
              </a:rPr>
              <a:t>Randomization</a:t>
            </a:r>
            <a:r>
              <a:rPr lang="en-US"/>
              <a:t> </a:t>
            </a:r>
            <a:endParaRPr/>
          </a:p>
          <a:p>
            <a:pPr indent="-228600" lvl="1" marL="685800" rtl="0" algn="l">
              <a:lnSpc>
                <a:spcPct val="90000"/>
              </a:lnSpc>
              <a:spcBef>
                <a:spcPts val="500"/>
              </a:spcBef>
              <a:spcAft>
                <a:spcPts val="0"/>
              </a:spcAft>
              <a:buClr>
                <a:schemeClr val="dk1"/>
              </a:buClr>
              <a:buSzPts val="2400"/>
              <a:buChar char="•"/>
            </a:pPr>
            <a:r>
              <a:rPr lang="en-US"/>
              <a:t>The experimental trials must be organized in a way that the effects of uncontrolled variables are minimized.</a:t>
            </a:r>
            <a:endParaRPr/>
          </a:p>
          <a:p>
            <a:pPr indent="-228600" lvl="1" marL="685800" rtl="0" algn="l">
              <a:lnSpc>
                <a:spcPct val="90000"/>
              </a:lnSpc>
              <a:spcBef>
                <a:spcPts val="500"/>
              </a:spcBef>
              <a:spcAft>
                <a:spcPts val="0"/>
              </a:spcAft>
              <a:buClr>
                <a:schemeClr val="dk1"/>
              </a:buClr>
              <a:buSzPts val="2400"/>
              <a:buChar char="•"/>
            </a:pPr>
            <a:r>
              <a:rPr lang="en-US"/>
              <a:t>For example, sometimes the results of an experimental trial can be aﬀected by the time, the place, or unknown characteristics of the participants.</a:t>
            </a:r>
            <a:endParaRPr/>
          </a:p>
          <a:p>
            <a:pPr indent="-228600" lvl="1" marL="685800" rtl="0" algn="l">
              <a:lnSpc>
                <a:spcPct val="90000"/>
              </a:lnSpc>
              <a:spcBef>
                <a:spcPts val="500"/>
              </a:spcBef>
              <a:spcAft>
                <a:spcPts val="0"/>
              </a:spcAft>
              <a:buClr>
                <a:schemeClr val="dk1"/>
              </a:buClr>
              <a:buSzPts val="2400"/>
              <a:buChar char="•"/>
            </a:pPr>
            <a:r>
              <a:rPr lang="en-US"/>
              <a:t>To spread and diﬀuse the eﬀects of these uncontrollable or unknown factors, you can assign the order of trials randomly, assign the participants to each trial randomly, or assign the location of each trial randomly, whenever possible.</a:t>
            </a:r>
            <a:endParaRPr/>
          </a:p>
          <a:p>
            <a:pPr indent="-228600" lvl="0" marL="228600" rtl="0" algn="l">
              <a:lnSpc>
                <a:spcPct val="90000"/>
              </a:lnSpc>
              <a:spcBef>
                <a:spcPts val="1000"/>
              </a:spcBef>
              <a:spcAft>
                <a:spcPts val="0"/>
              </a:spcAft>
              <a:buClr>
                <a:schemeClr val="dk1"/>
              </a:buClr>
              <a:buSzPts val="2800"/>
              <a:buChar char="•"/>
            </a:pPr>
            <a:r>
              <a:rPr lang="en-US"/>
              <a:t>Suppose each of 30 programmers is trained to perform both testing (manual, automated) techniques. We can randomly assign 15 of the programmers to use technique </a:t>
            </a:r>
            <a:r>
              <a:rPr i="1" lang="en-US"/>
              <a:t>X </a:t>
            </a:r>
            <a:r>
              <a:rPr lang="en-US"/>
              <a:t>on a given program, and the remaining 15 can use technique </a:t>
            </a:r>
            <a:r>
              <a:rPr i="1" lang="en-US"/>
              <a:t>Y </a:t>
            </a:r>
            <a:r>
              <a:rPr lang="en-US"/>
              <a:t>on the same program.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6"/>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 Experimental Design Concepts</a:t>
            </a:r>
            <a:endParaRPr/>
          </a:p>
        </p:txBody>
      </p:sp>
      <p:sp>
        <p:nvSpPr>
          <p:cNvPr id="373" name="Google Shape;373;p46"/>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800"/>
              <a:buNone/>
            </a:pPr>
            <a:r>
              <a:rPr lang="en-US">
                <a:solidFill>
                  <a:srgbClr val="C00000"/>
                </a:solidFill>
              </a:rPr>
              <a:t>Local control</a:t>
            </a:r>
            <a:endParaRPr/>
          </a:p>
          <a:p>
            <a:pPr indent="-228600" lvl="1" marL="685800" rtl="0" algn="l">
              <a:lnSpc>
                <a:spcPct val="90000"/>
              </a:lnSpc>
              <a:spcBef>
                <a:spcPts val="500"/>
              </a:spcBef>
              <a:spcAft>
                <a:spcPts val="0"/>
              </a:spcAft>
              <a:buClr>
                <a:srgbClr val="00B050"/>
              </a:buClr>
              <a:buSzPts val="2400"/>
              <a:buChar char="•"/>
            </a:pPr>
            <a:r>
              <a:rPr lang="en-US">
                <a:solidFill>
                  <a:srgbClr val="00B050"/>
                </a:solidFill>
              </a:rPr>
              <a:t>Blocking</a:t>
            </a:r>
            <a:r>
              <a:rPr lang="en-US"/>
              <a:t>: allocating experimental units to blocks or groups so the units within a block are relatively homogeneous. The blocks are designed so that the experimental design captures the anticipated variation in the blocks by grouping like varieties, so that the variation does not contribute to the experimental error. </a:t>
            </a:r>
            <a:endParaRPr/>
          </a:p>
          <a:p>
            <a:pPr indent="-228600" lvl="1" marL="685800" rtl="0" algn="l">
              <a:lnSpc>
                <a:spcPct val="90000"/>
              </a:lnSpc>
              <a:spcBef>
                <a:spcPts val="500"/>
              </a:spcBef>
              <a:spcAft>
                <a:spcPts val="0"/>
              </a:spcAft>
              <a:buClr>
                <a:srgbClr val="00B050"/>
              </a:buClr>
              <a:buSzPts val="2400"/>
              <a:buChar char="•"/>
            </a:pPr>
            <a:r>
              <a:rPr lang="en-US">
                <a:solidFill>
                  <a:srgbClr val="00B050"/>
                </a:solidFill>
              </a:rPr>
              <a:t>Balancing</a:t>
            </a:r>
            <a:r>
              <a:rPr lang="en-US"/>
              <a:t>: is the blocking and assigning of treatments so that an equal number of subjects is assigned to each treatment. Balancing is desirable because it simplifies  the statistical analysis.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Blocking &amp; Balancing</a:t>
            </a:r>
            <a:endParaRPr/>
          </a:p>
        </p:txBody>
      </p:sp>
      <p:sp>
        <p:nvSpPr>
          <p:cNvPr id="380" name="Google Shape;380;p47"/>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You are investigating the comparative effects of </a:t>
            </a:r>
            <a:r>
              <a:rPr lang="en-US">
                <a:solidFill>
                  <a:srgbClr val="C00000"/>
                </a:solidFill>
              </a:rPr>
              <a:t>three design techniques  </a:t>
            </a:r>
            <a:r>
              <a:rPr lang="en-US"/>
              <a:t>on </a:t>
            </a:r>
            <a:r>
              <a:rPr lang="en-US">
                <a:solidFill>
                  <a:srgbClr val="C00000"/>
                </a:solidFill>
              </a:rPr>
              <a:t>the quality</a:t>
            </a:r>
            <a:r>
              <a:rPr lang="en-US"/>
              <a:t> of the resulting code. </a:t>
            </a:r>
            <a:endParaRPr/>
          </a:p>
          <a:p>
            <a:pPr indent="-228600" lvl="0" marL="228600" rtl="0" algn="l">
              <a:lnSpc>
                <a:spcPct val="90000"/>
              </a:lnSpc>
              <a:spcBef>
                <a:spcPts val="1000"/>
              </a:spcBef>
              <a:spcAft>
                <a:spcPts val="0"/>
              </a:spcAft>
              <a:buClr>
                <a:schemeClr val="dk1"/>
              </a:buClr>
              <a:buSzPct val="100000"/>
              <a:buChar char="•"/>
            </a:pPr>
            <a:r>
              <a:rPr lang="en-US"/>
              <a:t>The experiment involves teaching the techniques to </a:t>
            </a:r>
            <a:r>
              <a:rPr lang="en-US">
                <a:solidFill>
                  <a:srgbClr val="C00000"/>
                </a:solidFill>
              </a:rPr>
              <a:t>12 developers </a:t>
            </a:r>
            <a:r>
              <a:rPr lang="en-US"/>
              <a:t>and  </a:t>
            </a:r>
            <a:r>
              <a:rPr lang="en-US">
                <a:solidFill>
                  <a:srgbClr val="C00000"/>
                </a:solidFill>
              </a:rPr>
              <a:t>measuring the number of defects </a:t>
            </a:r>
            <a:r>
              <a:rPr lang="en-US"/>
              <a:t>found per 1000 LOC to assess the code  quality. </a:t>
            </a:r>
            <a:endParaRPr/>
          </a:p>
          <a:p>
            <a:pPr indent="-228600" lvl="0" marL="228600" rtl="0" algn="l">
              <a:lnSpc>
                <a:spcPct val="90000"/>
              </a:lnSpc>
              <a:spcBef>
                <a:spcPts val="1000"/>
              </a:spcBef>
              <a:spcAft>
                <a:spcPts val="0"/>
              </a:spcAft>
              <a:buClr>
                <a:schemeClr val="dk1"/>
              </a:buClr>
              <a:buSzPct val="100000"/>
              <a:buChar char="•"/>
            </a:pPr>
            <a:r>
              <a:rPr lang="en-US"/>
              <a:t>It may be the case that the twelve developers graduated from three  universities. It is possible that the universities trained the developers in  very different ways, so that being from a particular university can affect  the way in which the design technique is understood or used. </a:t>
            </a:r>
            <a:endParaRPr/>
          </a:p>
          <a:p>
            <a:pPr indent="-228600" lvl="0" marL="228600" rtl="0" algn="l">
              <a:lnSpc>
                <a:spcPct val="90000"/>
              </a:lnSpc>
              <a:spcBef>
                <a:spcPts val="1000"/>
              </a:spcBef>
              <a:spcAft>
                <a:spcPts val="0"/>
              </a:spcAft>
              <a:buClr>
                <a:schemeClr val="dk1"/>
              </a:buClr>
              <a:buSzPct val="100000"/>
              <a:buChar char="•"/>
            </a:pPr>
            <a:r>
              <a:rPr lang="en-US"/>
              <a:t>To eliminate this possibility, three blocks can be defined so that the first  block contains all developers from university X, the second block from  university Y, and the third block from university Z. Then, the treatments  are assigned at random to the developers from each block. </a:t>
            </a:r>
            <a:r>
              <a:rPr lang="en-US">
                <a:solidFill>
                  <a:srgbClr val="C00000"/>
                </a:solidFill>
              </a:rPr>
              <a:t>If the first  block has six developers</a:t>
            </a:r>
            <a:r>
              <a:rPr lang="en-US"/>
              <a:t>, two are assigned to design method A, two to B,  and two to 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 Experimental Design Concepts</a:t>
            </a:r>
            <a:endParaRPr/>
          </a:p>
        </p:txBody>
      </p:sp>
      <p:sp>
        <p:nvSpPr>
          <p:cNvPr id="386" name="Google Shape;386;p48"/>
          <p:cNvSpPr txBox="1"/>
          <p:nvPr>
            <p:ph idx="1" type="body"/>
          </p:nvPr>
        </p:nvSpPr>
        <p:spPr>
          <a:xfrm>
            <a:off x="838200" y="1449977"/>
            <a:ext cx="5523411"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00000"/>
              </a:buClr>
              <a:buSzPts val="2800"/>
              <a:buChar char="•"/>
            </a:pPr>
            <a:r>
              <a:rPr lang="en-US">
                <a:solidFill>
                  <a:srgbClr val="C00000"/>
                </a:solidFill>
              </a:rPr>
              <a:t>Local control </a:t>
            </a:r>
            <a:endParaRPr/>
          </a:p>
          <a:p>
            <a:pPr indent="-228600" lvl="1" marL="685800" rtl="0" algn="l">
              <a:lnSpc>
                <a:spcPct val="90000"/>
              </a:lnSpc>
              <a:spcBef>
                <a:spcPts val="500"/>
              </a:spcBef>
              <a:spcAft>
                <a:spcPts val="0"/>
              </a:spcAft>
              <a:buClr>
                <a:srgbClr val="00B050"/>
              </a:buClr>
              <a:buSzPts val="2400"/>
              <a:buChar char="•"/>
            </a:pPr>
            <a:r>
              <a:rPr lang="en-US">
                <a:solidFill>
                  <a:srgbClr val="00B050"/>
                </a:solidFill>
              </a:rPr>
              <a:t>Correlation</a:t>
            </a:r>
            <a:r>
              <a:rPr lang="en-US"/>
              <a:t>: the most popular technique to assess relationships among observational data </a:t>
            </a:r>
            <a:endParaRPr/>
          </a:p>
          <a:p>
            <a:pPr indent="-228600" lvl="1" marL="685800" rtl="0" algn="l">
              <a:lnSpc>
                <a:spcPct val="90000"/>
              </a:lnSpc>
              <a:spcBef>
                <a:spcPts val="500"/>
              </a:spcBef>
              <a:spcAft>
                <a:spcPts val="0"/>
              </a:spcAft>
              <a:buClr>
                <a:schemeClr val="dk1"/>
              </a:buClr>
              <a:buSzPts val="2400"/>
              <a:buChar char="•"/>
            </a:pPr>
            <a:r>
              <a:rPr lang="en-US"/>
              <a:t>Linear and nonlinear correlation. </a:t>
            </a:r>
            <a:endParaRPr/>
          </a:p>
          <a:p>
            <a:pPr indent="-228600" lvl="1" marL="685800" rtl="0" algn="l">
              <a:lnSpc>
                <a:spcPct val="90000"/>
              </a:lnSpc>
              <a:spcBef>
                <a:spcPts val="500"/>
              </a:spcBef>
              <a:spcAft>
                <a:spcPts val="0"/>
              </a:spcAft>
              <a:buClr>
                <a:schemeClr val="dk1"/>
              </a:buClr>
              <a:buSzPts val="2400"/>
              <a:buChar char="•"/>
            </a:pPr>
            <a:r>
              <a:rPr lang="en-US"/>
              <a:t>Nonlinear correlation is hard to be measured and may stay hidden.</a:t>
            </a:r>
            <a:endParaRPr/>
          </a:p>
        </p:txBody>
      </p:sp>
      <p:sp>
        <p:nvSpPr>
          <p:cNvPr id="387" name="Google Shape;387;p48"/>
          <p:cNvSpPr/>
          <p:nvPr/>
        </p:nvSpPr>
        <p:spPr>
          <a:xfrm>
            <a:off x="7503689" y="1450430"/>
            <a:ext cx="3820553" cy="453190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Formal Experiments: Types</a:t>
            </a:r>
            <a:endParaRPr/>
          </a:p>
        </p:txBody>
      </p:sp>
      <p:sp>
        <p:nvSpPr>
          <p:cNvPr id="394" name="Google Shape;394;p49"/>
          <p:cNvSpPr txBox="1"/>
          <p:nvPr>
            <p:ph idx="1" type="body"/>
          </p:nvPr>
        </p:nvSpPr>
        <p:spPr>
          <a:xfrm>
            <a:off x="838199" y="1449977"/>
            <a:ext cx="6726383" cy="339911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An independent variable is called a </a:t>
            </a:r>
            <a:r>
              <a:rPr i="1" lang="en-US"/>
              <a:t>factor </a:t>
            </a:r>
            <a:r>
              <a:rPr lang="en-US"/>
              <a:t>in the experimental design.</a:t>
            </a:r>
            <a:endParaRPr/>
          </a:p>
          <a:p>
            <a:pPr indent="-228600" lvl="0" marL="228600" rtl="0" algn="l">
              <a:lnSpc>
                <a:spcPct val="90000"/>
              </a:lnSpc>
              <a:spcBef>
                <a:spcPts val="1000"/>
              </a:spcBef>
              <a:spcAft>
                <a:spcPts val="0"/>
              </a:spcAft>
              <a:buClr>
                <a:schemeClr val="dk1"/>
              </a:buClr>
              <a:buSzPts val="2800"/>
              <a:buChar char="•"/>
            </a:pPr>
            <a:r>
              <a:rPr lang="en-US"/>
              <a:t>Various values or classifications for each factor are called the </a:t>
            </a:r>
            <a:r>
              <a:rPr i="1" lang="en-US"/>
              <a:t>levels </a:t>
            </a:r>
            <a:r>
              <a:rPr lang="en-US"/>
              <a:t>of the factor. </a:t>
            </a:r>
            <a:endParaRPr/>
          </a:p>
          <a:p>
            <a:pPr indent="-228600" lvl="0" marL="228600" rtl="0" algn="l">
              <a:lnSpc>
                <a:spcPct val="90000"/>
              </a:lnSpc>
              <a:spcBef>
                <a:spcPts val="1000"/>
              </a:spcBef>
              <a:spcAft>
                <a:spcPts val="0"/>
              </a:spcAft>
              <a:buClr>
                <a:schemeClr val="dk1"/>
              </a:buClr>
              <a:buSzPts val="2800"/>
              <a:buChar char="•"/>
            </a:pPr>
            <a:r>
              <a:rPr lang="en-US"/>
              <a:t>Expressing the design in terms of factors, called the </a:t>
            </a:r>
            <a:r>
              <a:rPr i="1" lang="en-US"/>
              <a:t>factorial design</a:t>
            </a:r>
            <a:r>
              <a:rPr lang="en-US"/>
              <a:t>, tells you how many diﬀerent treatment combinations are required.</a:t>
            </a:r>
            <a:endParaRPr/>
          </a:p>
        </p:txBody>
      </p:sp>
      <p:sp>
        <p:nvSpPr>
          <p:cNvPr id="395" name="Google Shape;395;p49"/>
          <p:cNvSpPr/>
          <p:nvPr/>
        </p:nvSpPr>
        <p:spPr>
          <a:xfrm>
            <a:off x="997526" y="5031754"/>
            <a:ext cx="1005840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242021"/>
                </a:solidFill>
                <a:latin typeface="Calibri"/>
                <a:ea typeface="Calibri"/>
                <a:cs typeface="Calibri"/>
                <a:sym typeface="Calibri"/>
              </a:rPr>
              <a:t>A study to determine the effect of experience and language on the productivity of programmers has two factors: experience and language. The dependent variable is productivity.</a:t>
            </a:r>
            <a:r>
              <a:rPr b="0" i="0" lang="en-US" sz="2000" u="none" cap="none" strike="noStrike">
                <a:solidFill>
                  <a:schemeClr val="dk1"/>
                </a:solidFill>
                <a:latin typeface="Calibri"/>
                <a:ea typeface="Calibri"/>
                <a:cs typeface="Calibri"/>
                <a:sym typeface="Calibri"/>
              </a:rPr>
              <a:t> </a:t>
            </a:r>
            <a:endParaRPr/>
          </a:p>
        </p:txBody>
      </p:sp>
      <p:pic>
        <p:nvPicPr>
          <p:cNvPr id="396" name="Google Shape;396;p49"/>
          <p:cNvPicPr preferRelativeResize="0"/>
          <p:nvPr/>
        </p:nvPicPr>
        <p:blipFill rotWithShape="1">
          <a:blip r:embed="rId3">
            <a:alphaModFix/>
          </a:blip>
          <a:srcRect b="0" l="0" r="0" t="0"/>
          <a:stretch/>
        </p:blipFill>
        <p:spPr>
          <a:xfrm>
            <a:off x="7848600" y="2127105"/>
            <a:ext cx="4343400" cy="119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 Investigation: Why?</a:t>
            </a:r>
            <a:endParaRPr/>
          </a:p>
        </p:txBody>
      </p:sp>
      <p:sp>
        <p:nvSpPr>
          <p:cNvPr id="113" name="Google Shape;113;p5"/>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00000"/>
              </a:buClr>
              <a:buSzPts val="2800"/>
              <a:buChar char="•"/>
            </a:pPr>
            <a:r>
              <a:rPr lang="en-US">
                <a:solidFill>
                  <a:srgbClr val="C00000"/>
                </a:solidFill>
              </a:rPr>
              <a:t>To understand </a:t>
            </a:r>
            <a:r>
              <a:rPr lang="en-US"/>
              <a:t>(a scenario, a situation) </a:t>
            </a:r>
            <a:endParaRPr/>
          </a:p>
          <a:p>
            <a:pPr indent="-228600" lvl="0" marL="228600" rtl="0" algn="l">
              <a:lnSpc>
                <a:spcPct val="90000"/>
              </a:lnSpc>
              <a:spcBef>
                <a:spcPts val="1000"/>
              </a:spcBef>
              <a:spcAft>
                <a:spcPts val="0"/>
              </a:spcAft>
              <a:buClr>
                <a:srgbClr val="C00000"/>
              </a:buClr>
              <a:buSzPts val="2800"/>
              <a:buChar char="•"/>
            </a:pPr>
            <a:r>
              <a:rPr lang="en-US">
                <a:solidFill>
                  <a:srgbClr val="C00000"/>
                </a:solidFill>
              </a:rPr>
              <a:t>To evaluate </a:t>
            </a:r>
            <a:r>
              <a:rPr lang="en-US"/>
              <a:t>(process and/or product) </a:t>
            </a:r>
            <a:endParaRPr/>
          </a:p>
          <a:p>
            <a:pPr indent="-228600" lvl="0" marL="228600" rtl="0" algn="l">
              <a:lnSpc>
                <a:spcPct val="90000"/>
              </a:lnSpc>
              <a:spcBef>
                <a:spcPts val="1000"/>
              </a:spcBef>
              <a:spcAft>
                <a:spcPts val="0"/>
              </a:spcAft>
              <a:buClr>
                <a:srgbClr val="C00000"/>
              </a:buClr>
              <a:buSzPts val="2800"/>
              <a:buChar char="•"/>
            </a:pPr>
            <a:r>
              <a:rPr lang="en-US">
                <a:solidFill>
                  <a:srgbClr val="C00000"/>
                </a:solidFill>
              </a:rPr>
              <a:t>To improve </a:t>
            </a:r>
            <a:r>
              <a:rPr lang="en-US"/>
              <a:t>(process and/or product)</a:t>
            </a:r>
            <a:endParaRPr/>
          </a:p>
          <a:p>
            <a:pPr indent="-228600" lvl="0" marL="228600" rtl="0" algn="l">
              <a:lnSpc>
                <a:spcPct val="90000"/>
              </a:lnSpc>
              <a:spcBef>
                <a:spcPts val="1000"/>
              </a:spcBef>
              <a:spcAft>
                <a:spcPts val="0"/>
              </a:spcAft>
              <a:buClr>
                <a:srgbClr val="C00000"/>
              </a:buClr>
              <a:buSzPts val="2800"/>
              <a:buChar char="•"/>
            </a:pPr>
            <a:r>
              <a:rPr lang="en-US">
                <a:solidFill>
                  <a:srgbClr val="C00000"/>
                </a:solidFill>
              </a:rPr>
              <a:t>To compare </a:t>
            </a:r>
            <a:r>
              <a:rPr lang="en-US"/>
              <a:t>(entities, properties, etc.)</a:t>
            </a:r>
            <a:endParaRPr/>
          </a:p>
          <a:p>
            <a:pPr indent="-228600" lvl="0" marL="228600" rtl="0" algn="l">
              <a:lnSpc>
                <a:spcPct val="90000"/>
              </a:lnSpc>
              <a:spcBef>
                <a:spcPts val="1000"/>
              </a:spcBef>
              <a:spcAft>
                <a:spcPts val="0"/>
              </a:spcAft>
              <a:buClr>
                <a:srgbClr val="C00000"/>
              </a:buClr>
              <a:buSzPts val="2800"/>
              <a:buChar char="•"/>
            </a:pPr>
            <a:r>
              <a:rPr lang="en-US">
                <a:solidFill>
                  <a:srgbClr val="C00000"/>
                </a:solidFill>
              </a:rPr>
              <a:t>To prove </a:t>
            </a:r>
            <a:r>
              <a:rPr lang="en-US"/>
              <a:t>a theory or hypothesis </a:t>
            </a:r>
            <a:endParaRPr/>
          </a:p>
          <a:p>
            <a:pPr indent="-228600" lvl="0" marL="228600" rtl="0" algn="l">
              <a:lnSpc>
                <a:spcPct val="90000"/>
              </a:lnSpc>
              <a:spcBef>
                <a:spcPts val="1000"/>
              </a:spcBef>
              <a:spcAft>
                <a:spcPts val="0"/>
              </a:spcAft>
              <a:buClr>
                <a:srgbClr val="C00000"/>
              </a:buClr>
              <a:buSzPts val="2800"/>
              <a:buChar char="•"/>
            </a:pPr>
            <a:r>
              <a:rPr lang="en-US">
                <a:solidFill>
                  <a:srgbClr val="C00000"/>
                </a:solidFill>
              </a:rPr>
              <a:t>To disprove </a:t>
            </a:r>
            <a:r>
              <a:rPr lang="en-US"/>
              <a:t>a theory or hypothesis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0"/>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Formal Experiments: Types</a:t>
            </a:r>
            <a:endParaRPr/>
          </a:p>
        </p:txBody>
      </p:sp>
      <p:sp>
        <p:nvSpPr>
          <p:cNvPr id="403" name="Google Shape;403;p50"/>
          <p:cNvSpPr txBox="1"/>
          <p:nvPr>
            <p:ph idx="1" type="body"/>
          </p:nvPr>
        </p:nvSpPr>
        <p:spPr>
          <a:xfrm>
            <a:off x="838200" y="1449977"/>
            <a:ext cx="6045926" cy="32605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Factorial design: </a:t>
            </a:r>
            <a:endParaRPr/>
          </a:p>
          <a:p>
            <a:pPr indent="-228600" lvl="1" marL="685800" rtl="0" algn="l">
              <a:lnSpc>
                <a:spcPct val="90000"/>
              </a:lnSpc>
              <a:spcBef>
                <a:spcPts val="500"/>
              </a:spcBef>
              <a:spcAft>
                <a:spcPts val="0"/>
              </a:spcAft>
              <a:buClr>
                <a:srgbClr val="00B050"/>
              </a:buClr>
              <a:buSzPts val="2400"/>
              <a:buChar char="•"/>
            </a:pPr>
            <a:r>
              <a:rPr lang="en-US">
                <a:solidFill>
                  <a:srgbClr val="00B050"/>
                </a:solidFill>
              </a:rPr>
              <a:t>Crossing</a:t>
            </a:r>
            <a:r>
              <a:rPr lang="en-US"/>
              <a:t> (each level of each factor appears with each level of  the other factor)</a:t>
            </a:r>
            <a:endParaRPr/>
          </a:p>
          <a:p>
            <a:pPr indent="-228600" lvl="1" marL="685800" rtl="0" algn="l">
              <a:lnSpc>
                <a:spcPct val="90000"/>
              </a:lnSpc>
              <a:spcBef>
                <a:spcPts val="500"/>
              </a:spcBef>
              <a:spcAft>
                <a:spcPts val="0"/>
              </a:spcAft>
              <a:buClr>
                <a:srgbClr val="00B050"/>
              </a:buClr>
              <a:buSzPts val="2400"/>
              <a:buChar char="•"/>
            </a:pPr>
            <a:r>
              <a:rPr lang="en-US">
                <a:solidFill>
                  <a:srgbClr val="00B050"/>
                </a:solidFill>
              </a:rPr>
              <a:t>Nesting</a:t>
            </a:r>
            <a:r>
              <a:rPr lang="en-US"/>
              <a:t> (each level of one occurs entirely in conjunction with one level of another) </a:t>
            </a:r>
            <a:endParaRPr/>
          </a:p>
          <a:p>
            <a:pPr indent="-228600" lvl="1" marL="685800" rtl="0" algn="l">
              <a:lnSpc>
                <a:spcPct val="90000"/>
              </a:lnSpc>
              <a:spcBef>
                <a:spcPts val="500"/>
              </a:spcBef>
              <a:spcAft>
                <a:spcPts val="0"/>
              </a:spcAft>
              <a:buClr>
                <a:schemeClr val="dk1"/>
              </a:buClr>
              <a:buSzPts val="2400"/>
              <a:buChar char="•"/>
            </a:pPr>
            <a:r>
              <a:rPr lang="en-US"/>
              <a:t>Proper nested or crossed design may reduce the number of cases to be tested.</a:t>
            </a:r>
            <a:endParaRPr/>
          </a:p>
        </p:txBody>
      </p:sp>
      <p:sp>
        <p:nvSpPr>
          <p:cNvPr id="404" name="Google Shape;404;p50"/>
          <p:cNvSpPr/>
          <p:nvPr/>
        </p:nvSpPr>
        <p:spPr>
          <a:xfrm>
            <a:off x="554180" y="5239573"/>
            <a:ext cx="59297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42021"/>
                </a:solidFill>
                <a:latin typeface="Belleza"/>
                <a:ea typeface="Belleza"/>
                <a:cs typeface="Belleza"/>
                <a:sym typeface="Belleza"/>
              </a:rPr>
              <a:t>A study to determine the effect of experience and language on the productivity of programmers has two factors: experience and language. The dependent variable is productivity.</a:t>
            </a:r>
            <a:r>
              <a:rPr lang="en-US" sz="1800">
                <a:solidFill>
                  <a:schemeClr val="dk1"/>
                </a:solidFill>
                <a:latin typeface="Calibri"/>
                <a:ea typeface="Calibri"/>
                <a:cs typeface="Calibri"/>
                <a:sym typeface="Calibri"/>
              </a:rPr>
              <a:t> </a:t>
            </a:r>
            <a:endParaRPr/>
          </a:p>
        </p:txBody>
      </p:sp>
      <p:pic>
        <p:nvPicPr>
          <p:cNvPr id="405" name="Google Shape;405;p50"/>
          <p:cNvPicPr preferRelativeResize="0"/>
          <p:nvPr/>
        </p:nvPicPr>
        <p:blipFill rotWithShape="1">
          <a:blip r:embed="rId3">
            <a:alphaModFix/>
          </a:blip>
          <a:srcRect b="0" l="0" r="0" t="0"/>
          <a:stretch/>
        </p:blipFill>
        <p:spPr>
          <a:xfrm>
            <a:off x="7844703" y="2838882"/>
            <a:ext cx="3457575" cy="1457325"/>
          </a:xfrm>
          <a:prstGeom prst="rect">
            <a:avLst/>
          </a:prstGeom>
          <a:noFill/>
          <a:ln>
            <a:noFill/>
          </a:ln>
        </p:spPr>
      </p:pic>
      <p:pic>
        <p:nvPicPr>
          <p:cNvPr id="406" name="Google Shape;406;p50"/>
          <p:cNvPicPr preferRelativeResize="0"/>
          <p:nvPr/>
        </p:nvPicPr>
        <p:blipFill rotWithShape="1">
          <a:blip r:embed="rId4">
            <a:alphaModFix/>
          </a:blip>
          <a:srcRect b="0" l="0" r="0" t="0"/>
          <a:stretch/>
        </p:blipFill>
        <p:spPr>
          <a:xfrm>
            <a:off x="7387936" y="1281978"/>
            <a:ext cx="4343400" cy="1190625"/>
          </a:xfrm>
          <a:prstGeom prst="rect">
            <a:avLst/>
          </a:prstGeom>
          <a:noFill/>
          <a:ln>
            <a:noFill/>
          </a:ln>
        </p:spPr>
      </p:pic>
      <p:pic>
        <p:nvPicPr>
          <p:cNvPr id="407" name="Google Shape;407;p50"/>
          <p:cNvPicPr preferRelativeResize="0"/>
          <p:nvPr/>
        </p:nvPicPr>
        <p:blipFill rotWithShape="1">
          <a:blip r:embed="rId5">
            <a:alphaModFix/>
          </a:blip>
          <a:srcRect b="0" l="0" r="0" t="0"/>
          <a:stretch/>
        </p:blipFill>
        <p:spPr>
          <a:xfrm>
            <a:off x="6610350" y="4904941"/>
            <a:ext cx="5067300" cy="1647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1"/>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Formal Experiments: Types</a:t>
            </a:r>
            <a:endParaRPr/>
          </a:p>
        </p:txBody>
      </p:sp>
      <p:sp>
        <p:nvSpPr>
          <p:cNvPr id="413" name="Google Shape;413;p51"/>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Advantages of factorial design </a:t>
            </a:r>
            <a:endParaRPr/>
          </a:p>
          <a:p>
            <a:pPr indent="-228600" lvl="1" marL="685800" rtl="0" algn="l">
              <a:lnSpc>
                <a:spcPct val="90000"/>
              </a:lnSpc>
              <a:spcBef>
                <a:spcPts val="500"/>
              </a:spcBef>
              <a:spcAft>
                <a:spcPts val="0"/>
              </a:spcAft>
              <a:buClr>
                <a:schemeClr val="dk1"/>
              </a:buClr>
              <a:buSzPts val="2400"/>
              <a:buChar char="•"/>
            </a:pPr>
            <a:r>
              <a:rPr lang="en-US"/>
              <a:t>Resources can be used more efficiently </a:t>
            </a:r>
            <a:endParaRPr/>
          </a:p>
          <a:p>
            <a:pPr indent="-228600" lvl="1" marL="685800" rtl="0" algn="l">
              <a:lnSpc>
                <a:spcPct val="90000"/>
              </a:lnSpc>
              <a:spcBef>
                <a:spcPts val="500"/>
              </a:spcBef>
              <a:spcAft>
                <a:spcPts val="0"/>
              </a:spcAft>
              <a:buClr>
                <a:schemeClr val="dk1"/>
              </a:buClr>
              <a:buSzPts val="2400"/>
              <a:buChar char="•"/>
            </a:pPr>
            <a:r>
              <a:rPr lang="en-US"/>
              <a:t>Coverage (completeness) of the target variables’ range of variation </a:t>
            </a:r>
            <a:endParaRPr/>
          </a:p>
          <a:p>
            <a:pPr indent="-228600" lvl="0" marL="228600" rtl="0" algn="l">
              <a:lnSpc>
                <a:spcPct val="90000"/>
              </a:lnSpc>
              <a:spcBef>
                <a:spcPts val="1000"/>
              </a:spcBef>
              <a:spcAft>
                <a:spcPts val="0"/>
              </a:spcAft>
              <a:buClr>
                <a:schemeClr val="dk1"/>
              </a:buClr>
              <a:buSzPts val="2800"/>
              <a:buChar char="•"/>
            </a:pPr>
            <a:r>
              <a:rPr lang="en-US"/>
              <a:t>Disadvantages of factorial design </a:t>
            </a:r>
            <a:endParaRPr/>
          </a:p>
          <a:p>
            <a:pPr indent="-228600" lvl="1" marL="685800" rtl="0" algn="l">
              <a:lnSpc>
                <a:spcPct val="90000"/>
              </a:lnSpc>
              <a:spcBef>
                <a:spcPts val="500"/>
              </a:spcBef>
              <a:spcAft>
                <a:spcPts val="0"/>
              </a:spcAft>
              <a:buClr>
                <a:schemeClr val="dk1"/>
              </a:buClr>
              <a:buSzPts val="2400"/>
              <a:buChar char="•"/>
            </a:pPr>
            <a:r>
              <a:rPr lang="en-US"/>
              <a:t>Higher costs of preparation, administration and analysis </a:t>
            </a:r>
            <a:endParaRPr/>
          </a:p>
          <a:p>
            <a:pPr indent="-228600" lvl="1" marL="685800" rtl="0" algn="l">
              <a:lnSpc>
                <a:spcPct val="90000"/>
              </a:lnSpc>
              <a:spcBef>
                <a:spcPts val="500"/>
              </a:spcBef>
              <a:spcAft>
                <a:spcPts val="0"/>
              </a:spcAft>
              <a:buClr>
                <a:schemeClr val="dk1"/>
              </a:buClr>
              <a:buSzPts val="2400"/>
              <a:buChar char="•"/>
            </a:pPr>
            <a:r>
              <a:rPr lang="en-US"/>
              <a:t>Number of combinations will grow rapidly </a:t>
            </a:r>
            <a:endParaRPr/>
          </a:p>
          <a:p>
            <a:pPr indent="-228600" lvl="1" marL="685800" rtl="0" algn="l">
              <a:lnSpc>
                <a:spcPct val="90000"/>
              </a:lnSpc>
              <a:spcBef>
                <a:spcPts val="500"/>
              </a:spcBef>
              <a:spcAft>
                <a:spcPts val="0"/>
              </a:spcAft>
              <a:buClr>
                <a:schemeClr val="dk1"/>
              </a:buClr>
              <a:buSzPts val="2400"/>
              <a:buChar char="•"/>
            </a:pPr>
            <a:r>
              <a:rPr lang="en-US"/>
              <a:t>Some of the combinations may be worthless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2"/>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Experiments: Sister Projects </a:t>
            </a:r>
            <a:endParaRPr/>
          </a:p>
        </p:txBody>
      </p:sp>
      <p:sp>
        <p:nvSpPr>
          <p:cNvPr id="419" name="Google Shape;419;p52"/>
          <p:cNvSpPr txBox="1"/>
          <p:nvPr>
            <p:ph idx="1" type="body"/>
          </p:nvPr>
        </p:nvSpPr>
        <p:spPr>
          <a:xfrm>
            <a:off x="838200" y="1449977"/>
            <a:ext cx="10370127"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Suppose your organization is interested in modifying the way it performs code inspections.</a:t>
            </a:r>
            <a:endParaRPr/>
          </a:p>
          <a:p>
            <a:pPr indent="-228600" lvl="0" marL="228600" rtl="0" algn="l">
              <a:lnSpc>
                <a:spcPct val="90000"/>
              </a:lnSpc>
              <a:spcBef>
                <a:spcPts val="1000"/>
              </a:spcBef>
              <a:spcAft>
                <a:spcPts val="0"/>
              </a:spcAft>
              <a:buClr>
                <a:schemeClr val="dk1"/>
              </a:buClr>
              <a:buSzPts val="2800"/>
              <a:buChar char="•"/>
            </a:pPr>
            <a:r>
              <a:rPr lang="en-US"/>
              <a:t>To perform such a study, you select two projects, called </a:t>
            </a:r>
            <a:r>
              <a:rPr i="1" lang="en-US"/>
              <a:t>sister projects</a:t>
            </a:r>
            <a:r>
              <a:rPr lang="en-US"/>
              <a:t>, each of which is typical of the organization and has similar values for the state variables that you have planned to measure.</a:t>
            </a:r>
            <a:endParaRPr/>
          </a:p>
          <a:p>
            <a:pPr indent="-228600" lvl="0" marL="228600" rtl="0" algn="l">
              <a:lnSpc>
                <a:spcPct val="90000"/>
              </a:lnSpc>
              <a:spcBef>
                <a:spcPts val="1000"/>
              </a:spcBef>
              <a:spcAft>
                <a:spcPts val="0"/>
              </a:spcAft>
              <a:buClr>
                <a:schemeClr val="dk1"/>
              </a:buClr>
              <a:buSzPts val="2800"/>
              <a:buChar char="•"/>
            </a:pPr>
            <a:r>
              <a:rPr lang="en-US"/>
              <a:t>For instance, the projects may be similar in terms of application</a:t>
            </a:r>
            <a:br>
              <a:rPr lang="en-US"/>
            </a:br>
            <a:r>
              <a:rPr lang="en-US"/>
              <a:t>domain, implementation language, specification technique, and design method. </a:t>
            </a:r>
            <a:br>
              <a:rPr lang="en-US"/>
            </a:br>
            <a:br>
              <a:rPr lang="en-US"/>
            </a:b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3"/>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Experiments: Baselines</a:t>
            </a:r>
            <a:endParaRPr/>
          </a:p>
        </p:txBody>
      </p:sp>
      <p:sp>
        <p:nvSpPr>
          <p:cNvPr id="425" name="Google Shape;425;p53"/>
          <p:cNvSpPr txBox="1"/>
          <p:nvPr>
            <p:ph idx="1" type="body"/>
          </p:nvPr>
        </p:nvSpPr>
        <p:spPr>
          <a:xfrm>
            <a:off x="838200" y="1449977"/>
            <a:ext cx="10370127" cy="472698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 a baseline, also called a </a:t>
            </a:r>
            <a:r>
              <a:rPr i="1" lang="en-US"/>
              <a:t>reference configuration.</a:t>
            </a:r>
            <a:endParaRPr/>
          </a:p>
          <a:p>
            <a:pPr indent="-228600" lvl="0" marL="228600" rtl="0" algn="l">
              <a:lnSpc>
                <a:spcPct val="90000"/>
              </a:lnSpc>
              <a:spcBef>
                <a:spcPts val="1000"/>
              </a:spcBef>
              <a:spcAft>
                <a:spcPts val="0"/>
              </a:spcAft>
              <a:buClr>
                <a:schemeClr val="dk1"/>
              </a:buClr>
              <a:buSzPct val="100000"/>
              <a:buChar char="•"/>
            </a:pPr>
            <a:r>
              <a:rPr lang="en-US"/>
              <a:t>It provides a measure to identify whether the value is within an acceptable range. </a:t>
            </a:r>
            <a:endParaRPr/>
          </a:p>
          <a:p>
            <a:pPr indent="-228600" lvl="0" marL="228600" rtl="0" algn="l">
              <a:lnSpc>
                <a:spcPct val="90000"/>
              </a:lnSpc>
              <a:spcBef>
                <a:spcPts val="1000"/>
              </a:spcBef>
              <a:spcAft>
                <a:spcPts val="0"/>
              </a:spcAft>
              <a:buClr>
                <a:schemeClr val="dk1"/>
              </a:buClr>
              <a:buSzPct val="100000"/>
              <a:buChar char="•"/>
            </a:pPr>
            <a:r>
              <a:rPr lang="en-US"/>
              <a:t>If you are unable to find two projects similar enough to be sister projects, you can compare your new inspection technique with a general </a:t>
            </a:r>
            <a:r>
              <a:rPr i="1" lang="en-US"/>
              <a:t>baseline</a:t>
            </a:r>
            <a:r>
              <a:rPr lang="en-US"/>
              <a:t>. </a:t>
            </a:r>
            <a:endParaRPr/>
          </a:p>
          <a:p>
            <a:pPr indent="-228600" lvl="0" marL="228600" rtl="0" algn="l">
              <a:lnSpc>
                <a:spcPct val="90000"/>
              </a:lnSpc>
              <a:spcBef>
                <a:spcPts val="1000"/>
              </a:spcBef>
              <a:spcAft>
                <a:spcPts val="0"/>
              </a:spcAft>
              <a:buClr>
                <a:schemeClr val="dk1"/>
              </a:buClr>
              <a:buSzPct val="100000"/>
              <a:buChar char="•"/>
            </a:pPr>
            <a:r>
              <a:rPr lang="en-US"/>
              <a:t>Baseline is an “average” treatment of a variable in a number of experiments</a:t>
            </a:r>
            <a:endParaRPr/>
          </a:p>
          <a:p>
            <a:pPr indent="-228600" lvl="0" marL="228600" rtl="0" algn="l">
              <a:lnSpc>
                <a:spcPct val="90000"/>
              </a:lnSpc>
              <a:spcBef>
                <a:spcPts val="1000"/>
              </a:spcBef>
              <a:spcAft>
                <a:spcPts val="0"/>
              </a:spcAft>
              <a:buClr>
                <a:schemeClr val="dk1"/>
              </a:buClr>
              <a:buSzPct val="100000"/>
              <a:buChar char="•"/>
            </a:pPr>
            <a:r>
              <a:rPr lang="en-US"/>
              <a:t>You collect different data from other projects, the data can include</a:t>
            </a:r>
            <a:br>
              <a:rPr lang="en-US"/>
            </a:br>
            <a:r>
              <a:rPr lang="en-US"/>
              <a:t>descriptive measures, such as product size, eﬀort expended, number of</a:t>
            </a:r>
            <a:br>
              <a:rPr lang="en-US"/>
            </a:br>
            <a:r>
              <a:rPr lang="en-US"/>
              <a:t>faults discovered, and so on. You will get an “average” situation that is typical in your company.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4"/>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Experiments: Retrospective case studies </a:t>
            </a:r>
            <a:endParaRPr/>
          </a:p>
        </p:txBody>
      </p:sp>
      <p:sp>
        <p:nvSpPr>
          <p:cNvPr id="431" name="Google Shape;431;p54"/>
          <p:cNvSpPr txBox="1"/>
          <p:nvPr>
            <p:ph idx="1" type="body"/>
          </p:nvPr>
        </p:nvSpPr>
        <p:spPr>
          <a:xfrm>
            <a:off x="838200" y="1449977"/>
            <a:ext cx="10370127"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can also conduct a case study involving portions of a system, by studying version histories and error logs. </a:t>
            </a:r>
            <a:endParaRPr/>
          </a:p>
          <a:p>
            <a:pPr indent="-228600" lvl="0" marL="228600" rtl="0" algn="l">
              <a:lnSpc>
                <a:spcPct val="90000"/>
              </a:lnSpc>
              <a:spcBef>
                <a:spcPts val="1000"/>
              </a:spcBef>
              <a:spcAft>
                <a:spcPts val="0"/>
              </a:spcAft>
              <a:buClr>
                <a:schemeClr val="dk1"/>
              </a:buClr>
              <a:buSzPts val="2800"/>
              <a:buChar char="•"/>
            </a:pPr>
            <a:r>
              <a:rPr lang="en-US"/>
              <a:t>Such retrospective case studies are limited to available data, and you have limited or no control of variables. </a:t>
            </a:r>
            <a:endParaRPr/>
          </a:p>
          <a:p>
            <a:pPr indent="-228600" lvl="0" marL="228600" rtl="0" algn="l">
              <a:lnSpc>
                <a:spcPct val="90000"/>
              </a:lnSpc>
              <a:spcBef>
                <a:spcPts val="1000"/>
              </a:spcBef>
              <a:spcAft>
                <a:spcPts val="0"/>
              </a:spcAft>
              <a:buClr>
                <a:schemeClr val="dk1"/>
              </a:buClr>
              <a:buSzPts val="2800"/>
              <a:buChar char="•"/>
            </a:pPr>
            <a:r>
              <a:rPr lang="en-US"/>
              <a:t>However, this allows you to study the evolution of systems over multiple versions and potentially over many years.</a:t>
            </a:r>
            <a:br>
              <a:rPr lang="en-US"/>
            </a:b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5"/>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37" name="Google Shape;437;p55"/>
          <p:cNvSpPr txBox="1"/>
          <p:nvPr>
            <p:ph idx="1" type="body"/>
          </p:nvPr>
        </p:nvSpPr>
        <p:spPr>
          <a:xfrm>
            <a:off x="838200" y="1449977"/>
            <a:ext cx="10370127" cy="4726986"/>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6"/>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Empirical Research Guidelines</a:t>
            </a:r>
            <a:endParaRPr/>
          </a:p>
        </p:txBody>
      </p:sp>
      <p:sp>
        <p:nvSpPr>
          <p:cNvPr id="443" name="Google Shape;443;p56"/>
          <p:cNvSpPr/>
          <p:nvPr/>
        </p:nvSpPr>
        <p:spPr>
          <a:xfrm>
            <a:off x="2240467" y="1525351"/>
            <a:ext cx="7632687" cy="45388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7"/>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Contents</a:t>
            </a:r>
            <a:endParaRPr/>
          </a:p>
        </p:txBody>
      </p:sp>
      <p:sp>
        <p:nvSpPr>
          <p:cNvPr id="449" name="Google Shape;449;p57"/>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Experimental context </a:t>
            </a:r>
            <a:endParaRPr/>
          </a:p>
          <a:p>
            <a:pPr indent="-228600" lvl="0" marL="228600" rtl="0" algn="l">
              <a:lnSpc>
                <a:spcPct val="90000"/>
              </a:lnSpc>
              <a:spcBef>
                <a:spcPts val="1000"/>
              </a:spcBef>
              <a:spcAft>
                <a:spcPts val="0"/>
              </a:spcAft>
              <a:buClr>
                <a:schemeClr val="dk1"/>
              </a:buClr>
              <a:buSzPts val="2800"/>
              <a:buChar char="•"/>
            </a:pPr>
            <a:r>
              <a:rPr lang="en-US"/>
              <a:t>Experimental design </a:t>
            </a:r>
            <a:endParaRPr/>
          </a:p>
          <a:p>
            <a:pPr indent="-228600" lvl="0" marL="228600" rtl="0" algn="l">
              <a:lnSpc>
                <a:spcPct val="90000"/>
              </a:lnSpc>
              <a:spcBef>
                <a:spcPts val="1000"/>
              </a:spcBef>
              <a:spcAft>
                <a:spcPts val="0"/>
              </a:spcAft>
              <a:buClr>
                <a:schemeClr val="dk1"/>
              </a:buClr>
              <a:buSzPts val="2800"/>
              <a:buChar char="•"/>
            </a:pPr>
            <a:r>
              <a:rPr lang="en-US"/>
              <a:t>Data collection </a:t>
            </a:r>
            <a:endParaRPr/>
          </a:p>
          <a:p>
            <a:pPr indent="-228600" lvl="0" marL="228600" rtl="0" algn="l">
              <a:lnSpc>
                <a:spcPct val="90000"/>
              </a:lnSpc>
              <a:spcBef>
                <a:spcPts val="1000"/>
              </a:spcBef>
              <a:spcAft>
                <a:spcPts val="0"/>
              </a:spcAft>
              <a:buClr>
                <a:schemeClr val="dk1"/>
              </a:buClr>
              <a:buSzPts val="2800"/>
              <a:buChar char="•"/>
            </a:pPr>
            <a:r>
              <a:rPr lang="en-US"/>
              <a:t>Analysis </a:t>
            </a:r>
            <a:endParaRPr/>
          </a:p>
          <a:p>
            <a:pPr indent="-228600" lvl="0" marL="228600" rtl="0" algn="l">
              <a:lnSpc>
                <a:spcPct val="90000"/>
              </a:lnSpc>
              <a:spcBef>
                <a:spcPts val="1000"/>
              </a:spcBef>
              <a:spcAft>
                <a:spcPts val="0"/>
              </a:spcAft>
              <a:buClr>
                <a:schemeClr val="dk1"/>
              </a:buClr>
              <a:buSzPts val="2800"/>
              <a:buChar char="•"/>
            </a:pPr>
            <a:r>
              <a:rPr lang="en-US"/>
              <a:t>Presentation of results </a:t>
            </a:r>
            <a:endParaRPr/>
          </a:p>
          <a:p>
            <a:pPr indent="-228600" lvl="0" marL="228600" rtl="0" algn="l">
              <a:lnSpc>
                <a:spcPct val="90000"/>
              </a:lnSpc>
              <a:spcBef>
                <a:spcPts val="1000"/>
              </a:spcBef>
              <a:spcAft>
                <a:spcPts val="0"/>
              </a:spcAft>
              <a:buClr>
                <a:schemeClr val="dk1"/>
              </a:buClr>
              <a:buSzPts val="2800"/>
              <a:buChar char="•"/>
            </a:pPr>
            <a:r>
              <a:rPr lang="en-US"/>
              <a:t>Interpretation of results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8"/>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 Experimental Context</a:t>
            </a:r>
            <a:endParaRPr/>
          </a:p>
        </p:txBody>
      </p:sp>
      <p:sp>
        <p:nvSpPr>
          <p:cNvPr id="455" name="Google Shape;455;p58"/>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00B050"/>
              </a:buClr>
              <a:buSzPct val="100000"/>
              <a:buChar char="•"/>
            </a:pPr>
            <a:r>
              <a:rPr lang="en-US">
                <a:solidFill>
                  <a:srgbClr val="00B050"/>
                </a:solidFill>
              </a:rPr>
              <a:t>Goals</a:t>
            </a:r>
            <a:r>
              <a:rPr lang="en-US"/>
              <a:t>: </a:t>
            </a:r>
            <a:endParaRPr/>
          </a:p>
          <a:p>
            <a:pPr indent="-228600" lvl="1" marL="685800" rtl="0" algn="l">
              <a:lnSpc>
                <a:spcPct val="90000"/>
              </a:lnSpc>
              <a:spcBef>
                <a:spcPts val="500"/>
              </a:spcBef>
              <a:spcAft>
                <a:spcPts val="0"/>
              </a:spcAft>
              <a:buClr>
                <a:schemeClr val="dk1"/>
              </a:buClr>
              <a:buSzPct val="100000"/>
              <a:buChar char="•"/>
            </a:pPr>
            <a:r>
              <a:rPr lang="en-US"/>
              <a:t>Ensure that the </a:t>
            </a:r>
            <a:r>
              <a:rPr i="1" lang="en-US"/>
              <a:t>objectives</a:t>
            </a:r>
            <a:r>
              <a:rPr lang="en-US"/>
              <a:t> of the experiment have been properly defined </a:t>
            </a:r>
            <a:endParaRPr/>
          </a:p>
          <a:p>
            <a:pPr indent="-228600" lvl="1" marL="685800" rtl="0" algn="l">
              <a:lnSpc>
                <a:spcPct val="90000"/>
              </a:lnSpc>
              <a:spcBef>
                <a:spcPts val="500"/>
              </a:spcBef>
              <a:spcAft>
                <a:spcPts val="0"/>
              </a:spcAft>
              <a:buClr>
                <a:schemeClr val="dk1"/>
              </a:buClr>
              <a:buSzPct val="100000"/>
              <a:buChar char="•"/>
            </a:pPr>
            <a:r>
              <a:rPr lang="en-US"/>
              <a:t>Ensure that the </a:t>
            </a:r>
            <a:r>
              <a:rPr i="1" lang="en-US"/>
              <a:t>description</a:t>
            </a:r>
            <a:r>
              <a:rPr lang="en-US"/>
              <a:t> of the experiment  provides enough details for the practitioners</a:t>
            </a:r>
            <a:endParaRPr/>
          </a:p>
          <a:p>
            <a:pPr indent="-228600" lvl="0" marL="228600" rtl="0" algn="l">
              <a:lnSpc>
                <a:spcPct val="90000"/>
              </a:lnSpc>
              <a:spcBef>
                <a:spcPts val="1000"/>
              </a:spcBef>
              <a:spcAft>
                <a:spcPts val="0"/>
              </a:spcAft>
              <a:buClr>
                <a:srgbClr val="00B050"/>
              </a:buClr>
              <a:buSzPct val="100000"/>
              <a:buChar char="•"/>
            </a:pPr>
            <a:r>
              <a:rPr lang="en-US">
                <a:solidFill>
                  <a:srgbClr val="00B050"/>
                </a:solidFill>
              </a:rPr>
              <a:t>Checklists</a:t>
            </a:r>
            <a:r>
              <a:rPr lang="en-US"/>
              <a:t>:</a:t>
            </a:r>
            <a:endParaRPr/>
          </a:p>
          <a:p>
            <a:pPr indent="-228600" lvl="1" marL="685800" rtl="0" algn="l">
              <a:lnSpc>
                <a:spcPct val="90000"/>
              </a:lnSpc>
              <a:spcBef>
                <a:spcPts val="500"/>
              </a:spcBef>
              <a:spcAft>
                <a:spcPts val="0"/>
              </a:spcAft>
              <a:buClr>
                <a:srgbClr val="C00000"/>
              </a:buClr>
              <a:buSzPct val="100000"/>
              <a:buChar char="•"/>
            </a:pPr>
            <a:r>
              <a:rPr lang="en-US">
                <a:solidFill>
                  <a:srgbClr val="C00000"/>
                </a:solidFill>
              </a:rPr>
              <a:t>C1</a:t>
            </a:r>
            <a:r>
              <a:rPr lang="en-US"/>
              <a:t>: Be sure to specify as much of the context as possible. In particular, clearly define the entities, attributes and measures that are capturing the contextual information. </a:t>
            </a:r>
            <a:endParaRPr/>
          </a:p>
          <a:p>
            <a:pPr indent="-228600" lvl="1" marL="685800" rtl="0" algn="l">
              <a:lnSpc>
                <a:spcPct val="90000"/>
              </a:lnSpc>
              <a:spcBef>
                <a:spcPts val="500"/>
              </a:spcBef>
              <a:spcAft>
                <a:spcPts val="0"/>
              </a:spcAft>
              <a:buClr>
                <a:srgbClr val="C00000"/>
              </a:buClr>
              <a:buSzPct val="100000"/>
              <a:buChar char="•"/>
            </a:pPr>
            <a:r>
              <a:rPr lang="en-US">
                <a:solidFill>
                  <a:srgbClr val="C00000"/>
                </a:solidFill>
              </a:rPr>
              <a:t>C2</a:t>
            </a:r>
            <a:r>
              <a:rPr lang="en-US"/>
              <a:t>: If a specific hypothesis is being tested, state it clearly prior to performing the study, and discuss the theory from which it is derived, so that its implications are apparent. </a:t>
            </a:r>
            <a:endParaRPr/>
          </a:p>
          <a:p>
            <a:pPr indent="-228600" lvl="1" marL="685800" rtl="0" algn="l">
              <a:lnSpc>
                <a:spcPct val="90000"/>
              </a:lnSpc>
              <a:spcBef>
                <a:spcPts val="500"/>
              </a:spcBef>
              <a:spcAft>
                <a:spcPts val="0"/>
              </a:spcAft>
              <a:buClr>
                <a:srgbClr val="C00000"/>
              </a:buClr>
              <a:buSzPct val="100000"/>
              <a:buChar char="•"/>
            </a:pPr>
            <a:r>
              <a:rPr lang="en-US">
                <a:solidFill>
                  <a:srgbClr val="C00000"/>
                </a:solidFill>
              </a:rPr>
              <a:t>C3</a:t>
            </a:r>
            <a:r>
              <a:rPr lang="en-US"/>
              <a:t>: If the target is exploratory, state clearly and, prior to data analysis, what questions the investigation is intended to address, and how it will address them.</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9"/>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Experimental Design</a:t>
            </a:r>
            <a:endParaRPr/>
          </a:p>
        </p:txBody>
      </p:sp>
      <p:sp>
        <p:nvSpPr>
          <p:cNvPr id="461" name="Google Shape;461;p59"/>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B050"/>
              </a:buClr>
              <a:buSzPts val="2800"/>
              <a:buChar char="•"/>
            </a:pPr>
            <a:r>
              <a:rPr lang="en-US">
                <a:solidFill>
                  <a:srgbClr val="00B050"/>
                </a:solidFill>
              </a:rPr>
              <a:t>Goal</a:t>
            </a:r>
            <a:r>
              <a:rPr lang="en-US"/>
              <a:t>: </a:t>
            </a:r>
            <a:endParaRPr/>
          </a:p>
          <a:p>
            <a:pPr indent="-228600" lvl="1" marL="685800" rtl="0" algn="l">
              <a:lnSpc>
                <a:spcPct val="90000"/>
              </a:lnSpc>
              <a:spcBef>
                <a:spcPts val="500"/>
              </a:spcBef>
              <a:spcAft>
                <a:spcPts val="0"/>
              </a:spcAft>
              <a:buClr>
                <a:schemeClr val="dk1"/>
              </a:buClr>
              <a:buSzPts val="2400"/>
              <a:buChar char="•"/>
            </a:pPr>
            <a:r>
              <a:rPr lang="en-US"/>
              <a:t>Ensure that the design is appropriate for the objectives of the experiment</a:t>
            </a:r>
            <a:endParaRPr/>
          </a:p>
          <a:p>
            <a:pPr indent="-228600" lvl="1" marL="685800" rtl="0" algn="l">
              <a:lnSpc>
                <a:spcPct val="90000"/>
              </a:lnSpc>
              <a:spcBef>
                <a:spcPts val="500"/>
              </a:spcBef>
              <a:spcAft>
                <a:spcPts val="0"/>
              </a:spcAft>
              <a:buClr>
                <a:schemeClr val="dk1"/>
              </a:buClr>
              <a:buSzPts val="2400"/>
              <a:buChar char="•"/>
            </a:pPr>
            <a:r>
              <a:rPr lang="en-US"/>
              <a:t>Ensure that the objective of the experiment can be reached using the techniques specified in the design</a:t>
            </a:r>
            <a:endParaRPr/>
          </a:p>
          <a:p>
            <a:pPr indent="-228600" lvl="0" marL="228600" rtl="0" algn="l">
              <a:lnSpc>
                <a:spcPct val="90000"/>
              </a:lnSpc>
              <a:spcBef>
                <a:spcPts val="1000"/>
              </a:spcBef>
              <a:spcAft>
                <a:spcPts val="0"/>
              </a:spcAft>
              <a:buClr>
                <a:srgbClr val="00B050"/>
              </a:buClr>
              <a:buSzPts val="2800"/>
              <a:buChar char="•"/>
            </a:pPr>
            <a:r>
              <a:rPr lang="en-US">
                <a:solidFill>
                  <a:srgbClr val="00B050"/>
                </a:solidFill>
              </a:rPr>
              <a:t>Checklists</a:t>
            </a:r>
            <a:r>
              <a:rPr lang="en-US"/>
              <a:t>:</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D1</a:t>
            </a:r>
            <a:r>
              <a:rPr lang="en-US"/>
              <a:t>: Identify the population from which the subjects and objects are drawn.</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D2</a:t>
            </a:r>
            <a:r>
              <a:rPr lang="en-US"/>
              <a:t>: Define the process by which the subjects and objects were selected (inclusion/exclusion criteria).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D3</a:t>
            </a:r>
            <a:r>
              <a:rPr lang="en-US"/>
              <a:t>: Define the process by which subjects and objects are assigned to treatments.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D4</a:t>
            </a:r>
            <a:r>
              <a:rPr lang="en-US"/>
              <a:t>: Restrict yourself to simple study designs or, at least, to designs that are fully analyzed in the literature.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D5</a:t>
            </a:r>
            <a:r>
              <a:rPr lang="en-US"/>
              <a:t>: Define the experimental unit.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 Investigation: What?</a:t>
            </a:r>
            <a:endParaRPr/>
          </a:p>
        </p:txBody>
      </p:sp>
      <p:sp>
        <p:nvSpPr>
          <p:cNvPr id="119" name="Google Shape;119;p6"/>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Person’s /Team performance </a:t>
            </a:r>
            <a:endParaRPr/>
          </a:p>
          <a:p>
            <a:pPr indent="-228600" lvl="0" marL="228600" rtl="0" algn="l">
              <a:lnSpc>
                <a:spcPct val="90000"/>
              </a:lnSpc>
              <a:spcBef>
                <a:spcPts val="1000"/>
              </a:spcBef>
              <a:spcAft>
                <a:spcPts val="0"/>
              </a:spcAft>
              <a:buClr>
                <a:schemeClr val="dk1"/>
              </a:buClr>
              <a:buSzPts val="2800"/>
              <a:buChar char="•"/>
            </a:pPr>
            <a:r>
              <a:rPr lang="en-US"/>
              <a:t>Tool’s performance </a:t>
            </a:r>
            <a:endParaRPr/>
          </a:p>
          <a:p>
            <a:pPr indent="-228600" lvl="0" marL="228600" rtl="0" algn="l">
              <a:lnSpc>
                <a:spcPct val="90000"/>
              </a:lnSpc>
              <a:spcBef>
                <a:spcPts val="1000"/>
              </a:spcBef>
              <a:spcAft>
                <a:spcPts val="0"/>
              </a:spcAft>
              <a:buClr>
                <a:schemeClr val="dk1"/>
              </a:buClr>
              <a:buSzPts val="2800"/>
              <a:buChar char="•"/>
            </a:pPr>
            <a:r>
              <a:rPr lang="en-US"/>
              <a:t>Tool’s usability </a:t>
            </a:r>
            <a:endParaRPr/>
          </a:p>
          <a:p>
            <a:pPr indent="-228600" lvl="0" marL="228600" rtl="0" algn="l">
              <a:lnSpc>
                <a:spcPct val="90000"/>
              </a:lnSpc>
              <a:spcBef>
                <a:spcPts val="1000"/>
              </a:spcBef>
              <a:spcAft>
                <a:spcPts val="0"/>
              </a:spcAft>
              <a:buClr>
                <a:schemeClr val="dk1"/>
              </a:buClr>
              <a:buSzPts val="2800"/>
              <a:buChar char="•"/>
            </a:pPr>
            <a:r>
              <a:rPr lang="en-US"/>
              <a:t>Document’s understandability </a:t>
            </a:r>
            <a:endParaRPr/>
          </a:p>
          <a:p>
            <a:pPr indent="-228600" lvl="0" marL="228600" rtl="0" algn="l">
              <a:lnSpc>
                <a:spcPct val="90000"/>
              </a:lnSpc>
              <a:spcBef>
                <a:spcPts val="1000"/>
              </a:spcBef>
              <a:spcAft>
                <a:spcPts val="0"/>
              </a:spcAft>
              <a:buClr>
                <a:schemeClr val="dk1"/>
              </a:buClr>
              <a:buSzPts val="2800"/>
              <a:buChar char="•"/>
            </a:pPr>
            <a:r>
              <a:rPr lang="en-US"/>
              <a:t>Program’s complexity</a:t>
            </a:r>
            <a:endParaRPr/>
          </a:p>
          <a:p>
            <a:pPr indent="0" lvl="0" marL="0" rtl="0" algn="l">
              <a:lnSpc>
                <a:spcPct val="90000"/>
              </a:lnSpc>
              <a:spcBef>
                <a:spcPts val="1000"/>
              </a:spcBef>
              <a:spcAft>
                <a:spcPts val="0"/>
              </a:spcAft>
              <a:buClr>
                <a:schemeClr val="dk1"/>
              </a:buClr>
              <a:buSzPts val="2800"/>
              <a:buNone/>
            </a:pPr>
            <a:r>
              <a:rPr lang="en-US"/>
              <a:t>etc.</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0"/>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Experimental Design</a:t>
            </a:r>
            <a:endParaRPr/>
          </a:p>
        </p:txBody>
      </p:sp>
      <p:sp>
        <p:nvSpPr>
          <p:cNvPr id="467" name="Google Shape;467;p60"/>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00000"/>
              </a:buClr>
              <a:buSzPts val="2800"/>
              <a:buChar char="•"/>
            </a:pPr>
            <a:r>
              <a:rPr lang="en-US">
                <a:solidFill>
                  <a:srgbClr val="C00000"/>
                </a:solidFill>
              </a:rPr>
              <a:t>D6</a:t>
            </a:r>
            <a:r>
              <a:rPr lang="en-US"/>
              <a:t>: For formal experiments, perform a pre- experiment or pre-calculation to identify or estimate the minimum required sample size.</a:t>
            </a:r>
            <a:endParaRPr/>
          </a:p>
          <a:p>
            <a:pPr indent="-228600" lvl="0" marL="228600" rtl="0" algn="l">
              <a:lnSpc>
                <a:spcPct val="90000"/>
              </a:lnSpc>
              <a:spcBef>
                <a:spcPts val="1000"/>
              </a:spcBef>
              <a:spcAft>
                <a:spcPts val="0"/>
              </a:spcAft>
              <a:buClr>
                <a:srgbClr val="C00000"/>
              </a:buClr>
              <a:buSzPts val="2800"/>
              <a:buChar char="•"/>
            </a:pPr>
            <a:r>
              <a:rPr lang="en-US">
                <a:solidFill>
                  <a:srgbClr val="C00000"/>
                </a:solidFill>
              </a:rPr>
              <a:t>D7</a:t>
            </a:r>
            <a:r>
              <a:rPr lang="en-US"/>
              <a:t>: Use appropriate levels of blinding. </a:t>
            </a:r>
            <a:endParaRPr/>
          </a:p>
          <a:p>
            <a:pPr indent="-228600" lvl="0" marL="228600" rtl="0" algn="l">
              <a:lnSpc>
                <a:spcPct val="90000"/>
              </a:lnSpc>
              <a:spcBef>
                <a:spcPts val="1000"/>
              </a:spcBef>
              <a:spcAft>
                <a:spcPts val="0"/>
              </a:spcAft>
              <a:buClr>
                <a:srgbClr val="C00000"/>
              </a:buClr>
              <a:buSzPts val="2800"/>
              <a:buChar char="•"/>
            </a:pPr>
            <a:r>
              <a:rPr lang="en-US">
                <a:solidFill>
                  <a:srgbClr val="C00000"/>
                </a:solidFill>
              </a:rPr>
              <a:t>D8</a:t>
            </a:r>
            <a:r>
              <a:rPr lang="en-US"/>
              <a:t>: Avoid the use of controls unless you are sure the control situation can be unambiguously defined. </a:t>
            </a:r>
            <a:endParaRPr/>
          </a:p>
          <a:p>
            <a:pPr indent="-228600" lvl="0" marL="228600" rtl="0" algn="l">
              <a:lnSpc>
                <a:spcPct val="90000"/>
              </a:lnSpc>
              <a:spcBef>
                <a:spcPts val="1000"/>
              </a:spcBef>
              <a:spcAft>
                <a:spcPts val="0"/>
              </a:spcAft>
              <a:buClr>
                <a:srgbClr val="C00000"/>
              </a:buClr>
              <a:buSzPts val="2800"/>
              <a:buChar char="•"/>
            </a:pPr>
            <a:r>
              <a:rPr lang="en-US">
                <a:solidFill>
                  <a:srgbClr val="C00000"/>
                </a:solidFill>
              </a:rPr>
              <a:t>D9</a:t>
            </a:r>
            <a:r>
              <a:rPr lang="en-US"/>
              <a:t>: Fully define all treatments (interventions).</a:t>
            </a:r>
            <a:endParaRPr/>
          </a:p>
          <a:p>
            <a:pPr indent="-228600" lvl="0" marL="228600" rtl="0" algn="l">
              <a:lnSpc>
                <a:spcPct val="90000"/>
              </a:lnSpc>
              <a:spcBef>
                <a:spcPts val="1000"/>
              </a:spcBef>
              <a:spcAft>
                <a:spcPts val="0"/>
              </a:spcAft>
              <a:buClr>
                <a:srgbClr val="C00000"/>
              </a:buClr>
              <a:buSzPts val="2800"/>
              <a:buChar char="•"/>
            </a:pPr>
            <a:r>
              <a:rPr lang="en-US">
                <a:solidFill>
                  <a:srgbClr val="C00000"/>
                </a:solidFill>
              </a:rPr>
              <a:t>D10</a:t>
            </a:r>
            <a:r>
              <a:rPr lang="en-US"/>
              <a:t>: Justify the choice of outcome measures in terms of their relevance to objectives of the empirical study.</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1"/>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Data Collection</a:t>
            </a:r>
            <a:endParaRPr/>
          </a:p>
        </p:txBody>
      </p:sp>
      <p:sp>
        <p:nvSpPr>
          <p:cNvPr id="473" name="Google Shape;473;p61"/>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00B050"/>
              </a:buClr>
              <a:buSzPct val="100000"/>
              <a:buChar char="•"/>
            </a:pPr>
            <a:r>
              <a:rPr lang="en-US">
                <a:solidFill>
                  <a:srgbClr val="00B050"/>
                </a:solidFill>
              </a:rPr>
              <a:t>Goal</a:t>
            </a:r>
            <a:r>
              <a:rPr lang="en-US"/>
              <a:t> </a:t>
            </a:r>
            <a:endParaRPr/>
          </a:p>
          <a:p>
            <a:pPr indent="-228600" lvl="1" marL="685800" rtl="0" algn="l">
              <a:lnSpc>
                <a:spcPct val="90000"/>
              </a:lnSpc>
              <a:spcBef>
                <a:spcPts val="500"/>
              </a:spcBef>
              <a:spcAft>
                <a:spcPts val="0"/>
              </a:spcAft>
              <a:buClr>
                <a:schemeClr val="dk1"/>
              </a:buClr>
              <a:buSzPct val="100000"/>
              <a:buChar char="•"/>
            </a:pPr>
            <a:r>
              <a:rPr lang="en-US"/>
              <a:t>Ensure that the data collection process is well defined </a:t>
            </a:r>
            <a:endParaRPr/>
          </a:p>
          <a:p>
            <a:pPr indent="-228600" lvl="1" marL="685800" rtl="0" algn="l">
              <a:lnSpc>
                <a:spcPct val="90000"/>
              </a:lnSpc>
              <a:spcBef>
                <a:spcPts val="500"/>
              </a:spcBef>
              <a:spcAft>
                <a:spcPts val="0"/>
              </a:spcAft>
              <a:buClr>
                <a:schemeClr val="dk1"/>
              </a:buClr>
              <a:buSzPct val="100000"/>
              <a:buChar char="•"/>
            </a:pPr>
            <a:r>
              <a:rPr lang="en-US"/>
              <a:t>Monitor the data collection and watch for deviations from the experiment design</a:t>
            </a:r>
            <a:endParaRPr/>
          </a:p>
          <a:p>
            <a:pPr indent="-228600" lvl="0" marL="228600" rtl="0" algn="l">
              <a:lnSpc>
                <a:spcPct val="90000"/>
              </a:lnSpc>
              <a:spcBef>
                <a:spcPts val="1000"/>
              </a:spcBef>
              <a:spcAft>
                <a:spcPts val="0"/>
              </a:spcAft>
              <a:buClr>
                <a:srgbClr val="00B050"/>
              </a:buClr>
              <a:buSzPct val="100000"/>
              <a:buChar char="•"/>
            </a:pPr>
            <a:r>
              <a:rPr lang="en-US">
                <a:solidFill>
                  <a:srgbClr val="00B050"/>
                </a:solidFill>
              </a:rPr>
              <a:t>Checklists</a:t>
            </a:r>
            <a:r>
              <a:rPr lang="en-US"/>
              <a:t>:</a:t>
            </a:r>
            <a:endParaRPr/>
          </a:p>
          <a:p>
            <a:pPr indent="-228600" lvl="1" marL="685800" rtl="0" algn="l">
              <a:lnSpc>
                <a:spcPct val="90000"/>
              </a:lnSpc>
              <a:spcBef>
                <a:spcPts val="500"/>
              </a:spcBef>
              <a:spcAft>
                <a:spcPts val="0"/>
              </a:spcAft>
              <a:buClr>
                <a:srgbClr val="C00000"/>
              </a:buClr>
              <a:buSzPct val="100000"/>
              <a:buChar char="•"/>
            </a:pPr>
            <a:r>
              <a:rPr lang="en-US">
                <a:solidFill>
                  <a:srgbClr val="C00000"/>
                </a:solidFill>
              </a:rPr>
              <a:t>DC1</a:t>
            </a:r>
            <a:r>
              <a:rPr lang="en-US"/>
              <a:t>: Define all software measures fully, including the entity, attribute, unit and counting rules. </a:t>
            </a:r>
            <a:endParaRPr/>
          </a:p>
          <a:p>
            <a:pPr indent="-228600" lvl="1" marL="685800" rtl="0" algn="l">
              <a:lnSpc>
                <a:spcPct val="90000"/>
              </a:lnSpc>
              <a:spcBef>
                <a:spcPts val="500"/>
              </a:spcBef>
              <a:spcAft>
                <a:spcPts val="0"/>
              </a:spcAft>
              <a:buClr>
                <a:srgbClr val="C00000"/>
              </a:buClr>
              <a:buSzPct val="100000"/>
              <a:buChar char="•"/>
            </a:pPr>
            <a:r>
              <a:rPr lang="en-US">
                <a:solidFill>
                  <a:srgbClr val="C00000"/>
                </a:solidFill>
              </a:rPr>
              <a:t>DC2</a:t>
            </a:r>
            <a:r>
              <a:rPr lang="en-US"/>
              <a:t>: Describe any quality control method used to ensure completeness and accuracy of data collection. </a:t>
            </a:r>
            <a:endParaRPr/>
          </a:p>
          <a:p>
            <a:pPr indent="-228600" lvl="1" marL="685800" rtl="0" algn="l">
              <a:lnSpc>
                <a:spcPct val="90000"/>
              </a:lnSpc>
              <a:spcBef>
                <a:spcPts val="500"/>
              </a:spcBef>
              <a:spcAft>
                <a:spcPts val="0"/>
              </a:spcAft>
              <a:buClr>
                <a:srgbClr val="C00000"/>
              </a:buClr>
              <a:buSzPct val="100000"/>
              <a:buChar char="•"/>
            </a:pPr>
            <a:r>
              <a:rPr lang="en-US">
                <a:solidFill>
                  <a:srgbClr val="C00000"/>
                </a:solidFill>
              </a:rPr>
              <a:t>DC3</a:t>
            </a:r>
            <a:r>
              <a:rPr lang="en-US"/>
              <a:t>: For observational studies and experiments, record data about subjects who drop out from the studies. </a:t>
            </a:r>
            <a:endParaRPr/>
          </a:p>
          <a:p>
            <a:pPr indent="-228600" lvl="1" marL="685800" rtl="0" algn="l">
              <a:lnSpc>
                <a:spcPct val="90000"/>
              </a:lnSpc>
              <a:spcBef>
                <a:spcPts val="500"/>
              </a:spcBef>
              <a:spcAft>
                <a:spcPts val="0"/>
              </a:spcAft>
              <a:buClr>
                <a:srgbClr val="C00000"/>
              </a:buClr>
              <a:buSzPct val="100000"/>
              <a:buChar char="•"/>
            </a:pPr>
            <a:r>
              <a:rPr lang="en-US">
                <a:solidFill>
                  <a:srgbClr val="C00000"/>
                </a:solidFill>
              </a:rPr>
              <a:t>DC4</a:t>
            </a:r>
            <a:r>
              <a:rPr lang="en-US"/>
              <a:t>: For observational studies and experiments, record data  about other performance measures that may be adversely  affected by the treatment, even if they are not the main focus  of the study.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2"/>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Analysis</a:t>
            </a:r>
            <a:endParaRPr/>
          </a:p>
        </p:txBody>
      </p:sp>
      <p:sp>
        <p:nvSpPr>
          <p:cNvPr id="479" name="Google Shape;479;p62"/>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lang="en-US">
                <a:solidFill>
                  <a:srgbClr val="00B050"/>
                </a:solidFill>
              </a:rPr>
              <a:t>Goal</a:t>
            </a:r>
            <a:r>
              <a:rPr lang="en-US"/>
              <a:t> </a:t>
            </a:r>
            <a:endParaRPr/>
          </a:p>
          <a:p>
            <a:pPr indent="-228600" lvl="1" marL="685800" rtl="0" algn="l">
              <a:lnSpc>
                <a:spcPct val="90000"/>
              </a:lnSpc>
              <a:spcBef>
                <a:spcPts val="500"/>
              </a:spcBef>
              <a:spcAft>
                <a:spcPts val="0"/>
              </a:spcAft>
              <a:buClr>
                <a:schemeClr val="dk1"/>
              </a:buClr>
              <a:buSzPts val="2400"/>
              <a:buChar char="•"/>
            </a:pPr>
            <a:r>
              <a:rPr lang="en-US"/>
              <a:t>Ensure that the collected data from the experiment is analyzed correctly</a:t>
            </a:r>
            <a:endParaRPr/>
          </a:p>
          <a:p>
            <a:pPr indent="-228600" lvl="1" marL="685800" rtl="0" algn="l">
              <a:lnSpc>
                <a:spcPct val="90000"/>
              </a:lnSpc>
              <a:spcBef>
                <a:spcPts val="500"/>
              </a:spcBef>
              <a:spcAft>
                <a:spcPts val="0"/>
              </a:spcAft>
              <a:buClr>
                <a:schemeClr val="dk1"/>
              </a:buClr>
              <a:buSzPts val="2400"/>
              <a:buChar char="•"/>
            </a:pPr>
            <a:r>
              <a:rPr lang="en-US"/>
              <a:t>Monitor the data analysis and watch for deviations from the experiment design</a:t>
            </a:r>
            <a:endParaRPr/>
          </a:p>
          <a:p>
            <a:pPr indent="-228600" lvl="0" marL="228600" rtl="0" algn="l">
              <a:lnSpc>
                <a:spcPct val="90000"/>
              </a:lnSpc>
              <a:spcBef>
                <a:spcPts val="1000"/>
              </a:spcBef>
              <a:spcAft>
                <a:spcPts val="0"/>
              </a:spcAft>
              <a:buClr>
                <a:srgbClr val="00B050"/>
              </a:buClr>
              <a:buSzPts val="2800"/>
              <a:buChar char="•"/>
            </a:pPr>
            <a:r>
              <a:rPr lang="en-US">
                <a:solidFill>
                  <a:srgbClr val="00B050"/>
                </a:solidFill>
              </a:rPr>
              <a:t>Checklists</a:t>
            </a:r>
            <a:r>
              <a:rPr lang="en-US"/>
              <a:t>:</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A1</a:t>
            </a:r>
            <a:r>
              <a:rPr lang="en-US"/>
              <a:t>: Specify any procedures used to control for  multiple testing.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A2</a:t>
            </a:r>
            <a:r>
              <a:rPr lang="en-US"/>
              <a:t>: Consider using blind analysis (avoid “fishing  for results”).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A3</a:t>
            </a:r>
            <a:r>
              <a:rPr lang="en-US"/>
              <a:t>: Perform sensitivity analysis.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A4</a:t>
            </a:r>
            <a:r>
              <a:rPr lang="en-US"/>
              <a:t>: Ensure that the data do not violate the  assumptions of the tests used on them.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A5</a:t>
            </a:r>
            <a:r>
              <a:rPr lang="en-US"/>
              <a:t>: Apply appropriate quality control procedures to  verify the results.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3"/>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Presentation of Results</a:t>
            </a:r>
            <a:endParaRPr/>
          </a:p>
        </p:txBody>
      </p:sp>
      <p:sp>
        <p:nvSpPr>
          <p:cNvPr id="485" name="Google Shape;485;p63"/>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lang="en-US">
                <a:solidFill>
                  <a:srgbClr val="00B050"/>
                </a:solidFill>
              </a:rPr>
              <a:t>Goal</a:t>
            </a:r>
            <a:r>
              <a:rPr lang="en-US"/>
              <a:t> </a:t>
            </a:r>
            <a:endParaRPr/>
          </a:p>
          <a:p>
            <a:pPr indent="-228600" lvl="1" marL="685800" rtl="0" algn="l">
              <a:lnSpc>
                <a:spcPct val="90000"/>
              </a:lnSpc>
              <a:spcBef>
                <a:spcPts val="500"/>
              </a:spcBef>
              <a:spcAft>
                <a:spcPts val="0"/>
              </a:spcAft>
              <a:buClr>
                <a:schemeClr val="dk1"/>
              </a:buClr>
              <a:buSzPts val="2400"/>
              <a:buChar char="•"/>
            </a:pPr>
            <a:r>
              <a:rPr lang="en-US"/>
              <a:t>Ensure that the reader of the results can understand the objective, the process and the results of experiment</a:t>
            </a:r>
            <a:endParaRPr/>
          </a:p>
          <a:p>
            <a:pPr indent="-228600" lvl="0" marL="228600" rtl="0" algn="l">
              <a:lnSpc>
                <a:spcPct val="90000"/>
              </a:lnSpc>
              <a:spcBef>
                <a:spcPts val="1000"/>
              </a:spcBef>
              <a:spcAft>
                <a:spcPts val="0"/>
              </a:spcAft>
              <a:buClr>
                <a:srgbClr val="00B050"/>
              </a:buClr>
              <a:buSzPts val="2800"/>
              <a:buChar char="•"/>
            </a:pPr>
            <a:r>
              <a:rPr lang="en-US">
                <a:solidFill>
                  <a:srgbClr val="00B050"/>
                </a:solidFill>
              </a:rPr>
              <a:t>Checklists</a:t>
            </a:r>
            <a:r>
              <a:rPr lang="en-US"/>
              <a:t>:</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P1</a:t>
            </a:r>
            <a:r>
              <a:rPr lang="en-US"/>
              <a:t>: Describe or cite a reference for all procedures used. Report or cite the statistical package used.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P2</a:t>
            </a:r>
            <a:r>
              <a:rPr lang="en-US"/>
              <a:t>: Present quantitative results as well as significance levels. Quantitative results should show the magnitude of effects  and the confidence limits.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P3</a:t>
            </a:r>
            <a:r>
              <a:rPr lang="en-US"/>
              <a:t>: Present the raw data whenever possible. Otherwise, confirm that they are available for review by the reviewers  and independent auditors.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P4</a:t>
            </a:r>
            <a:r>
              <a:rPr lang="en-US"/>
              <a:t>: Provide appropriate descriptive statistics.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P5</a:t>
            </a:r>
            <a:r>
              <a:rPr lang="en-US"/>
              <a:t>: Make appropriate use of graphics.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4"/>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6. Interpretation of Results</a:t>
            </a:r>
            <a:endParaRPr/>
          </a:p>
        </p:txBody>
      </p:sp>
      <p:sp>
        <p:nvSpPr>
          <p:cNvPr id="491" name="Google Shape;491;p64"/>
          <p:cNvSpPr txBox="1"/>
          <p:nvPr>
            <p:ph idx="1" type="body"/>
          </p:nvPr>
        </p:nvSpPr>
        <p:spPr>
          <a:xfrm>
            <a:off x="812074" y="1489165"/>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lang="en-US">
                <a:solidFill>
                  <a:srgbClr val="00B050"/>
                </a:solidFill>
              </a:rPr>
              <a:t>Goal</a:t>
            </a:r>
            <a:r>
              <a:rPr lang="en-US"/>
              <a:t> </a:t>
            </a:r>
            <a:endParaRPr/>
          </a:p>
          <a:p>
            <a:pPr indent="-228600" lvl="1" marL="685800" rtl="0" algn="l">
              <a:lnSpc>
                <a:spcPct val="90000"/>
              </a:lnSpc>
              <a:spcBef>
                <a:spcPts val="500"/>
              </a:spcBef>
              <a:spcAft>
                <a:spcPts val="0"/>
              </a:spcAft>
              <a:buClr>
                <a:schemeClr val="dk1"/>
              </a:buClr>
              <a:buSzPts val="2400"/>
              <a:buChar char="•"/>
            </a:pPr>
            <a:r>
              <a:rPr lang="en-US"/>
              <a:t>Ensure that the conclusions are derived merely from the results of the experiment</a:t>
            </a:r>
            <a:endParaRPr/>
          </a:p>
          <a:p>
            <a:pPr indent="-228600" lvl="0" marL="228600" rtl="0" algn="l">
              <a:lnSpc>
                <a:spcPct val="90000"/>
              </a:lnSpc>
              <a:spcBef>
                <a:spcPts val="1000"/>
              </a:spcBef>
              <a:spcAft>
                <a:spcPts val="0"/>
              </a:spcAft>
              <a:buClr>
                <a:srgbClr val="00B050"/>
              </a:buClr>
              <a:buSzPts val="2800"/>
              <a:buChar char="•"/>
            </a:pPr>
            <a:r>
              <a:rPr lang="en-US">
                <a:solidFill>
                  <a:srgbClr val="00B050"/>
                </a:solidFill>
              </a:rPr>
              <a:t>Checklists</a:t>
            </a:r>
            <a:r>
              <a:rPr lang="en-US"/>
              <a:t>:</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I1</a:t>
            </a:r>
            <a:r>
              <a:rPr lang="en-US"/>
              <a:t>: Define the population to which inferential statistics and predictive models apply.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I2</a:t>
            </a:r>
            <a:r>
              <a:rPr lang="en-US"/>
              <a:t>: Differentiate between statistical significance and practical importance.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I3</a:t>
            </a:r>
            <a:r>
              <a:rPr lang="en-US"/>
              <a:t>: Specify any limitations of the study.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65"/>
          <p:cNvPicPr preferRelativeResize="0"/>
          <p:nvPr>
            <p:ph idx="1" type="body"/>
          </p:nvPr>
        </p:nvPicPr>
        <p:blipFill rotWithShape="1">
          <a:blip r:embed="rId3">
            <a:alphaModFix/>
          </a:blip>
          <a:srcRect b="0" l="12401" r="0" t="0"/>
          <a:stretch/>
        </p:blipFill>
        <p:spPr>
          <a:xfrm>
            <a:off x="3174275" y="1069305"/>
            <a:ext cx="5878286" cy="45196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 Investigation: Where &amp; When?</a:t>
            </a:r>
            <a:endParaRPr/>
          </a:p>
        </p:txBody>
      </p:sp>
      <p:sp>
        <p:nvSpPr>
          <p:cNvPr id="125" name="Google Shape;125;p7"/>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the field </a:t>
            </a:r>
            <a:endParaRPr/>
          </a:p>
          <a:p>
            <a:pPr indent="-228600" lvl="0" marL="228600" rtl="0" algn="l">
              <a:lnSpc>
                <a:spcPct val="90000"/>
              </a:lnSpc>
              <a:spcBef>
                <a:spcPts val="1000"/>
              </a:spcBef>
              <a:spcAft>
                <a:spcPts val="0"/>
              </a:spcAft>
              <a:buClr>
                <a:schemeClr val="dk1"/>
              </a:buClr>
              <a:buSzPts val="2800"/>
              <a:buChar char="•"/>
            </a:pPr>
            <a:r>
              <a:rPr lang="en-US"/>
              <a:t>In the lab </a:t>
            </a:r>
            <a:endParaRPr/>
          </a:p>
          <a:p>
            <a:pPr indent="-228600" lvl="0" marL="228600" rtl="0" algn="l">
              <a:lnSpc>
                <a:spcPct val="90000"/>
              </a:lnSpc>
              <a:spcBef>
                <a:spcPts val="1000"/>
              </a:spcBef>
              <a:spcAft>
                <a:spcPts val="0"/>
              </a:spcAft>
              <a:buClr>
                <a:schemeClr val="dk1"/>
              </a:buClr>
              <a:buSzPts val="2800"/>
              <a:buChar char="•"/>
            </a:pPr>
            <a:r>
              <a:rPr lang="en-US"/>
              <a:t>In the classroom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Anytime depending on what questions you are asking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 Investigation: How?</a:t>
            </a:r>
            <a:endParaRPr/>
          </a:p>
        </p:txBody>
      </p:sp>
      <p:sp>
        <p:nvSpPr>
          <p:cNvPr id="131" name="Google Shape;131;p8"/>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Hypothesis/question generation </a:t>
            </a:r>
            <a:endParaRPr/>
          </a:p>
          <a:p>
            <a:pPr indent="-228600" lvl="0" marL="228600" rtl="0" algn="l">
              <a:lnSpc>
                <a:spcPct val="90000"/>
              </a:lnSpc>
              <a:spcBef>
                <a:spcPts val="1000"/>
              </a:spcBef>
              <a:spcAft>
                <a:spcPts val="0"/>
              </a:spcAft>
              <a:buClr>
                <a:schemeClr val="dk1"/>
              </a:buClr>
              <a:buSzPts val="2800"/>
              <a:buChar char="•"/>
            </a:pPr>
            <a:r>
              <a:rPr lang="en-US"/>
              <a:t>Data collection </a:t>
            </a:r>
            <a:endParaRPr/>
          </a:p>
          <a:p>
            <a:pPr indent="-228600" lvl="0" marL="228600" rtl="0" algn="l">
              <a:lnSpc>
                <a:spcPct val="90000"/>
              </a:lnSpc>
              <a:spcBef>
                <a:spcPts val="1000"/>
              </a:spcBef>
              <a:spcAft>
                <a:spcPts val="0"/>
              </a:spcAft>
              <a:buClr>
                <a:schemeClr val="dk1"/>
              </a:buClr>
              <a:buSzPts val="2800"/>
              <a:buChar char="•"/>
            </a:pPr>
            <a:r>
              <a:rPr lang="en-US"/>
              <a:t>Data evaluation </a:t>
            </a:r>
            <a:endParaRPr/>
          </a:p>
          <a:p>
            <a:pPr indent="-228600" lvl="0" marL="228600" rtl="0" algn="l">
              <a:lnSpc>
                <a:spcPct val="90000"/>
              </a:lnSpc>
              <a:spcBef>
                <a:spcPts val="1000"/>
              </a:spcBef>
              <a:spcAft>
                <a:spcPts val="0"/>
              </a:spcAft>
              <a:buClr>
                <a:schemeClr val="dk1"/>
              </a:buClr>
              <a:buSzPts val="2800"/>
              <a:buChar char="•"/>
            </a:pPr>
            <a:r>
              <a:rPr lang="en-US"/>
              <a:t>Data interpretation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Feedback into iterative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838200" y="365125"/>
            <a:ext cx="10515600"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 Investigation: Characteristics</a:t>
            </a:r>
            <a:endParaRPr/>
          </a:p>
        </p:txBody>
      </p:sp>
      <p:sp>
        <p:nvSpPr>
          <p:cNvPr id="137" name="Google Shape;137;p9"/>
          <p:cNvSpPr txBox="1"/>
          <p:nvPr>
            <p:ph idx="1" type="body"/>
          </p:nvPr>
        </p:nvSpPr>
        <p:spPr>
          <a:xfrm>
            <a:off x="838200" y="1449977"/>
            <a:ext cx="10515600" cy="4726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sources come from industrial settings </a:t>
            </a:r>
            <a:endParaRPr/>
          </a:p>
          <a:p>
            <a:pPr indent="-228600" lvl="0" marL="228600" rtl="0" algn="l">
              <a:lnSpc>
                <a:spcPct val="90000"/>
              </a:lnSpc>
              <a:spcBef>
                <a:spcPts val="1000"/>
              </a:spcBef>
              <a:spcAft>
                <a:spcPts val="0"/>
              </a:spcAft>
              <a:buClr>
                <a:schemeClr val="dk1"/>
              </a:buClr>
              <a:buSzPts val="2800"/>
              <a:buChar char="•"/>
            </a:pPr>
            <a:r>
              <a:rPr lang="en-US"/>
              <a:t>This may include people, program code, etc.</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Usually </a:t>
            </a:r>
            <a:endParaRPr/>
          </a:p>
          <a:p>
            <a:pPr indent="-228600" lvl="1" marL="685800" rtl="0" algn="l">
              <a:lnSpc>
                <a:spcPct val="90000"/>
              </a:lnSpc>
              <a:spcBef>
                <a:spcPts val="500"/>
              </a:spcBef>
              <a:spcAft>
                <a:spcPts val="0"/>
              </a:spcAft>
              <a:buClr>
                <a:schemeClr val="dk1"/>
              </a:buClr>
              <a:buSzPts val="2400"/>
              <a:buChar char="•"/>
            </a:pPr>
            <a:r>
              <a:rPr lang="en-US"/>
              <a:t>Surveys </a:t>
            </a:r>
            <a:endParaRPr/>
          </a:p>
          <a:p>
            <a:pPr indent="-228600" lvl="1" marL="685800" rtl="0" algn="l">
              <a:lnSpc>
                <a:spcPct val="90000"/>
              </a:lnSpc>
              <a:spcBef>
                <a:spcPts val="500"/>
              </a:spcBef>
              <a:spcAft>
                <a:spcPts val="0"/>
              </a:spcAft>
              <a:buClr>
                <a:schemeClr val="dk1"/>
              </a:buClr>
              <a:buSzPts val="2400"/>
              <a:buChar char="•"/>
            </a:pPr>
            <a:r>
              <a:rPr lang="en-US"/>
              <a:t>Case-studies (🡪 hypothesis generation) </a:t>
            </a:r>
            <a:endParaRPr/>
          </a:p>
          <a:p>
            <a:pPr indent="-228600" lvl="1" marL="685800" rtl="0" algn="l">
              <a:lnSpc>
                <a:spcPct val="90000"/>
              </a:lnSpc>
              <a:spcBef>
                <a:spcPts val="500"/>
              </a:spcBef>
              <a:spcAft>
                <a:spcPts val="0"/>
              </a:spcAft>
              <a:buClr>
                <a:schemeClr val="dk1"/>
              </a:buClr>
              <a:buSzPts val="2400"/>
              <a:buChar char="•"/>
            </a:pPr>
            <a:r>
              <a:rPr lang="en-US"/>
              <a:t>Experiments (🡪hypothesis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2021-08-22T07:59:07Z</dcterms:created>
  <dc:creator>jubair</dc:creator>
</cp:coreProperties>
</file>