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6" r:id="rId25"/>
    <p:sldId id="297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797675" cy="9872663"/>
  <p:embeddedFontLst>
    <p:embeddedFont>
      <p:font typeface="Arim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VnywlRD6+h0e1fjbiyj1v+Z7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52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20" Type="http://schemas.openxmlformats.org/officeDocument/2006/relationships/slide" Target="slides/slide17.xml"/><Relationship Id="rId5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28" name="Google Shape;4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3787" y="858837"/>
            <a:ext cx="4614862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24:notes"/>
          <p:cNvSpPr txBox="1">
            <a:spLocks noGrp="1"/>
          </p:cNvSpPr>
          <p:nvPr>
            <p:ph type="body" idx="1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61" name="Google Shape;4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3787" y="858837"/>
            <a:ext cx="4614862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25:notes"/>
          <p:cNvSpPr txBox="1">
            <a:spLocks noGrp="1"/>
          </p:cNvSpPr>
          <p:nvPr>
            <p:ph type="body" idx="1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2" y="741362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06462" y="4689475"/>
            <a:ext cx="4984750" cy="44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7" y="739775"/>
            <a:ext cx="4940300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0e0ac295e_1_0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552" name="Google Shape;552;g190e0ac29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g190e0ac295e_1_0:notes"/>
          <p:cNvSpPr txBox="1">
            <a:spLocks noGrp="1"/>
          </p:cNvSpPr>
          <p:nvPr>
            <p:ph type="body" idx="1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0e0ac295e_1_61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567" name="Google Shape;567;g190e0ac295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g190e0ac295e_1_61:notes"/>
          <p:cNvSpPr txBox="1">
            <a:spLocks noGrp="1"/>
          </p:cNvSpPr>
          <p:nvPr>
            <p:ph type="body" idx="1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90e0ac295e_1_71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190e0ac295e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90e0ac295e_1_123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584" name="Google Shape;584;g190e0ac295e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858838"/>
            <a:ext cx="4614863" cy="3460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5" name="Google Shape;585;g190e0ac295e_1_123:notes"/>
          <p:cNvSpPr txBox="1">
            <a:spLocks noGrp="1"/>
          </p:cNvSpPr>
          <p:nvPr>
            <p:ph type="body" idx="1"/>
          </p:nvPr>
        </p:nvSpPr>
        <p:spPr>
          <a:xfrm>
            <a:off x="395287" y="4706605"/>
            <a:ext cx="5959500" cy="4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0e0ac295e_1_558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631" name="Google Shape;631;g190e0ac295e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860425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2" name="Google Shape;632;g190e0ac295e_1_558:notes"/>
          <p:cNvSpPr txBox="1">
            <a:spLocks noGrp="1"/>
          </p:cNvSpPr>
          <p:nvPr>
            <p:ph type="body" idx="1"/>
          </p:nvPr>
        </p:nvSpPr>
        <p:spPr>
          <a:xfrm>
            <a:off x="501650" y="4706605"/>
            <a:ext cx="5726100" cy="4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90e0ac295e_1_33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646" name="Google Shape;646;g190e0ac295e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84262" y="860483"/>
            <a:ext cx="4635600" cy="3457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7" name="Google Shape;647;g190e0ac295e_1_334:notes"/>
          <p:cNvSpPr txBox="1">
            <a:spLocks noGrp="1"/>
          </p:cNvSpPr>
          <p:nvPr>
            <p:ph type="body" idx="1"/>
          </p:nvPr>
        </p:nvSpPr>
        <p:spPr>
          <a:xfrm>
            <a:off x="452437" y="4499774"/>
            <a:ext cx="58929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90e0ac295e_1_381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694" name="Google Shape;694;g190e0ac295e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7" y="738910"/>
            <a:ext cx="4967400" cy="370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g190e0ac295e_1_381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90e0ac295e_1_422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736" name="Google Shape;736;g190e0ac295e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8188"/>
            <a:ext cx="4941887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g190e0ac295e_1_422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00" cy="370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90e0ac295e_1_47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789" name="Google Shape;789;g190e0ac295e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8188"/>
            <a:ext cx="4941887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Google Shape;790;g190e0ac295e_1_474:notes"/>
          <p:cNvSpPr txBox="1">
            <a:spLocks noGrp="1"/>
          </p:cNvSpPr>
          <p:nvPr>
            <p:ph type="body" idx="1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2"/>
          </p:nvPr>
        </p:nvSpPr>
        <p:spPr>
          <a:xfrm>
            <a:off x="461327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-level optimizations">
  <p:cSld name="High-level optimizatio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 txBox="1">
            <a:spLocks noGrp="1"/>
          </p:cNvSpPr>
          <p:nvPr>
            <p:ph type="title"/>
          </p:nvPr>
        </p:nvSpPr>
        <p:spPr>
          <a:xfrm rot="5400000">
            <a:off x="6104732" y="686594"/>
            <a:ext cx="3386137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1"/>
          </p:nvPr>
        </p:nvSpPr>
        <p:spPr>
          <a:xfrm rot="5400000">
            <a:off x="1716088" y="-1393825"/>
            <a:ext cx="3386137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body" idx="1"/>
          </p:nvPr>
        </p:nvSpPr>
        <p:spPr>
          <a:xfrm rot="5400000">
            <a:off x="3455988" y="-1909762"/>
            <a:ext cx="2162175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/>
        </p:nvSpPr>
        <p:spPr>
          <a:xfrm>
            <a:off x="4911725" y="377825"/>
            <a:ext cx="38862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</p:txBody>
      </p:sp>
      <p:grpSp>
        <p:nvGrpSpPr>
          <p:cNvPr id="11" name="Google Shape;11;p54"/>
          <p:cNvGrpSpPr/>
          <p:nvPr/>
        </p:nvGrpSpPr>
        <p:grpSpPr>
          <a:xfrm>
            <a:off x="503237" y="330200"/>
            <a:ext cx="3184525" cy="588962"/>
            <a:chOff x="317" y="208"/>
            <a:chExt cx="2006" cy="371"/>
          </a:xfrm>
        </p:grpSpPr>
        <p:pic>
          <p:nvPicPr>
            <p:cNvPr id="12" name="Google Shape;12;p54" descr="tud_logo_rgb"/>
            <p:cNvPicPr preferRelativeResize="0"/>
            <p:nvPr/>
          </p:nvPicPr>
          <p:blipFill rotWithShape="1">
            <a:blip r:embed="rId3">
              <a:alphaModFix/>
            </a:blip>
            <a:srcRect r="75550"/>
            <a:stretch/>
          </p:blipFill>
          <p:spPr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54"/>
            <p:cNvSpPr txBox="1"/>
            <p:nvPr/>
          </p:nvSpPr>
          <p:spPr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 dortmund</a:t>
              </a:r>
              <a:endParaRPr/>
            </a:p>
          </p:txBody>
        </p:sp>
      </p:grpSp>
      <p:pic>
        <p:nvPicPr>
          <p:cNvPr id="14" name="Google Shape;14;p54"/>
          <p:cNvPicPr preferRelativeResize="0"/>
          <p:nvPr/>
        </p:nvPicPr>
        <p:blipFill rotWithShape="1">
          <a:blip r:embed="rId4">
            <a:alphaModFix/>
          </a:blip>
          <a:srcRect t="460" r="71879" b="44701"/>
          <a:stretch/>
        </p:blipFill>
        <p:spPr>
          <a:xfrm>
            <a:off x="6172200" y="323850"/>
            <a:ext cx="68580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6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24" name="Google Shape;24;p56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id="25" name="Google Shape;25;p56" descr="tud_logo_rgb"/>
            <p:cNvPicPr preferRelativeResize="0"/>
            <p:nvPr/>
          </p:nvPicPr>
          <p:blipFill rotWithShape="1">
            <a:blip r:embed="rId12">
              <a:alphaModFix/>
            </a:blip>
            <a:srcRect r="7555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56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/>
            </a:p>
          </p:txBody>
        </p:sp>
      </p:grpSp>
      <p:cxnSp>
        <p:nvCxnSpPr>
          <p:cNvPr id="27" name="Google Shape;27;p56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" name="Google Shape;28;p56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" name="Google Shape;29;p56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0" name="Google Shape;30;p56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31" name="Google Shape;31;p56"/>
            <p:cNvPicPr preferRelativeResize="0"/>
            <p:nvPr/>
          </p:nvPicPr>
          <p:blipFill rotWithShape="1">
            <a:blip r:embed="rId13">
              <a:alphaModFix/>
            </a:blip>
            <a:srcRect t="460" r="71879" b="44701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56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/>
            </a:p>
          </p:txBody>
        </p:sp>
      </p:grpSp>
      <p:sp>
        <p:nvSpPr>
          <p:cNvPr id="33" name="Google Shape;33;p56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lang="en-US" sz="1600" b="0" i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69" name="Google Shape;69;p58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id="70" name="Google Shape;70;p58" descr="tud_logo_rgb"/>
            <p:cNvPicPr preferRelativeResize="0"/>
            <p:nvPr/>
          </p:nvPicPr>
          <p:blipFill rotWithShape="1">
            <a:blip r:embed="rId3">
              <a:alphaModFix/>
            </a:blip>
            <a:srcRect r="7555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58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/>
            </a:p>
          </p:txBody>
        </p:sp>
      </p:grpSp>
      <p:cxnSp>
        <p:nvCxnSpPr>
          <p:cNvPr id="72" name="Google Shape;72;p58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" name="Google Shape;73;p58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Google Shape;74;p58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84B818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75" name="Google Shape;75;p58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76" name="Google Shape;76;p58"/>
            <p:cNvPicPr preferRelativeResize="0"/>
            <p:nvPr/>
          </p:nvPicPr>
          <p:blipFill rotWithShape="1">
            <a:blip r:embed="rId4">
              <a:alphaModFix/>
            </a:blip>
            <a:srcRect t="460" r="71879" b="44701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58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/>
            </a:p>
          </p:txBody>
        </p:sp>
      </p:grpSp>
      <p:sp>
        <p:nvSpPr>
          <p:cNvPr id="78" name="Google Shape;78;p58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/>
          </a:p>
        </p:txBody>
      </p:sp>
      <p:sp>
        <p:nvSpPr>
          <p:cNvPr id="79" name="Google Shape;79;p58"/>
          <p:cNvSpPr txBox="1"/>
          <p:nvPr/>
        </p:nvSpPr>
        <p:spPr>
          <a:xfrm>
            <a:off x="250825" y="4762"/>
            <a:ext cx="8620125" cy="111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optimizations</a:t>
            </a:r>
            <a:endParaRPr/>
          </a:p>
        </p:txBody>
      </p:sp>
      <p:sp>
        <p:nvSpPr>
          <p:cNvPr id="80" name="Google Shape;80;p58"/>
          <p:cNvSpPr txBox="1"/>
          <p:nvPr/>
        </p:nvSpPr>
        <p:spPr>
          <a:xfrm>
            <a:off x="6410325" y="1271587"/>
            <a:ext cx="24606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7.2</a:t>
            </a:r>
            <a:endParaRPr/>
          </a:p>
        </p:txBody>
      </p:sp>
      <p:sp>
        <p:nvSpPr>
          <p:cNvPr id="81" name="Google Shape;81;p58"/>
          <p:cNvSpPr txBox="1"/>
          <p:nvPr/>
        </p:nvSpPr>
        <p:spPr>
          <a:xfrm>
            <a:off x="679450" y="1860550"/>
            <a:ext cx="5907087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Floating-point to fixed point conversion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loop transformations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tiling/blocking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(nest) splitting</a:t>
            </a:r>
            <a:endParaRPr/>
          </a:p>
          <a:p>
            <a:pPr marL="444500" marR="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folding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8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body" idx="1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250825" y="1958975"/>
            <a:ext cx="863123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Optimizations</a:t>
            </a:r>
            <a:b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Compilation for Embedded Processors -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250825" y="3886200"/>
            <a:ext cx="432117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14400" y="5949950"/>
            <a:ext cx="29940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2014 年 01 月 17 日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l="1519" t="11274" b="46458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Result, as published by Cortadella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l="2952" t="12550" r="2066" b="8120"/>
          <a:stretch/>
        </p:blipFill>
        <p:spPr>
          <a:xfrm>
            <a:off x="1258887" y="1773237"/>
            <a:ext cx="6192837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0"/>
          <p:cNvGrpSpPr/>
          <p:nvPr/>
        </p:nvGrpSpPr>
        <p:grpSpPr>
          <a:xfrm>
            <a:off x="468312" y="1268412"/>
            <a:ext cx="8135937" cy="3889375"/>
            <a:chOff x="295" y="799"/>
            <a:chExt cx="5125" cy="2450"/>
          </a:xfrm>
        </p:grpSpPr>
        <p:sp>
          <p:nvSpPr>
            <p:cNvPr id="186" name="Google Shape;186;p10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Reads only at the beginning</a:t>
              </a:r>
              <a:endParaRPr/>
            </a:p>
          </p:txBody>
        </p:sp>
        <p:cxnSp>
          <p:nvCxnSpPr>
            <p:cNvPr id="187" name="Google Shape;187;p10"/>
            <p:cNvCxnSpPr/>
            <p:nvPr/>
          </p:nvCxnSpPr>
          <p:spPr>
            <a:xfrm flipH="1">
              <a:off x="1519" y="1117"/>
              <a:ext cx="998" cy="213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88" name="Google Shape;188;p10"/>
            <p:cNvCxnSpPr/>
            <p:nvPr/>
          </p:nvCxnSpPr>
          <p:spPr>
            <a:xfrm>
              <a:off x="2562" y="1117"/>
              <a:ext cx="363" cy="63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0"/>
          <p:cNvGrpSpPr/>
          <p:nvPr/>
        </p:nvGrpSpPr>
        <p:grpSpPr>
          <a:xfrm>
            <a:off x="179387" y="1844675"/>
            <a:ext cx="2447925" cy="1008062"/>
            <a:chOff x="113" y="1162"/>
            <a:chExt cx="1542" cy="635"/>
          </a:xfrm>
        </p:grpSpPr>
        <p:sp>
          <p:nvSpPr>
            <p:cNvPr id="190" name="Google Shape;190;p10"/>
            <p:cNvSpPr txBox="1"/>
            <p:nvPr/>
          </p:nvSpPr>
          <p:spPr>
            <a:xfrm>
              <a:off x="113" y="1162"/>
              <a:ext cx="154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Initialization task</a:t>
              </a:r>
              <a:endParaRPr/>
            </a:p>
          </p:txBody>
        </p:sp>
        <p:cxnSp>
          <p:nvCxnSpPr>
            <p:cNvPr id="191" name="Google Shape;191;p10"/>
            <p:cNvCxnSpPr/>
            <p:nvPr/>
          </p:nvCxnSpPr>
          <p:spPr>
            <a:xfrm>
              <a:off x="385" y="1389"/>
              <a:ext cx="454" cy="408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192" name="Google Shape;192;p10"/>
          <p:cNvCxnSpPr/>
          <p:nvPr/>
        </p:nvCxnSpPr>
        <p:spPr>
          <a:xfrm rot="10800000">
            <a:off x="6588125" y="2133600"/>
            <a:ext cx="0" cy="2159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3" name="Google Shape;193;p10"/>
          <p:cNvCxnSpPr/>
          <p:nvPr/>
        </p:nvCxnSpPr>
        <p:spPr>
          <a:xfrm rot="10800000">
            <a:off x="6588125" y="2060575"/>
            <a:ext cx="0" cy="36036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4" name="Google Shape;194;p10"/>
          <p:cNvCxnSpPr/>
          <p:nvPr/>
        </p:nvCxnSpPr>
        <p:spPr>
          <a:xfrm rot="10800000" flipH="1">
            <a:off x="6588125" y="2133600"/>
            <a:ext cx="71437" cy="28733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5" name="Google Shape;195;p10"/>
          <p:cNvSpPr txBox="1"/>
          <p:nvPr/>
        </p:nvSpPr>
        <p:spPr>
          <a:xfrm>
            <a:off x="6516687" y="2205037"/>
            <a:ext cx="2159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 rot="10800000">
            <a:off x="6659562" y="2133600"/>
            <a:ext cx="0" cy="287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97" name="Google Shape;197;p10"/>
          <p:cNvGrpSpPr/>
          <p:nvPr/>
        </p:nvGrpSpPr>
        <p:grpSpPr>
          <a:xfrm>
            <a:off x="4140200" y="5013325"/>
            <a:ext cx="3529012" cy="1393825"/>
            <a:chOff x="2608" y="3158"/>
            <a:chExt cx="2223" cy="878"/>
          </a:xfrm>
        </p:grpSpPr>
        <p:sp>
          <p:nvSpPr>
            <p:cNvPr id="198" name="Google Shape;198;p10"/>
            <p:cNvSpPr txBox="1"/>
            <p:nvPr/>
          </p:nvSpPr>
          <p:spPr>
            <a:xfrm>
              <a:off x="3334" y="3748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/>
            </a:p>
          </p:txBody>
        </p:sp>
        <p:cxnSp>
          <p:nvCxnSpPr>
            <p:cNvPr id="199" name="Google Shape;199;p10"/>
            <p:cNvCxnSpPr/>
            <p:nvPr/>
          </p:nvCxnSpPr>
          <p:spPr>
            <a:xfrm rot="10800000">
              <a:off x="2608" y="3158"/>
              <a:ext cx="680" cy="68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00" name="Google Shape;200;p10"/>
          <p:cNvGrpSpPr/>
          <p:nvPr/>
        </p:nvGrpSpPr>
        <p:grpSpPr>
          <a:xfrm>
            <a:off x="4067175" y="2492375"/>
            <a:ext cx="4681537" cy="1152525"/>
            <a:chOff x="2562" y="1570"/>
            <a:chExt cx="2949" cy="726"/>
          </a:xfrm>
        </p:grpSpPr>
        <p:sp>
          <p:nvSpPr>
            <p:cNvPr id="201" name="Google Shape;201;p10"/>
            <p:cNvSpPr txBox="1"/>
            <p:nvPr/>
          </p:nvSpPr>
          <p:spPr>
            <a:xfrm>
              <a:off x="4785" y="1570"/>
              <a:ext cx="726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</a:t>
              </a:r>
              <a:b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cxnSp>
          <p:nvCxnSpPr>
            <p:cNvPr id="202" name="Google Shape;202;p10"/>
            <p:cNvCxnSpPr/>
            <p:nvPr/>
          </p:nvCxnSpPr>
          <p:spPr>
            <a:xfrm flipH="1">
              <a:off x="2562" y="1842"/>
              <a:ext cx="2178" cy="454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version of Tin</a:t>
            </a:r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5364162" y="2133600"/>
            <a:ext cx="3603625" cy="31400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 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(IN, sample, 1);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+= sample; i++;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sample; d = DATA;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sum/N; d = DATA;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d*c; WRITE(OUT,d,1);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= 0; i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l="35427" t="12550" r="2065" b="8120"/>
          <a:stretch/>
        </p:blipFill>
        <p:spPr>
          <a:xfrm>
            <a:off x="179387" y="1700212"/>
            <a:ext cx="4075112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1"/>
          <p:cNvGrpSpPr/>
          <p:nvPr/>
        </p:nvGrpSpPr>
        <p:grpSpPr>
          <a:xfrm>
            <a:off x="323850" y="4868862"/>
            <a:ext cx="2376487" cy="1608137"/>
            <a:chOff x="204" y="2750"/>
            <a:chExt cx="1497" cy="1013"/>
          </a:xfrm>
        </p:grpSpPr>
        <p:sp>
          <p:nvSpPr>
            <p:cNvPr id="212" name="Google Shape;212;p11"/>
            <p:cNvSpPr txBox="1"/>
            <p:nvPr/>
          </p:nvSpPr>
          <p:spPr>
            <a:xfrm>
              <a:off x="204" y="3475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/>
            </a:p>
          </p:txBody>
        </p:sp>
        <p:cxnSp>
          <p:nvCxnSpPr>
            <p:cNvPr id="213" name="Google Shape;213;p11"/>
            <p:cNvCxnSpPr/>
            <p:nvPr/>
          </p:nvCxnSpPr>
          <p:spPr>
            <a:xfrm rot="10800000">
              <a:off x="567" y="2750"/>
              <a:ext cx="181" cy="68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14" name="Google Shape;214;p11"/>
          <p:cNvSpPr txBox="1"/>
          <p:nvPr/>
        </p:nvSpPr>
        <p:spPr>
          <a:xfrm>
            <a:off x="3348037" y="2854325"/>
            <a:ext cx="13668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j==i-1</a:t>
            </a:r>
            <a:endParaRPr/>
          </a:p>
        </p:txBody>
      </p:sp>
      <p:cxnSp>
        <p:nvCxnSpPr>
          <p:cNvPr id="215" name="Google Shape;215;p11"/>
          <p:cNvCxnSpPr/>
          <p:nvPr/>
        </p:nvCxnSpPr>
        <p:spPr>
          <a:xfrm flipH="1">
            <a:off x="2771775" y="3284537"/>
            <a:ext cx="647700" cy="714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6" name="Google Shape;216;p11"/>
          <p:cNvSpPr txBox="1"/>
          <p:nvPr/>
        </p:nvSpPr>
        <p:spPr>
          <a:xfrm>
            <a:off x="4427537" y="3070225"/>
            <a:ext cx="776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 ☞ i</a:t>
            </a:r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395287" y="1041400"/>
            <a:ext cx="2376487" cy="2519362"/>
            <a:chOff x="249" y="346"/>
            <a:chExt cx="1497" cy="1587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249" y="346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 true</a:t>
              </a:r>
              <a:endParaRPr/>
            </a:p>
          </p:txBody>
        </p:sp>
        <p:cxnSp>
          <p:nvCxnSpPr>
            <p:cNvPr id="219" name="Google Shape;219;p11"/>
            <p:cNvCxnSpPr/>
            <p:nvPr/>
          </p:nvCxnSpPr>
          <p:spPr>
            <a:xfrm>
              <a:off x="521" y="618"/>
              <a:ext cx="46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20" name="Google Shape;220;p11"/>
          <p:cNvSpPr/>
          <p:nvPr/>
        </p:nvSpPr>
        <p:spPr>
          <a:xfrm>
            <a:off x="4572000" y="4005262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ctrTitle"/>
          </p:nvPr>
        </p:nvSpPr>
        <p:spPr>
          <a:xfrm>
            <a:off x="250825" y="2130425"/>
            <a:ext cx="86502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High-level software transformations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250825" y="3886200"/>
            <a:ext cx="360045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l="1519" t="11274" b="46458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/>
          <p:nvPr/>
        </p:nvSpPr>
        <p:spPr>
          <a:xfrm>
            <a:off x="433387" y="2452687"/>
            <a:ext cx="320675" cy="344487"/>
          </a:xfrm>
          <a:prstGeom prst="rightArrow">
            <a:avLst>
              <a:gd name="adj1" fmla="val 10800"/>
              <a:gd name="adj2" fmla="val 50000"/>
            </a:avLst>
          </a:prstGeom>
          <a:solidFill>
            <a:srgbClr val="99CC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E1DDA-B733-4479-B326-CBFE97A4A8E4}"/>
              </a:ext>
            </a:extLst>
          </p:cNvPr>
          <p:cNvSpPr/>
          <p:nvPr/>
        </p:nvSpPr>
        <p:spPr>
          <a:xfrm>
            <a:off x="609600" y="1884218"/>
            <a:ext cx="6059055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C402E-B24B-4FA4-8C3D-451C2DBF4555}"/>
              </a:ext>
            </a:extLst>
          </p:cNvPr>
          <p:cNvSpPr/>
          <p:nvPr/>
        </p:nvSpPr>
        <p:spPr>
          <a:xfrm>
            <a:off x="754062" y="2994891"/>
            <a:ext cx="6059055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memory allocation on efficiency</a:t>
            </a:r>
            <a:endParaRPr/>
          </a:p>
        </p:txBody>
      </p:sp>
      <p:sp>
        <p:nvSpPr>
          <p:cNvPr id="432" name="Google Shape;432;p24"/>
          <p:cNvSpPr txBox="1">
            <a:spLocks noGrp="1"/>
          </p:cNvSpPr>
          <p:nvPr>
            <p:ph type="body" idx="1"/>
          </p:nvPr>
        </p:nvSpPr>
        <p:spPr>
          <a:xfrm>
            <a:off x="2946400" y="1303337"/>
            <a:ext cx="221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p[j][k]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250825" y="1700212"/>
            <a:ext cx="2979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major order (C)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5795962" y="1484312"/>
            <a:ext cx="30019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major order (FORTRAN)</a:t>
            </a:r>
            <a:endParaRPr/>
          </a:p>
        </p:txBody>
      </p:sp>
      <p:grpSp>
        <p:nvGrpSpPr>
          <p:cNvPr id="435" name="Google Shape;435;p24"/>
          <p:cNvGrpSpPr/>
          <p:nvPr/>
        </p:nvGrpSpPr>
        <p:grpSpPr>
          <a:xfrm>
            <a:off x="1042987" y="2205037"/>
            <a:ext cx="1724025" cy="4046537"/>
            <a:chOff x="657" y="1389"/>
            <a:chExt cx="1086" cy="2549"/>
          </a:xfrm>
        </p:grpSpPr>
        <p:pic>
          <p:nvPicPr>
            <p:cNvPr id="436" name="Google Shape;436;p24"/>
            <p:cNvPicPr preferRelativeResize="0"/>
            <p:nvPr/>
          </p:nvPicPr>
          <p:blipFill rotWithShape="1">
            <a:blip r:embed="rId3">
              <a:alphaModFix/>
            </a:blip>
            <a:srcRect l="47532" t="14027" r="36018" b="8489"/>
            <a:stretch/>
          </p:blipFill>
          <p:spPr>
            <a:xfrm>
              <a:off x="1066" y="1389"/>
              <a:ext cx="677" cy="2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24"/>
            <p:cNvSpPr/>
            <p:nvPr/>
          </p:nvSpPr>
          <p:spPr>
            <a:xfrm>
              <a:off x="1066" y="1979"/>
              <a:ext cx="45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657" y="211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j=0</a:t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066" y="2614"/>
              <a:ext cx="46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066" y="3249"/>
              <a:ext cx="46" cy="5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657" y="2750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j=1</a:t>
              </a:r>
              <a:endParaRPr/>
            </a:p>
          </p:txBody>
        </p:sp>
        <p:sp>
          <p:nvSpPr>
            <p:cNvPr id="442" name="Google Shape;442;p24"/>
            <p:cNvSpPr txBox="1"/>
            <p:nvPr/>
          </p:nvSpPr>
          <p:spPr>
            <a:xfrm>
              <a:off x="657" y="338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j=2</a:t>
              </a:r>
              <a:endParaRPr/>
            </a:p>
          </p:txBody>
        </p:sp>
      </p:grpSp>
      <p:sp>
        <p:nvSpPr>
          <p:cNvPr id="443" name="Google Shape;443;p24"/>
          <p:cNvSpPr txBox="1"/>
          <p:nvPr/>
        </p:nvSpPr>
        <p:spPr>
          <a:xfrm>
            <a:off x="6275387" y="2525712"/>
            <a:ext cx="890587" cy="38528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24"/>
          <p:cNvCxnSpPr/>
          <p:nvPr/>
        </p:nvCxnSpPr>
        <p:spPr>
          <a:xfrm>
            <a:off x="6275387" y="3132137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6262687" y="4124325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6284912" y="5119687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6286500" y="6089650"/>
            <a:ext cx="879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8" name="Google Shape;448;p24"/>
          <p:cNvSpPr txBox="1"/>
          <p:nvPr/>
        </p:nvSpPr>
        <p:spPr>
          <a:xfrm>
            <a:off x="6378575" y="2743200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49" name="Google Shape;449;p24"/>
          <p:cNvSpPr txBox="1"/>
          <p:nvPr/>
        </p:nvSpPr>
        <p:spPr>
          <a:xfrm>
            <a:off x="6343650" y="5945187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6057900" y="4160837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069012" y="3176587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056312" y="5156200"/>
            <a:ext cx="73025" cy="9350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5418137" y="34020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k=0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5414962" y="43926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k=1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5427662" y="5354637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6264275" y="3068637"/>
            <a:ext cx="9271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6264275" y="4076700"/>
            <a:ext cx="93503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6300787" y="5049837"/>
            <a:ext cx="9779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performance of innermost loop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rightmost array index</a:t>
            </a:r>
            <a:endParaRPr/>
          </a:p>
        </p:txBody>
      </p:sp>
      <p:sp>
        <p:nvSpPr>
          <p:cNvPr id="465" name="Google Shape;465;p25"/>
          <p:cNvSpPr txBox="1"/>
          <p:nvPr/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loops, assuming row major order (C):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 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p[j][k] = ... 			   p[j][k] = ...	</a:t>
            </a:r>
            <a:endParaRPr/>
          </a:p>
        </p:txBody>
      </p:sp>
      <p:cxnSp>
        <p:nvCxnSpPr>
          <p:cNvPr id="466" name="Google Shape;466;p25"/>
          <p:cNvCxnSpPr/>
          <p:nvPr/>
        </p:nvCxnSpPr>
        <p:spPr>
          <a:xfrm>
            <a:off x="3851275" y="1844675"/>
            <a:ext cx="0" cy="122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7" name="Google Shape;467;p25"/>
          <p:cNvSpPr txBox="1"/>
          <p:nvPr/>
        </p:nvSpPr>
        <p:spPr>
          <a:xfrm>
            <a:off x="2411412" y="4581525"/>
            <a:ext cx="29527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row major order</a:t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3">
            <a:alphaModFix/>
          </a:blip>
          <a:srcRect l="8489" t="47532" r="14026" b="36018"/>
          <a:stretch/>
        </p:blipFill>
        <p:spPr>
          <a:xfrm>
            <a:off x="5724525" y="4357687"/>
            <a:ext cx="3121025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 rot="5400000">
            <a:off x="7900987" y="4049712"/>
            <a:ext cx="57150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 rot="5400000">
            <a:off x="7556500" y="3830637"/>
            <a:ext cx="7524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 rot="5400000">
            <a:off x="7122318" y="4050506"/>
            <a:ext cx="58737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 rot="5400000">
            <a:off x="6344443" y="4050506"/>
            <a:ext cx="58737" cy="7207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 rot="5400000">
            <a:off x="6850856" y="3902868"/>
            <a:ext cx="6080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 rot="5400000">
            <a:off x="6072187" y="3903662"/>
            <a:ext cx="6080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j=2</a:t>
            </a:r>
            <a:endParaRPr/>
          </a:p>
        </p:txBody>
      </p:sp>
      <p:grpSp>
        <p:nvGrpSpPr>
          <p:cNvPr id="475" name="Google Shape;475;p25"/>
          <p:cNvGrpSpPr/>
          <p:nvPr/>
        </p:nvGrpSpPr>
        <p:grpSpPr>
          <a:xfrm>
            <a:off x="395287" y="5300662"/>
            <a:ext cx="7272337" cy="457200"/>
            <a:chOff x="340" y="2565"/>
            <a:chExt cx="4581" cy="288"/>
          </a:xfrm>
        </p:grpSpPr>
        <p:sp>
          <p:nvSpPr>
            <p:cNvPr id="476" name="Google Shape;476;p25"/>
            <p:cNvSpPr txBox="1"/>
            <p:nvPr/>
          </p:nvSpPr>
          <p:spPr>
            <a:xfrm>
              <a:off x="2699" y="2565"/>
              <a:ext cx="222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Good cache behavior ↑ </a:t>
              </a:r>
              <a:endParaRPr/>
            </a:p>
          </p:txBody>
        </p:sp>
        <p:sp>
          <p:nvSpPr>
            <p:cNvPr id="477" name="Google Shape;477;p25"/>
            <p:cNvSpPr txBox="1"/>
            <p:nvPr/>
          </p:nvSpPr>
          <p:spPr>
            <a:xfrm>
              <a:off x="340" y="2565"/>
              <a:ext cx="210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↑ Poor cache behavior</a:t>
              </a:r>
              <a:endParaRPr/>
            </a:p>
          </p:txBody>
        </p:sp>
      </p:grpSp>
      <p:sp>
        <p:nvSpPr>
          <p:cNvPr id="478" name="Google Shape;478;p25"/>
          <p:cNvSpPr txBox="1"/>
          <p:nvPr/>
        </p:nvSpPr>
        <p:spPr>
          <a:xfrm>
            <a:off x="395287" y="3357562"/>
            <a:ext cx="7704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behavior for homogeneous memory access, but:</a:t>
            </a:r>
            <a:endParaRPr/>
          </a:p>
        </p:txBody>
      </p:sp>
      <p:sp>
        <p:nvSpPr>
          <p:cNvPr id="479" name="Google Shape;479;p25"/>
          <p:cNvSpPr txBox="1"/>
          <p:nvPr/>
        </p:nvSpPr>
        <p:spPr>
          <a:xfrm>
            <a:off x="395287" y="5949950"/>
            <a:ext cx="6572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memory architecture dependent optimization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>
            <a:spLocks noGrp="1"/>
          </p:cNvSpPr>
          <p:nvPr>
            <p:ph type="title"/>
          </p:nvPr>
        </p:nvSpPr>
        <p:spPr>
          <a:xfrm>
            <a:off x="492125" y="71437"/>
            <a:ext cx="8147050" cy="95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Program transformation “Loop interchange”</a:t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250825" y="6092825"/>
            <a:ext cx="8496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(SUIF interchanges array indexes instead of loops)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4932362" y="1341437"/>
            <a:ext cx="39608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☞ Improved locality</a:t>
            </a:r>
            <a:endParaRPr/>
          </a:p>
        </p:txBody>
      </p:sp>
      <p:pic>
        <p:nvPicPr>
          <p:cNvPr id="487" name="Google Shape;487;p26" descr="Bil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75" y="1196975"/>
            <a:ext cx="8975725" cy="49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influence of the memory architecture</a:t>
            </a:r>
            <a:endParaRPr/>
          </a:p>
        </p:txBody>
      </p:sp>
      <p:sp>
        <p:nvSpPr>
          <p:cNvPr id="493" name="Google Shape;493;p27"/>
          <p:cNvSpPr txBox="1">
            <a:spLocks noGrp="1"/>
          </p:cNvSpPr>
          <p:nvPr>
            <p:ph type="body" idx="1"/>
          </p:nvPr>
        </p:nvSpPr>
        <p:spPr>
          <a:xfrm>
            <a:off x="250825" y="1196975"/>
            <a:ext cx="3024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structure: i j k</a:t>
            </a:r>
            <a:endParaRPr/>
          </a:p>
        </p:txBody>
      </p:sp>
      <p:pic>
        <p:nvPicPr>
          <p:cNvPr id="494" name="Google Shape;494;p27"/>
          <p:cNvPicPr preferRelativeResize="0"/>
          <p:nvPr/>
        </p:nvPicPr>
        <p:blipFill rotWithShape="1">
          <a:blip r:embed="rId3">
            <a:alphaModFix/>
          </a:blip>
          <a:srcRect l="31590" t="20303" r="27455" b="32483"/>
          <a:stretch/>
        </p:blipFill>
        <p:spPr>
          <a:xfrm>
            <a:off x="442912" y="2563812"/>
            <a:ext cx="3743325" cy="34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7"/>
          <p:cNvSpPr txBox="1"/>
          <p:nvPr/>
        </p:nvSpPr>
        <p:spPr>
          <a:xfrm rot="-5400000">
            <a:off x="-348456" y="4374356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[s]</a:t>
            </a:r>
            <a:endParaRPr/>
          </a:p>
        </p:txBody>
      </p:sp>
      <p:pic>
        <p:nvPicPr>
          <p:cNvPr id="496" name="Google Shape;496;p27"/>
          <p:cNvPicPr preferRelativeResize="0"/>
          <p:nvPr/>
        </p:nvPicPr>
        <p:blipFill rotWithShape="1">
          <a:blip r:embed="rId4">
            <a:alphaModFix/>
          </a:blip>
          <a:srcRect l="13580" t="19564" r="7971" b="15504"/>
          <a:stretch/>
        </p:blipFill>
        <p:spPr>
          <a:xfrm>
            <a:off x="4330700" y="2492375"/>
            <a:ext cx="4689475" cy="35321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7"/>
          <p:cNvSpPr txBox="1"/>
          <p:nvPr/>
        </p:nvSpPr>
        <p:spPr>
          <a:xfrm>
            <a:off x="4787900" y="6162675"/>
            <a:ext cx="4173537" cy="24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[Till Buchwald, Diploma thesis, Univ. Dortmund, Informatik 12, 12/2004]</a:t>
            </a: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107950" y="1768475"/>
            <a:ext cx="8832850" cy="701675"/>
            <a:chOff x="68" y="1114"/>
            <a:chExt cx="5564" cy="442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1655" y="1114"/>
              <a:ext cx="685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 C6xx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57% </a:t>
              </a:r>
              <a:endParaRPr/>
            </a:p>
          </p:txBody>
        </p:sp>
        <p:sp>
          <p:nvSpPr>
            <p:cNvPr id="500" name="Google Shape;500;p27"/>
            <p:cNvSpPr txBox="1"/>
            <p:nvPr/>
          </p:nvSpPr>
          <p:spPr>
            <a:xfrm>
              <a:off x="4513" y="1114"/>
              <a:ext cx="1119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Intel Pentium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3.2 %</a:t>
              </a:r>
              <a:endParaRPr/>
            </a:p>
          </p:txBody>
        </p:sp>
        <p:sp>
          <p:nvSpPr>
            <p:cNvPr id="501" name="Google Shape;501;p27"/>
            <p:cNvSpPr txBox="1"/>
            <p:nvPr/>
          </p:nvSpPr>
          <p:spPr>
            <a:xfrm>
              <a:off x="2971" y="1114"/>
              <a:ext cx="1025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Sun SPARC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35%</a:t>
              </a:r>
              <a:endParaRPr/>
            </a:p>
          </p:txBody>
        </p:sp>
        <p:sp>
          <p:nvSpPr>
            <p:cNvPr id="502" name="Google Shape;502;p27"/>
            <p:cNvSpPr txBox="1"/>
            <p:nvPr/>
          </p:nvSpPr>
          <p:spPr>
            <a:xfrm>
              <a:off x="68" y="1114"/>
              <a:ext cx="1332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Processor</a:t>
              </a:r>
              <a:b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reduction to [%]</a:t>
              </a:r>
              <a:endParaRPr/>
            </a:p>
          </p:txBody>
        </p:sp>
        <p:sp>
          <p:nvSpPr>
            <p:cNvPr id="503" name="Google Shape;503;p27"/>
            <p:cNvSpPr txBox="1"/>
            <p:nvPr/>
          </p:nvSpPr>
          <p:spPr>
            <a:xfrm>
              <a:off x="4332" y="1162"/>
              <a:ext cx="181" cy="136"/>
            </a:xfrm>
            <a:prstGeom prst="rect">
              <a:avLst/>
            </a:prstGeom>
            <a:solidFill>
              <a:srgbClr val="ABAB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 txBox="1"/>
            <p:nvPr/>
          </p:nvSpPr>
          <p:spPr>
            <a:xfrm>
              <a:off x="2789" y="1162"/>
              <a:ext cx="181" cy="136"/>
            </a:xfrm>
            <a:prstGeom prst="rect">
              <a:avLst/>
            </a:prstGeom>
            <a:solidFill>
              <a:srgbClr val="9933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27"/>
          <p:cNvGrpSpPr/>
          <p:nvPr/>
        </p:nvGrpSpPr>
        <p:grpSpPr>
          <a:xfrm>
            <a:off x="107950" y="1773237"/>
            <a:ext cx="8856662" cy="719137"/>
            <a:chOff x="68" y="845"/>
            <a:chExt cx="5579" cy="453"/>
          </a:xfrm>
        </p:grpSpPr>
        <p:sp>
          <p:nvSpPr>
            <p:cNvPr id="506" name="Google Shape;506;p27"/>
            <p:cNvSpPr txBox="1"/>
            <p:nvPr/>
          </p:nvSpPr>
          <p:spPr>
            <a:xfrm>
              <a:off x="68" y="845"/>
              <a:ext cx="5579" cy="45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27"/>
            <p:cNvCxnSpPr/>
            <p:nvPr/>
          </p:nvCxnSpPr>
          <p:spPr>
            <a:xfrm>
              <a:off x="68" y="1071"/>
              <a:ext cx="5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08" name="Google Shape;508;p27"/>
          <p:cNvSpPr/>
          <p:nvPr/>
        </p:nvSpPr>
        <p:spPr>
          <a:xfrm>
            <a:off x="7019925" y="2133600"/>
            <a:ext cx="1081087" cy="35877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4716462" y="11969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Dramatic impact of locality</a:t>
            </a:r>
            <a:endParaRPr/>
          </a:p>
        </p:txBody>
      </p:sp>
      <p:sp>
        <p:nvSpPr>
          <p:cNvPr id="510" name="Google Shape;510;p27"/>
          <p:cNvSpPr txBox="1"/>
          <p:nvPr/>
        </p:nvSpPr>
        <p:spPr>
          <a:xfrm>
            <a:off x="233362" y="5967412"/>
            <a:ext cx="4246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Not always the same impact 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>
            <a:spLocks noGrp="1"/>
          </p:cNvSpPr>
          <p:nvPr>
            <p:ph type="title"/>
          </p:nvPr>
        </p:nvSpPr>
        <p:spPr>
          <a:xfrm>
            <a:off x="492125" y="71437"/>
            <a:ext cx="814705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“Loop fusion” (merging), “loop fission”</a:t>
            </a:r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body" idx="1"/>
          </p:nvPr>
        </p:nvSpPr>
        <p:spPr>
          <a:xfrm>
            <a:off x="198437" y="1341437"/>
            <a:ext cx="8658225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		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p[j]= ... ; 		  		  {p[j]= ... 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		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small enough to		</a:t>
            </a: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zero overhead			access to p.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					Better chances for 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parallel execution.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3995737" y="2060575"/>
            <a:ext cx="576262" cy="5048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250825" y="5516562"/>
            <a:ext cx="76581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two versions is best?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Architecture-aware compiler should select best version.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simple loops </a:t>
            </a:r>
            <a:endParaRPr/>
          </a:p>
        </p:txBody>
      </p:sp>
      <p:sp>
        <p:nvSpPr>
          <p:cNvPr id="524" name="Google Shape;524;p29"/>
          <p:cNvSpPr txBox="1">
            <a:spLocks noGrp="1"/>
          </p:cNvSpPr>
          <p:nvPr>
            <p:ph type="body" idx="1"/>
          </p:nvPr>
        </p:nvSpPr>
        <p:spPr>
          <a:xfrm>
            <a:off x="468312" y="3429000"/>
            <a:ext cx="381635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(i=0;i&lt;size;i++){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 17;}}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b[i][j]-=13;}}}</a:t>
            </a:r>
            <a:endParaRPr/>
          </a:p>
        </p:txBody>
      </p:sp>
      <p:sp>
        <p:nvSpPr>
          <p:cNvPr id="525" name="Google Shape;525;p29"/>
          <p:cNvSpPr txBox="1"/>
          <p:nvPr/>
        </p:nvSpPr>
        <p:spPr>
          <a:xfrm>
            <a:off x="4787900" y="1557337"/>
            <a:ext cx="3744912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 size;i++){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a[i][j]+=17;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 }}}</a:t>
            </a:r>
            <a:endParaRPr/>
          </a:p>
        </p:txBody>
      </p:sp>
      <p:sp>
        <p:nvSpPr>
          <p:cNvPr id="526" name="Google Shape;526;p29"/>
          <p:cNvSpPr txBox="1"/>
          <p:nvPr/>
        </p:nvSpPr>
        <p:spPr>
          <a:xfrm>
            <a:off x="4787900" y="4149725"/>
            <a:ext cx="381635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mm1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(j=0;j&lt;size;j++){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 += 17;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 -= 13;}}}</a:t>
            </a:r>
            <a:endParaRPr/>
          </a:p>
        </p:txBody>
      </p:sp>
      <p:sp>
        <p:nvSpPr>
          <p:cNvPr id="527" name="Google Shape;527;p29"/>
          <p:cNvSpPr txBox="1"/>
          <p:nvPr/>
        </p:nvSpPr>
        <p:spPr>
          <a:xfrm>
            <a:off x="468312" y="1557337"/>
            <a:ext cx="3816350" cy="1320800"/>
          </a:xfrm>
          <a:prstGeom prst="rect">
            <a:avLst/>
          </a:prstGeom>
          <a:solidFill>
            <a:srgbClr val="E3E3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size 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iter 40000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a[size][size];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b[size][size];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6487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this course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11212" y="2060575"/>
            <a:ext cx="2336800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Specification &amp; Modeling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27087" y="2997200"/>
            <a:ext cx="2305050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ES-hardware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811212" y="4005262"/>
            <a:ext cx="2320925" cy="111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system software (RTOS, middleware, …)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7812087" y="3076575"/>
            <a:ext cx="1087437" cy="650875"/>
          </a:xfrm>
          <a:prstGeom prst="flowChartProcess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284662" y="3716337"/>
            <a:ext cx="2735262" cy="1728787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 Evaluation &amp; validation &amp; (energy, cost, performance, …) 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4427537" y="3860800"/>
            <a:ext cx="2449512" cy="647700"/>
          </a:xfrm>
          <a:prstGeom prst="flowChartProcess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 Optimization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572000" y="3429000"/>
            <a:ext cx="2159000" cy="6508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 Application mapping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rot="-5400000">
            <a:off x="-830262" y="3325812"/>
            <a:ext cx="2540000" cy="40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Application Knowledge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4572000" y="2060575"/>
            <a:ext cx="2160587" cy="7778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repository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812087" y="2235200"/>
            <a:ext cx="1079500" cy="4413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3148012" y="2449512"/>
            <a:ext cx="14239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3" name="Google Shape;113;p2"/>
          <p:cNvCxnSpPr/>
          <p:nvPr/>
        </p:nvCxnSpPr>
        <p:spPr>
          <a:xfrm rot="10800000" flipH="1">
            <a:off x="3132137" y="2449512"/>
            <a:ext cx="1439862" cy="936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4" name="Google Shape;114;p2"/>
          <p:cNvCxnSpPr/>
          <p:nvPr/>
        </p:nvCxnSpPr>
        <p:spPr>
          <a:xfrm rot="10800000" flipH="1">
            <a:off x="3132137" y="2449512"/>
            <a:ext cx="1439862" cy="2114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732587" y="2449512"/>
            <a:ext cx="10795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6" name="Google Shape;116;p2"/>
          <p:cNvCxnSpPr/>
          <p:nvPr/>
        </p:nvCxnSpPr>
        <p:spPr>
          <a:xfrm>
            <a:off x="8351837" y="2676525"/>
            <a:ext cx="4762" cy="400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7" name="Google Shape;117;p2"/>
          <p:cNvCxnSpPr/>
          <p:nvPr/>
        </p:nvCxnSpPr>
        <p:spPr>
          <a:xfrm>
            <a:off x="5076825" y="2852737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6156325" y="2852737"/>
            <a:ext cx="0" cy="576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9" name="Google Shape;119;p2"/>
          <p:cNvSpPr txBox="1"/>
          <p:nvPr/>
        </p:nvSpPr>
        <p:spPr>
          <a:xfrm>
            <a:off x="611187" y="5876925"/>
            <a:ext cx="4556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denote sequence of chapters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simple loops</a:t>
            </a:r>
            <a:endParaRPr/>
          </a:p>
        </p:txBody>
      </p:sp>
      <p:graphicFrame>
        <p:nvGraphicFramePr>
          <p:cNvPr id="533" name="Google Shape;533;p30"/>
          <p:cNvGraphicFramePr/>
          <p:nvPr/>
        </p:nvGraphicFramePr>
        <p:xfrm>
          <a:off x="219075" y="1339850"/>
          <a:ext cx="70961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96125" imgH="4635500" progId="Excel.Chart.8">
                  <p:embed/>
                </p:oleObj>
              </mc:Choice>
              <mc:Fallback>
                <p:oleObj r:id="rId3" imgW="7096125" imgH="4635500" progId="Excel.Chart.8">
                  <p:embed/>
                  <p:pic>
                    <p:nvPicPr>
                      <p:cNvPr id="533" name="Google Shape;533;p3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19075" y="1339850"/>
                        <a:ext cx="7096125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" name="Google Shape;534;p30"/>
          <p:cNvSpPr txBox="1"/>
          <p:nvPr/>
        </p:nvSpPr>
        <p:spPr>
          <a:xfrm>
            <a:off x="7380287" y="1520825"/>
            <a:ext cx="1511300" cy="2657475"/>
          </a:xfrm>
          <a:prstGeom prst="rect">
            <a:avLst/>
          </a:prstGeom>
          <a:solidFill>
            <a:srgbClr val="E6E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Merged loops superior; except  Sparc with –o3</a:t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>
            <a:off x="1258887" y="1449387"/>
            <a:ext cx="579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ss1</a:t>
            </a:r>
            <a:endParaRPr/>
          </a:p>
        </p:txBody>
      </p:sp>
      <p:cxnSp>
        <p:nvCxnSpPr>
          <p:cNvPr id="536" name="Google Shape;536;p30"/>
          <p:cNvCxnSpPr/>
          <p:nvPr/>
        </p:nvCxnSpPr>
        <p:spPr>
          <a:xfrm>
            <a:off x="1476375" y="1808162"/>
            <a:ext cx="0" cy="8651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537" name="Google Shape;537;p30"/>
          <p:cNvSpPr txBox="1"/>
          <p:nvPr/>
        </p:nvSpPr>
        <p:spPr>
          <a:xfrm>
            <a:off x="1584325" y="1808162"/>
            <a:ext cx="6635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</a:t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2016125" y="2312987"/>
            <a:ext cx="7477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mm1</a:t>
            </a:r>
            <a:endParaRPr/>
          </a:p>
        </p:txBody>
      </p:sp>
      <p:cxnSp>
        <p:nvCxnSpPr>
          <p:cNvPr id="539" name="Google Shape;539;p30"/>
          <p:cNvCxnSpPr/>
          <p:nvPr/>
        </p:nvCxnSpPr>
        <p:spPr>
          <a:xfrm>
            <a:off x="1871662" y="2168525"/>
            <a:ext cx="0" cy="5397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cxnSp>
        <p:nvCxnSpPr>
          <p:cNvPr id="540" name="Google Shape;540;p30"/>
          <p:cNvCxnSpPr/>
          <p:nvPr/>
        </p:nvCxnSpPr>
        <p:spPr>
          <a:xfrm>
            <a:off x="2232025" y="2636837"/>
            <a:ext cx="0" cy="647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541" name="Google Shape;541;p30"/>
          <p:cNvSpPr txBox="1"/>
          <p:nvPr/>
        </p:nvSpPr>
        <p:spPr>
          <a:xfrm>
            <a:off x="4176712" y="1452562"/>
            <a:ext cx="16129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(100% </a:t>
            </a:r>
            <a:r>
              <a:rPr lang="en-US" sz="1800" b="0" i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≙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unrolling</a:t>
            </a:r>
            <a:endParaRPr/>
          </a:p>
        </p:txBody>
      </p:sp>
      <p:sp>
        <p:nvSpPr>
          <p:cNvPr id="547" name="Google Shape;547;p31"/>
          <p:cNvSpPr txBox="1">
            <a:spLocks noGrp="1"/>
          </p:cNvSpPr>
          <p:nvPr>
            <p:ph type="body" idx="1"/>
          </p:nvPr>
        </p:nvSpPr>
        <p:spPr>
          <a:xfrm>
            <a:off x="261937" y="1503362"/>
            <a:ext cx="331628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... ;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8" name="Google Shape;548;p31"/>
          <p:cNvSpPr/>
          <p:nvPr/>
        </p:nvSpPr>
        <p:spPr>
          <a:xfrm>
            <a:off x="3887787" y="1700212"/>
            <a:ext cx="360362" cy="4333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4427537" y="1484312"/>
            <a:ext cx="43180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j+=2)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{p[j]= ... ; p[j+1]= ...}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 =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access to 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branches per execution of the loop. More opportunities for optimizations.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Tradeoff between code size and improvement.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case: completely unrolled loop (no branch).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A935-C6BD-468F-887A-CDA9970F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EF262-26E3-4764-93A4-51072EA7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" y="2187387"/>
            <a:ext cx="8549738" cy="29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A935-C6BD-468F-887A-CDA9970F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Folding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BD3D-6FAC-487A-B18A-498D23E25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4" t="5160" r="2880"/>
          <a:stretch/>
        </p:blipFill>
        <p:spPr>
          <a:xfrm>
            <a:off x="693161" y="1671783"/>
            <a:ext cx="8349239" cy="371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E808C-B3D7-44EB-80F3-8D235FDCDB0F}"/>
              </a:ext>
            </a:extLst>
          </p:cNvPr>
          <p:cNvSpPr txBox="1"/>
          <p:nvPr/>
        </p:nvSpPr>
        <p:spPr>
          <a:xfrm>
            <a:off x="101600" y="1874982"/>
            <a:ext cx="369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89D6-99A5-4DDC-BCA1-D4F1C5189041}"/>
              </a:ext>
            </a:extLst>
          </p:cNvPr>
          <p:cNvSpPr txBox="1"/>
          <p:nvPr/>
        </p:nvSpPr>
        <p:spPr>
          <a:xfrm>
            <a:off x="1" y="1339933"/>
            <a:ext cx="86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Array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571A-12D4-4F07-9830-D2294C61014E}"/>
              </a:ext>
            </a:extLst>
          </p:cNvPr>
          <p:cNvSpPr txBox="1"/>
          <p:nvPr/>
        </p:nvSpPr>
        <p:spPr>
          <a:xfrm>
            <a:off x="541913" y="4103519"/>
            <a:ext cx="15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83B94-A157-4699-BFCC-EA4C4D407655}"/>
              </a:ext>
            </a:extLst>
          </p:cNvPr>
          <p:cNvSpPr txBox="1"/>
          <p:nvPr/>
        </p:nvSpPr>
        <p:spPr>
          <a:xfrm>
            <a:off x="411807" y="3472320"/>
            <a:ext cx="15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C289F-F570-46E8-BF18-E3B5BACFD6BE}"/>
              </a:ext>
            </a:extLst>
          </p:cNvPr>
          <p:cNvSpPr txBox="1"/>
          <p:nvPr/>
        </p:nvSpPr>
        <p:spPr>
          <a:xfrm>
            <a:off x="541913" y="2957110"/>
            <a:ext cx="151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D0BB1-6A04-405E-9C50-B64C80CE879C}"/>
              </a:ext>
            </a:extLst>
          </p:cNvPr>
          <p:cNvSpPr txBox="1"/>
          <p:nvPr/>
        </p:nvSpPr>
        <p:spPr>
          <a:xfrm>
            <a:off x="397831" y="2441900"/>
            <a:ext cx="151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B9CA4-6837-478B-BE7D-143806986F56}"/>
              </a:ext>
            </a:extLst>
          </p:cNvPr>
          <p:cNvSpPr txBox="1"/>
          <p:nvPr/>
        </p:nvSpPr>
        <p:spPr>
          <a:xfrm>
            <a:off x="572473" y="1921073"/>
            <a:ext cx="11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r>
              <a:rPr lang="en-US" sz="900" dirty="0"/>
              <a:t>2</a:t>
            </a:r>
          </a:p>
          <a:p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43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90e0ac295e_1_0"/>
          <p:cNvSpPr txBox="1">
            <a:spLocks noGrp="1"/>
          </p:cNvSpPr>
          <p:nvPr>
            <p:ph type="title"/>
          </p:nvPr>
        </p:nvSpPr>
        <p:spPr>
          <a:xfrm>
            <a:off x="1587" y="0"/>
            <a:ext cx="91425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(1): Optimization for low-energy the same as for high performance? </a:t>
            </a:r>
            <a:endParaRPr/>
          </a:p>
        </p:txBody>
      </p:sp>
      <p:sp>
        <p:nvSpPr>
          <p:cNvPr id="556" name="Google Shape;556;g190e0ac295e_1_0"/>
          <p:cNvSpPr txBox="1"/>
          <p:nvPr/>
        </p:nvSpPr>
        <p:spPr>
          <a:xfrm>
            <a:off x="3109912" y="2997200"/>
            <a:ext cx="2895600" cy="2121000"/>
          </a:xfrm>
          <a:prstGeom prst="rect">
            <a:avLst/>
          </a:prstGeom>
          <a:solidFill>
            <a:srgbClr val="E3E3FF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lt2">
                <a:alpha val="49800"/>
              </a:schemeClr>
            </a:outerShdw>
          </a:effectLst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a[1000];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a;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 = 1; i &lt; 100; i++) {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 += *c;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b += *(c+7);   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c += 1;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57" name="Google Shape;557;g190e0ac295e_1_0"/>
          <p:cNvSpPr txBox="1"/>
          <p:nvPr/>
        </p:nvSpPr>
        <p:spPr>
          <a:xfrm>
            <a:off x="3581400" y="2438400"/>
            <a:ext cx="33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90e0ac295e_1_0"/>
          <p:cNvSpPr txBox="1"/>
          <p:nvPr/>
        </p:nvSpPr>
        <p:spPr>
          <a:xfrm>
            <a:off x="360362" y="2987675"/>
            <a:ext cx="2209800" cy="28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LDR r3, [r2, #0]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r3,r0,r3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LDR r0, [r2, r0]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r0,r3,r0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r2,r2,#4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sym typeface="Arial"/>
              </a:rPr>
              <a:t>ADD r1,r1,#1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r1,#100</a:t>
            </a: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	</a:t>
            </a:r>
            <a:endParaRPr dirty="0"/>
          </a:p>
        </p:txBody>
      </p:sp>
      <p:sp>
        <p:nvSpPr>
          <p:cNvPr id="559" name="Google Shape;559;g190e0ac295e_1_0"/>
          <p:cNvSpPr txBox="1"/>
          <p:nvPr/>
        </p:nvSpPr>
        <p:spPr>
          <a:xfrm>
            <a:off x="7164387" y="2565400"/>
            <a:ext cx="2193900" cy="3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r3,r0,r2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r2,r12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r12,r11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r11,rr10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r0,r9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r9,r8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MOV r8,r1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LDR r1, [r4, r0]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r0,r3,r1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r4,r4,#4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sym typeface="Arial"/>
              </a:rPr>
              <a:t>ADD r5,r5,#1	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r5,#100</a:t>
            </a: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</a:t>
            </a:r>
            <a:r>
              <a:rPr lang="en-US" sz="2000" b="0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560" name="Google Shape;560;g190e0ac295e_1_0"/>
          <p:cNvSpPr txBox="1"/>
          <p:nvPr/>
        </p:nvSpPr>
        <p:spPr>
          <a:xfrm>
            <a:off x="5289550" y="5441950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2231 cycles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16.47 µJ</a:t>
            </a:r>
            <a:endParaRPr/>
          </a:p>
        </p:txBody>
      </p:sp>
      <p:sp>
        <p:nvSpPr>
          <p:cNvPr id="561" name="Google Shape;561;g190e0ac295e_1_0"/>
          <p:cNvSpPr txBox="1"/>
          <p:nvPr/>
        </p:nvSpPr>
        <p:spPr>
          <a:xfrm>
            <a:off x="2193925" y="5446712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2096 cycles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19.92 µJ</a:t>
            </a:r>
            <a:endParaRPr/>
          </a:p>
        </p:txBody>
      </p:sp>
      <p:sp>
        <p:nvSpPr>
          <p:cNvPr id="562" name="Google Shape;562;g190e0ac295e_1_0"/>
          <p:cNvSpPr/>
          <p:nvPr/>
        </p:nvSpPr>
        <p:spPr>
          <a:xfrm rot="-5400000" flipH="1">
            <a:off x="6515100" y="43053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90e0ac295e_1_0"/>
          <p:cNvSpPr/>
          <p:nvPr/>
        </p:nvSpPr>
        <p:spPr>
          <a:xfrm rot="5400000">
            <a:off x="2433637" y="423545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90e0ac295e_1_0"/>
          <p:cNvSpPr txBox="1"/>
          <p:nvPr/>
        </p:nvSpPr>
        <p:spPr>
          <a:xfrm>
            <a:off x="184150" y="1125537"/>
            <a:ext cx="8464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!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High-performance if available memory bandwidth fully used;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low-energy consumption if memories are at stand-by mode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Reduced energy if more values are kept in registers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90e0ac295e_1_61"/>
          <p:cNvSpPr txBox="1">
            <a:spLocks noGrp="1"/>
          </p:cNvSpPr>
          <p:nvPr>
            <p:ph type="title"/>
          </p:nvPr>
        </p:nvSpPr>
        <p:spPr>
          <a:xfrm>
            <a:off x="184150" y="0"/>
            <a:ext cx="88407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(2)</a:t>
            </a:r>
            <a:endParaRPr/>
          </a:p>
        </p:txBody>
      </p:sp>
      <p:sp>
        <p:nvSpPr>
          <p:cNvPr id="571" name="Google Shape;571;g190e0ac295e_1_61"/>
          <p:cNvSpPr txBox="1">
            <a:spLocks noGrp="1"/>
          </p:cNvSpPr>
          <p:nvPr>
            <p:ph type="body" idx="1"/>
          </p:nvPr>
        </p:nvSpPr>
        <p:spPr>
          <a:xfrm>
            <a:off x="250825" y="1341437"/>
            <a:ext cx="8566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 strength reduction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e.g. replace * by + and &lt;&lt;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the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bitwidth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loads and stores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compiler optimizations with energy as a cost function</a:t>
            </a:r>
            <a:endParaRPr dirty="0"/>
          </a:p>
        </p:txBody>
      </p:sp>
      <p:sp>
        <p:nvSpPr>
          <p:cNvPr id="572" name="Google Shape;572;g190e0ac295e_1_61"/>
          <p:cNvSpPr txBox="1"/>
          <p:nvPr/>
        </p:nvSpPr>
        <p:spPr>
          <a:xfrm>
            <a:off x="784225" y="3716337"/>
            <a:ext cx="3522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Register pipelining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0 to 10 do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a[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 a[i-1];</a:t>
            </a:r>
            <a:endParaRPr dirty="0"/>
          </a:p>
        </p:txBody>
      </p:sp>
      <p:sp>
        <p:nvSpPr>
          <p:cNvPr id="573" name="Google Shape;573;g190e0ac295e_1_61"/>
          <p:cNvSpPr/>
          <p:nvPr/>
        </p:nvSpPr>
        <p:spPr>
          <a:xfrm>
            <a:off x="4837112" y="4365625"/>
            <a:ext cx="422400" cy="30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4B81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90e0ac295e_1_61"/>
          <p:cNvSpPr txBox="1"/>
          <p:nvPr/>
        </p:nvSpPr>
        <p:spPr>
          <a:xfrm>
            <a:off x="5835650" y="3500437"/>
            <a:ext cx="2954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:=a[0];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1 to 10 do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R1 + R2;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R2 := R1;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end;</a:t>
            </a:r>
            <a:endParaRPr dirty="0"/>
          </a:p>
        </p:txBody>
      </p:sp>
      <p:sp>
        <p:nvSpPr>
          <p:cNvPr id="575" name="Google Shape;575;g190e0ac295e_1_61"/>
          <p:cNvSpPr txBox="1"/>
          <p:nvPr/>
        </p:nvSpPr>
        <p:spPr>
          <a:xfrm>
            <a:off x="384175" y="5805487"/>
            <a:ext cx="844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memory hierarchy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0e0ac295e_1_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(3)</a:t>
            </a:r>
            <a:endParaRPr/>
          </a:p>
        </p:txBody>
      </p:sp>
      <p:sp>
        <p:nvSpPr>
          <p:cNvPr id="581" name="Google Shape;581;g190e0ac295e_1_71"/>
          <p:cNvSpPr txBox="1">
            <a:spLocks noGrp="1"/>
          </p:cNvSpPr>
          <p:nvPr>
            <p:ph type="body" idx="1"/>
          </p:nvPr>
        </p:nvSpPr>
        <p:spPr>
          <a:xfrm>
            <a:off x="250825" y="1484312"/>
            <a:ext cx="85725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lvl="1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the instructions can be changed as long as the meaning does not change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reduction of the number of signal transitions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(can be done as a post-pass optimization with no change to the compiler).</a:t>
            </a:r>
            <a:endParaRPr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selection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among valid instruction sequences,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those minimizing energy consumption</a:t>
            </a:r>
            <a:endParaRPr u="sng" dirty="0"/>
          </a:p>
          <a:p>
            <a:pPr marL="444500" lvl="1" indent="-2651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huge difference between the energy consumption of small and large memories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90e0ac295e_1_123"/>
          <p:cNvSpPr txBox="1"/>
          <p:nvPr/>
        </p:nvSpPr>
        <p:spPr>
          <a:xfrm>
            <a:off x="1195387" y="1143000"/>
            <a:ext cx="63897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</a:t>
            </a:r>
            <a:r>
              <a:rPr lang="en-US" sz="24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generation unit (AGU)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</p:txBody>
      </p:sp>
      <p:sp>
        <p:nvSpPr>
          <p:cNvPr id="588" name="Google Shape;588;g190e0ac295e_1_123"/>
          <p:cNvSpPr txBox="1">
            <a:spLocks noGrp="1"/>
          </p:cNvSpPr>
          <p:nvPr>
            <p:ph type="title"/>
          </p:nvPr>
        </p:nvSpPr>
        <p:spPr>
          <a:xfrm>
            <a:off x="179387" y="358775"/>
            <a:ext cx="8713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parallel address computations</a:t>
            </a:r>
            <a:endParaRPr/>
          </a:p>
        </p:txBody>
      </p:sp>
      <p:sp>
        <p:nvSpPr>
          <p:cNvPr id="589" name="Google Shape;589;g190e0ac295e_1_123"/>
          <p:cNvSpPr txBox="1"/>
          <p:nvPr/>
        </p:nvSpPr>
        <p:spPr>
          <a:xfrm>
            <a:off x="4886325" y="1690687"/>
            <a:ext cx="19494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/>
          </a:p>
        </p:txBody>
      </p:sp>
      <p:sp>
        <p:nvSpPr>
          <p:cNvPr id="590" name="Google Shape;590;g190e0ac295e_1_123"/>
          <p:cNvSpPr txBox="1"/>
          <p:nvPr/>
        </p:nvSpPr>
        <p:spPr>
          <a:xfrm>
            <a:off x="4905375" y="2074862"/>
            <a:ext cx="3540000" cy="7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	# address registers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	# modify registers</a:t>
            </a:r>
            <a:endParaRPr sz="2000" dirty="0"/>
          </a:p>
        </p:txBody>
      </p:sp>
      <p:sp>
        <p:nvSpPr>
          <p:cNvPr id="591" name="Google Shape;591;g190e0ac295e_1_123"/>
          <p:cNvSpPr txBox="1"/>
          <p:nvPr/>
        </p:nvSpPr>
        <p:spPr>
          <a:xfrm>
            <a:off x="4972124" y="3199481"/>
            <a:ext cx="3114600" cy="64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metric for AGU</a:t>
            </a:r>
            <a:b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operations:</a:t>
            </a:r>
            <a:endParaRPr sz="1800" dirty="0"/>
          </a:p>
        </p:txBody>
      </p:sp>
      <p:sp>
        <p:nvSpPr>
          <p:cNvPr id="592" name="Google Shape;592;g190e0ac295e_1_123"/>
          <p:cNvSpPr txBox="1"/>
          <p:nvPr/>
        </p:nvSpPr>
        <p:spPr>
          <a:xfrm>
            <a:off x="219075" y="1676624"/>
            <a:ext cx="4457775" cy="379558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90e0ac295e_1_123"/>
          <p:cNvSpPr/>
          <p:nvPr/>
        </p:nvSpPr>
        <p:spPr>
          <a:xfrm>
            <a:off x="1019175" y="2906712"/>
            <a:ext cx="855684" cy="31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90e0ac295e_1_123"/>
          <p:cNvSpPr/>
          <p:nvPr/>
        </p:nvSpPr>
        <p:spPr>
          <a:xfrm>
            <a:off x="2193925" y="4756150"/>
            <a:ext cx="1065211" cy="334962"/>
          </a:xfrm>
          <a:custGeom>
            <a:avLst/>
            <a:gdLst/>
            <a:ahLst/>
            <a:cxnLst/>
            <a:rect l="l" t="t" r="r" b="b"/>
            <a:pathLst>
              <a:path w="727" h="211" extrusionOk="0">
                <a:moveTo>
                  <a:pt x="364" y="67"/>
                </a:moveTo>
                <a:lnTo>
                  <a:pt x="400" y="0"/>
                </a:lnTo>
                <a:lnTo>
                  <a:pt x="726" y="0"/>
                </a:lnTo>
                <a:lnTo>
                  <a:pt x="617" y="210"/>
                </a:lnTo>
                <a:lnTo>
                  <a:pt x="109" y="210"/>
                </a:lnTo>
                <a:lnTo>
                  <a:pt x="0" y="0"/>
                </a:lnTo>
                <a:lnTo>
                  <a:pt x="329" y="0"/>
                </a:lnTo>
                <a:lnTo>
                  <a:pt x="364" y="67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90e0ac295e_1_123"/>
          <p:cNvSpPr txBox="1"/>
          <p:nvPr/>
        </p:nvSpPr>
        <p:spPr>
          <a:xfrm>
            <a:off x="2532756" y="4732337"/>
            <a:ext cx="499306" cy="423809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55550" tIns="26975" rIns="55550" bIns="26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+/-</a:t>
            </a:r>
            <a:endParaRPr/>
          </a:p>
        </p:txBody>
      </p:sp>
      <p:sp>
        <p:nvSpPr>
          <p:cNvPr id="596" name="Google Shape;596;g190e0ac295e_1_123"/>
          <p:cNvSpPr/>
          <p:nvPr/>
        </p:nvSpPr>
        <p:spPr>
          <a:xfrm>
            <a:off x="2636837" y="2906712"/>
            <a:ext cx="855684" cy="31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g190e0ac295e_1_123"/>
          <p:cNvGrpSpPr/>
          <p:nvPr/>
        </p:nvGrpSpPr>
        <p:grpSpPr>
          <a:xfrm>
            <a:off x="1165225" y="3503612"/>
            <a:ext cx="439043" cy="609600"/>
            <a:chOff x="712" y="2244"/>
            <a:chExt cx="300" cy="384"/>
          </a:xfrm>
        </p:grpSpPr>
        <p:sp>
          <p:nvSpPr>
            <p:cNvPr id="598" name="Google Shape;598;g190e0ac295e_1_123"/>
            <p:cNvSpPr txBox="1"/>
            <p:nvPr/>
          </p:nvSpPr>
          <p:spPr>
            <a:xfrm>
              <a:off x="712" y="2244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90e0ac295e_1_123"/>
            <p:cNvSpPr txBox="1"/>
            <p:nvPr/>
          </p:nvSpPr>
          <p:spPr>
            <a:xfrm>
              <a:off x="712" y="2372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90e0ac295e_1_123"/>
            <p:cNvSpPr txBox="1"/>
            <p:nvPr/>
          </p:nvSpPr>
          <p:spPr>
            <a:xfrm>
              <a:off x="712" y="2500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190e0ac295e_1_123"/>
            <p:cNvSpPr txBox="1"/>
            <p:nvPr/>
          </p:nvSpPr>
          <p:spPr>
            <a:xfrm>
              <a:off x="712" y="2628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g190e0ac295e_1_123"/>
          <p:cNvGrpSpPr/>
          <p:nvPr/>
        </p:nvGrpSpPr>
        <p:grpSpPr>
          <a:xfrm>
            <a:off x="3937000" y="3516312"/>
            <a:ext cx="441523" cy="609600"/>
            <a:chOff x="2604" y="2252"/>
            <a:chExt cx="300" cy="384"/>
          </a:xfrm>
        </p:grpSpPr>
        <p:sp>
          <p:nvSpPr>
            <p:cNvPr id="603" name="Google Shape;603;g190e0ac295e_1_123"/>
            <p:cNvSpPr txBox="1"/>
            <p:nvPr/>
          </p:nvSpPr>
          <p:spPr>
            <a:xfrm>
              <a:off x="2604" y="2252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190e0ac295e_1_123"/>
            <p:cNvSpPr txBox="1"/>
            <p:nvPr/>
          </p:nvSpPr>
          <p:spPr>
            <a:xfrm>
              <a:off x="2604" y="2380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90e0ac295e_1_123"/>
            <p:cNvSpPr txBox="1"/>
            <p:nvPr/>
          </p:nvSpPr>
          <p:spPr>
            <a:xfrm>
              <a:off x="2604" y="2508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90e0ac295e_1_123"/>
            <p:cNvSpPr txBox="1"/>
            <p:nvPr/>
          </p:nvSpPr>
          <p:spPr>
            <a:xfrm>
              <a:off x="2604" y="2636"/>
              <a:ext cx="300" cy="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g190e0ac295e_1_123"/>
          <p:cNvSpPr txBox="1"/>
          <p:nvPr/>
        </p:nvSpPr>
        <p:spPr>
          <a:xfrm>
            <a:off x="757388" y="5942012"/>
            <a:ext cx="1292137" cy="3303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dirty="0"/>
          </a:p>
        </p:txBody>
      </p:sp>
      <p:sp>
        <p:nvSpPr>
          <p:cNvPr id="608" name="Google Shape;608;g190e0ac295e_1_123"/>
          <p:cNvSpPr/>
          <p:nvPr/>
        </p:nvSpPr>
        <p:spPr>
          <a:xfrm>
            <a:off x="906462" y="1935162"/>
            <a:ext cx="3332161" cy="1576387"/>
          </a:xfrm>
          <a:custGeom>
            <a:avLst/>
            <a:gdLst/>
            <a:ahLst/>
            <a:cxnLst/>
            <a:rect l="l" t="t" r="r" b="b"/>
            <a:pathLst>
              <a:path w="2273" h="993" extrusionOk="0">
                <a:moveTo>
                  <a:pt x="200" y="0"/>
                </a:moveTo>
                <a:lnTo>
                  <a:pt x="0" y="0"/>
                </a:lnTo>
                <a:lnTo>
                  <a:pt x="0" y="248"/>
                </a:lnTo>
                <a:lnTo>
                  <a:pt x="2272" y="248"/>
                </a:lnTo>
                <a:lnTo>
                  <a:pt x="2272" y="992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g190e0ac295e_1_123"/>
          <p:cNvCxnSpPr/>
          <p:nvPr/>
        </p:nvCxnSpPr>
        <p:spPr>
          <a:xfrm>
            <a:off x="1282700" y="2328862"/>
            <a:ext cx="0" cy="57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610" name="Google Shape;610;g190e0ac295e_1_123"/>
          <p:cNvCxnSpPr/>
          <p:nvPr/>
        </p:nvCxnSpPr>
        <p:spPr>
          <a:xfrm>
            <a:off x="1446212" y="4322762"/>
            <a:ext cx="0" cy="115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611" name="Google Shape;611;g190e0ac295e_1_123"/>
          <p:cNvCxnSpPr/>
          <p:nvPr/>
        </p:nvCxnSpPr>
        <p:spPr>
          <a:xfrm>
            <a:off x="1446212" y="5389562"/>
            <a:ext cx="0" cy="54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12" name="Google Shape;612;g190e0ac295e_1_123"/>
          <p:cNvSpPr/>
          <p:nvPr/>
        </p:nvSpPr>
        <p:spPr>
          <a:xfrm>
            <a:off x="1446212" y="4424362"/>
            <a:ext cx="985837" cy="331787"/>
          </a:xfrm>
          <a:custGeom>
            <a:avLst/>
            <a:gdLst/>
            <a:ahLst/>
            <a:cxnLst/>
            <a:rect l="l" t="t" r="r" b="b"/>
            <a:pathLst>
              <a:path w="673" h="209" extrusionOk="0">
                <a:moveTo>
                  <a:pt x="0" y="0"/>
                </a:moveTo>
                <a:lnTo>
                  <a:pt x="672" y="0"/>
                </a:lnTo>
                <a:lnTo>
                  <a:pt x="672" y="208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g190e0ac295e_1_123"/>
          <p:cNvCxnSpPr/>
          <p:nvPr/>
        </p:nvCxnSpPr>
        <p:spPr>
          <a:xfrm>
            <a:off x="3063875" y="3230562"/>
            <a:ext cx="0" cy="1511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14" name="Google Shape;614;g190e0ac295e_1_123"/>
          <p:cNvSpPr/>
          <p:nvPr/>
        </p:nvSpPr>
        <p:spPr>
          <a:xfrm>
            <a:off x="3359150" y="2633662"/>
            <a:ext cx="879475" cy="1944687"/>
          </a:xfrm>
          <a:custGeom>
            <a:avLst/>
            <a:gdLst/>
            <a:ahLst/>
            <a:cxnLst/>
            <a:rect l="l" t="t" r="r" b="b"/>
            <a:pathLst>
              <a:path w="601" h="1225" extrusionOk="0">
                <a:moveTo>
                  <a:pt x="600" y="1064"/>
                </a:moveTo>
                <a:lnTo>
                  <a:pt x="600" y="1224"/>
                </a:lnTo>
                <a:lnTo>
                  <a:pt x="288" y="1224"/>
                </a:lnTo>
                <a:lnTo>
                  <a:pt x="288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g190e0ac295e_1_123"/>
          <p:cNvCxnSpPr/>
          <p:nvPr/>
        </p:nvCxnSpPr>
        <p:spPr>
          <a:xfrm>
            <a:off x="2749550" y="2328862"/>
            <a:ext cx="0" cy="57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616" name="Google Shape;616;g190e0ac295e_1_123"/>
          <p:cNvGrpSpPr/>
          <p:nvPr/>
        </p:nvGrpSpPr>
        <p:grpSpPr>
          <a:xfrm>
            <a:off x="2932112" y="2376487"/>
            <a:ext cx="448787" cy="485775"/>
            <a:chOff x="1918" y="1534"/>
            <a:chExt cx="306" cy="306"/>
          </a:xfrm>
        </p:grpSpPr>
        <p:sp>
          <p:nvSpPr>
            <p:cNvPr id="617" name="Google Shape;617;g190e0ac295e_1_123"/>
            <p:cNvSpPr/>
            <p:nvPr/>
          </p:nvSpPr>
          <p:spPr>
            <a:xfrm>
              <a:off x="1924" y="1540"/>
              <a:ext cx="300" cy="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90e0ac295e_1_123"/>
            <p:cNvSpPr txBox="1"/>
            <p:nvPr/>
          </p:nvSpPr>
          <p:spPr>
            <a:xfrm>
              <a:off x="1918" y="15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cxnSp>
        <p:nvCxnSpPr>
          <p:cNvPr id="619" name="Google Shape;619;g190e0ac295e_1_123"/>
          <p:cNvCxnSpPr/>
          <p:nvPr/>
        </p:nvCxnSpPr>
        <p:spPr>
          <a:xfrm>
            <a:off x="3063875" y="2646362"/>
            <a:ext cx="0" cy="254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20" name="Google Shape;620;g190e0ac295e_1_123"/>
          <p:cNvSpPr/>
          <p:nvPr/>
        </p:nvSpPr>
        <p:spPr>
          <a:xfrm>
            <a:off x="1704975" y="2646362"/>
            <a:ext cx="1020762" cy="2655887"/>
          </a:xfrm>
          <a:custGeom>
            <a:avLst/>
            <a:gdLst/>
            <a:ahLst/>
            <a:cxnLst/>
            <a:rect l="l" t="t" r="r" b="b"/>
            <a:pathLst>
              <a:path w="697" h="1673" extrusionOk="0">
                <a:moveTo>
                  <a:pt x="696" y="1528"/>
                </a:moveTo>
                <a:lnTo>
                  <a:pt x="696" y="1672"/>
                </a:lnTo>
                <a:lnTo>
                  <a:pt x="248" y="1672"/>
                </a:lnTo>
                <a:lnTo>
                  <a:pt x="248" y="0"/>
                </a:ln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g190e0ac295e_1_123"/>
          <p:cNvCxnSpPr/>
          <p:nvPr/>
        </p:nvCxnSpPr>
        <p:spPr>
          <a:xfrm>
            <a:off x="906462" y="2011362"/>
            <a:ext cx="0" cy="190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622" name="Google Shape;622;g190e0ac295e_1_123"/>
          <p:cNvSpPr txBox="1"/>
          <p:nvPr/>
        </p:nvSpPr>
        <p:spPr>
          <a:xfrm>
            <a:off x="822325" y="1576387"/>
            <a:ext cx="23367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Field</a:t>
            </a:r>
            <a:endParaRPr dirty="0"/>
          </a:p>
        </p:txBody>
      </p:sp>
      <p:sp>
        <p:nvSpPr>
          <p:cNvPr id="623" name="Google Shape;623;g190e0ac295e_1_123"/>
          <p:cNvSpPr txBox="1"/>
          <p:nvPr/>
        </p:nvSpPr>
        <p:spPr>
          <a:xfrm>
            <a:off x="3525837" y="45132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624" name="Google Shape;624;g190e0ac295e_1_123"/>
          <p:cNvSpPr txBox="1"/>
          <p:nvPr/>
        </p:nvSpPr>
        <p:spPr>
          <a:xfrm>
            <a:off x="219075" y="42084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1"/>
            </a:outerShdw>
          </a:effectLst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625" name="Google Shape;625;g190e0ac295e_1_123"/>
          <p:cNvCxnSpPr/>
          <p:nvPr/>
        </p:nvCxnSpPr>
        <p:spPr>
          <a:xfrm>
            <a:off x="1446212" y="3230562"/>
            <a:ext cx="0" cy="266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626" name="Google Shape;626;g190e0ac295e_1_123"/>
          <p:cNvGrpSpPr/>
          <p:nvPr/>
        </p:nvGrpSpPr>
        <p:grpSpPr>
          <a:xfrm>
            <a:off x="5032350" y="3955976"/>
            <a:ext cx="3922829" cy="1896641"/>
            <a:chOff x="3343" y="2881"/>
            <a:chExt cx="2717" cy="1389"/>
          </a:xfrm>
        </p:grpSpPr>
        <p:sp>
          <p:nvSpPr>
            <p:cNvPr id="627" name="Google Shape;627;g190e0ac295e_1_123"/>
            <p:cNvSpPr txBox="1"/>
            <p:nvPr/>
          </p:nvSpPr>
          <p:spPr>
            <a:xfrm>
              <a:off x="3343" y="3002"/>
              <a:ext cx="2700" cy="12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Operation                   cost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94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load        1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modify    1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auto-increment/              0</a:t>
              </a:r>
              <a:b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decrement</a:t>
              </a:r>
              <a:endParaRPr b="1" i="0" u="none" dirty="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lang="en-US" b="1" i="0" u="none" dirty="0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AR += MR                        0</a:t>
              </a:r>
              <a:endParaRPr dirty="0"/>
            </a:p>
          </p:txBody>
        </p:sp>
        <p:cxnSp>
          <p:nvCxnSpPr>
            <p:cNvPr id="628" name="Google Shape;628;g190e0ac295e_1_123"/>
            <p:cNvCxnSpPr/>
            <p:nvPr/>
          </p:nvCxnSpPr>
          <p:spPr>
            <a:xfrm>
              <a:off x="3360" y="2881"/>
              <a:ext cx="27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90e0ac295e_1_558"/>
          <p:cNvSpPr txBox="1">
            <a:spLocks noGrp="1"/>
          </p:cNvSpPr>
          <p:nvPr>
            <p:ph type="title"/>
          </p:nvPr>
        </p:nvSpPr>
        <p:spPr>
          <a:xfrm>
            <a:off x="915987" y="109537"/>
            <a:ext cx="7097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SOA example</a:t>
            </a:r>
            <a:b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optimised memory layout -</a:t>
            </a:r>
            <a:endParaRPr/>
          </a:p>
        </p:txBody>
      </p:sp>
      <p:sp>
        <p:nvSpPr>
          <p:cNvPr id="635" name="Google Shape;635;g190e0ac295e_1_558"/>
          <p:cNvSpPr txBox="1"/>
          <p:nvPr/>
        </p:nvSpPr>
        <p:spPr>
          <a:xfrm>
            <a:off x="317500" y="1557337"/>
            <a:ext cx="4302000" cy="95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in a 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block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636" name="Google Shape;636;g190e0ac295e_1_558"/>
          <p:cNvSpPr txBox="1"/>
          <p:nvPr/>
        </p:nvSpPr>
        <p:spPr>
          <a:xfrm>
            <a:off x="4749800" y="1557337"/>
            <a:ext cx="3073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</a:t>
            </a:r>
            <a:endParaRPr/>
          </a:p>
        </p:txBody>
      </p:sp>
      <p:sp>
        <p:nvSpPr>
          <p:cNvPr id="637" name="Google Shape;637;g190e0ac295e_1_558"/>
          <p:cNvSpPr txBox="1"/>
          <p:nvPr/>
        </p:nvSpPr>
        <p:spPr>
          <a:xfrm>
            <a:off x="1505427" y="2067381"/>
            <a:ext cx="2752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{a, b, c, d}</a:t>
            </a:r>
            <a:endParaRPr dirty="0"/>
          </a:p>
        </p:txBody>
      </p:sp>
      <p:sp>
        <p:nvSpPr>
          <p:cNvPr id="638" name="Google Shape;638;g190e0ac295e_1_558"/>
          <p:cNvSpPr txBox="1"/>
          <p:nvPr/>
        </p:nvSpPr>
        <p:spPr>
          <a:xfrm>
            <a:off x="5070502" y="2047141"/>
            <a:ext cx="31575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(b, d, a, c, d, c)</a:t>
            </a:r>
            <a:endParaRPr dirty="0"/>
          </a:p>
        </p:txBody>
      </p:sp>
      <p:grpSp>
        <p:nvGrpSpPr>
          <p:cNvPr id="639" name="Google Shape;639;g190e0ac295e_1_558"/>
          <p:cNvGrpSpPr/>
          <p:nvPr/>
        </p:nvGrpSpPr>
        <p:grpSpPr>
          <a:xfrm>
            <a:off x="500062" y="2816225"/>
            <a:ext cx="7519573" cy="0"/>
            <a:chOff x="220" y="2024"/>
            <a:chExt cx="5883" cy="0"/>
          </a:xfrm>
        </p:grpSpPr>
        <p:sp>
          <p:nvSpPr>
            <p:cNvPr id="640" name="Google Shape;640;g190e0ac295e_1_558"/>
            <p:cNvSpPr/>
            <p:nvPr/>
          </p:nvSpPr>
          <p:spPr>
            <a:xfrm>
              <a:off x="220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190e0ac295e_1_558"/>
            <p:cNvSpPr/>
            <p:nvPr/>
          </p:nvSpPr>
          <p:spPr>
            <a:xfrm>
              <a:off x="5503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190e0ac295e_1_558"/>
            <p:cNvSpPr txBox="1"/>
            <p:nvPr/>
          </p:nvSpPr>
          <p:spPr>
            <a:xfrm>
              <a:off x="520" y="2024"/>
              <a:ext cx="5400" cy="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0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3" name="Google Shape;643;g190e0ac295e_1_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5437"/>
            <a:ext cx="8839200" cy="364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90e0ac295e_1_334"/>
          <p:cNvSpPr txBox="1">
            <a:spLocks noGrp="1"/>
          </p:cNvSpPr>
          <p:nvPr>
            <p:ph type="title"/>
          </p:nvPr>
        </p:nvSpPr>
        <p:spPr>
          <a:xfrm>
            <a:off x="141287" y="112712"/>
            <a:ext cx="8861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example: Access sequence, access graph and Hamiltonian paths</a:t>
            </a:r>
            <a:endParaRPr/>
          </a:p>
        </p:txBody>
      </p:sp>
      <p:sp>
        <p:nvSpPr>
          <p:cNvPr id="650" name="Google Shape;650;g190e0ac295e_1_334"/>
          <p:cNvSpPr/>
          <p:nvPr/>
        </p:nvSpPr>
        <p:spPr>
          <a:xfrm>
            <a:off x="352425" y="1371600"/>
            <a:ext cx="4491000" cy="457200"/>
          </a:xfrm>
          <a:prstGeom prst="homePlate">
            <a:avLst>
              <a:gd name="adj" fmla="val 17838"/>
            </a:avLst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 b d a c d c</a:t>
            </a:r>
            <a:endParaRPr/>
          </a:p>
        </p:txBody>
      </p:sp>
      <p:sp>
        <p:nvSpPr>
          <p:cNvPr id="651" name="Google Shape;651;g190e0ac295e_1_334"/>
          <p:cNvSpPr txBox="1"/>
          <p:nvPr/>
        </p:nvSpPr>
        <p:spPr>
          <a:xfrm>
            <a:off x="6743700" y="6189662"/>
            <a:ext cx="22527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[Bartley, 1992; Liao, 1995]</a:t>
            </a:r>
            <a:endParaRPr/>
          </a:p>
        </p:txBody>
      </p:sp>
      <p:grpSp>
        <p:nvGrpSpPr>
          <p:cNvPr id="652" name="Google Shape;652;g190e0ac295e_1_334"/>
          <p:cNvGrpSpPr/>
          <p:nvPr/>
        </p:nvGrpSpPr>
        <p:grpSpPr>
          <a:xfrm>
            <a:off x="274637" y="2152650"/>
            <a:ext cx="2278136" cy="2212975"/>
            <a:chOff x="187" y="1356"/>
            <a:chExt cx="1556" cy="1394"/>
          </a:xfrm>
        </p:grpSpPr>
        <p:sp>
          <p:nvSpPr>
            <p:cNvPr id="653" name="Google Shape;653;g190e0ac295e_1_334"/>
            <p:cNvSpPr/>
            <p:nvPr/>
          </p:nvSpPr>
          <p:spPr>
            <a:xfrm>
              <a:off x="269" y="1356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54" name="Google Shape;654;g190e0ac295e_1_334"/>
            <p:cNvSpPr/>
            <p:nvPr/>
          </p:nvSpPr>
          <p:spPr>
            <a:xfrm>
              <a:off x="1333" y="1356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55" name="Google Shape;655;g190e0ac295e_1_334"/>
            <p:cNvSpPr/>
            <p:nvPr/>
          </p:nvSpPr>
          <p:spPr>
            <a:xfrm>
              <a:off x="269" y="214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56" name="Google Shape;656;g190e0ac295e_1_334"/>
            <p:cNvSpPr/>
            <p:nvPr/>
          </p:nvSpPr>
          <p:spPr>
            <a:xfrm>
              <a:off x="1333" y="214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657" name="Google Shape;657;g190e0ac295e_1_334"/>
            <p:cNvCxnSpPr/>
            <p:nvPr/>
          </p:nvCxnSpPr>
          <p:spPr>
            <a:xfrm>
              <a:off x="509" y="2267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8" name="Google Shape;658;g190e0ac295e_1_334"/>
            <p:cNvCxnSpPr/>
            <p:nvPr/>
          </p:nvCxnSpPr>
          <p:spPr>
            <a:xfrm>
              <a:off x="389" y="1588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59" name="Google Shape;659;g190e0ac295e_1_334"/>
            <p:cNvCxnSpPr/>
            <p:nvPr/>
          </p:nvCxnSpPr>
          <p:spPr>
            <a:xfrm>
              <a:off x="1453" y="1588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60" name="Google Shape;660;g190e0ac295e_1_334"/>
            <p:cNvCxnSpPr/>
            <p:nvPr/>
          </p:nvCxnSpPr>
          <p:spPr>
            <a:xfrm rot="10800000">
              <a:off x="473" y="1588"/>
              <a:ext cx="90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61" name="Google Shape;661;g190e0ac295e_1_334"/>
            <p:cNvSpPr txBox="1"/>
            <p:nvPr/>
          </p:nvSpPr>
          <p:spPr>
            <a:xfrm>
              <a:off x="144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2" name="Google Shape;662;g190e0ac295e_1_334"/>
            <p:cNvSpPr txBox="1"/>
            <p:nvPr/>
          </p:nvSpPr>
          <p:spPr>
            <a:xfrm>
              <a:off x="37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3" name="Google Shape;663;g190e0ac295e_1_334"/>
            <p:cNvSpPr txBox="1"/>
            <p:nvPr/>
          </p:nvSpPr>
          <p:spPr>
            <a:xfrm>
              <a:off x="667" y="146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4" name="Google Shape;664;g190e0ac295e_1_334"/>
            <p:cNvSpPr txBox="1"/>
            <p:nvPr/>
          </p:nvSpPr>
          <p:spPr>
            <a:xfrm>
              <a:off x="722" y="19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65" name="Google Shape;665;g190e0ac295e_1_334"/>
            <p:cNvSpPr txBox="1"/>
            <p:nvPr/>
          </p:nvSpPr>
          <p:spPr>
            <a:xfrm>
              <a:off x="187" y="245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graph</a:t>
              </a:r>
              <a:endParaRPr/>
            </a:p>
          </p:txBody>
        </p:sp>
      </p:grpSp>
      <p:grpSp>
        <p:nvGrpSpPr>
          <p:cNvPr id="666" name="Google Shape;666;g190e0ac295e_1_334"/>
          <p:cNvGrpSpPr/>
          <p:nvPr/>
        </p:nvGrpSpPr>
        <p:grpSpPr>
          <a:xfrm>
            <a:off x="2603500" y="2141537"/>
            <a:ext cx="3078527" cy="3165475"/>
            <a:chOff x="1777" y="1349"/>
            <a:chExt cx="2100" cy="1994"/>
          </a:xfrm>
        </p:grpSpPr>
        <p:sp>
          <p:nvSpPr>
            <p:cNvPr id="667" name="Google Shape;667;g190e0ac295e_1_334"/>
            <p:cNvSpPr/>
            <p:nvPr/>
          </p:nvSpPr>
          <p:spPr>
            <a:xfrm>
              <a:off x="2169" y="1349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68" name="Google Shape;668;g190e0ac295e_1_334"/>
            <p:cNvSpPr/>
            <p:nvPr/>
          </p:nvSpPr>
          <p:spPr>
            <a:xfrm>
              <a:off x="3234" y="1349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69" name="Google Shape;669;g190e0ac295e_1_334"/>
            <p:cNvSpPr/>
            <p:nvPr/>
          </p:nvSpPr>
          <p:spPr>
            <a:xfrm>
              <a:off x="2169" y="2141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70" name="Google Shape;670;g190e0ac295e_1_334"/>
            <p:cNvSpPr/>
            <p:nvPr/>
          </p:nvSpPr>
          <p:spPr>
            <a:xfrm>
              <a:off x="3234" y="2141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671" name="Google Shape;671;g190e0ac295e_1_334"/>
            <p:cNvCxnSpPr/>
            <p:nvPr/>
          </p:nvCxnSpPr>
          <p:spPr>
            <a:xfrm>
              <a:off x="2289" y="1581"/>
              <a:ext cx="0" cy="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2" name="Google Shape;672;g190e0ac295e_1_334"/>
            <p:cNvCxnSpPr/>
            <p:nvPr/>
          </p:nvCxnSpPr>
          <p:spPr>
            <a:xfrm>
              <a:off x="3353" y="1581"/>
              <a:ext cx="0" cy="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3" name="Google Shape;673;g190e0ac295e_1_334"/>
            <p:cNvSpPr txBox="1"/>
            <p:nvPr/>
          </p:nvSpPr>
          <p:spPr>
            <a:xfrm>
              <a:off x="3327" y="172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4" name="Google Shape;674;g190e0ac295e_1_334"/>
            <p:cNvSpPr txBox="1"/>
            <p:nvPr/>
          </p:nvSpPr>
          <p:spPr>
            <a:xfrm>
              <a:off x="2274" y="17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5" name="Google Shape;675;g190e0ac295e_1_334"/>
            <p:cNvSpPr txBox="1"/>
            <p:nvPr/>
          </p:nvSpPr>
          <p:spPr>
            <a:xfrm>
              <a:off x="1777" y="2443"/>
              <a:ext cx="21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weighted path=</a:t>
              </a:r>
              <a:b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max. weighted Hamilton</a:t>
              </a:r>
              <a:b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 covering (MWHC)</a:t>
              </a:r>
              <a:endParaRPr/>
            </a:p>
          </p:txBody>
        </p:sp>
        <p:cxnSp>
          <p:nvCxnSpPr>
            <p:cNvPr id="676" name="Google Shape;676;g190e0ac295e_1_334"/>
            <p:cNvCxnSpPr/>
            <p:nvPr/>
          </p:nvCxnSpPr>
          <p:spPr>
            <a:xfrm>
              <a:off x="2400" y="2274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7" name="Google Shape;677;g190e0ac295e_1_334"/>
            <p:cNvSpPr txBox="1"/>
            <p:nvPr/>
          </p:nvSpPr>
          <p:spPr>
            <a:xfrm>
              <a:off x="2715" y="19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678" name="Google Shape;678;g190e0ac295e_1_334"/>
          <p:cNvGrpSpPr/>
          <p:nvPr/>
        </p:nvGrpSpPr>
        <p:grpSpPr>
          <a:xfrm>
            <a:off x="5849937" y="2057400"/>
            <a:ext cx="2199060" cy="2317750"/>
            <a:chOff x="3992" y="1296"/>
            <a:chExt cx="1500" cy="1460"/>
          </a:xfrm>
        </p:grpSpPr>
        <p:sp>
          <p:nvSpPr>
            <p:cNvPr id="679" name="Google Shape;679;g190e0ac295e_1_334"/>
            <p:cNvSpPr txBox="1"/>
            <p:nvPr/>
          </p:nvSpPr>
          <p:spPr>
            <a:xfrm>
              <a:off x="4455" y="1349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80" name="Google Shape;680;g190e0ac295e_1_334"/>
            <p:cNvSpPr txBox="1"/>
            <p:nvPr/>
          </p:nvSpPr>
          <p:spPr>
            <a:xfrm>
              <a:off x="4455" y="157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81" name="Google Shape;681;g190e0ac295e_1_334"/>
            <p:cNvSpPr txBox="1"/>
            <p:nvPr/>
          </p:nvSpPr>
          <p:spPr>
            <a:xfrm>
              <a:off x="4455" y="180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82" name="Google Shape;682;g190e0ac295e_1_334"/>
            <p:cNvSpPr txBox="1"/>
            <p:nvPr/>
          </p:nvSpPr>
          <p:spPr>
            <a:xfrm>
              <a:off x="4455" y="203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83" name="Google Shape;683;g190e0ac295e_1_334"/>
            <p:cNvSpPr txBox="1"/>
            <p:nvPr/>
          </p:nvSpPr>
          <p:spPr>
            <a:xfrm>
              <a:off x="417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84" name="Google Shape;684;g190e0ac295e_1_334"/>
            <p:cNvSpPr txBox="1"/>
            <p:nvPr/>
          </p:nvSpPr>
          <p:spPr>
            <a:xfrm>
              <a:off x="4172" y="15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85" name="Google Shape;685;g190e0ac295e_1_334"/>
            <p:cNvSpPr txBox="1"/>
            <p:nvPr/>
          </p:nvSpPr>
          <p:spPr>
            <a:xfrm>
              <a:off x="4172" y="18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86" name="Google Shape;686;g190e0ac295e_1_334"/>
            <p:cNvSpPr txBox="1"/>
            <p:nvPr/>
          </p:nvSpPr>
          <p:spPr>
            <a:xfrm>
              <a:off x="4172" y="20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7" name="Google Shape;687;g190e0ac295e_1_334"/>
            <p:cNvSpPr txBox="1"/>
            <p:nvPr/>
          </p:nvSpPr>
          <p:spPr>
            <a:xfrm>
              <a:off x="3992" y="245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/>
            </a:p>
          </p:txBody>
        </p:sp>
      </p:grpSp>
      <p:sp>
        <p:nvSpPr>
          <p:cNvPr id="688" name="Google Shape;688;g190e0ac295e_1_334"/>
          <p:cNvSpPr txBox="1"/>
          <p:nvPr/>
        </p:nvSpPr>
        <p:spPr>
          <a:xfrm>
            <a:off x="317500" y="5013325"/>
            <a:ext cx="858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used as a building block for more complex situations</a:t>
            </a:r>
            <a:endParaRPr/>
          </a:p>
        </p:txBody>
      </p:sp>
      <p:grpSp>
        <p:nvGrpSpPr>
          <p:cNvPr id="689" name="Google Shape;689;g190e0ac295e_1_334"/>
          <p:cNvGrpSpPr/>
          <p:nvPr/>
        </p:nvGrpSpPr>
        <p:grpSpPr>
          <a:xfrm>
            <a:off x="460375" y="5586412"/>
            <a:ext cx="6658456" cy="549275"/>
            <a:chOff x="314" y="3519"/>
            <a:chExt cx="4544" cy="346"/>
          </a:xfrm>
        </p:grpSpPr>
        <p:sp>
          <p:nvSpPr>
            <p:cNvPr id="690" name="Google Shape;690;g190e0ac295e_1_334"/>
            <p:cNvSpPr txBox="1"/>
            <p:nvPr/>
          </p:nvSpPr>
          <p:spPr>
            <a:xfrm>
              <a:off x="658" y="3519"/>
              <a:ext cx="4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significant interest in good SOA algorithms</a:t>
              </a:r>
              <a:endParaRPr/>
            </a:p>
          </p:txBody>
        </p:sp>
        <p:sp>
          <p:nvSpPr>
            <p:cNvPr id="691" name="Google Shape;691;g190e0ac295e_1_334"/>
            <p:cNvSpPr/>
            <p:nvPr/>
          </p:nvSpPr>
          <p:spPr>
            <a:xfrm>
              <a:off x="314" y="3565"/>
              <a:ext cx="300" cy="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4B818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1437"/>
            <a:ext cx="8418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Task-level concurrency management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68312" y="2060575"/>
            <a:ext cx="83661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Granularity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size of tasks (e.g. in instructions)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Readable specifications and efficient implementations can possibly require different task structures.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Granularity changes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424612" y="1360487"/>
            <a:ext cx="246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90e0ac295e_1_381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SOA</a:t>
            </a:r>
            <a:endParaRPr/>
          </a:p>
        </p:txBody>
      </p:sp>
      <p:sp>
        <p:nvSpPr>
          <p:cNvPr id="698" name="Google Shape;698;g190e0ac295e_1_381"/>
          <p:cNvSpPr/>
          <p:nvPr/>
        </p:nvSpPr>
        <p:spPr>
          <a:xfrm>
            <a:off x="492125" y="4800600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63500" dist="53881" dir="2700000">
              <a:schemeClr val="folHlink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699" name="Google Shape;699;g190e0ac295e_1_381"/>
          <p:cNvGrpSpPr/>
          <p:nvPr/>
        </p:nvGrpSpPr>
        <p:grpSpPr>
          <a:xfrm>
            <a:off x="844550" y="4800600"/>
            <a:ext cx="792635" cy="476250"/>
            <a:chOff x="480" y="2352"/>
            <a:chExt cx="541" cy="300"/>
          </a:xfrm>
        </p:grpSpPr>
        <p:sp>
          <p:nvSpPr>
            <p:cNvPr id="700" name="Google Shape;700;g190e0ac295e_1_381"/>
            <p:cNvSpPr/>
            <p:nvPr/>
          </p:nvSpPr>
          <p:spPr>
            <a:xfrm>
              <a:off x="72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701" name="Google Shape;701;g190e0ac295e_1_381"/>
            <p:cNvCxnSpPr/>
            <p:nvPr/>
          </p:nvCxnSpPr>
          <p:spPr>
            <a:xfrm>
              <a:off x="48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grpSp>
        <p:nvGrpSpPr>
          <p:cNvPr id="702" name="Google Shape;702;g190e0ac295e_1_381"/>
          <p:cNvGrpSpPr/>
          <p:nvPr/>
        </p:nvGrpSpPr>
        <p:grpSpPr>
          <a:xfrm>
            <a:off x="2251075" y="4800600"/>
            <a:ext cx="792635" cy="476250"/>
            <a:chOff x="1440" y="2352"/>
            <a:chExt cx="541" cy="300"/>
          </a:xfrm>
        </p:grpSpPr>
        <p:sp>
          <p:nvSpPr>
            <p:cNvPr id="703" name="Google Shape;703;g190e0ac295e_1_381"/>
            <p:cNvSpPr/>
            <p:nvPr/>
          </p:nvSpPr>
          <p:spPr>
            <a:xfrm>
              <a:off x="168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704" name="Google Shape;704;g190e0ac295e_1_381"/>
            <p:cNvCxnSpPr/>
            <p:nvPr/>
          </p:nvCxnSpPr>
          <p:spPr>
            <a:xfrm>
              <a:off x="144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grpSp>
        <p:nvGrpSpPr>
          <p:cNvPr id="705" name="Google Shape;705;g190e0ac295e_1_381"/>
          <p:cNvGrpSpPr/>
          <p:nvPr/>
        </p:nvGrpSpPr>
        <p:grpSpPr>
          <a:xfrm>
            <a:off x="1547812" y="4800600"/>
            <a:ext cx="792635" cy="476250"/>
            <a:chOff x="960" y="2352"/>
            <a:chExt cx="541" cy="300"/>
          </a:xfrm>
        </p:grpSpPr>
        <p:sp>
          <p:nvSpPr>
            <p:cNvPr id="706" name="Google Shape;706;g190e0ac295e_1_381"/>
            <p:cNvSpPr/>
            <p:nvPr/>
          </p:nvSpPr>
          <p:spPr>
            <a:xfrm>
              <a:off x="120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707" name="Google Shape;707;g190e0ac295e_1_381"/>
            <p:cNvCxnSpPr/>
            <p:nvPr/>
          </p:nvCxnSpPr>
          <p:spPr>
            <a:xfrm>
              <a:off x="960" y="2496"/>
              <a:ext cx="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sm" len="sm"/>
            </a:ln>
          </p:spPr>
        </p:cxnSp>
      </p:grpSp>
      <p:sp>
        <p:nvSpPr>
          <p:cNvPr id="708" name="Google Shape;708;g190e0ac295e_1_381"/>
          <p:cNvSpPr txBox="1"/>
          <p:nvPr/>
        </p:nvSpPr>
        <p:spPr>
          <a:xfrm>
            <a:off x="561975" y="5257800"/>
            <a:ext cx="28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0        1         2         3</a:t>
            </a:r>
            <a:endParaRPr/>
          </a:p>
        </p:txBody>
      </p:sp>
      <p:grpSp>
        <p:nvGrpSpPr>
          <p:cNvPr id="709" name="Google Shape;709;g190e0ac295e_1_381"/>
          <p:cNvGrpSpPr/>
          <p:nvPr/>
        </p:nvGrpSpPr>
        <p:grpSpPr>
          <a:xfrm>
            <a:off x="3995737" y="4191000"/>
            <a:ext cx="2199060" cy="2317750"/>
            <a:chOff x="2727" y="2640"/>
            <a:chExt cx="1500" cy="1460"/>
          </a:xfrm>
        </p:grpSpPr>
        <p:sp>
          <p:nvSpPr>
            <p:cNvPr id="710" name="Google Shape;710;g190e0ac295e_1_381"/>
            <p:cNvSpPr txBox="1"/>
            <p:nvPr/>
          </p:nvSpPr>
          <p:spPr>
            <a:xfrm>
              <a:off x="3190" y="2693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11" name="Google Shape;711;g190e0ac295e_1_381"/>
            <p:cNvSpPr txBox="1"/>
            <p:nvPr/>
          </p:nvSpPr>
          <p:spPr>
            <a:xfrm>
              <a:off x="3190" y="291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12" name="Google Shape;712;g190e0ac295e_1_381"/>
            <p:cNvSpPr txBox="1"/>
            <p:nvPr/>
          </p:nvSpPr>
          <p:spPr>
            <a:xfrm>
              <a:off x="3190" y="3147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13" name="Google Shape;713;g190e0ac295e_1_381"/>
            <p:cNvSpPr txBox="1"/>
            <p:nvPr/>
          </p:nvSpPr>
          <p:spPr>
            <a:xfrm>
              <a:off x="3190" y="3381"/>
              <a:ext cx="900" cy="300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53881" dir="2700000">
                <a:schemeClr val="folHlink"/>
              </a:outerShdw>
            </a:effectLst>
          </p:spPr>
          <p:txBody>
            <a:bodyPr spcFirstLastPara="1" wrap="square" lIns="128575" tIns="65075" rIns="128575" bIns="6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14" name="Google Shape;714;g190e0ac295e_1_381"/>
            <p:cNvSpPr txBox="1"/>
            <p:nvPr/>
          </p:nvSpPr>
          <p:spPr>
            <a:xfrm>
              <a:off x="2907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5" name="Google Shape;715;g190e0ac295e_1_381"/>
            <p:cNvSpPr txBox="1"/>
            <p:nvPr/>
          </p:nvSpPr>
          <p:spPr>
            <a:xfrm>
              <a:off x="2907" y="29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6" name="Google Shape;716;g190e0ac295e_1_381"/>
            <p:cNvSpPr txBox="1"/>
            <p:nvPr/>
          </p:nvSpPr>
          <p:spPr>
            <a:xfrm>
              <a:off x="2907" y="31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7" name="Google Shape;717;g190e0ac295e_1_381"/>
            <p:cNvSpPr txBox="1"/>
            <p:nvPr/>
          </p:nvSpPr>
          <p:spPr>
            <a:xfrm>
              <a:off x="2907" y="33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75" tIns="65075" rIns="128575" bIns="650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8" name="Google Shape;718;g190e0ac295e_1_381"/>
            <p:cNvSpPr txBox="1"/>
            <p:nvPr/>
          </p:nvSpPr>
          <p:spPr>
            <a:xfrm>
              <a:off x="2727" y="380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/>
            </a:p>
          </p:txBody>
        </p:sp>
      </p:grpSp>
      <p:grpSp>
        <p:nvGrpSpPr>
          <p:cNvPr id="719" name="Google Shape;719;g190e0ac295e_1_381"/>
          <p:cNvGrpSpPr/>
          <p:nvPr/>
        </p:nvGrpSpPr>
        <p:grpSpPr>
          <a:xfrm>
            <a:off x="252412" y="1557337"/>
            <a:ext cx="8352812" cy="2355850"/>
            <a:chOff x="172" y="981"/>
            <a:chExt cx="5700" cy="1484"/>
          </a:xfrm>
        </p:grpSpPr>
        <p:sp>
          <p:nvSpPr>
            <p:cNvPr id="720" name="Google Shape;720;g190e0ac295e_1_381"/>
            <p:cNvSpPr txBox="1"/>
            <p:nvPr/>
          </p:nvSpPr>
          <p:spPr>
            <a:xfrm>
              <a:off x="172" y="981"/>
              <a:ext cx="5700" cy="1200"/>
            </a:xfrm>
            <a:prstGeom prst="rect">
              <a:avLst/>
            </a:prstGeom>
            <a:solidFill>
              <a:srgbClr val="E3E3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763" dir="2700000">
                <a:schemeClr val="lt2"/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Nodes are added in the order</a:t>
              </a:r>
              <a:b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which they are used in the program.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b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sequence:  </a:t>
              </a:r>
              <a:r>
                <a:rPr lang="en-US" sz="20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  =    (b, d, a,  c, d, c)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grpSp>
          <p:nvGrpSpPr>
            <p:cNvPr id="721" name="Google Shape;721;g190e0ac295e_1_381"/>
            <p:cNvGrpSpPr/>
            <p:nvPr/>
          </p:nvGrpSpPr>
          <p:grpSpPr>
            <a:xfrm>
              <a:off x="2031" y="2069"/>
              <a:ext cx="1500" cy="396"/>
              <a:chOff x="1968" y="2064"/>
              <a:chExt cx="1500" cy="396"/>
            </a:xfrm>
          </p:grpSpPr>
          <p:sp>
            <p:nvSpPr>
              <p:cNvPr id="722" name="Google Shape;722;g190e0ac295e_1_381"/>
              <p:cNvSpPr/>
              <p:nvPr/>
            </p:nvSpPr>
            <p:spPr>
              <a:xfrm>
                <a:off x="2352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190e0ac295e_1_381"/>
              <p:cNvSpPr/>
              <p:nvPr/>
            </p:nvSpPr>
            <p:spPr>
              <a:xfrm>
                <a:off x="254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190e0ac295e_1_381"/>
              <p:cNvSpPr/>
              <p:nvPr/>
            </p:nvSpPr>
            <p:spPr>
              <a:xfrm>
                <a:off x="278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90e0ac295e_1_381"/>
              <p:cNvSpPr/>
              <p:nvPr/>
            </p:nvSpPr>
            <p:spPr>
              <a:xfrm>
                <a:off x="3024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190e0ac295e_1_381"/>
              <p:cNvSpPr/>
              <p:nvPr/>
            </p:nvSpPr>
            <p:spPr>
              <a:xfrm>
                <a:off x="3216" y="2064"/>
                <a:ext cx="147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4" extrusionOk="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7" name="Google Shape;727;g190e0ac295e_1_381"/>
              <p:cNvCxnSpPr/>
              <p:nvPr/>
            </p:nvCxnSpPr>
            <p:spPr>
              <a:xfrm>
                <a:off x="2112" y="2208"/>
                <a:ext cx="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sm" len="sm"/>
              </a:ln>
            </p:spPr>
          </p:cxnSp>
          <p:sp>
            <p:nvSpPr>
              <p:cNvPr id="728" name="Google Shape;728;g190e0ac295e_1_381"/>
              <p:cNvSpPr txBox="1"/>
              <p:nvPr/>
            </p:nvSpPr>
            <p:spPr>
              <a:xfrm>
                <a:off x="19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29" name="Google Shape;729;g190e0ac295e_1_381"/>
              <p:cNvSpPr txBox="1"/>
              <p:nvPr/>
            </p:nvSpPr>
            <p:spPr>
              <a:xfrm>
                <a:off x="2304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0" name="Google Shape;730;g190e0ac295e_1_381"/>
              <p:cNvSpPr txBox="1"/>
              <p:nvPr/>
            </p:nvSpPr>
            <p:spPr>
              <a:xfrm>
                <a:off x="273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1" name="Google Shape;731;g190e0ac295e_1_381"/>
              <p:cNvSpPr txBox="1"/>
              <p:nvPr/>
            </p:nvSpPr>
            <p:spPr>
              <a:xfrm>
                <a:off x="297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32" name="Google Shape;732;g190e0ac295e_1_381"/>
              <p:cNvSpPr txBox="1"/>
              <p:nvPr/>
            </p:nvSpPr>
            <p:spPr>
              <a:xfrm>
                <a:off x="249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33" name="Google Shape;733;g190e0ac295e_1_381"/>
              <p:cNvSpPr txBox="1"/>
              <p:nvPr/>
            </p:nvSpPr>
            <p:spPr>
              <a:xfrm>
                <a:off x="31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9" name="Google Shape;739;g190e0ac295e_1_422"/>
          <p:cNvCxnSpPr/>
          <p:nvPr/>
        </p:nvCxnSpPr>
        <p:spPr>
          <a:xfrm>
            <a:off x="2390775" y="5029200"/>
            <a:ext cx="1336800" cy="106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0" name="Google Shape;740;g190e0ac295e_1_422"/>
          <p:cNvCxnSpPr/>
          <p:nvPr/>
        </p:nvCxnSpPr>
        <p:spPr>
          <a:xfrm>
            <a:off x="3798887" y="5105400"/>
            <a:ext cx="0" cy="8889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1" name="Google Shape;741;g190e0ac295e_1_422"/>
          <p:cNvCxnSpPr/>
          <p:nvPr/>
        </p:nvCxnSpPr>
        <p:spPr>
          <a:xfrm>
            <a:off x="2251075" y="5105400"/>
            <a:ext cx="0" cy="888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2" name="Google Shape;742;g190e0ac295e_1_422"/>
          <p:cNvCxnSpPr/>
          <p:nvPr/>
        </p:nvCxnSpPr>
        <p:spPr>
          <a:xfrm>
            <a:off x="2244725" y="5084762"/>
            <a:ext cx="6300" cy="9858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3" name="Google Shape;743;g190e0ac295e_1_422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endParaRPr/>
          </a:p>
        </p:txBody>
      </p:sp>
      <p:sp>
        <p:nvSpPr>
          <p:cNvPr id="744" name="Google Shape;744;g190e0ac295e_1_422"/>
          <p:cNvSpPr txBox="1"/>
          <p:nvPr/>
        </p:nvSpPr>
        <p:spPr>
          <a:xfrm>
            <a:off x="179387" y="1219200"/>
            <a:ext cx="8785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Kruskal’s spanning tree algorithms: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Sort edges of access graph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according to their weight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a new graph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’=(</a:t>
            </a:r>
            <a:r>
              <a:rPr lang="en-US" sz="20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V’,E’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starting with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Select an edge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highest weight; If this edge does not cause a cycle in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and does not cause any node in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have a degree &gt; 2 then add this node to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 discard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Goto 3 as long as not all edges from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been selected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and as long as 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 less than the maximum number of edges (|</a:t>
            </a:r>
            <a:r>
              <a:rPr lang="en-US" sz="20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|-1).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Example: Access sequence: </a:t>
            </a:r>
            <a:r>
              <a:rPr lang="en-US" sz="20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S=(b, d, a, c, d, c)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45" name="Google Shape;745;g190e0ac295e_1_422"/>
          <p:cNvSpPr/>
          <p:nvPr/>
        </p:nvSpPr>
        <p:spPr>
          <a:xfrm>
            <a:off x="4329112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90e0ac295e_1_422"/>
          <p:cNvSpPr/>
          <p:nvPr/>
        </p:nvSpPr>
        <p:spPr>
          <a:xfrm>
            <a:off x="4559300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90e0ac295e_1_422"/>
          <p:cNvSpPr/>
          <p:nvPr/>
        </p:nvSpPr>
        <p:spPr>
          <a:xfrm>
            <a:off x="4848225" y="4038600"/>
            <a:ext cx="174625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90e0ac295e_1_422"/>
          <p:cNvSpPr/>
          <p:nvPr/>
        </p:nvSpPr>
        <p:spPr>
          <a:xfrm>
            <a:off x="5133975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90e0ac295e_1_422"/>
          <p:cNvSpPr/>
          <p:nvPr/>
        </p:nvSpPr>
        <p:spPr>
          <a:xfrm>
            <a:off x="5364162" y="4038600"/>
            <a:ext cx="176212" cy="228600"/>
          </a:xfrm>
          <a:custGeom>
            <a:avLst/>
            <a:gdLst/>
            <a:ahLst/>
            <a:cxnLst/>
            <a:rect l="l" t="t" r="r" b="b"/>
            <a:pathLst>
              <a:path w="240" h="144" extrusionOk="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190e0ac295e_1_422"/>
          <p:cNvCxnSpPr/>
          <p:nvPr/>
        </p:nvCxnSpPr>
        <p:spPr>
          <a:xfrm rot="10800000" flipH="1">
            <a:off x="4041775" y="4038600"/>
            <a:ext cx="17310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751" name="Google Shape;751;g190e0ac295e_1_422"/>
          <p:cNvSpPr txBox="1"/>
          <p:nvPr/>
        </p:nvSpPr>
        <p:spPr>
          <a:xfrm>
            <a:off x="386873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2" name="Google Shape;752;g190e0ac295e_1_422"/>
          <p:cNvSpPr txBox="1"/>
          <p:nvPr/>
        </p:nvSpPr>
        <p:spPr>
          <a:xfrm>
            <a:off x="427196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3" name="Google Shape;753;g190e0ac295e_1_422"/>
          <p:cNvSpPr txBox="1"/>
          <p:nvPr/>
        </p:nvSpPr>
        <p:spPr>
          <a:xfrm>
            <a:off x="478948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4" name="Google Shape;754;g190e0ac295e_1_422"/>
          <p:cNvSpPr txBox="1"/>
          <p:nvPr/>
        </p:nvSpPr>
        <p:spPr>
          <a:xfrm>
            <a:off x="5076825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5" name="Google Shape;755;g190e0ac295e_1_422"/>
          <p:cNvSpPr txBox="1"/>
          <p:nvPr/>
        </p:nvSpPr>
        <p:spPr>
          <a:xfrm>
            <a:off x="4502150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56" name="Google Shape;756;g190e0ac295e_1_422"/>
          <p:cNvSpPr txBox="1"/>
          <p:nvPr/>
        </p:nvSpPr>
        <p:spPr>
          <a:xfrm>
            <a:off x="530701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757" name="Google Shape;757;g190e0ac295e_1_422"/>
          <p:cNvGrpSpPr/>
          <p:nvPr/>
        </p:nvGrpSpPr>
        <p:grpSpPr>
          <a:xfrm>
            <a:off x="7948612" y="5029200"/>
            <a:ext cx="438077" cy="952500"/>
            <a:chOff x="2566" y="3209"/>
            <a:chExt cx="300" cy="600"/>
          </a:xfrm>
        </p:grpSpPr>
        <p:cxnSp>
          <p:nvCxnSpPr>
            <p:cNvPr id="758" name="Google Shape;758;g190e0ac295e_1_422"/>
            <p:cNvCxnSpPr/>
            <p:nvPr/>
          </p:nvCxnSpPr>
          <p:spPr>
            <a:xfrm>
              <a:off x="2576" y="3209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9" name="Google Shape;759;g190e0ac295e_1_422"/>
            <p:cNvSpPr txBox="1"/>
            <p:nvPr/>
          </p:nvSpPr>
          <p:spPr>
            <a:xfrm>
              <a:off x="256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0" name="Google Shape;760;g190e0ac295e_1_422"/>
          <p:cNvGrpSpPr/>
          <p:nvPr/>
        </p:nvGrpSpPr>
        <p:grpSpPr>
          <a:xfrm>
            <a:off x="6380162" y="5029200"/>
            <a:ext cx="441447" cy="952500"/>
            <a:chOff x="1496" y="3209"/>
            <a:chExt cx="300" cy="600"/>
          </a:xfrm>
        </p:grpSpPr>
        <p:cxnSp>
          <p:nvCxnSpPr>
            <p:cNvPr id="761" name="Google Shape;761;g190e0ac295e_1_422"/>
            <p:cNvCxnSpPr/>
            <p:nvPr/>
          </p:nvCxnSpPr>
          <p:spPr>
            <a:xfrm>
              <a:off x="1512" y="3209"/>
              <a:ext cx="0" cy="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62" name="Google Shape;762;g190e0ac295e_1_422"/>
            <p:cNvSpPr txBox="1"/>
            <p:nvPr/>
          </p:nvSpPr>
          <p:spPr>
            <a:xfrm>
              <a:off x="149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3" name="Google Shape;763;g190e0ac295e_1_422"/>
          <p:cNvGrpSpPr/>
          <p:nvPr/>
        </p:nvGrpSpPr>
        <p:grpSpPr>
          <a:xfrm>
            <a:off x="6580187" y="5638800"/>
            <a:ext cx="1318846" cy="476250"/>
            <a:chOff x="1632" y="3593"/>
            <a:chExt cx="900" cy="300"/>
          </a:xfrm>
        </p:grpSpPr>
        <p:cxnSp>
          <p:nvCxnSpPr>
            <p:cNvPr id="764" name="Google Shape;764;g190e0ac295e_1_422"/>
            <p:cNvCxnSpPr/>
            <p:nvPr/>
          </p:nvCxnSpPr>
          <p:spPr>
            <a:xfrm>
              <a:off x="1632" y="3888"/>
              <a:ext cx="9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65" name="Google Shape;765;g190e0ac295e_1_422"/>
            <p:cNvSpPr txBox="1"/>
            <p:nvPr/>
          </p:nvSpPr>
          <p:spPr>
            <a:xfrm>
              <a:off x="1845" y="359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766" name="Google Shape;766;g190e0ac295e_1_422"/>
          <p:cNvSpPr txBox="1"/>
          <p:nvPr/>
        </p:nvSpPr>
        <p:spPr>
          <a:xfrm>
            <a:off x="4502150" y="4724400"/>
            <a:ext cx="1265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(c,d)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(a,c)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(a,d)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(b,d)</a:t>
            </a:r>
            <a:endParaRPr/>
          </a:p>
        </p:txBody>
      </p:sp>
      <p:sp>
        <p:nvSpPr>
          <p:cNvPr id="767" name="Google Shape;767;g190e0ac295e_1_422"/>
          <p:cNvSpPr/>
          <p:nvPr/>
        </p:nvSpPr>
        <p:spPr>
          <a:xfrm>
            <a:off x="2039937" y="47259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8" name="Google Shape;768;g190e0ac295e_1_422"/>
          <p:cNvSpPr/>
          <p:nvPr/>
        </p:nvSpPr>
        <p:spPr>
          <a:xfrm>
            <a:off x="3598862" y="47259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69" name="Google Shape;769;g190e0ac295e_1_422"/>
          <p:cNvSpPr/>
          <p:nvPr/>
        </p:nvSpPr>
        <p:spPr>
          <a:xfrm>
            <a:off x="2039937" y="59832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70" name="Google Shape;770;g190e0ac295e_1_422"/>
          <p:cNvSpPr/>
          <p:nvPr/>
        </p:nvSpPr>
        <p:spPr>
          <a:xfrm>
            <a:off x="3598862" y="59832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771" name="Google Shape;771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Google Shape;772;g190e0ac295e_1_422"/>
          <p:cNvCxnSpPr/>
          <p:nvPr/>
        </p:nvCxnSpPr>
        <p:spPr>
          <a:xfrm rot="10800000">
            <a:off x="2390812" y="5029100"/>
            <a:ext cx="1290600" cy="10161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3" name="Google Shape;773;g190e0ac295e_1_422"/>
          <p:cNvSpPr txBox="1"/>
          <p:nvPr/>
        </p:nvSpPr>
        <p:spPr>
          <a:xfrm>
            <a:off x="3727450" y="5257800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4" name="Google Shape;774;g190e0ac295e_1_422"/>
          <p:cNvSpPr txBox="1"/>
          <p:nvPr/>
        </p:nvSpPr>
        <p:spPr>
          <a:xfrm>
            <a:off x="2192337" y="52355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5" name="Google Shape;775;g190e0ac295e_1_422"/>
          <p:cNvSpPr txBox="1"/>
          <p:nvPr/>
        </p:nvSpPr>
        <p:spPr>
          <a:xfrm>
            <a:off x="2622550" y="48926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6" name="Google Shape;776;g190e0ac295e_1_422"/>
          <p:cNvSpPr txBox="1"/>
          <p:nvPr/>
        </p:nvSpPr>
        <p:spPr>
          <a:xfrm>
            <a:off x="2703512" y="5703887"/>
            <a:ext cx="3825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77" name="Google Shape;777;g190e0ac295e_1_422"/>
          <p:cNvSpPr txBox="1"/>
          <p:nvPr/>
        </p:nvSpPr>
        <p:spPr>
          <a:xfrm>
            <a:off x="1758950" y="4343400"/>
            <a:ext cx="7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grpSp>
        <p:nvGrpSpPr>
          <p:cNvPr id="778" name="Google Shape;778;g190e0ac295e_1_422"/>
          <p:cNvGrpSpPr/>
          <p:nvPr/>
        </p:nvGrpSpPr>
        <p:grpSpPr>
          <a:xfrm>
            <a:off x="5746750" y="4419600"/>
            <a:ext cx="2480317" cy="1974850"/>
            <a:chOff x="3922" y="2784"/>
            <a:chExt cx="1692" cy="1244"/>
          </a:xfrm>
        </p:grpSpPr>
        <p:sp>
          <p:nvSpPr>
            <p:cNvPr id="779" name="Google Shape;779;g190e0ac295e_1_422"/>
            <p:cNvSpPr/>
            <p:nvPr/>
          </p:nvSpPr>
          <p:spPr>
            <a:xfrm>
              <a:off x="4250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80" name="Google Shape;780;g190e0ac295e_1_422"/>
            <p:cNvSpPr/>
            <p:nvPr/>
          </p:nvSpPr>
          <p:spPr>
            <a:xfrm>
              <a:off x="5314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81" name="Google Shape;781;g190e0ac295e_1_422"/>
            <p:cNvSpPr/>
            <p:nvPr/>
          </p:nvSpPr>
          <p:spPr>
            <a:xfrm>
              <a:off x="4250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82" name="Google Shape;782;g190e0ac295e_1_422"/>
            <p:cNvSpPr/>
            <p:nvPr/>
          </p:nvSpPr>
          <p:spPr>
            <a:xfrm>
              <a:off x="5314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83" name="Google Shape;783;g190e0ac295e_1_422"/>
            <p:cNvSpPr txBox="1"/>
            <p:nvPr/>
          </p:nvSpPr>
          <p:spPr>
            <a:xfrm>
              <a:off x="3922" y="278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G‘</a:t>
              </a:r>
              <a:endParaRPr/>
            </a:p>
          </p:txBody>
        </p:sp>
      </p:grpSp>
      <p:cxnSp>
        <p:nvCxnSpPr>
          <p:cNvPr id="784" name="Google Shape;784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5" name="Google Shape;785;g190e0ac295e_1_422"/>
          <p:cNvCxnSpPr/>
          <p:nvPr/>
        </p:nvCxnSpPr>
        <p:spPr>
          <a:xfrm>
            <a:off x="3775075" y="5084762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EE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86" name="Google Shape;786;g190e0ac295e_1_422"/>
          <p:cNvSpPr txBox="1"/>
          <p:nvPr/>
        </p:nvSpPr>
        <p:spPr>
          <a:xfrm>
            <a:off x="0" y="5229225"/>
            <a:ext cx="19797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edges of weight 0 for all unconnected nodes.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90e0ac295e_1_47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b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more complex graph</a:t>
            </a:r>
            <a:endParaRPr dirty="0"/>
          </a:p>
        </p:txBody>
      </p:sp>
      <p:sp>
        <p:nvSpPr>
          <p:cNvPr id="793" name="Google Shape;793;g190e0ac295e_1_474"/>
          <p:cNvSpPr txBox="1"/>
          <p:nvPr/>
        </p:nvSpPr>
        <p:spPr>
          <a:xfrm>
            <a:off x="492125" y="1447800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 c d e f a d a d a c d f a d</a:t>
            </a:r>
            <a:endParaRPr dirty="0"/>
          </a:p>
        </p:txBody>
      </p:sp>
      <p:sp>
        <p:nvSpPr>
          <p:cNvPr id="794" name="Google Shape;794;g190e0ac295e_1_474"/>
          <p:cNvSpPr/>
          <p:nvPr/>
        </p:nvSpPr>
        <p:spPr>
          <a:xfrm>
            <a:off x="1876425" y="28956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5" name="Google Shape;795;g190e0ac295e_1_474"/>
          <p:cNvSpPr/>
          <p:nvPr/>
        </p:nvSpPr>
        <p:spPr>
          <a:xfrm>
            <a:off x="2719387" y="38862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796" name="Google Shape;796;g190e0ac295e_1_474"/>
          <p:cNvSpPr/>
          <p:nvPr/>
        </p:nvSpPr>
        <p:spPr>
          <a:xfrm>
            <a:off x="1735137" y="48768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97" name="Google Shape;797;g190e0ac295e_1_474"/>
          <p:cNvSpPr/>
          <p:nvPr/>
        </p:nvSpPr>
        <p:spPr>
          <a:xfrm>
            <a:off x="2719387" y="49530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98" name="Google Shape;798;g190e0ac295e_1_474"/>
          <p:cNvSpPr/>
          <p:nvPr/>
        </p:nvSpPr>
        <p:spPr>
          <a:xfrm>
            <a:off x="2790825" y="28956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799" name="Google Shape;799;g190e0ac295e_1_474"/>
          <p:cNvCxnSpPr/>
          <p:nvPr/>
        </p:nvCxnSpPr>
        <p:spPr>
          <a:xfrm>
            <a:off x="2085975" y="5105400"/>
            <a:ext cx="633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0" name="Google Shape;800;g190e0ac295e_1_474"/>
          <p:cNvCxnSpPr/>
          <p:nvPr/>
        </p:nvCxnSpPr>
        <p:spPr>
          <a:xfrm>
            <a:off x="1946275" y="42672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1" name="Google Shape;801;g190e0ac295e_1_474"/>
          <p:cNvCxnSpPr/>
          <p:nvPr/>
        </p:nvCxnSpPr>
        <p:spPr>
          <a:xfrm>
            <a:off x="2016125" y="32766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2" name="Google Shape;802;g190e0ac295e_1_474"/>
          <p:cNvCxnSpPr/>
          <p:nvPr/>
        </p:nvCxnSpPr>
        <p:spPr>
          <a:xfrm>
            <a:off x="2860675" y="4267200"/>
            <a:ext cx="0" cy="68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3" name="Google Shape;803;g190e0ac295e_1_474"/>
          <p:cNvSpPr/>
          <p:nvPr/>
        </p:nvSpPr>
        <p:spPr>
          <a:xfrm>
            <a:off x="1804987" y="38862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804" name="Google Shape;804;g190e0ac295e_1_474"/>
          <p:cNvCxnSpPr/>
          <p:nvPr/>
        </p:nvCxnSpPr>
        <p:spPr>
          <a:xfrm>
            <a:off x="2930525" y="3276600"/>
            <a:ext cx="0" cy="60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5" name="Google Shape;805;g190e0ac295e_1_474"/>
          <p:cNvCxnSpPr/>
          <p:nvPr/>
        </p:nvCxnSpPr>
        <p:spPr>
          <a:xfrm>
            <a:off x="2227262" y="3048000"/>
            <a:ext cx="563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6" name="Google Shape;806;g190e0ac295e_1_474"/>
          <p:cNvCxnSpPr/>
          <p:nvPr/>
        </p:nvCxnSpPr>
        <p:spPr>
          <a:xfrm>
            <a:off x="2157412" y="3200400"/>
            <a:ext cx="633300" cy="1752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07" name="Google Shape;807;g190e0ac295e_1_474"/>
          <p:cNvSpPr/>
          <p:nvPr/>
        </p:nvSpPr>
        <p:spPr>
          <a:xfrm>
            <a:off x="1289050" y="3124200"/>
            <a:ext cx="587375" cy="1905000"/>
          </a:xfrm>
          <a:custGeom>
            <a:avLst/>
            <a:gdLst/>
            <a:ahLst/>
            <a:cxnLst/>
            <a:rect l="l" t="t" r="r" b="b"/>
            <a:pathLst>
              <a:path w="400" h="1200" extrusionOk="0">
                <a:moveTo>
                  <a:pt x="400" y="0"/>
                </a:moveTo>
                <a:cubicBezTo>
                  <a:pt x="216" y="188"/>
                  <a:pt x="32" y="376"/>
                  <a:pt x="16" y="576"/>
                </a:cubicBezTo>
                <a:cubicBezTo>
                  <a:pt x="0" y="776"/>
                  <a:pt x="152" y="988"/>
                  <a:pt x="304" y="120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190e0ac295e_1_474"/>
          <p:cNvSpPr/>
          <p:nvPr/>
        </p:nvSpPr>
        <p:spPr>
          <a:xfrm>
            <a:off x="3071812" y="3124200"/>
            <a:ext cx="574675" cy="2057400"/>
          </a:xfrm>
          <a:custGeom>
            <a:avLst/>
            <a:gdLst/>
            <a:ahLst/>
            <a:cxnLst/>
            <a:rect l="l" t="t" r="r" b="b"/>
            <a:pathLst>
              <a:path w="392" h="1296" extrusionOk="0">
                <a:moveTo>
                  <a:pt x="48" y="0"/>
                </a:moveTo>
                <a:cubicBezTo>
                  <a:pt x="220" y="228"/>
                  <a:pt x="392" y="456"/>
                  <a:pt x="384" y="672"/>
                </a:cubicBezTo>
                <a:cubicBezTo>
                  <a:pt x="376" y="888"/>
                  <a:pt x="188" y="1092"/>
                  <a:pt x="0" y="1296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90e0ac295e_1_474"/>
          <p:cNvSpPr txBox="1"/>
          <p:nvPr/>
        </p:nvSpPr>
        <p:spPr>
          <a:xfrm>
            <a:off x="2297112" y="26670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0" name="Google Shape;810;g190e0ac295e_1_474"/>
          <p:cNvSpPr txBox="1"/>
          <p:nvPr/>
        </p:nvSpPr>
        <p:spPr>
          <a:xfrm>
            <a:off x="3633787" y="4038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1" name="Google Shape;811;g190e0ac295e_1_474"/>
          <p:cNvSpPr txBox="1"/>
          <p:nvPr/>
        </p:nvSpPr>
        <p:spPr>
          <a:xfrm>
            <a:off x="2157412" y="5181600"/>
            <a:ext cx="3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2" name="Google Shape;812;g190e0ac295e_1_474"/>
          <p:cNvSpPr txBox="1"/>
          <p:nvPr/>
        </p:nvSpPr>
        <p:spPr>
          <a:xfrm>
            <a:off x="1382712" y="39624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3" name="Google Shape;813;g190e0ac295e_1_474"/>
          <p:cNvSpPr txBox="1"/>
          <p:nvPr/>
        </p:nvSpPr>
        <p:spPr>
          <a:xfrm>
            <a:off x="2368550" y="3657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14" name="Google Shape;814;g190e0ac295e_1_474"/>
          <p:cNvSpPr txBox="1"/>
          <p:nvPr/>
        </p:nvSpPr>
        <p:spPr>
          <a:xfrm>
            <a:off x="2930525" y="35052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5" name="Google Shape;815;g190e0ac295e_1_474"/>
          <p:cNvSpPr txBox="1"/>
          <p:nvPr/>
        </p:nvSpPr>
        <p:spPr>
          <a:xfrm>
            <a:off x="2930525" y="4419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6" name="Google Shape;816;g190e0ac295e_1_474"/>
          <p:cNvSpPr txBox="1"/>
          <p:nvPr/>
        </p:nvSpPr>
        <p:spPr>
          <a:xfrm>
            <a:off x="1946275" y="44196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7" name="Google Shape;817;g190e0ac295e_1_474"/>
          <p:cNvSpPr txBox="1"/>
          <p:nvPr/>
        </p:nvSpPr>
        <p:spPr>
          <a:xfrm>
            <a:off x="1804987" y="33528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8" name="Google Shape;818;g190e0ac295e_1_474"/>
          <p:cNvSpPr txBox="1"/>
          <p:nvPr/>
        </p:nvSpPr>
        <p:spPr>
          <a:xfrm>
            <a:off x="1382712" y="2286000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819" name="Google Shape;819;g190e0ac295e_1_474"/>
          <p:cNvSpPr/>
          <p:nvPr/>
        </p:nvSpPr>
        <p:spPr>
          <a:xfrm>
            <a:off x="6189662" y="29718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20" name="Google Shape;820;g190e0ac295e_1_474"/>
          <p:cNvSpPr/>
          <p:nvPr/>
        </p:nvSpPr>
        <p:spPr>
          <a:xfrm>
            <a:off x="7034212" y="39624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821" name="Google Shape;821;g190e0ac295e_1_474"/>
          <p:cNvSpPr/>
          <p:nvPr/>
        </p:nvSpPr>
        <p:spPr>
          <a:xfrm>
            <a:off x="6048375" y="49530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22" name="Google Shape;822;g190e0ac295e_1_474"/>
          <p:cNvSpPr/>
          <p:nvPr/>
        </p:nvSpPr>
        <p:spPr>
          <a:xfrm>
            <a:off x="7034212" y="50292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823" name="Google Shape;823;g190e0ac295e_1_474"/>
          <p:cNvSpPr/>
          <p:nvPr/>
        </p:nvSpPr>
        <p:spPr>
          <a:xfrm>
            <a:off x="7104062" y="2971800"/>
            <a:ext cx="3525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824" name="Google Shape;824;g190e0ac295e_1_474"/>
          <p:cNvSpPr/>
          <p:nvPr/>
        </p:nvSpPr>
        <p:spPr>
          <a:xfrm>
            <a:off x="6119812" y="3962400"/>
            <a:ext cx="350700" cy="381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825" name="Google Shape;825;g190e0ac295e_1_474"/>
          <p:cNvGrpSpPr/>
          <p:nvPr/>
        </p:nvGrpSpPr>
        <p:grpSpPr>
          <a:xfrm>
            <a:off x="6542087" y="2743200"/>
            <a:ext cx="509290" cy="476250"/>
            <a:chOff x="4464" y="1728"/>
            <a:chExt cx="348" cy="300"/>
          </a:xfrm>
        </p:grpSpPr>
        <p:cxnSp>
          <p:nvCxnSpPr>
            <p:cNvPr id="826" name="Google Shape;826;g190e0ac295e_1_474"/>
            <p:cNvCxnSpPr/>
            <p:nvPr/>
          </p:nvCxnSpPr>
          <p:spPr>
            <a:xfrm>
              <a:off x="4464" y="1968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27" name="Google Shape;827;g190e0ac295e_1_474"/>
            <p:cNvSpPr txBox="1"/>
            <p:nvPr/>
          </p:nvSpPr>
          <p:spPr>
            <a:xfrm>
              <a:off x="4512" y="17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28" name="Google Shape;828;g190e0ac295e_1_474"/>
          <p:cNvGrpSpPr/>
          <p:nvPr/>
        </p:nvGrpSpPr>
        <p:grpSpPr>
          <a:xfrm>
            <a:off x="6400800" y="5181600"/>
            <a:ext cx="510249" cy="552450"/>
            <a:chOff x="4368" y="3264"/>
            <a:chExt cx="348" cy="348"/>
          </a:xfrm>
        </p:grpSpPr>
        <p:cxnSp>
          <p:nvCxnSpPr>
            <p:cNvPr id="829" name="Google Shape;829;g190e0ac295e_1_474"/>
            <p:cNvCxnSpPr/>
            <p:nvPr/>
          </p:nvCxnSpPr>
          <p:spPr>
            <a:xfrm>
              <a:off x="4368" y="3264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0" name="Google Shape;830;g190e0ac295e_1_474"/>
            <p:cNvSpPr txBox="1"/>
            <p:nvPr/>
          </p:nvSpPr>
          <p:spPr>
            <a:xfrm>
              <a:off x="4416" y="33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31" name="Google Shape;831;g190e0ac295e_1_474"/>
          <p:cNvGrpSpPr/>
          <p:nvPr/>
        </p:nvGrpSpPr>
        <p:grpSpPr>
          <a:xfrm>
            <a:off x="6470650" y="3276600"/>
            <a:ext cx="651007" cy="1905000"/>
            <a:chOff x="4416" y="2064"/>
            <a:chExt cx="444" cy="1200"/>
          </a:xfrm>
        </p:grpSpPr>
        <p:cxnSp>
          <p:nvCxnSpPr>
            <p:cNvPr id="832" name="Google Shape;832;g190e0ac295e_1_474"/>
            <p:cNvCxnSpPr/>
            <p:nvPr/>
          </p:nvCxnSpPr>
          <p:spPr>
            <a:xfrm>
              <a:off x="4416" y="2064"/>
              <a:ext cx="300" cy="1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3" name="Google Shape;833;g190e0ac295e_1_474"/>
            <p:cNvSpPr txBox="1"/>
            <p:nvPr/>
          </p:nvSpPr>
          <p:spPr>
            <a:xfrm>
              <a:off x="4560" y="23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834" name="Google Shape;834;g190e0ac295e_1_474"/>
          <p:cNvGrpSpPr/>
          <p:nvPr/>
        </p:nvGrpSpPr>
        <p:grpSpPr>
          <a:xfrm>
            <a:off x="7245350" y="3352800"/>
            <a:ext cx="0" cy="2133600"/>
            <a:chOff x="4944" y="2112"/>
            <a:chExt cx="0" cy="1344"/>
          </a:xfrm>
        </p:grpSpPr>
        <p:cxnSp>
          <p:nvCxnSpPr>
            <p:cNvPr id="835" name="Google Shape;835;g190e0ac295e_1_474"/>
            <p:cNvCxnSpPr/>
            <p:nvPr/>
          </p:nvCxnSpPr>
          <p:spPr>
            <a:xfrm>
              <a:off x="4944" y="2112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6" name="Google Shape;836;g190e0ac295e_1_474"/>
            <p:cNvSpPr txBox="1"/>
            <p:nvPr/>
          </p:nvSpPr>
          <p:spPr>
            <a:xfrm>
              <a:off x="4944" y="2256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37" name="Google Shape;837;g190e0ac295e_1_474"/>
          <p:cNvGrpSpPr/>
          <p:nvPr/>
        </p:nvGrpSpPr>
        <p:grpSpPr>
          <a:xfrm>
            <a:off x="6259512" y="4343400"/>
            <a:ext cx="0" cy="2057400"/>
            <a:chOff x="4272" y="2736"/>
            <a:chExt cx="0" cy="1296"/>
          </a:xfrm>
        </p:grpSpPr>
        <p:cxnSp>
          <p:nvCxnSpPr>
            <p:cNvPr id="838" name="Google Shape;838;g190e0ac295e_1_474"/>
            <p:cNvCxnSpPr/>
            <p:nvPr/>
          </p:nvCxnSpPr>
          <p:spPr>
            <a:xfrm>
              <a:off x="4272" y="2736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9" name="Google Shape;839;g190e0ac295e_1_474"/>
            <p:cNvSpPr txBox="1"/>
            <p:nvPr/>
          </p:nvSpPr>
          <p:spPr>
            <a:xfrm>
              <a:off x="4272" y="2832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840" name="Google Shape;840;g190e0ac295e_1_474"/>
          <p:cNvSpPr txBox="1"/>
          <p:nvPr/>
        </p:nvSpPr>
        <p:spPr>
          <a:xfrm>
            <a:off x="5697537" y="2362200"/>
            <a:ext cx="60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0A777-815F-F640-3C90-DD7F87B80E70}"/>
              </a:ext>
            </a:extLst>
          </p:cNvPr>
          <p:cNvSpPr txBox="1"/>
          <p:nvPr/>
        </p:nvSpPr>
        <p:spPr>
          <a:xfrm>
            <a:off x="6172245" y="154007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C D A F 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F4316-C162-180C-4A09-2F5634A52FF5}"/>
              </a:ext>
            </a:extLst>
          </p:cNvPr>
          <p:cNvSpPr txBox="1"/>
          <p:nvPr/>
        </p:nvSpPr>
        <p:spPr>
          <a:xfrm>
            <a:off x="6428951" y="199727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 C B F 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of tasks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4343400"/>
            <a:ext cx="83661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of context switches,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global optimization of machine code,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for inter-process/task communication.</a:t>
            </a:r>
            <a:endParaRPr dirty="0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484312"/>
            <a:ext cx="8642350" cy="214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of tasks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4419600"/>
            <a:ext cx="83661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blocking of resources while waiting for input,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flexibility for scheduling, possibly improved result.</a:t>
            </a:r>
            <a:endParaRPr dirty="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484312"/>
            <a:ext cx="86423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457200" y="1997075"/>
            <a:ext cx="83661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appropriate task graph granularity depends upon the context ☞ merging and splitting may be required.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 should be done automatically, depending upon the context.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rewriting of the task system - Example -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l="3247" t="11444" r="2362" b="23624"/>
          <a:stretch/>
        </p:blipFill>
        <p:spPr>
          <a:xfrm>
            <a:off x="179387" y="1557337"/>
            <a:ext cx="8785225" cy="4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a system that needs rewriting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l="3247" t="11444" r="2362" b="23624"/>
          <a:stretch/>
        </p:blipFill>
        <p:spPr>
          <a:xfrm>
            <a:off x="1116012" y="1773237"/>
            <a:ext cx="6696075" cy="368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>
            <a:off x="468312" y="1268412"/>
            <a:ext cx="8135937" cy="3529012"/>
            <a:chOff x="295" y="799"/>
            <a:chExt cx="5125" cy="2223"/>
          </a:xfrm>
        </p:grpSpPr>
        <p:sp>
          <p:nvSpPr>
            <p:cNvPr id="166" name="Google Shape;166;p8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Tasks blocking after they have already started running</a:t>
              </a:r>
              <a:endParaRPr/>
            </a:p>
          </p:txBody>
        </p:sp>
        <p:cxnSp>
          <p:nvCxnSpPr>
            <p:cNvPr id="167" name="Google Shape;167;p8"/>
            <p:cNvCxnSpPr/>
            <p:nvPr/>
          </p:nvCxnSpPr>
          <p:spPr>
            <a:xfrm flipH="1">
              <a:off x="1791" y="1117"/>
              <a:ext cx="726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2608" y="1117"/>
              <a:ext cx="862" cy="1315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2562" y="1162"/>
              <a:ext cx="1044" cy="186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by Cortadella et al.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each of the tasks into a Petri net,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global Petri net from the nets of the tasks,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global net into “sequences of transitions”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task from each such sequence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3348037" y="3429000"/>
            <a:ext cx="5545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Mature, commercial approach not yet available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2206</Words>
  <Application>Microsoft Office PowerPoint</Application>
  <PresentationFormat>On-screen Show (4:3)</PresentationFormat>
  <Paragraphs>412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Courier New</vt:lpstr>
      <vt:lpstr>Noto Sans Symbols</vt:lpstr>
      <vt:lpstr>Arimo</vt:lpstr>
      <vt:lpstr>Times New Roman</vt:lpstr>
      <vt:lpstr>5_ra-2.1-2</vt:lpstr>
      <vt:lpstr>4_ra-2.1-2</vt:lpstr>
      <vt:lpstr>6_ra-2.1-2</vt:lpstr>
      <vt:lpstr>Microsoft Excel Chart</vt:lpstr>
      <vt:lpstr>Optimizations - Compilation for Embedded Processors -</vt:lpstr>
      <vt:lpstr>Structure of this course</vt:lpstr>
      <vt:lpstr>Task-level concurrency management</vt:lpstr>
      <vt:lpstr>Merging of tasks</vt:lpstr>
      <vt:lpstr>Splitting of tasks</vt:lpstr>
      <vt:lpstr>Merging and splitting of tasks</vt:lpstr>
      <vt:lpstr>Automated rewriting of the task system - Example -</vt:lpstr>
      <vt:lpstr>Attributes of a system that needs rewriting</vt:lpstr>
      <vt:lpstr>Work by Cortadella et al.</vt:lpstr>
      <vt:lpstr>Result, as published by Cortadella</vt:lpstr>
      <vt:lpstr>Optimized version of Tin</vt:lpstr>
      <vt:lpstr>High-level software transformations</vt:lpstr>
      <vt:lpstr>PowerPoint Presentation</vt:lpstr>
      <vt:lpstr>Impact of memory allocation on efficiency</vt:lpstr>
      <vt:lpstr>Best performance of innermost loop corresponds to rightmost array index</vt:lpstr>
      <vt:lpstr>☞ Program transformation “Loop interchange”</vt:lpstr>
      <vt:lpstr>Results: strong influence of the memory architecture</vt:lpstr>
      <vt:lpstr>Transformations “Loop fusion” (merging), “loop fission”</vt:lpstr>
      <vt:lpstr>Example: simple loops </vt:lpstr>
      <vt:lpstr>Results: simple loops</vt:lpstr>
      <vt:lpstr>Loop unrolling</vt:lpstr>
      <vt:lpstr>Array Folding</vt:lpstr>
      <vt:lpstr>Array Folding</vt:lpstr>
      <vt:lpstr>Energy-aware compilation (1): Optimization for low-energy the same as for high performance? </vt:lpstr>
      <vt:lpstr>Energy-aware compilation (2)</vt:lpstr>
      <vt:lpstr>Energy-aware compilation (3)</vt:lpstr>
      <vt:lpstr>Exploitation of parallel address computations</vt:lpstr>
      <vt:lpstr>☞ SOA example - Effect of optimised memory layout -</vt:lpstr>
      <vt:lpstr>SOA example: Access sequence, access graph and Hamiltonian paths</vt:lpstr>
      <vt:lpstr>Naïve SOA</vt:lpstr>
      <vt:lpstr>Liao’s algorithm</vt:lpstr>
      <vt:lpstr>Liao’s algorithm on a more complex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Optimizations - Compilation for Embedded Processors -</dc:title>
  <dc:creator>marwedel</dc:creator>
  <cp:lastModifiedBy>Azmayen Sabil</cp:lastModifiedBy>
  <cp:revision>8</cp:revision>
  <dcterms:created xsi:type="dcterms:W3CDTF">1601-01-01T00:00:00Z</dcterms:created>
  <dcterms:modified xsi:type="dcterms:W3CDTF">2023-12-14T12:48:24Z</dcterms:modified>
</cp:coreProperties>
</file>