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mlLb7PNF0MC7naPTK1KQG8/ng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760F6E-B656-4714-8CF2-F8B30A8612C5}">
  <a:tblStyle styleId="{00760F6E-B656-4714-8CF2-F8B30A8612C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https://limblecmms.com/blog/mttr-mtbf-mttf-guide-to-failure-metrics/</a:t>
            </a:r>
            <a:endParaRPr/>
          </a:p>
        </p:txBody>
      </p:sp>
      <p:sp>
        <p:nvSpPr>
          <p:cNvPr id="160" name="Google Shape;16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f63fb5f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f63fb5f0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9f63fb5f0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youtube.com/watch?v=BQXnKpP2l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Software Quality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Portability</a:t>
            </a:r>
            <a:endParaRPr/>
          </a:p>
        </p:txBody>
      </p:sp>
      <p:sp>
        <p:nvSpPr>
          <p:cNvPr id="142" name="Google Shape;142;p10"/>
          <p:cNvSpPr txBox="1"/>
          <p:nvPr>
            <p:ph idx="1" type="body"/>
          </p:nvPr>
        </p:nvSpPr>
        <p:spPr>
          <a:xfrm>
            <a:off x="838200" y="1227909"/>
            <a:ext cx="10774680" cy="4949054"/>
          </a:xfrm>
          <a:prstGeom prst="rect">
            <a:avLst/>
          </a:prstGeom>
          <a:noFill/>
          <a:ln>
            <a:noFill/>
          </a:ln>
        </p:spPr>
        <p:txBody>
          <a:bodyPr anchorCtr="0" anchor="t" bIns="45700" lIns="91425" spcFirstLastPara="1" rIns="91425" wrap="square" tIns="45700">
            <a:normAutofit/>
          </a:bodyPr>
          <a:lstStyle/>
          <a:p>
            <a:pPr indent="-342900" lvl="0" marL="355600" marR="204470" rtl="0" algn="l">
              <a:lnSpc>
                <a:spcPct val="80000"/>
              </a:lnSpc>
              <a:spcBef>
                <a:spcPts val="0"/>
              </a:spcBef>
              <a:spcAft>
                <a:spcPts val="0"/>
              </a:spcAft>
              <a:buClr>
                <a:srgbClr val="3333CC"/>
              </a:buClr>
              <a:buSzPts val="1692"/>
              <a:buFont typeface="Noto Sans Symbols"/>
              <a:buChar char="■"/>
            </a:pPr>
            <a:r>
              <a:rPr b="1" lang="en-US"/>
              <a:t>Adaptability: </a:t>
            </a:r>
            <a:r>
              <a:rPr lang="en-US"/>
              <a:t>Attributes of software that bear on the opportunity for its adaptation to different specified environments without applying other actions or means than those provided for this purpose for the software considered.</a:t>
            </a:r>
            <a:endParaRPr/>
          </a:p>
          <a:p>
            <a:pPr indent="-342900" lvl="0" marL="355600" marR="252095" rtl="0" algn="l">
              <a:lnSpc>
                <a:spcPct val="80000"/>
              </a:lnSpc>
              <a:spcBef>
                <a:spcPts val="575"/>
              </a:spcBef>
              <a:spcAft>
                <a:spcPts val="0"/>
              </a:spcAft>
              <a:buClr>
                <a:srgbClr val="3333CC"/>
              </a:buClr>
              <a:buSzPts val="1692"/>
              <a:buFont typeface="Noto Sans Symbols"/>
              <a:buChar char="■"/>
            </a:pPr>
            <a:r>
              <a:rPr b="1" lang="en-US"/>
              <a:t>Installability: </a:t>
            </a:r>
            <a:r>
              <a:rPr lang="en-US"/>
              <a:t>Attributes of software that bear on the effort needed to install the software in a specified environment.</a:t>
            </a:r>
            <a:endParaRPr/>
          </a:p>
          <a:p>
            <a:pPr indent="-342900" lvl="0" marL="355600" marR="5080" rtl="0" algn="l">
              <a:lnSpc>
                <a:spcPct val="82142"/>
              </a:lnSpc>
              <a:spcBef>
                <a:spcPts val="560"/>
              </a:spcBef>
              <a:spcAft>
                <a:spcPts val="0"/>
              </a:spcAft>
              <a:buClr>
                <a:srgbClr val="3333CC"/>
              </a:buClr>
              <a:buSzPts val="1692"/>
              <a:buFont typeface="Noto Sans Symbols"/>
              <a:buChar char="■"/>
            </a:pPr>
            <a:r>
              <a:rPr b="1" lang="en-US"/>
              <a:t>Conformance: </a:t>
            </a:r>
            <a:r>
              <a:rPr lang="en-US"/>
              <a:t>Attributes of software that make the software adhere to standards or conventions relating to portability.</a:t>
            </a:r>
            <a:endParaRPr/>
          </a:p>
          <a:p>
            <a:pPr indent="-342900" lvl="0" marL="354965" marR="489584" rtl="0" algn="l">
              <a:lnSpc>
                <a:spcPct val="80000"/>
              </a:lnSpc>
              <a:spcBef>
                <a:spcPts val="600"/>
              </a:spcBef>
              <a:spcAft>
                <a:spcPts val="0"/>
              </a:spcAft>
              <a:buClr>
                <a:srgbClr val="3333CC"/>
              </a:buClr>
              <a:buSzPts val="1692"/>
              <a:buFont typeface="Noto Sans Symbols"/>
              <a:buChar char="■"/>
            </a:pPr>
            <a:r>
              <a:rPr b="1" lang="en-US"/>
              <a:t>Replaceability: </a:t>
            </a:r>
            <a:r>
              <a:rPr lang="en-US"/>
              <a:t>Attributes of software that bear on the opportunity and effort of using it in the place of specified other software in the environment of that software.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Reliability: Failure Metrics</a:t>
            </a:r>
            <a:endParaRPr/>
          </a:p>
        </p:txBody>
      </p:sp>
      <p:sp>
        <p:nvSpPr>
          <p:cNvPr id="148" name="Google Shape;148;p11"/>
          <p:cNvSpPr txBox="1"/>
          <p:nvPr>
            <p:ph idx="1" type="body"/>
          </p:nvPr>
        </p:nvSpPr>
        <p:spPr>
          <a:xfrm>
            <a:off x="838200" y="1227909"/>
            <a:ext cx="10515600" cy="24851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Failure simply means that a system, component, or device can no longer produce specific desired results.</a:t>
            </a:r>
            <a:endParaRPr/>
          </a:p>
          <a:p>
            <a:pPr indent="-228600" lvl="0" marL="228600" rtl="0" algn="l">
              <a:lnSpc>
                <a:spcPct val="90000"/>
              </a:lnSpc>
              <a:spcBef>
                <a:spcPts val="1000"/>
              </a:spcBef>
              <a:spcAft>
                <a:spcPts val="0"/>
              </a:spcAft>
              <a:buClr>
                <a:schemeClr val="dk1"/>
              </a:buClr>
              <a:buSzPts val="2800"/>
              <a:buChar char="•"/>
            </a:pPr>
            <a:r>
              <a:rPr lang="en-US"/>
              <a:t>Managing failure correctly means minimizing its negative impact.</a:t>
            </a:r>
            <a:endParaRPr/>
          </a:p>
          <a:p>
            <a:pPr indent="-228600" lvl="0" marL="228600" rtl="0" algn="l">
              <a:lnSpc>
                <a:spcPct val="90000"/>
              </a:lnSpc>
              <a:spcBef>
                <a:spcPts val="1000"/>
              </a:spcBef>
              <a:spcAft>
                <a:spcPts val="0"/>
              </a:spcAft>
              <a:buClr>
                <a:schemeClr val="dk1"/>
              </a:buClr>
              <a:buSzPts val="2800"/>
              <a:buChar char="•"/>
            </a:pPr>
            <a:r>
              <a:rPr lang="en-US"/>
              <a:t>To effectively manage failures, several critical metrics should be monitored.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Mean Time to Failure (MTTF)</a:t>
            </a:r>
            <a:endParaRPr/>
          </a:p>
        </p:txBody>
      </p:sp>
      <p:sp>
        <p:nvSpPr>
          <p:cNvPr id="155" name="Google Shape;155;p12"/>
          <p:cNvSpPr txBox="1"/>
          <p:nvPr>
            <p:ph idx="1" type="body"/>
          </p:nvPr>
        </p:nvSpPr>
        <p:spPr>
          <a:xfrm>
            <a:off x="838200" y="1227909"/>
            <a:ext cx="9507583" cy="4572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Char char="•"/>
            </a:pPr>
            <a:r>
              <a:rPr lang="en-US"/>
              <a:t>It represents the length of time that an item is expected to last in operation until it needs to be replaced.</a:t>
            </a:r>
            <a:endParaRPr/>
          </a:p>
          <a:p>
            <a:pPr indent="-228600" lvl="0" marL="228600" rtl="0" algn="l">
              <a:lnSpc>
                <a:spcPct val="100000"/>
              </a:lnSpc>
              <a:spcBef>
                <a:spcPts val="0"/>
              </a:spcBef>
              <a:spcAft>
                <a:spcPts val="0"/>
              </a:spcAft>
              <a:buClr>
                <a:srgbClr val="333333"/>
              </a:buClr>
              <a:buSzPct val="100000"/>
              <a:buChar char="•"/>
            </a:pPr>
            <a:r>
              <a:rPr b="1" lang="en-US">
                <a:solidFill>
                  <a:srgbClr val="333333"/>
                </a:solidFill>
              </a:rPr>
              <a:t>MTTF</a:t>
            </a:r>
            <a:r>
              <a:rPr lang="en-US">
                <a:solidFill>
                  <a:srgbClr val="333333"/>
                </a:solidFill>
              </a:rPr>
              <a:t> is consistent for systems with large transactions.</a:t>
            </a:r>
            <a:endParaRPr/>
          </a:p>
          <a:p>
            <a:pPr indent="0" lvl="0" marL="0" rtl="0" algn="l">
              <a:lnSpc>
                <a:spcPct val="100000"/>
              </a:lnSpc>
              <a:spcBef>
                <a:spcPts val="0"/>
              </a:spcBef>
              <a:spcAft>
                <a:spcPts val="0"/>
              </a:spcAft>
              <a:buClr>
                <a:schemeClr val="dk1"/>
              </a:buClr>
              <a:buSzPct val="100000"/>
              <a:buNone/>
            </a:pPr>
            <a:r>
              <a:t/>
            </a:r>
            <a:endParaRPr>
              <a:solidFill>
                <a:srgbClr val="333333"/>
              </a:solidFill>
            </a:endParaRPr>
          </a:p>
          <a:p>
            <a:pPr indent="-228600" lvl="0" marL="228600" rtl="0" algn="l">
              <a:lnSpc>
                <a:spcPct val="100000"/>
              </a:lnSpc>
              <a:spcBef>
                <a:spcPts val="0"/>
              </a:spcBef>
              <a:spcAft>
                <a:spcPts val="0"/>
              </a:spcAft>
              <a:buClr>
                <a:srgbClr val="333333"/>
              </a:buClr>
              <a:buSzPct val="100000"/>
              <a:buChar char="•"/>
            </a:pPr>
            <a:r>
              <a:rPr b="1" lang="en-US">
                <a:solidFill>
                  <a:srgbClr val="333333"/>
                </a:solidFill>
              </a:rPr>
              <a:t>MTTF = (total time of operation)/total number of units</a:t>
            </a:r>
            <a:endParaRPr/>
          </a:p>
          <a:p>
            <a:pPr indent="-228600" lvl="0" marL="228600" rtl="0" algn="l">
              <a:lnSpc>
                <a:spcPct val="90000"/>
              </a:lnSpc>
              <a:spcBef>
                <a:spcPts val="1000"/>
              </a:spcBef>
              <a:spcAft>
                <a:spcPts val="0"/>
              </a:spcAft>
              <a:buClr>
                <a:schemeClr val="dk1"/>
              </a:buClr>
              <a:buSzPct val="100000"/>
              <a:buChar char="•"/>
            </a:pPr>
            <a:r>
              <a:rPr lang="en-US"/>
              <a:t>For example, 3 desktop hard drives are tested. The first one failed after 500 000 hours, the second one failed after 600 000 hours, and the third hard drive failed after 700 000 hours in use. </a:t>
            </a:r>
            <a:endParaRPr/>
          </a:p>
          <a:p>
            <a:pPr indent="-228600" lvl="0" marL="228600" rtl="0" algn="l">
              <a:lnSpc>
                <a:spcPct val="90000"/>
              </a:lnSpc>
              <a:spcBef>
                <a:spcPts val="1000"/>
              </a:spcBef>
              <a:spcAft>
                <a:spcPts val="0"/>
              </a:spcAft>
              <a:buClr>
                <a:schemeClr val="dk1"/>
              </a:buClr>
              <a:buSzPct val="100000"/>
              <a:buChar char="•"/>
            </a:pPr>
            <a:r>
              <a:rPr lang="en-US"/>
              <a:t>MTTF in this instance would be:</a:t>
            </a:r>
            <a:endParaRPr/>
          </a:p>
          <a:p>
            <a:pPr indent="-228600" lvl="1" marL="685800" rtl="0" algn="l">
              <a:lnSpc>
                <a:spcPct val="90000"/>
              </a:lnSpc>
              <a:spcBef>
                <a:spcPts val="500"/>
              </a:spcBef>
              <a:spcAft>
                <a:spcPts val="0"/>
              </a:spcAft>
              <a:buClr>
                <a:schemeClr val="dk1"/>
              </a:buClr>
              <a:buSzPct val="100000"/>
              <a:buChar char="•"/>
            </a:pPr>
            <a:r>
              <a:rPr lang="en-US"/>
              <a:t>MTTF = (500 000 + 600 000 + 700 000) / 3</a:t>
            </a:r>
            <a:br>
              <a:rPr lang="en-US"/>
            </a:br>
            <a:r>
              <a:rPr lang="en-US"/>
              <a:t>         = 1 800 000 / 3</a:t>
            </a:r>
            <a:br>
              <a:rPr lang="en-US"/>
            </a:br>
            <a:r>
              <a:rPr lang="en-US"/>
              <a:t>         = 600 000</a:t>
            </a:r>
            <a:endParaRPr/>
          </a:p>
        </p:txBody>
      </p:sp>
      <p:sp>
        <p:nvSpPr>
          <p:cNvPr id="156" name="Google Shape;156;p1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Mean Time to Repair (MTTR)</a:t>
            </a:r>
            <a:endParaRPr/>
          </a:p>
        </p:txBody>
      </p:sp>
      <p:sp>
        <p:nvSpPr>
          <p:cNvPr id="163" name="Google Shape;163;p1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failure occurs, some-time is required to fix the error. </a:t>
            </a:r>
            <a:endParaRPr/>
          </a:p>
          <a:p>
            <a:pPr indent="-228600" lvl="0" marL="228600" rtl="0" algn="l">
              <a:lnSpc>
                <a:spcPct val="90000"/>
              </a:lnSpc>
              <a:spcBef>
                <a:spcPts val="1000"/>
              </a:spcBef>
              <a:spcAft>
                <a:spcPts val="0"/>
              </a:spcAft>
              <a:buClr>
                <a:schemeClr val="dk1"/>
              </a:buClr>
              <a:buSzPts val="2800"/>
              <a:buChar char="•"/>
            </a:pPr>
            <a:r>
              <a:rPr lang="en-US"/>
              <a:t>MTTR measures the average time it takes to track the errors causing the failure and to fix them.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MTTR = </a:t>
            </a:r>
            <a:r>
              <a:rPr b="1" lang="en-US"/>
              <a:t>(total maintenance time)/total number of repairs</a:t>
            </a:r>
            <a:endParaRPr/>
          </a:p>
          <a:p>
            <a:pPr indent="-228600" lvl="0" marL="228600" rtl="0" algn="l">
              <a:lnSpc>
                <a:spcPct val="90000"/>
              </a:lnSpc>
              <a:spcBef>
                <a:spcPts val="1000"/>
              </a:spcBef>
              <a:spcAft>
                <a:spcPts val="0"/>
              </a:spcAft>
              <a:buClr>
                <a:schemeClr val="dk1"/>
              </a:buClr>
              <a:buSzPts val="2800"/>
              <a:buChar char="•"/>
            </a:pPr>
            <a:r>
              <a:rPr lang="en-US"/>
              <a:t>For example:</a:t>
            </a:r>
            <a:endParaRPr/>
          </a:p>
          <a:p>
            <a:pPr indent="-228600" lvl="1" marL="685800" rtl="0" algn="l">
              <a:lnSpc>
                <a:spcPct val="90000"/>
              </a:lnSpc>
              <a:spcBef>
                <a:spcPts val="500"/>
              </a:spcBef>
              <a:spcAft>
                <a:spcPts val="0"/>
              </a:spcAft>
              <a:buClr>
                <a:schemeClr val="dk1"/>
              </a:buClr>
              <a:buSzPts val="2400"/>
              <a:buChar char="•"/>
            </a:pPr>
            <a:r>
              <a:rPr lang="en-US"/>
              <a:t>The first repair takes 30 minutes, second 15 minutes and third 15 minutes. </a:t>
            </a:r>
            <a:endParaRPr/>
          </a:p>
          <a:p>
            <a:pPr indent="-228600" lvl="1" marL="685800" rtl="0" algn="l">
              <a:lnSpc>
                <a:spcPct val="90000"/>
              </a:lnSpc>
              <a:spcBef>
                <a:spcPts val="500"/>
              </a:spcBef>
              <a:spcAft>
                <a:spcPts val="0"/>
              </a:spcAft>
              <a:buClr>
                <a:schemeClr val="dk1"/>
              </a:buClr>
              <a:buSzPts val="2400"/>
              <a:buChar char="•"/>
            </a:pPr>
            <a:r>
              <a:rPr lang="en-US"/>
              <a:t>MTTR = (30 + 15 +15) / 3 = 60 / 3 = 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Mean Time Between Failure (MTBF)</a:t>
            </a:r>
            <a:endParaRPr/>
          </a:p>
        </p:txBody>
      </p:sp>
      <p:sp>
        <p:nvSpPr>
          <p:cNvPr id="169" name="Google Shape;169;p14"/>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Mean Time Between Failures (MTBF) measures the predicted time that passes between one previous failure of a system to the next failure during normal operation. </a:t>
            </a:r>
            <a:endParaRPr/>
          </a:p>
          <a:p>
            <a:pPr indent="-228600" lvl="0" marL="228600" rtl="0" algn="l">
              <a:lnSpc>
                <a:spcPct val="90000"/>
              </a:lnSpc>
              <a:spcBef>
                <a:spcPts val="1000"/>
              </a:spcBef>
              <a:spcAft>
                <a:spcPts val="0"/>
              </a:spcAft>
              <a:buClr>
                <a:schemeClr val="dk1"/>
              </a:buClr>
              <a:buSzPts val="2800"/>
              <a:buChar char="•"/>
            </a:pPr>
            <a:r>
              <a:rPr lang="en-US"/>
              <a:t>In simpler terms, MTBF helps you predict how long an asset can run before the next unplanned breakdown happens.</a:t>
            </a:r>
            <a:endParaRPr/>
          </a:p>
          <a:p>
            <a:pPr indent="-228600" lvl="0" marL="228600" rtl="0" algn="l">
              <a:lnSpc>
                <a:spcPct val="90000"/>
              </a:lnSpc>
              <a:spcBef>
                <a:spcPts val="1000"/>
              </a:spcBef>
              <a:spcAft>
                <a:spcPts val="0"/>
              </a:spcAft>
              <a:buClr>
                <a:schemeClr val="dk1"/>
              </a:buClr>
              <a:buSzPts val="2800"/>
              <a:buChar char="•"/>
            </a:pPr>
            <a:r>
              <a:rPr lang="en-US"/>
              <a:t>MTBF can be measured as:</a:t>
            </a:r>
            <a:endParaRPr/>
          </a:p>
          <a:p>
            <a:pPr indent="-228600" lvl="1" marL="685800" rtl="0" algn="l">
              <a:lnSpc>
                <a:spcPct val="90000"/>
              </a:lnSpc>
              <a:spcBef>
                <a:spcPts val="1000"/>
              </a:spcBef>
              <a:spcAft>
                <a:spcPts val="0"/>
              </a:spcAft>
              <a:buSzPts val="1800"/>
              <a:buChar char="•"/>
            </a:pPr>
            <a:r>
              <a:rPr lang="en-US"/>
              <a:t>MTBF = MTTF + MTTR</a:t>
            </a:r>
            <a:endParaRPr/>
          </a:p>
          <a:p>
            <a:pPr indent="-228600" lvl="1" marL="685800" rtl="0" algn="l">
              <a:lnSpc>
                <a:spcPct val="90000"/>
              </a:lnSpc>
              <a:spcBef>
                <a:spcPts val="500"/>
              </a:spcBef>
              <a:spcAft>
                <a:spcPts val="0"/>
              </a:spcAft>
              <a:buClr>
                <a:schemeClr val="dk1"/>
              </a:buClr>
              <a:buSzPts val="2400"/>
              <a:buChar char="•"/>
            </a:pPr>
            <a:r>
              <a:rPr b="1" lang="en-US"/>
              <a:t>MTBF = (total operation time)/total number of failures</a:t>
            </a:r>
            <a:endParaRPr/>
          </a:p>
          <a:p>
            <a:pPr indent="-228600" lvl="0" marL="228600" rtl="0" algn="l">
              <a:lnSpc>
                <a:spcPct val="90000"/>
              </a:lnSpc>
              <a:spcBef>
                <a:spcPts val="1000"/>
              </a:spcBef>
              <a:spcAft>
                <a:spcPts val="0"/>
              </a:spcAft>
              <a:buClr>
                <a:schemeClr val="dk1"/>
              </a:buClr>
              <a:buSzPts val="2800"/>
              <a:buChar char="•"/>
            </a:pPr>
            <a:r>
              <a:rPr lang="en-US"/>
              <a:t>For example, a system’s expected runtime of ten hours, it ran for nine hours and failed for one hour spread over three occasions.</a:t>
            </a:r>
            <a:endParaRPr/>
          </a:p>
          <a:p>
            <a:pPr indent="-228600" lvl="1" marL="685800" rtl="0" algn="l">
              <a:lnSpc>
                <a:spcPct val="90000"/>
              </a:lnSpc>
              <a:spcBef>
                <a:spcPts val="500"/>
              </a:spcBef>
              <a:spcAft>
                <a:spcPts val="0"/>
              </a:spcAft>
              <a:buClr>
                <a:schemeClr val="dk1"/>
              </a:buClr>
              <a:buSzPts val="2400"/>
              <a:buChar char="•"/>
            </a:pPr>
            <a:r>
              <a:rPr lang="en-US"/>
              <a:t>MTBF = 9/3 = 3 hours</a:t>
            </a:r>
            <a:endParaRPr/>
          </a:p>
          <a:p>
            <a:pPr indent="-228600" lvl="0" marL="228600" rtl="0" algn="l">
              <a:lnSpc>
                <a:spcPct val="90000"/>
              </a:lnSpc>
              <a:spcBef>
                <a:spcPts val="1000"/>
              </a:spcBef>
              <a:spcAft>
                <a:spcPts val="0"/>
              </a:spcAft>
              <a:buClr>
                <a:schemeClr val="dk1"/>
              </a:buClr>
              <a:buSzPts val="2800"/>
              <a:buChar char="•"/>
            </a:pPr>
            <a:r>
              <a:rPr lang="en-US"/>
              <a:t>MTTF uses non-repairable assets while MTBF deals with assets that are repairable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9f63fb5f0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Reliability Prediction</a:t>
            </a:r>
            <a:endParaRPr/>
          </a:p>
        </p:txBody>
      </p:sp>
      <p:sp>
        <p:nvSpPr>
          <p:cNvPr id="176" name="Google Shape;176;g19f63fb5f02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https://www.youtube.com/watch?v=BQXnKpP2lrI</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Quality</a:t>
            </a:r>
            <a:endParaRPr/>
          </a:p>
        </p:txBody>
      </p:sp>
      <p:sp>
        <p:nvSpPr>
          <p:cNvPr id="94" name="Google Shape;94;p2"/>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principal objective of software engineering is to improve the quality of software products. </a:t>
            </a:r>
            <a:endParaRPr/>
          </a:p>
          <a:p>
            <a:pPr indent="-228600" lvl="0" marL="228600" rtl="0" algn="l">
              <a:lnSpc>
                <a:spcPct val="90000"/>
              </a:lnSpc>
              <a:spcBef>
                <a:spcPts val="1000"/>
              </a:spcBef>
              <a:spcAft>
                <a:spcPts val="0"/>
              </a:spcAft>
              <a:buClr>
                <a:schemeClr val="dk1"/>
              </a:buClr>
              <a:buSzPts val="2800"/>
              <a:buChar char="•"/>
            </a:pPr>
            <a:r>
              <a:rPr lang="en-US"/>
              <a:t>But quality, like beauty, is very much in the eyes of the beholder.</a:t>
            </a:r>
            <a:endParaRPr/>
          </a:p>
          <a:p>
            <a:pPr indent="-228600" lvl="0" marL="228600" rtl="0" algn="l">
              <a:lnSpc>
                <a:spcPct val="90000"/>
              </a:lnSpc>
              <a:spcBef>
                <a:spcPts val="1000"/>
              </a:spcBef>
              <a:spcAft>
                <a:spcPts val="0"/>
              </a:spcAft>
              <a:buClr>
                <a:schemeClr val="dk1"/>
              </a:buClr>
              <a:buSzPts val="2800"/>
              <a:buChar char="•"/>
            </a:pPr>
            <a:r>
              <a:rPr lang="en-US"/>
              <a:t>the meaning of software quality, proposed definitions include:</a:t>
            </a:r>
            <a:endParaRPr/>
          </a:p>
          <a:p>
            <a:pPr indent="-228600" lvl="1" marL="685800" rtl="0" algn="l">
              <a:lnSpc>
                <a:spcPct val="90000"/>
              </a:lnSpc>
              <a:spcBef>
                <a:spcPts val="500"/>
              </a:spcBef>
              <a:spcAft>
                <a:spcPts val="0"/>
              </a:spcAft>
              <a:buClr>
                <a:schemeClr val="dk1"/>
              </a:buClr>
              <a:buSzPts val="2400"/>
              <a:buChar char="•"/>
            </a:pPr>
            <a:r>
              <a:rPr lang="en-US"/>
              <a:t>Fitness for purpose</a:t>
            </a:r>
            <a:endParaRPr/>
          </a:p>
          <a:p>
            <a:pPr indent="-228600" lvl="1" marL="685800" rtl="0" algn="l">
              <a:lnSpc>
                <a:spcPct val="90000"/>
              </a:lnSpc>
              <a:spcBef>
                <a:spcPts val="500"/>
              </a:spcBef>
              <a:spcAft>
                <a:spcPts val="0"/>
              </a:spcAft>
              <a:buClr>
                <a:schemeClr val="dk1"/>
              </a:buClr>
              <a:buSzPts val="2400"/>
              <a:buChar char="•"/>
            </a:pPr>
            <a:r>
              <a:rPr lang="en-US"/>
              <a:t>Conformance to specification</a:t>
            </a:r>
            <a:endParaRPr/>
          </a:p>
          <a:p>
            <a:pPr indent="-228600" lvl="1" marL="685800" rtl="0" algn="l">
              <a:lnSpc>
                <a:spcPct val="90000"/>
              </a:lnSpc>
              <a:spcBef>
                <a:spcPts val="500"/>
              </a:spcBef>
              <a:spcAft>
                <a:spcPts val="0"/>
              </a:spcAft>
              <a:buClr>
                <a:schemeClr val="dk1"/>
              </a:buClr>
              <a:buSzPts val="2400"/>
              <a:buChar char="•"/>
            </a:pPr>
            <a:r>
              <a:rPr lang="en-US"/>
              <a:t>Degree of excellence</a:t>
            </a:r>
            <a:endParaRPr/>
          </a:p>
          <a:p>
            <a:pPr indent="-228600" lvl="1" marL="685800" rtl="0" algn="l">
              <a:lnSpc>
                <a:spcPct val="90000"/>
              </a:lnSpc>
              <a:spcBef>
                <a:spcPts val="500"/>
              </a:spcBef>
              <a:spcAft>
                <a:spcPts val="0"/>
              </a:spcAft>
              <a:buClr>
                <a:schemeClr val="dk1"/>
              </a:buClr>
              <a:buSzPts val="2400"/>
              <a:buChar char="•"/>
            </a:pPr>
            <a:r>
              <a:rPr lang="en-US"/>
              <a:t>Timeliness</a:t>
            </a:r>
            <a:endParaRPr/>
          </a:p>
          <a:p>
            <a:pPr indent="-228600" lvl="0" marL="228600" rtl="0" algn="l">
              <a:lnSpc>
                <a:spcPct val="90000"/>
              </a:lnSpc>
              <a:spcBef>
                <a:spcPts val="1000"/>
              </a:spcBef>
              <a:spcAft>
                <a:spcPts val="0"/>
              </a:spcAft>
              <a:buClr>
                <a:schemeClr val="dk1"/>
              </a:buClr>
              <a:buSzPts val="2800"/>
              <a:buChar char="•"/>
            </a:pPr>
            <a:r>
              <a:rPr lang="en-US"/>
              <a:t>Quality is an external attribute and it dependents on the user.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Quality Model: ISO 9126</a:t>
            </a:r>
            <a:endParaRPr/>
          </a:p>
        </p:txBody>
      </p:sp>
      <p:sp>
        <p:nvSpPr>
          <p:cNvPr id="100" name="Google Shape;100;p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070C0"/>
              </a:buClr>
              <a:buSzPct val="100000"/>
              <a:buChar char="•"/>
            </a:pPr>
            <a:r>
              <a:rPr lang="en-US">
                <a:solidFill>
                  <a:srgbClr val="0070C0"/>
                </a:solidFill>
              </a:rPr>
              <a:t>Functionality</a:t>
            </a:r>
            <a:r>
              <a:rPr lang="en-US"/>
              <a:t> is the set of attributes that bear on the existence of a set of functions and their specified properties. The functions are those that satisfy stated or implied needs.</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Reliability</a:t>
            </a:r>
            <a:r>
              <a:rPr lang="en-US"/>
              <a:t> is the set of attributes that bear on the capability of software to maintain its level of performance under stated conditions for a stated  period of time. </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Usability</a:t>
            </a:r>
            <a:r>
              <a:rPr lang="en-US"/>
              <a:t> is the set of attributes that bear on the effort needed for use, and on the individual assessment of such use, by a stated or implied set of users. </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Efficiency</a:t>
            </a:r>
            <a:r>
              <a:rPr lang="en-US"/>
              <a:t> is the set of attributes that bear on the relationship between the level of performance of the software and the amount of resources used, under stated conditions. </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Maintainability</a:t>
            </a:r>
            <a:r>
              <a:rPr lang="en-US"/>
              <a:t> is the set of attributes that bear on the effort needed to make specified modifications. </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Portability</a:t>
            </a:r>
            <a:r>
              <a:rPr lang="en-US"/>
              <a:t> is the set of attributes that bear on the ability of software to be transferred from one environment.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ISO 9126</a:t>
            </a:r>
            <a:endParaRPr/>
          </a:p>
        </p:txBody>
      </p:sp>
      <p:graphicFrame>
        <p:nvGraphicFramePr>
          <p:cNvPr id="106" name="Google Shape;106;p4"/>
          <p:cNvGraphicFramePr/>
          <p:nvPr/>
        </p:nvGraphicFramePr>
        <p:xfrm>
          <a:off x="1028700" y="1790700"/>
          <a:ext cx="3000000" cy="3000000"/>
        </p:xfrm>
        <a:graphic>
          <a:graphicData uri="http://schemas.openxmlformats.org/drawingml/2006/table">
            <a:tbl>
              <a:tblPr bandRow="1" firstRow="1">
                <a:noFill/>
                <a:tableStyleId>{00760F6E-B656-4714-8CF2-F8B30A8612C5}</a:tableStyleId>
              </a:tblPr>
              <a:tblGrid>
                <a:gridCol w="2260300"/>
                <a:gridCol w="2170750"/>
                <a:gridCol w="2431000"/>
                <a:gridCol w="2180700"/>
              </a:tblGrid>
              <a:tr h="335275">
                <a:tc>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Characteristics</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Attributes</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35275">
                <a:tc rowSpan="2">
                  <a:txBody>
                    <a:bodyPr/>
                    <a:lstStyle/>
                    <a:p>
                      <a:pPr indent="0" lvl="0" marL="90805"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Functionality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Suitability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Interoperability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Accuracy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vMerge="1"/>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Compliance</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Security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rowSpan="2">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Reliability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Maturity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Recoverability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Fault tolerance</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vMerge="1"/>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Crash frequency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Usability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Understandability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Learnability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Operability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Efficiency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Time behaviour</a:t>
                      </a:r>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Resource behaviour</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rowSpan="2">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Maintainability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Analyzability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3970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Stability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Changeability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vMerge="1"/>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Testability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rowSpan="2">
                  <a:txBody>
                    <a:bodyPr/>
                    <a:lstStyle/>
                    <a:p>
                      <a:pPr indent="0" lvl="0" marL="91440" marR="0" rtl="0" algn="l">
                        <a:lnSpc>
                          <a:spcPct val="100000"/>
                        </a:lnSpc>
                        <a:spcBef>
                          <a:spcPts val="0"/>
                        </a:spcBef>
                        <a:spcAft>
                          <a:spcPts val="0"/>
                        </a:spcAft>
                        <a:buNone/>
                      </a:pPr>
                      <a:r>
                        <a:rPr b="1" lang="en-US" sz="1600" u="none" cap="none" strike="noStrike">
                          <a:solidFill>
                            <a:schemeClr val="dk1"/>
                          </a:solidFill>
                          <a:latin typeface="Calibri"/>
                          <a:ea typeface="Calibri"/>
                          <a:cs typeface="Calibri"/>
                          <a:sym typeface="Calibri"/>
                        </a:rPr>
                        <a:t>Portability</a:t>
                      </a:r>
                      <a:endParaRPr sz="1600" u="none" cap="none" strike="noStrike">
                        <a:solidFill>
                          <a:schemeClr val="dk1"/>
                        </a:solidFill>
                        <a:latin typeface="Calibri"/>
                        <a:ea typeface="Calibri"/>
                        <a:cs typeface="Calibri"/>
                        <a:sym typeface="Calibri"/>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Adaptability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Installability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Conformance</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vMerge="1"/>
                <a:tc>
                  <a:txBody>
                    <a:bodyPr/>
                    <a:lstStyle/>
                    <a:p>
                      <a:pPr indent="0" lvl="0" marL="91440" marR="0" rtl="0" algn="l">
                        <a:lnSpc>
                          <a:spcPct val="100000"/>
                        </a:lnSpc>
                        <a:spcBef>
                          <a:spcPts val="0"/>
                        </a:spcBef>
                        <a:spcAft>
                          <a:spcPts val="0"/>
                        </a:spcAft>
                        <a:buNone/>
                      </a:pPr>
                      <a:r>
                        <a:rPr lang="en-US" sz="1600" u="none" cap="none" strike="noStrike">
                          <a:solidFill>
                            <a:schemeClr val="dk1"/>
                          </a:solidFill>
                          <a:latin typeface="Calibri"/>
                          <a:ea typeface="Calibri"/>
                          <a:cs typeface="Calibri"/>
                          <a:sym typeface="Calibri"/>
                        </a:rPr>
                        <a:t>Replacability</a:t>
                      </a:r>
                      <a:endParaRPr sz="1600" u="none" cap="none" strike="noStrike">
                        <a:solidFill>
                          <a:schemeClr val="dk1"/>
                        </a:solidFill>
                        <a:latin typeface="Calibri"/>
                        <a:ea typeface="Calibri"/>
                        <a:cs typeface="Calibri"/>
                        <a:sym typeface="Calibri"/>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Functionality</a:t>
            </a:r>
            <a:endParaRPr/>
          </a:p>
        </p:txBody>
      </p:sp>
      <p:sp>
        <p:nvSpPr>
          <p:cNvPr id="112" name="Google Shape;112;p5"/>
          <p:cNvSpPr txBox="1"/>
          <p:nvPr>
            <p:ph idx="1" type="body"/>
          </p:nvPr>
        </p:nvSpPr>
        <p:spPr>
          <a:xfrm>
            <a:off x="838200" y="1227909"/>
            <a:ext cx="10591800" cy="4949054"/>
          </a:xfrm>
          <a:prstGeom prst="rect">
            <a:avLst/>
          </a:prstGeom>
          <a:noFill/>
          <a:ln>
            <a:noFill/>
          </a:ln>
        </p:spPr>
        <p:txBody>
          <a:bodyPr anchorCtr="0" anchor="t" bIns="45700" lIns="91425" spcFirstLastPara="1" rIns="91425" wrap="square" tIns="45700">
            <a:normAutofit/>
          </a:bodyPr>
          <a:lstStyle/>
          <a:p>
            <a:pPr indent="-342900" lvl="0" marL="355600" marR="5080" rtl="0" algn="l">
              <a:lnSpc>
                <a:spcPct val="82142"/>
              </a:lnSpc>
              <a:spcBef>
                <a:spcPts val="0"/>
              </a:spcBef>
              <a:spcAft>
                <a:spcPts val="0"/>
              </a:spcAft>
              <a:buClr>
                <a:srgbClr val="3333CC"/>
              </a:buClr>
              <a:buSzPts val="1692"/>
              <a:buFont typeface="Noto Sans Symbols"/>
              <a:buChar char="■"/>
            </a:pPr>
            <a:r>
              <a:rPr b="1" lang="en-US"/>
              <a:t>Suitability: </a:t>
            </a:r>
            <a:r>
              <a:rPr lang="en-US"/>
              <a:t>Attributes of software that bear on the presence and appropriateness of a set of functions for specified tasks.</a:t>
            </a:r>
            <a:endParaRPr/>
          </a:p>
          <a:p>
            <a:pPr indent="-342900" lvl="0" marL="354965" marR="38100" rtl="0" algn="l">
              <a:lnSpc>
                <a:spcPct val="82142"/>
              </a:lnSpc>
              <a:spcBef>
                <a:spcPts val="580"/>
              </a:spcBef>
              <a:spcAft>
                <a:spcPts val="0"/>
              </a:spcAft>
              <a:buClr>
                <a:srgbClr val="3333CC"/>
              </a:buClr>
              <a:buSzPts val="1692"/>
              <a:buFont typeface="Noto Sans Symbols"/>
              <a:buChar char="■"/>
            </a:pPr>
            <a:r>
              <a:rPr b="1" lang="en-US"/>
              <a:t>Accuracy: </a:t>
            </a:r>
            <a:r>
              <a:rPr lang="en-US"/>
              <a:t>Attributes of software that bear on the provision of right or agreed results or effects.</a:t>
            </a:r>
            <a:endParaRPr/>
          </a:p>
          <a:p>
            <a:pPr indent="-342900" lvl="0" marL="355600" marR="503555" rtl="0" algn="l">
              <a:lnSpc>
                <a:spcPct val="82142"/>
              </a:lnSpc>
              <a:spcBef>
                <a:spcPts val="585"/>
              </a:spcBef>
              <a:spcAft>
                <a:spcPts val="0"/>
              </a:spcAft>
              <a:buClr>
                <a:srgbClr val="3333CC"/>
              </a:buClr>
              <a:buSzPts val="1692"/>
              <a:buFont typeface="Noto Sans Symbols"/>
              <a:buChar char="■"/>
            </a:pPr>
            <a:r>
              <a:rPr b="1" lang="en-US"/>
              <a:t>Interoperability: </a:t>
            </a:r>
            <a:r>
              <a:rPr lang="en-US"/>
              <a:t>Attributes of software that bear on its ability to interact with specified systems.</a:t>
            </a:r>
            <a:endParaRPr/>
          </a:p>
          <a:p>
            <a:pPr indent="-342900" lvl="0" marL="354965" marR="65405" rtl="0" algn="l">
              <a:lnSpc>
                <a:spcPct val="82142"/>
              </a:lnSpc>
              <a:spcBef>
                <a:spcPts val="585"/>
              </a:spcBef>
              <a:spcAft>
                <a:spcPts val="0"/>
              </a:spcAft>
              <a:buClr>
                <a:srgbClr val="3333CC"/>
              </a:buClr>
              <a:buSzPts val="1692"/>
              <a:buFont typeface="Noto Sans Symbols"/>
              <a:buChar char="■"/>
            </a:pPr>
            <a:r>
              <a:rPr b="1" lang="en-US"/>
              <a:t>Compliance: </a:t>
            </a:r>
            <a:r>
              <a:rPr lang="en-US"/>
              <a:t>Attributes of software that make the software adhere to application related standards or conventions or regulations in laws and similar prescriptions.</a:t>
            </a:r>
            <a:endParaRPr/>
          </a:p>
          <a:p>
            <a:pPr indent="-342900" lvl="0" marL="354965" marR="337185" rtl="0" algn="l">
              <a:lnSpc>
                <a:spcPct val="82142"/>
              </a:lnSpc>
              <a:spcBef>
                <a:spcPts val="590"/>
              </a:spcBef>
              <a:spcAft>
                <a:spcPts val="0"/>
              </a:spcAft>
              <a:buClr>
                <a:srgbClr val="3333CC"/>
              </a:buClr>
              <a:buSzPts val="1692"/>
              <a:buFont typeface="Noto Sans Symbols"/>
              <a:buChar char="■"/>
            </a:pPr>
            <a:r>
              <a:rPr b="1" lang="en-US"/>
              <a:t>Security: </a:t>
            </a:r>
            <a:r>
              <a:rPr lang="en-US"/>
              <a:t>Attributes of software that bear on its ability to prevent unauthorized access, whether accidental or deliberate, to programs and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Reliability</a:t>
            </a:r>
            <a:endParaRPr/>
          </a:p>
        </p:txBody>
      </p:sp>
      <p:sp>
        <p:nvSpPr>
          <p:cNvPr id="118" name="Google Shape;118;p6"/>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55600" marR="187325" rtl="0" algn="l">
              <a:lnSpc>
                <a:spcPct val="92500"/>
              </a:lnSpc>
              <a:spcBef>
                <a:spcPts val="0"/>
              </a:spcBef>
              <a:spcAft>
                <a:spcPts val="0"/>
              </a:spcAft>
              <a:buClr>
                <a:srgbClr val="3333CC"/>
              </a:buClr>
              <a:buSzPts val="1692"/>
              <a:buFont typeface="Noto Sans Symbols"/>
              <a:buChar char="■"/>
            </a:pPr>
            <a:r>
              <a:rPr b="1" lang="en-US"/>
              <a:t>Maturity: </a:t>
            </a:r>
            <a:r>
              <a:rPr lang="en-US"/>
              <a:t>Attributes of software that bear on the frequency of failure by faults in the software.</a:t>
            </a:r>
            <a:endParaRPr/>
          </a:p>
          <a:p>
            <a:pPr indent="-342900" lvl="0" marL="355600" marR="217804" rtl="0" algn="l">
              <a:lnSpc>
                <a:spcPct val="92500"/>
              </a:lnSpc>
              <a:spcBef>
                <a:spcPts val="580"/>
              </a:spcBef>
              <a:spcAft>
                <a:spcPts val="0"/>
              </a:spcAft>
              <a:buClr>
                <a:srgbClr val="3333CC"/>
              </a:buClr>
              <a:buSzPts val="1692"/>
              <a:buFont typeface="Noto Sans Symbols"/>
              <a:buChar char="■"/>
            </a:pPr>
            <a:r>
              <a:rPr b="1" lang="en-US"/>
              <a:t>Fault tolerance: </a:t>
            </a:r>
            <a:r>
              <a:rPr lang="en-US"/>
              <a:t>Attributes of software that bear on its  ability to maintain a specified level of performance in cases of software faults or of infringement of its specified interface.</a:t>
            </a:r>
            <a:endParaRPr/>
          </a:p>
          <a:p>
            <a:pPr indent="-342900" lvl="0" marL="355600" marR="504825" rtl="0" algn="l">
              <a:lnSpc>
                <a:spcPct val="92500"/>
              </a:lnSpc>
              <a:spcBef>
                <a:spcPts val="585"/>
              </a:spcBef>
              <a:spcAft>
                <a:spcPts val="0"/>
              </a:spcAft>
              <a:buClr>
                <a:srgbClr val="3333CC"/>
              </a:buClr>
              <a:buSzPts val="1692"/>
              <a:buFont typeface="Noto Sans Symbols"/>
              <a:buChar char="■"/>
            </a:pPr>
            <a:r>
              <a:rPr b="1" lang="en-US"/>
              <a:t>Crash frequency: </a:t>
            </a:r>
            <a:r>
              <a:rPr lang="en-US"/>
              <a:t>The number of the system crashes per unit of time.</a:t>
            </a:r>
            <a:endParaRPr/>
          </a:p>
          <a:p>
            <a:pPr indent="-342900" lvl="0" marL="355600" marR="5080" rtl="0" algn="l">
              <a:lnSpc>
                <a:spcPct val="92500"/>
              </a:lnSpc>
              <a:spcBef>
                <a:spcPts val="580"/>
              </a:spcBef>
              <a:spcAft>
                <a:spcPts val="0"/>
              </a:spcAft>
              <a:buClr>
                <a:srgbClr val="3333CC"/>
              </a:buClr>
              <a:buSzPts val="1692"/>
              <a:buFont typeface="Noto Sans Symbols"/>
              <a:buChar char="■"/>
            </a:pPr>
            <a:r>
              <a:rPr b="1" lang="en-US"/>
              <a:t>Recoverability: </a:t>
            </a:r>
            <a:r>
              <a:rPr lang="en-US"/>
              <a:t>Attributes of software that bear on the capability to re-establish its level of performance and recover the data directly affected in case of a failure and on the time and effort needed for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Usability</a:t>
            </a:r>
            <a:endParaRPr/>
          </a:p>
        </p:txBody>
      </p:sp>
      <p:sp>
        <p:nvSpPr>
          <p:cNvPr id="124" name="Google Shape;124;p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55600" marR="5080" rtl="0" algn="l">
              <a:lnSpc>
                <a:spcPct val="80000"/>
              </a:lnSpc>
              <a:spcBef>
                <a:spcPts val="0"/>
              </a:spcBef>
              <a:spcAft>
                <a:spcPts val="0"/>
              </a:spcAft>
              <a:buClr>
                <a:srgbClr val="3333CC"/>
              </a:buClr>
              <a:buSzPts val="1650"/>
              <a:buFont typeface="Noto Sans Symbols"/>
              <a:buChar char="■"/>
            </a:pPr>
            <a:r>
              <a:rPr b="1" lang="en-US"/>
              <a:t>Understandability: </a:t>
            </a:r>
            <a:r>
              <a:rPr lang="en-US"/>
              <a:t>Attributes of software that bear on the users’ effort for recognizing the logical concept and its applicability.</a:t>
            </a:r>
            <a:endParaRPr sz="3500"/>
          </a:p>
          <a:p>
            <a:pPr indent="-342900" lvl="0" marL="354965" marR="432434" rtl="0" algn="l">
              <a:lnSpc>
                <a:spcPct val="80000"/>
              </a:lnSpc>
              <a:spcBef>
                <a:spcPts val="1000"/>
              </a:spcBef>
              <a:spcAft>
                <a:spcPts val="0"/>
              </a:spcAft>
              <a:buClr>
                <a:srgbClr val="3333CC"/>
              </a:buClr>
              <a:buSzPts val="1650"/>
              <a:buFont typeface="Noto Sans Symbols"/>
              <a:buChar char="■"/>
            </a:pPr>
            <a:r>
              <a:rPr b="1" lang="en-US"/>
              <a:t>Learnability: </a:t>
            </a:r>
            <a:r>
              <a:rPr lang="en-US"/>
              <a:t>Attributes of software that bear on the users’ effort for learning its application (for example, operation control, input, output).</a:t>
            </a:r>
            <a:endParaRPr sz="3500"/>
          </a:p>
          <a:p>
            <a:pPr indent="-342900" lvl="0" marL="355600" marR="46990" rtl="0" algn="l">
              <a:lnSpc>
                <a:spcPct val="80000"/>
              </a:lnSpc>
              <a:spcBef>
                <a:spcPts val="1000"/>
              </a:spcBef>
              <a:spcAft>
                <a:spcPts val="0"/>
              </a:spcAft>
              <a:buClr>
                <a:srgbClr val="3333CC"/>
              </a:buClr>
              <a:buSzPts val="1650"/>
              <a:buFont typeface="Noto Sans Symbols"/>
              <a:buChar char="■"/>
            </a:pPr>
            <a:r>
              <a:rPr b="1" lang="en-US"/>
              <a:t>Operability: </a:t>
            </a:r>
            <a:r>
              <a:rPr lang="en-US"/>
              <a:t>Attributes of software that bear on the users’ effort for operation and operation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Efficiency</a:t>
            </a:r>
            <a:endParaRPr/>
          </a:p>
        </p:txBody>
      </p:sp>
      <p:sp>
        <p:nvSpPr>
          <p:cNvPr id="130" name="Google Shape;130;p8"/>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55600" marR="93980" rtl="0" algn="just">
              <a:lnSpc>
                <a:spcPct val="100000"/>
              </a:lnSpc>
              <a:spcBef>
                <a:spcPts val="0"/>
              </a:spcBef>
              <a:spcAft>
                <a:spcPts val="0"/>
              </a:spcAft>
              <a:buClr>
                <a:srgbClr val="3333CC"/>
              </a:buClr>
              <a:buSzPts val="1900"/>
              <a:buFont typeface="Noto Sans Symbols"/>
              <a:buChar char="■"/>
            </a:pPr>
            <a:r>
              <a:rPr b="1" lang="en-US" sz="3200"/>
              <a:t>Efficiency: </a:t>
            </a:r>
            <a:r>
              <a:rPr lang="en-US" sz="3200"/>
              <a:t>The extent to which a product or process can operate using the fewest possible resources.</a:t>
            </a:r>
            <a:endParaRPr/>
          </a:p>
          <a:p>
            <a:pPr indent="-287019" lvl="1" marL="756285" marR="88265" rtl="0" algn="l">
              <a:lnSpc>
                <a:spcPct val="100000"/>
              </a:lnSpc>
              <a:spcBef>
                <a:spcPts val="595"/>
              </a:spcBef>
              <a:spcAft>
                <a:spcPts val="0"/>
              </a:spcAft>
              <a:buClr>
                <a:srgbClr val="FF0000"/>
              </a:buClr>
              <a:buSzPts val="1300"/>
              <a:buFont typeface="Noto Sans Symbols"/>
              <a:buChar char="■"/>
            </a:pPr>
            <a:r>
              <a:rPr b="1" lang="en-US"/>
              <a:t>Time behaviour: </a:t>
            </a:r>
            <a:r>
              <a:rPr lang="en-US"/>
              <a:t>Attributes of software that bear on response and processing times and on throughput rates in performing its function.</a:t>
            </a:r>
            <a:endParaRPr/>
          </a:p>
          <a:p>
            <a:pPr indent="-287019" lvl="1" marL="756285" marR="5080" rtl="0" algn="just">
              <a:lnSpc>
                <a:spcPct val="107916"/>
              </a:lnSpc>
              <a:spcBef>
                <a:spcPts val="615"/>
              </a:spcBef>
              <a:spcAft>
                <a:spcPts val="0"/>
              </a:spcAft>
              <a:buClr>
                <a:srgbClr val="FF0000"/>
              </a:buClr>
              <a:buSzPts val="1300"/>
              <a:buFont typeface="Noto Sans Symbols"/>
              <a:buChar char="■"/>
            </a:pPr>
            <a:r>
              <a:rPr b="1" lang="en-US"/>
              <a:t>Resource behaviour: </a:t>
            </a:r>
            <a:r>
              <a:rPr lang="en-US"/>
              <a:t>Attributes of software that bear on the amount of resources used and the duration of such use in performing its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Maintainability</a:t>
            </a:r>
            <a:endParaRPr/>
          </a:p>
        </p:txBody>
      </p:sp>
      <p:sp>
        <p:nvSpPr>
          <p:cNvPr id="136" name="Google Shape;136;p9"/>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54965" marR="5080" rtl="0" algn="l">
              <a:lnSpc>
                <a:spcPct val="80000"/>
              </a:lnSpc>
              <a:spcBef>
                <a:spcPts val="0"/>
              </a:spcBef>
              <a:spcAft>
                <a:spcPts val="0"/>
              </a:spcAft>
              <a:buClr>
                <a:srgbClr val="3333CC"/>
              </a:buClr>
              <a:buSzPts val="1650"/>
              <a:buFont typeface="Noto Sans Symbols"/>
              <a:buChar char="■"/>
            </a:pPr>
            <a:r>
              <a:rPr b="1" lang="en-US"/>
              <a:t>Analysability: </a:t>
            </a:r>
            <a:r>
              <a:rPr lang="en-US"/>
              <a:t>Attributes of software that bear on the effort needed for diagnosis of deficiencies or causes of failures, or for identification of parts to be modified.</a:t>
            </a:r>
            <a:endParaRPr/>
          </a:p>
          <a:p>
            <a:pPr indent="-342900" lvl="0" marL="354965" marR="104775" rtl="0" algn="just">
              <a:lnSpc>
                <a:spcPct val="80000"/>
              </a:lnSpc>
              <a:spcBef>
                <a:spcPts val="675"/>
              </a:spcBef>
              <a:spcAft>
                <a:spcPts val="0"/>
              </a:spcAft>
              <a:buClr>
                <a:srgbClr val="3333CC"/>
              </a:buClr>
              <a:buSzPts val="1650"/>
              <a:buFont typeface="Noto Sans Symbols"/>
              <a:buChar char="■"/>
            </a:pPr>
            <a:r>
              <a:rPr b="1" lang="en-US"/>
              <a:t>Changeability: </a:t>
            </a:r>
            <a:r>
              <a:rPr lang="en-US"/>
              <a:t>Attributes of software that bear on the effort needed for modification, fault removal or for environmental change.</a:t>
            </a:r>
            <a:endParaRPr/>
          </a:p>
          <a:p>
            <a:pPr indent="-342900" lvl="0" marL="355600" marR="482600" rtl="0" algn="l">
              <a:lnSpc>
                <a:spcPct val="80000"/>
              </a:lnSpc>
              <a:spcBef>
                <a:spcPts val="675"/>
              </a:spcBef>
              <a:spcAft>
                <a:spcPts val="0"/>
              </a:spcAft>
              <a:buClr>
                <a:srgbClr val="3333CC"/>
              </a:buClr>
              <a:buSzPts val="1650"/>
              <a:buFont typeface="Noto Sans Symbols"/>
              <a:buChar char="■"/>
            </a:pPr>
            <a:r>
              <a:rPr b="1" lang="en-US"/>
              <a:t>Stability: </a:t>
            </a:r>
            <a:r>
              <a:rPr lang="en-US"/>
              <a:t>Attributes of software that bear on the risk of unexpected effect of modifications.</a:t>
            </a:r>
            <a:endParaRPr/>
          </a:p>
          <a:p>
            <a:pPr indent="-342900" lvl="0" marL="354965" marR="149225" rtl="0" algn="l">
              <a:lnSpc>
                <a:spcPct val="80000"/>
              </a:lnSpc>
              <a:spcBef>
                <a:spcPts val="675"/>
              </a:spcBef>
              <a:spcAft>
                <a:spcPts val="0"/>
              </a:spcAft>
              <a:buClr>
                <a:srgbClr val="3333CC"/>
              </a:buClr>
              <a:buSzPts val="1650"/>
              <a:buFont typeface="Noto Sans Symbols"/>
              <a:buChar char="■"/>
            </a:pPr>
            <a:r>
              <a:rPr b="1" lang="en-US"/>
              <a:t>Testability: </a:t>
            </a:r>
            <a:r>
              <a:rPr lang="en-US"/>
              <a:t>Attributes of software that bear on the effort needed for validating the modified software.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2021-09-01T15:59:58Z</dcterms:created>
  <dc:creator>jubair</dc:creator>
</cp:coreProperties>
</file>