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7" r:id="rId2"/>
    <p:sldId id="258" r:id="rId3"/>
    <p:sldId id="263" r:id="rId4"/>
    <p:sldId id="264" r:id="rId5"/>
    <p:sldId id="265" r:id="rId6"/>
    <p:sldId id="266" r:id="rId7"/>
    <p:sldId id="267" r:id="rId8"/>
    <p:sldId id="261" r:id="rId9"/>
    <p:sldId id="282" r:id="rId10"/>
    <p:sldId id="284" r:id="rId11"/>
    <p:sldId id="286" r:id="rId12"/>
    <p:sldId id="291" r:id="rId13"/>
    <p:sldId id="268" r:id="rId14"/>
    <p:sldId id="269" r:id="rId15"/>
    <p:sldId id="270" r:id="rId16"/>
    <p:sldId id="271" r:id="rId17"/>
    <p:sldId id="272" r:id="rId18"/>
    <p:sldId id="273" r:id="rId19"/>
    <p:sldId id="274" r:id="rId20"/>
    <p:sldId id="275" r:id="rId21"/>
    <p:sldId id="276" r:id="rId22"/>
    <p:sldId id="444" r:id="rId23"/>
    <p:sldId id="446" r:id="rId24"/>
    <p:sldId id="447" r:id="rId25"/>
    <p:sldId id="449" r:id="rId26"/>
    <p:sldId id="450" r:id="rId27"/>
    <p:sldId id="490" r:id="rId28"/>
    <p:sldId id="491" r:id="rId29"/>
    <p:sldId id="456" r:id="rId30"/>
    <p:sldId id="457" r:id="rId31"/>
    <p:sldId id="458" r:id="rId32"/>
    <p:sldId id="460" r:id="rId33"/>
    <p:sldId id="461" r:id="rId34"/>
    <p:sldId id="462" r:id="rId35"/>
    <p:sldId id="464" r:id="rId36"/>
    <p:sldId id="477" r:id="rId37"/>
    <p:sldId id="466" r:id="rId38"/>
    <p:sldId id="478" r:id="rId39"/>
    <p:sldId id="479" r:id="rId40"/>
    <p:sldId id="469" r:id="rId41"/>
    <p:sldId id="480" r:id="rId42"/>
    <p:sldId id="481" r:id="rId43"/>
    <p:sldId id="467" r:id="rId44"/>
    <p:sldId id="482" r:id="rId45"/>
    <p:sldId id="483" r:id="rId46"/>
    <p:sldId id="470" r:id="rId47"/>
    <p:sldId id="485" r:id="rId48"/>
    <p:sldId id="486" r:id="rId49"/>
    <p:sldId id="468" r:id="rId50"/>
    <p:sldId id="487" r:id="rId51"/>
    <p:sldId id="489" r:id="rId52"/>
    <p:sldId id="475" r:id="rId53"/>
    <p:sldId id="277" r:id="rId54"/>
    <p:sldId id="278" r:id="rId55"/>
    <p:sldId id="262" r:id="rId56"/>
    <p:sldId id="27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80284"/>
  </p:normalViewPr>
  <p:slideViewPr>
    <p:cSldViewPr snapToGrid="0" snapToObjects="1">
      <p:cViewPr varScale="1">
        <p:scale>
          <a:sx n="93" d="100"/>
          <a:sy n="93"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E5BC4-0582-9346-B729-F13ECC9E08A5}"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EE65D-4573-1E48-822C-73ECFE0AE0C0}" type="slidenum">
              <a:rPr lang="en-US" smtClean="0"/>
              <a:t>‹#›</a:t>
            </a:fld>
            <a:endParaRPr lang="en-US"/>
          </a:p>
        </p:txBody>
      </p:sp>
    </p:spTree>
    <p:extLst>
      <p:ext uri="{BB962C8B-B14F-4D97-AF65-F5344CB8AC3E}">
        <p14:creationId xmlns:p14="http://schemas.microsoft.com/office/powerpoint/2010/main" val="315520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8D5E0A-C6CE-244F-81A0-FE2A525CF947}"/>
              </a:ext>
            </a:extLst>
          </p:cNvPr>
          <p:cNvSpPr>
            <a:spLocks noGrp="1" noChangeArrowheads="1"/>
          </p:cNvSpPr>
          <p:nvPr>
            <p:ph type="sldNum" sz="quarter" idx="5"/>
          </p:nvPr>
        </p:nvSpPr>
        <p:spPr>
          <a:ln/>
        </p:spPr>
        <p:txBody>
          <a:bodyPr/>
          <a:lstStyle/>
          <a:p>
            <a:fld id="{FDCA3E82-7406-6C46-B216-DF075355FE39}" type="slidenum">
              <a:rPr lang="en-US" altLang="en-US"/>
              <a:pPr/>
              <a:t>1</a:t>
            </a:fld>
            <a:endParaRPr lang="en-US" altLang="en-US"/>
          </a:p>
        </p:txBody>
      </p:sp>
      <p:sp>
        <p:nvSpPr>
          <p:cNvPr id="108546" name="Rectangle 2">
            <a:extLst>
              <a:ext uri="{FF2B5EF4-FFF2-40B4-BE49-F238E27FC236}">
                <a16:creationId xmlns:a16="http://schemas.microsoft.com/office/drawing/2014/main" id="{6BC95A2A-0EBC-7548-AD76-0555F0BD7F09}"/>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B1DF0051-8C7B-C240-9E8F-6298675ED9AE}"/>
              </a:ext>
            </a:extLst>
          </p:cNvPr>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86421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A495423-D479-934A-8C2E-63411EB13FE0}"/>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7C167F33-CB4D-7040-B4D9-F7A6AF4B5D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978BCAB7-AB29-FE46-A831-D4841EC4DB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B8F42C0F-1995-394F-B8DE-2104D2588CEE}" type="slidenum">
              <a:rPr lang="zh-CN" altLang="en-US" sz="1100" b="0">
                <a:solidFill>
                  <a:schemeClr val="tx1"/>
                </a:solidFill>
              </a:rPr>
              <a:pPr/>
              <a:t>31</a:t>
            </a:fld>
            <a:endParaRPr lang="en-US" altLang="zh-CN" sz="1100" b="0">
              <a:solidFill>
                <a:schemeClr val="tx1"/>
              </a:solidFill>
            </a:endParaRPr>
          </a:p>
        </p:txBody>
      </p:sp>
    </p:spTree>
    <p:extLst>
      <p:ext uri="{BB962C8B-B14F-4D97-AF65-F5344CB8AC3E}">
        <p14:creationId xmlns:p14="http://schemas.microsoft.com/office/powerpoint/2010/main" val="170222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1AF1D4EB-C1EC-9A4B-8872-4696A06228DC}"/>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DECAFBF3-5617-8442-AEE3-5E471F1402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0320E018-D9BA-EC43-92E1-7310E1F0F1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37FDCCE2-41B5-5244-B982-B02C85FAECD8}" type="slidenum">
              <a:rPr lang="zh-CN" altLang="en-US" sz="1100" b="0">
                <a:solidFill>
                  <a:schemeClr val="tx1"/>
                </a:solidFill>
              </a:rPr>
              <a:pPr/>
              <a:t>32</a:t>
            </a:fld>
            <a:endParaRPr lang="en-US" altLang="zh-CN" sz="1100" b="0">
              <a:solidFill>
                <a:schemeClr val="tx1"/>
              </a:solidFill>
            </a:endParaRPr>
          </a:p>
        </p:txBody>
      </p:sp>
    </p:spTree>
    <p:extLst>
      <p:ext uri="{BB962C8B-B14F-4D97-AF65-F5344CB8AC3E}">
        <p14:creationId xmlns:p14="http://schemas.microsoft.com/office/powerpoint/2010/main" val="428846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70A17DC1-C281-F74B-8CD9-B354807E1077}"/>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C79F6259-DD0D-D24D-9B3B-31577E31E5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FC0855A9-8D99-0A49-9783-514FCFEAAF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E7C75222-FDD5-9242-AEF8-42BF80343BF5}" type="slidenum">
              <a:rPr lang="zh-CN" altLang="en-US" sz="1100" b="0">
                <a:solidFill>
                  <a:schemeClr val="tx1"/>
                </a:solidFill>
              </a:rPr>
              <a:pPr/>
              <a:t>33</a:t>
            </a:fld>
            <a:endParaRPr lang="en-US" altLang="zh-CN" sz="1100" b="0">
              <a:solidFill>
                <a:schemeClr val="tx1"/>
              </a:solidFill>
            </a:endParaRPr>
          </a:p>
        </p:txBody>
      </p:sp>
    </p:spTree>
    <p:extLst>
      <p:ext uri="{BB962C8B-B14F-4D97-AF65-F5344CB8AC3E}">
        <p14:creationId xmlns:p14="http://schemas.microsoft.com/office/powerpoint/2010/main" val="350778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070E32F8-36DC-B54C-AE52-887DE04B0FC2}"/>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72961A80-A925-8541-AB1F-13E88297CF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25996A8A-C68A-D04E-ABBE-B069780888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58C0B042-37F5-C649-A3C4-F05E81963514}" type="slidenum">
              <a:rPr lang="zh-CN" altLang="en-US" sz="1100" b="0">
                <a:solidFill>
                  <a:schemeClr val="tx1"/>
                </a:solidFill>
              </a:rPr>
              <a:pPr/>
              <a:t>34</a:t>
            </a:fld>
            <a:endParaRPr lang="en-US" altLang="zh-CN" sz="1100" b="0">
              <a:solidFill>
                <a:schemeClr val="tx1"/>
              </a:solidFill>
            </a:endParaRPr>
          </a:p>
        </p:txBody>
      </p:sp>
    </p:spTree>
    <p:extLst>
      <p:ext uri="{BB962C8B-B14F-4D97-AF65-F5344CB8AC3E}">
        <p14:creationId xmlns:p14="http://schemas.microsoft.com/office/powerpoint/2010/main" val="73759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A75608C-227D-8248-85AF-6381238A24E6}"/>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EF9E5C04-FC99-2441-B726-333E6BC8A0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6BDC1A07-5654-0B4F-A2FA-878598A7FD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542E0749-5A4E-464F-AF58-6479B1363397}" type="slidenum">
              <a:rPr lang="zh-CN" altLang="en-US" sz="1100" b="0">
                <a:solidFill>
                  <a:schemeClr val="tx1"/>
                </a:solidFill>
              </a:rPr>
              <a:pPr/>
              <a:t>38</a:t>
            </a:fld>
            <a:endParaRPr lang="en-US" altLang="zh-CN" sz="1100" b="0">
              <a:solidFill>
                <a:schemeClr val="tx1"/>
              </a:solidFill>
            </a:endParaRPr>
          </a:p>
        </p:txBody>
      </p:sp>
    </p:spTree>
    <p:extLst>
      <p:ext uri="{BB962C8B-B14F-4D97-AF65-F5344CB8AC3E}">
        <p14:creationId xmlns:p14="http://schemas.microsoft.com/office/powerpoint/2010/main" val="412713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D0D0F25-E9BC-1C49-B189-77DB2660AF51}"/>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10D28E37-B497-C343-A1AE-3917507074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5540" name="Slide Number Placeholder 3">
            <a:extLst>
              <a:ext uri="{FF2B5EF4-FFF2-40B4-BE49-F238E27FC236}">
                <a16:creationId xmlns:a16="http://schemas.microsoft.com/office/drawing/2014/main" id="{AB42403F-A036-6948-8498-9742FACBFD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29E9A5FB-0AC0-A244-870C-312795EFE83C}" type="slidenum">
              <a:rPr lang="zh-CN" altLang="en-US" sz="1100" b="0">
                <a:solidFill>
                  <a:schemeClr val="tx1"/>
                </a:solidFill>
              </a:rPr>
              <a:pPr/>
              <a:t>52</a:t>
            </a:fld>
            <a:endParaRPr lang="en-US" altLang="zh-CN" sz="1100" b="0">
              <a:solidFill>
                <a:schemeClr val="tx1"/>
              </a:solidFill>
            </a:endParaRPr>
          </a:p>
        </p:txBody>
      </p:sp>
    </p:spTree>
    <p:extLst>
      <p:ext uri="{BB962C8B-B14F-4D97-AF65-F5344CB8AC3E}">
        <p14:creationId xmlns:p14="http://schemas.microsoft.com/office/powerpoint/2010/main" val="2269430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2"/>
                </a:solidFill>
                <a:latin typeface="Chalkboard" panose="03050602040202020205" pitchFamily="66" charset="77"/>
              </a:rPr>
              <a:t>The basis of fuzzing…test cases</a:t>
            </a:r>
            <a:endParaRPr lang="en-US" sz="1200" dirty="0">
              <a:solidFill>
                <a:schemeClr val="tx2"/>
              </a:solidFill>
              <a:latin typeface="Chalkboard" charset="0"/>
              <a:cs typeface="Chalkboard"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Chalkboard" charset="0"/>
                <a:cs typeface="Chalkboard" charset="0"/>
              </a:rPr>
              <a:t>Two Types of </a:t>
            </a:r>
            <a:r>
              <a:rPr lang="en-US" sz="1200" dirty="0" err="1">
                <a:solidFill>
                  <a:schemeClr val="tx2"/>
                </a:solidFill>
                <a:latin typeface="Chalkboard" charset="0"/>
                <a:cs typeface="Chalkboard" charset="0"/>
              </a:rPr>
              <a:t>Fuzzers</a:t>
            </a:r>
            <a:endParaRPr lang="en-US" sz="1200" dirty="0">
              <a:solidFill>
                <a:schemeClr val="tx2"/>
              </a:solidFill>
              <a:latin typeface="Chalkboard" charset="0"/>
              <a:cs typeface="Chalkboard"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halkboard" panose="03050602040202020205" pitchFamily="66" charset="77"/>
              </a:rPr>
              <a:t>Mutation </a:t>
            </a:r>
            <a:r>
              <a:rPr lang="en-US" altLang="en-US" dirty="0" err="1">
                <a:latin typeface="Chalkboard" panose="03050602040202020205" pitchFamily="66" charset="77"/>
              </a:rPr>
              <a:t>Fuzzers</a:t>
            </a:r>
            <a:r>
              <a:rPr lang="en-US" altLang="en-US" dirty="0">
                <a:latin typeface="Chalkboard" panose="03050602040202020205" pitchFamily="66" charset="77"/>
              </a:rPr>
              <a:t>--</a:t>
            </a:r>
            <a:r>
              <a:rPr lang="en-US" altLang="en-US" dirty="0">
                <a:solidFill>
                  <a:srgbClr val="A75A00"/>
                </a:solidFill>
                <a:latin typeface="Chalkboard" panose="03050602040202020205" pitchFamily="66" charset="77"/>
              </a:rPr>
              <a:t>the </a:t>
            </a:r>
            <a:r>
              <a:rPr lang="ja-JP" altLang="en-US">
                <a:solidFill>
                  <a:srgbClr val="A75A00"/>
                </a:solidFill>
                <a:latin typeface="Chalkboard" panose="03050602040202020205" pitchFamily="66" charset="77"/>
              </a:rPr>
              <a:t>“</a:t>
            </a:r>
            <a:r>
              <a:rPr lang="en-US" altLang="ja-JP" dirty="0">
                <a:solidFill>
                  <a:srgbClr val="A75A00"/>
                </a:solidFill>
                <a:latin typeface="Chalkboard" panose="03050602040202020205" pitchFamily="66" charset="77"/>
              </a:rPr>
              <a:t>dumb</a:t>
            </a:r>
            <a:r>
              <a:rPr lang="ja-JP" altLang="en-US">
                <a:solidFill>
                  <a:srgbClr val="A75A00"/>
                </a:solidFill>
                <a:latin typeface="Chalkboard" panose="03050602040202020205" pitchFamily="66" charset="77"/>
              </a:rPr>
              <a:t>”</a:t>
            </a:r>
            <a:r>
              <a:rPr lang="en-US" altLang="ja-JP" dirty="0">
                <a:solidFill>
                  <a:srgbClr val="A75A00"/>
                </a:solidFill>
                <a:latin typeface="Chalkboard" panose="03050602040202020205" pitchFamily="66" charset="77"/>
              </a:rPr>
              <a:t> </a:t>
            </a:r>
            <a:r>
              <a:rPr lang="en-US" altLang="ja-JP" dirty="0" err="1">
                <a:solidFill>
                  <a:srgbClr val="A75A00"/>
                </a:solidFill>
                <a:latin typeface="Chalkboard" panose="03050602040202020205" pitchFamily="66" charset="77"/>
              </a:rPr>
              <a:t>fuzzers</a:t>
            </a: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halkboard" panose="03050602040202020205" pitchFamily="66" charset="77"/>
              </a:rPr>
              <a:t>Generative </a:t>
            </a:r>
            <a:r>
              <a:rPr lang="en-US" altLang="en-US" dirty="0" err="1">
                <a:latin typeface="Chalkboard" panose="03050602040202020205" pitchFamily="66" charset="77"/>
              </a:rPr>
              <a:t>Fuzzers</a:t>
            </a:r>
            <a:endParaRPr lang="en-US" altLang="en-US" dirty="0">
              <a:latin typeface="Chalkboard" panose="03050602040202020205" pitchFamily="66"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Chalkboard" panose="03050602040202020205" pitchFamily="66" charset="77"/>
            </a:endParaRPr>
          </a:p>
          <a:p>
            <a:endParaRPr lang="en-US" dirty="0"/>
          </a:p>
        </p:txBody>
      </p:sp>
      <p:sp>
        <p:nvSpPr>
          <p:cNvPr id="4" name="Slide Number Placeholder 3"/>
          <p:cNvSpPr>
            <a:spLocks noGrp="1"/>
          </p:cNvSpPr>
          <p:nvPr>
            <p:ph type="sldNum" sz="quarter" idx="5"/>
          </p:nvPr>
        </p:nvSpPr>
        <p:spPr/>
        <p:txBody>
          <a:bodyPr/>
          <a:lstStyle/>
          <a:p>
            <a:fld id="{8CDEE65D-4573-1E48-822C-73ECFE0AE0C0}" type="slidenum">
              <a:rPr lang="en-US" smtClean="0"/>
              <a:t>53</a:t>
            </a:fld>
            <a:endParaRPr lang="en-US"/>
          </a:p>
        </p:txBody>
      </p:sp>
    </p:spTree>
    <p:extLst>
      <p:ext uri="{BB962C8B-B14F-4D97-AF65-F5344CB8AC3E}">
        <p14:creationId xmlns:p14="http://schemas.microsoft.com/office/powerpoint/2010/main" val="754026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0E1AE2-D661-C84B-A09D-BA7735E3397F}"/>
              </a:ext>
            </a:extLst>
          </p:cNvPr>
          <p:cNvSpPr>
            <a:spLocks noGrp="1" noChangeArrowheads="1"/>
          </p:cNvSpPr>
          <p:nvPr>
            <p:ph type="sldNum" sz="quarter" idx="5"/>
          </p:nvPr>
        </p:nvSpPr>
        <p:spPr>
          <a:ln/>
        </p:spPr>
        <p:txBody>
          <a:bodyPr/>
          <a:lstStyle/>
          <a:p>
            <a:fld id="{A6559337-D04E-C048-9057-0B4BDDFEB6E8}" type="slidenum">
              <a:rPr lang="en-US" altLang="en-US"/>
              <a:pPr/>
              <a:t>55</a:t>
            </a:fld>
            <a:endParaRPr lang="en-US" altLang="en-US"/>
          </a:p>
        </p:txBody>
      </p:sp>
      <p:sp>
        <p:nvSpPr>
          <p:cNvPr id="136194" name="Rectangle 2">
            <a:extLst>
              <a:ext uri="{FF2B5EF4-FFF2-40B4-BE49-F238E27FC236}">
                <a16:creationId xmlns:a16="http://schemas.microsoft.com/office/drawing/2014/main" id="{B6729657-85CF-C64C-9DA1-324EED221C54}"/>
              </a:ext>
            </a:extLst>
          </p:cNvPr>
          <p:cNvSpPr>
            <a:spLocks noGrp="1" noRot="1" noChangeAspect="1" noChangeArrowheads="1" noTextEdit="1"/>
          </p:cNvSpPr>
          <p:nvPr>
            <p:ph type="sldImg"/>
          </p:nvPr>
        </p:nvSpPr>
        <p:spPr>
          <a:ln/>
        </p:spPr>
      </p:sp>
      <p:sp>
        <p:nvSpPr>
          <p:cNvPr id="136195" name="Rectangle 3">
            <a:extLst>
              <a:ext uri="{FF2B5EF4-FFF2-40B4-BE49-F238E27FC236}">
                <a16:creationId xmlns:a16="http://schemas.microsoft.com/office/drawing/2014/main" id="{1F8A1011-147E-ED4D-A0AD-7E440FCFAB67}"/>
              </a:ext>
            </a:extLst>
          </p:cNvPr>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23517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3E306C-2DFF-B64B-9237-F9AECFF4191F}"/>
              </a:ext>
            </a:extLst>
          </p:cNvPr>
          <p:cNvSpPr>
            <a:spLocks noGrp="1" noChangeArrowheads="1"/>
          </p:cNvSpPr>
          <p:nvPr>
            <p:ph type="sldNum" sz="quarter" idx="5"/>
          </p:nvPr>
        </p:nvSpPr>
        <p:spPr>
          <a:ln/>
        </p:spPr>
        <p:txBody>
          <a:bodyPr/>
          <a:lstStyle/>
          <a:p>
            <a:fld id="{27B5CB5B-9619-F54B-9491-DDA63075EF30}" type="slidenum">
              <a:rPr lang="en-US" altLang="en-US"/>
              <a:pPr/>
              <a:t>2</a:t>
            </a:fld>
            <a:endParaRPr lang="en-US" altLang="en-US"/>
          </a:p>
        </p:txBody>
      </p:sp>
      <p:sp>
        <p:nvSpPr>
          <p:cNvPr id="109570" name="Rectangle 2">
            <a:extLst>
              <a:ext uri="{FF2B5EF4-FFF2-40B4-BE49-F238E27FC236}">
                <a16:creationId xmlns:a16="http://schemas.microsoft.com/office/drawing/2014/main" id="{A5EB05A4-C128-F941-93D2-308ABB79ECAB}"/>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B31D1D10-B180-2442-9D8D-96DDD79FF461}"/>
              </a:ext>
            </a:extLst>
          </p:cNvPr>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405545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3F004A-3A9E-C54B-AE5C-4B4C836A6B81}"/>
              </a:ext>
            </a:extLst>
          </p:cNvPr>
          <p:cNvSpPr>
            <a:spLocks noGrp="1" noChangeArrowheads="1"/>
          </p:cNvSpPr>
          <p:nvPr>
            <p:ph type="sldNum" sz="quarter" idx="5"/>
          </p:nvPr>
        </p:nvSpPr>
        <p:spPr>
          <a:ln/>
        </p:spPr>
        <p:txBody>
          <a:bodyPr/>
          <a:lstStyle/>
          <a:p>
            <a:fld id="{6559CF2F-252B-764E-913F-9BEF2C2E25E9}" type="slidenum">
              <a:rPr lang="en-US" altLang="en-US"/>
              <a:pPr/>
              <a:t>4</a:t>
            </a:fld>
            <a:endParaRPr lang="en-US" altLang="en-US"/>
          </a:p>
        </p:txBody>
      </p:sp>
      <p:sp>
        <p:nvSpPr>
          <p:cNvPr id="196610" name="Rectangle 2">
            <a:extLst>
              <a:ext uri="{FF2B5EF4-FFF2-40B4-BE49-F238E27FC236}">
                <a16:creationId xmlns:a16="http://schemas.microsoft.com/office/drawing/2014/main" id="{1FBD605C-07D5-D94C-8452-5384986BC8A7}"/>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09C9C2C9-0904-2B41-8FEB-43A133444D4E}"/>
              </a:ext>
            </a:extLst>
          </p:cNvPr>
          <p:cNvSpPr>
            <a:spLocks noGrp="1" noChangeArrowheads="1"/>
          </p:cNvSpPr>
          <p:nvPr>
            <p:ph type="body" idx="1"/>
          </p:nvPr>
        </p:nvSpPr>
        <p:spPr/>
        <p:txBody>
          <a:bodyPr/>
          <a:lstStyle/>
          <a:p>
            <a:r>
              <a:rPr lang="en-US" altLang="en-US"/>
              <a:t>Assuming the marbles mix evenly, so the ratio of black marbles to all marbles in the 100 I draw out is the same as the ratio of black marbles to all marbles in the bowl ... </a:t>
            </a:r>
          </a:p>
          <a:p>
            <a:endParaRPr lang="en-US" altLang="en-US"/>
          </a:p>
          <a:p>
            <a:r>
              <a:rPr lang="en-US" altLang="en-US"/>
              <a:t>20 / 100 = 100 / (100 + N)</a:t>
            </a:r>
          </a:p>
          <a:p>
            <a:endParaRPr lang="en-US" altLang="en-US"/>
          </a:p>
          <a:p>
            <a:r>
              <a:rPr lang="en-US" altLang="en-US"/>
              <a:t>where N is the number of marbles originally in the bowl. </a:t>
            </a:r>
          </a:p>
          <a:p>
            <a:endParaRPr lang="en-US" altLang="en-US"/>
          </a:p>
          <a:p>
            <a:r>
              <a:rPr lang="en-US" altLang="en-US"/>
              <a:t>So 20(100+N) = 100 * 100,   which works out to N = 400</a:t>
            </a:r>
          </a:p>
          <a:p>
            <a:endParaRPr lang="en-US" altLang="en-US"/>
          </a:p>
        </p:txBody>
      </p:sp>
    </p:spTree>
    <p:extLst>
      <p:ext uri="{BB962C8B-B14F-4D97-AF65-F5344CB8AC3E}">
        <p14:creationId xmlns:p14="http://schemas.microsoft.com/office/powerpoint/2010/main" val="154915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Building Mutation Testing Tools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Mutation is widely regarded as the most difficult criterion to satisfy, and empirical studies have consistently found it to be stronger than other criteria in terms of the number of faults it can detect. It is also all but impossible to apply by hand; thus automation is a must. Not surprisingly, automating mutation is more complicated than automating other criteria. Simply adding instrumentation to the program does not work.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first thing to realize about a mutation testing system is that it is in large part a </a:t>
            </a:r>
            <a:r>
              <a:rPr lang="en-US" sz="1200" b="1" i="1" kern="1200" dirty="0">
                <a:solidFill>
                  <a:schemeClr val="tx1"/>
                </a:solidFill>
                <a:effectLst/>
                <a:latin typeface="+mn-lt"/>
                <a:ea typeface="+mn-ea"/>
                <a:cs typeface="+mn-cs"/>
              </a:rPr>
              <a:t>language system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first mutation systems were based on interpreting an intermediate form. (but too slow)</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next solution is a compilation architecture ( but difficult to keep track of which mutants have been killed and more difficult to handle run-time failures and infinite loops).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Schema-based approach was developed to solve the above programs. MSG (Mutant Schema Generation) generate </a:t>
            </a:r>
            <a:r>
              <a:rPr lang="en-US" sz="1200" i="1" kern="1200" dirty="0" err="1">
                <a:solidFill>
                  <a:schemeClr val="tx1"/>
                </a:solidFill>
                <a:effectLst/>
                <a:latin typeface="+mn-lt"/>
                <a:ea typeface="+mn-ea"/>
                <a:cs typeface="+mn-cs"/>
              </a:rPr>
              <a:t>metamutant</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CDEE65D-4573-1E48-822C-73ECFE0AE0C0}" type="slidenum">
              <a:rPr lang="en-US" smtClean="0"/>
              <a:t>7</a:t>
            </a:fld>
            <a:endParaRPr lang="en-US"/>
          </a:p>
        </p:txBody>
      </p:sp>
    </p:spTree>
    <p:extLst>
      <p:ext uri="{BB962C8B-B14F-4D97-AF65-F5344CB8AC3E}">
        <p14:creationId xmlns:p14="http://schemas.microsoft.com/office/powerpoint/2010/main" val="267879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EE65D-4573-1E48-822C-73ECFE0AE0C0}" type="slidenum">
              <a:rPr lang="en-US" smtClean="0"/>
              <a:t>17</a:t>
            </a:fld>
            <a:endParaRPr lang="en-US"/>
          </a:p>
        </p:txBody>
      </p:sp>
    </p:spTree>
    <p:extLst>
      <p:ext uri="{BB962C8B-B14F-4D97-AF65-F5344CB8AC3E}">
        <p14:creationId xmlns:p14="http://schemas.microsoft.com/office/powerpoint/2010/main" val="377687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727F2449-FE50-7340-BB86-68EF078DA07B}"/>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31E1C532-FC77-FA4E-9D92-DF02ED7844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53B08A1A-5A14-BB42-B908-57BA94973C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38528C3B-E36C-544A-985A-9DCB6B1C9ADF}" type="slidenum">
              <a:rPr lang="zh-CN" altLang="en-US" sz="1100" b="0">
                <a:solidFill>
                  <a:schemeClr val="tx1"/>
                </a:solidFill>
              </a:rPr>
              <a:pPr/>
              <a:t>22</a:t>
            </a:fld>
            <a:endParaRPr lang="en-US" altLang="zh-CN" sz="1100" b="0">
              <a:solidFill>
                <a:schemeClr val="tx1"/>
              </a:solidFill>
            </a:endParaRPr>
          </a:p>
        </p:txBody>
      </p:sp>
    </p:spTree>
    <p:extLst>
      <p:ext uri="{BB962C8B-B14F-4D97-AF65-F5344CB8AC3E}">
        <p14:creationId xmlns:p14="http://schemas.microsoft.com/office/powerpoint/2010/main" val="195701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3C16841-ED8A-8A40-978B-B3D23F770F9F}"/>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520F9689-9336-DB45-BD8C-EE4608ADAF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76D92D89-7449-3A4F-97F8-0BC3616727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E4EA2446-9CA9-4B4D-8140-7BD747F07768}" type="slidenum">
              <a:rPr lang="zh-CN" altLang="en-US" sz="1100" b="0">
                <a:solidFill>
                  <a:schemeClr val="tx1"/>
                </a:solidFill>
              </a:rPr>
              <a:pPr/>
              <a:t>23</a:t>
            </a:fld>
            <a:endParaRPr lang="en-US" altLang="zh-CN" sz="1100" b="0">
              <a:solidFill>
                <a:schemeClr val="tx1"/>
              </a:solidFill>
            </a:endParaRPr>
          </a:p>
        </p:txBody>
      </p:sp>
    </p:spTree>
    <p:extLst>
      <p:ext uri="{BB962C8B-B14F-4D97-AF65-F5344CB8AC3E}">
        <p14:creationId xmlns:p14="http://schemas.microsoft.com/office/powerpoint/2010/main" val="49893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11A5687-B56F-974C-90E6-264156BF7653}"/>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7A1D3B47-06B8-3B4D-AF90-DBEABF0827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9603102B-CBCC-2048-9477-A806FB002C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2BD9FC23-1E14-3B4E-A65E-38006C9A2425}" type="slidenum">
              <a:rPr lang="zh-CN" altLang="en-US" sz="1100" b="0">
                <a:solidFill>
                  <a:schemeClr val="tx1"/>
                </a:solidFill>
              </a:rPr>
              <a:pPr/>
              <a:t>24</a:t>
            </a:fld>
            <a:endParaRPr lang="en-US" altLang="zh-CN" sz="1100" b="0">
              <a:solidFill>
                <a:schemeClr val="tx1"/>
              </a:solidFill>
            </a:endParaRPr>
          </a:p>
        </p:txBody>
      </p:sp>
    </p:spTree>
    <p:extLst>
      <p:ext uri="{BB962C8B-B14F-4D97-AF65-F5344CB8AC3E}">
        <p14:creationId xmlns:p14="http://schemas.microsoft.com/office/powerpoint/2010/main" val="7742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985630CC-00B4-864D-A7F8-5157177AB705}"/>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3528151E-39AF-8147-84EC-8118A9ACCE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015D8F27-C429-F24E-943F-13E3B9A0E4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79AABF15-573D-FA46-AD00-6357D1A5F822}" type="slidenum">
              <a:rPr lang="zh-CN" altLang="en-US" sz="1100" b="0">
                <a:solidFill>
                  <a:schemeClr val="tx1"/>
                </a:solidFill>
              </a:rPr>
              <a:pPr/>
              <a:t>30</a:t>
            </a:fld>
            <a:endParaRPr lang="en-US" altLang="zh-CN" sz="1100" b="0">
              <a:solidFill>
                <a:schemeClr val="tx1"/>
              </a:solidFill>
            </a:endParaRPr>
          </a:p>
        </p:txBody>
      </p:sp>
    </p:spTree>
    <p:extLst>
      <p:ext uri="{BB962C8B-B14F-4D97-AF65-F5344CB8AC3E}">
        <p14:creationId xmlns:p14="http://schemas.microsoft.com/office/powerpoint/2010/main" val="169197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F497-8CF4-AD4F-8BCD-9ADA70B1D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0000CA-B029-1D4D-ABCB-9338F6665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304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229-F7C1-1C47-9D88-1EBF7FA579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7A606-B825-594C-A34E-0107F0E6C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FF429-06FB-4648-A2BF-A12A66FC20A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31A0BDB-89AF-8849-8D78-7DD298269689}"/>
              </a:ext>
            </a:extLst>
          </p:cNvPr>
          <p:cNvSpPr>
            <a:spLocks noGrp="1"/>
          </p:cNvSpPr>
          <p:nvPr>
            <p:ph type="ftr" sz="quarter" idx="11"/>
          </p:nvPr>
        </p:nvSpPr>
        <p:spPr/>
        <p:txBody>
          <a:bodyPr/>
          <a:lstStyle/>
          <a:p>
            <a:r>
              <a:rPr lang="en-US"/>
              <a:t>(c) 2007 Mauro Pezzè &amp; Michal Young</a:t>
            </a:r>
          </a:p>
        </p:txBody>
      </p:sp>
      <p:sp>
        <p:nvSpPr>
          <p:cNvPr id="6" name="Slide Number Placeholder 5">
            <a:extLst>
              <a:ext uri="{FF2B5EF4-FFF2-40B4-BE49-F238E27FC236}">
                <a16:creationId xmlns:a16="http://schemas.microsoft.com/office/drawing/2014/main" id="{3CD6CA43-831B-FF4B-881A-0F21A642F09F}"/>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6824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B3B99-D468-204D-B427-EA7E06900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4D071-0FE4-B04E-BECD-08D42BEA8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0BD51-F5CC-FF4A-B983-EF5531A3259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BB7C94-C234-5246-96CF-0987CAD0EF82}"/>
              </a:ext>
            </a:extLst>
          </p:cNvPr>
          <p:cNvSpPr>
            <a:spLocks noGrp="1"/>
          </p:cNvSpPr>
          <p:nvPr>
            <p:ph type="ftr" sz="quarter" idx="11"/>
          </p:nvPr>
        </p:nvSpPr>
        <p:spPr/>
        <p:txBody>
          <a:bodyPr/>
          <a:lstStyle/>
          <a:p>
            <a:r>
              <a:rPr lang="en-US"/>
              <a:t>(c) 2007 Mauro Pezzè &amp; Michal Young</a:t>
            </a:r>
          </a:p>
        </p:txBody>
      </p:sp>
      <p:sp>
        <p:nvSpPr>
          <p:cNvPr id="6" name="Slide Number Placeholder 5">
            <a:extLst>
              <a:ext uri="{FF2B5EF4-FFF2-40B4-BE49-F238E27FC236}">
                <a16:creationId xmlns:a16="http://schemas.microsoft.com/office/drawing/2014/main" id="{E6551235-3F24-174C-B045-23FE8946BD07}"/>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141934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0177-D594-0A46-AA83-D25AC25E0E63}"/>
              </a:ext>
            </a:extLst>
          </p:cNvPr>
          <p:cNvSpPr>
            <a:spLocks noGrp="1"/>
          </p:cNvSpPr>
          <p:nvPr>
            <p:ph type="title"/>
          </p:nvPr>
        </p:nvSpPr>
        <p:spPr>
          <a:xfrm>
            <a:off x="609600" y="274638"/>
            <a:ext cx="10972800" cy="1096962"/>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9BDD2579-9FD0-CE48-818B-3A8346720867}"/>
              </a:ext>
            </a:extLst>
          </p:cNvPr>
          <p:cNvSpPr>
            <a:spLocks noGrp="1"/>
          </p:cNvSpPr>
          <p:nvPr>
            <p:ph type="clipArt" sz="half" idx="1"/>
          </p:nvPr>
        </p:nvSpPr>
        <p:spPr>
          <a:xfrm>
            <a:off x="609600" y="1447800"/>
            <a:ext cx="5384800" cy="4876800"/>
          </a:xfrm>
        </p:spPr>
        <p:txBody>
          <a:bodyPr/>
          <a:lstStyle/>
          <a:p>
            <a:endParaRPr lang="en-US"/>
          </a:p>
        </p:txBody>
      </p:sp>
      <p:sp>
        <p:nvSpPr>
          <p:cNvPr id="4" name="Text Placeholder 3">
            <a:extLst>
              <a:ext uri="{FF2B5EF4-FFF2-40B4-BE49-F238E27FC236}">
                <a16:creationId xmlns:a16="http://schemas.microsoft.com/office/drawing/2014/main" id="{77B322D8-CAD9-1C45-B7B4-AE4F9F35499F}"/>
              </a:ext>
            </a:extLst>
          </p:cNvPr>
          <p:cNvSpPr>
            <a:spLocks noGrp="1"/>
          </p:cNvSpPr>
          <p:nvPr>
            <p:ph type="body" sz="half" idx="2"/>
          </p:nvPr>
        </p:nvSpPr>
        <p:spPr>
          <a:xfrm>
            <a:off x="6197600" y="1447800"/>
            <a:ext cx="538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B1A6FF1-036C-BF4C-B8EF-62554DA67271}"/>
              </a:ext>
            </a:extLst>
          </p:cNvPr>
          <p:cNvSpPr>
            <a:spLocks noGrp="1"/>
          </p:cNvSpPr>
          <p:nvPr>
            <p:ph type="ftr" sz="quarter" idx="10"/>
          </p:nvPr>
        </p:nvSpPr>
        <p:spPr>
          <a:xfrm>
            <a:off x="1320800" y="6477001"/>
            <a:ext cx="4267200" cy="244475"/>
          </a:xfrm>
        </p:spPr>
        <p:txBody>
          <a:bodyPr/>
          <a:lstStyle>
            <a:lvl1pPr>
              <a:defRPr/>
            </a:lvl1pPr>
          </a:lstStyle>
          <a:p>
            <a:r>
              <a:rPr lang="en-US" altLang="en-US"/>
              <a:t>(c) 2007 Mauro Pezzè &amp; Michal Young</a:t>
            </a:r>
          </a:p>
        </p:txBody>
      </p:sp>
      <p:sp>
        <p:nvSpPr>
          <p:cNvPr id="6" name="Slide Number Placeholder 5">
            <a:extLst>
              <a:ext uri="{FF2B5EF4-FFF2-40B4-BE49-F238E27FC236}">
                <a16:creationId xmlns:a16="http://schemas.microsoft.com/office/drawing/2014/main" id="{0CD7BF84-24E2-6F44-BF19-C0BC7213A267}"/>
              </a:ext>
            </a:extLst>
          </p:cNvPr>
          <p:cNvSpPr>
            <a:spLocks noGrp="1"/>
          </p:cNvSpPr>
          <p:nvPr>
            <p:ph type="sldNum" sz="quarter" idx="11"/>
          </p:nvPr>
        </p:nvSpPr>
        <p:spPr>
          <a:xfrm>
            <a:off x="8940800" y="6477001"/>
            <a:ext cx="2844800" cy="244475"/>
          </a:xfrm>
        </p:spPr>
        <p:txBody>
          <a:bodyPr/>
          <a:lstStyle>
            <a:lvl1pPr>
              <a:defRPr/>
            </a:lvl1pPr>
          </a:lstStyle>
          <a:p>
            <a:r>
              <a:rPr lang="en-US" altLang="en-US"/>
              <a:t> Ch 16, slide </a:t>
            </a:r>
            <a:fld id="{2D78374C-87D9-2F49-9EF5-BB3E59ADE382}" type="slidenum">
              <a:rPr lang="en-US" altLang="en-US"/>
              <a:pPr/>
              <a:t>‹#›</a:t>
            </a:fld>
            <a:endParaRPr lang="en-US" altLang="en-US"/>
          </a:p>
        </p:txBody>
      </p:sp>
    </p:spTree>
    <p:extLst>
      <p:ext uri="{BB962C8B-B14F-4D97-AF65-F5344CB8AC3E}">
        <p14:creationId xmlns:p14="http://schemas.microsoft.com/office/powerpoint/2010/main" val="80108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2833" y="96839"/>
            <a:ext cx="11753851" cy="757237"/>
          </a:xfrm>
        </p:spPr>
        <p:txBody>
          <a:bodyPr/>
          <a:lstStyle/>
          <a:p>
            <a:r>
              <a:rPr lang="en-US"/>
              <a:t>Click to edit Master title style</a:t>
            </a:r>
          </a:p>
        </p:txBody>
      </p:sp>
      <p:sp>
        <p:nvSpPr>
          <p:cNvPr id="3" name="Table Placeholder 2"/>
          <p:cNvSpPr>
            <a:spLocks noGrp="1"/>
          </p:cNvSpPr>
          <p:nvPr>
            <p:ph type="tbl" idx="1"/>
          </p:nvPr>
        </p:nvSpPr>
        <p:spPr>
          <a:xfrm>
            <a:off x="184151" y="958850"/>
            <a:ext cx="11823700" cy="5486400"/>
          </a:xfrm>
        </p:spPr>
        <p:txBody>
          <a:bodyPr/>
          <a:lstStyle/>
          <a:p>
            <a:pPr lvl="0"/>
            <a:endParaRPr lang="en-US" noProof="0"/>
          </a:p>
        </p:txBody>
      </p:sp>
      <p:sp>
        <p:nvSpPr>
          <p:cNvPr id="4" name="Date Placeholder 3">
            <a:extLst>
              <a:ext uri="{FF2B5EF4-FFF2-40B4-BE49-F238E27FC236}">
                <a16:creationId xmlns:a16="http://schemas.microsoft.com/office/drawing/2014/main" id="{5485CB22-513B-7A49-BE7C-89EE83E272E4}"/>
              </a:ext>
            </a:extLst>
          </p:cNvPr>
          <p:cNvSpPr>
            <a:spLocks noGrp="1"/>
          </p:cNvSpPr>
          <p:nvPr>
            <p:ph type="dt" sz="half" idx="10"/>
          </p:nvPr>
        </p:nvSpPr>
        <p:spPr>
          <a:xfrm>
            <a:off x="59268" y="6505576"/>
            <a:ext cx="5338233" cy="277813"/>
          </a:xfrm>
        </p:spPr>
        <p:txBody>
          <a:bodyPr/>
          <a:lstStyle>
            <a:lvl1pPr>
              <a:defRPr/>
            </a:lvl1pPr>
          </a:lstStyle>
          <a:p>
            <a:pPr>
              <a:defRPr/>
            </a:pPr>
            <a:r>
              <a:rPr lang="en-US" altLang="zh-CN"/>
              <a:t>Introduction to Software Testing  (Ch 5), www.introsoftwaretesting.com</a:t>
            </a:r>
          </a:p>
        </p:txBody>
      </p:sp>
      <p:sp>
        <p:nvSpPr>
          <p:cNvPr id="5" name="Footer Placeholder 4">
            <a:extLst>
              <a:ext uri="{FF2B5EF4-FFF2-40B4-BE49-F238E27FC236}">
                <a16:creationId xmlns:a16="http://schemas.microsoft.com/office/drawing/2014/main" id="{1337852F-0A77-7F45-BF37-B4EEE3EF4DB7}"/>
              </a:ext>
            </a:extLst>
          </p:cNvPr>
          <p:cNvSpPr>
            <a:spLocks noGrp="1"/>
          </p:cNvSpPr>
          <p:nvPr>
            <p:ph type="ftr" sz="quarter" idx="11"/>
          </p:nvPr>
        </p:nvSpPr>
        <p:spPr>
          <a:xfrm>
            <a:off x="5619751" y="6507164"/>
            <a:ext cx="3860800" cy="287337"/>
          </a:xfrm>
        </p:spPr>
        <p:txBody>
          <a:bodyPr/>
          <a:lstStyle>
            <a:lvl1pPr>
              <a:defRPr/>
            </a:lvl1pPr>
          </a:lstStyle>
          <a:p>
            <a:pPr>
              <a:defRPr/>
            </a:pPr>
            <a:r>
              <a:rPr lang="en-US" altLang="zh-CN"/>
              <a:t>© Ammann &amp; Offutt</a:t>
            </a:r>
          </a:p>
        </p:txBody>
      </p:sp>
      <p:sp>
        <p:nvSpPr>
          <p:cNvPr id="6" name="Slide Number Placeholder 5">
            <a:extLst>
              <a:ext uri="{FF2B5EF4-FFF2-40B4-BE49-F238E27FC236}">
                <a16:creationId xmlns:a16="http://schemas.microsoft.com/office/drawing/2014/main" id="{81D64221-1FA1-DB46-9706-3321743259AC}"/>
              </a:ext>
            </a:extLst>
          </p:cNvPr>
          <p:cNvSpPr>
            <a:spLocks noGrp="1"/>
          </p:cNvSpPr>
          <p:nvPr>
            <p:ph type="sldNum" sz="quarter" idx="12"/>
          </p:nvPr>
        </p:nvSpPr>
        <p:spPr/>
        <p:txBody>
          <a:bodyPr/>
          <a:lstStyle>
            <a:lvl1pPr>
              <a:defRPr/>
            </a:lvl1pPr>
          </a:lstStyle>
          <a:p>
            <a:fld id="{86C76FB5-14FD-FD47-B760-4FDEC9C2CDD1}" type="slidenum">
              <a:rPr lang="zh-CN" altLang="en-US"/>
              <a:pPr/>
              <a:t>‹#›</a:t>
            </a:fld>
            <a:endParaRPr lang="en-US" altLang="zh-CN"/>
          </a:p>
        </p:txBody>
      </p:sp>
    </p:spTree>
    <p:extLst>
      <p:ext uri="{BB962C8B-B14F-4D97-AF65-F5344CB8AC3E}">
        <p14:creationId xmlns:p14="http://schemas.microsoft.com/office/powerpoint/2010/main" val="29533540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E31-1F83-8B4C-9020-8CA91C140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060E5-BE86-BA44-A43F-DED02700F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89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99B-12BD-534D-8666-EFD444EC2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55BF4-1453-0A4A-9FA2-735221CA8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722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B43E-24E1-8D4E-AAD8-ED8044CC4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E8791-8CA3-0349-ABEC-9E6CC7490F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5C6FC1-DB2F-244D-B10A-128660940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64AD7-0727-7C4A-B9BE-C9D3D5CAD8E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A674B8-359F-EE42-8AA9-D4D93FB32977}"/>
              </a:ext>
            </a:extLst>
          </p:cNvPr>
          <p:cNvSpPr>
            <a:spLocks noGrp="1"/>
          </p:cNvSpPr>
          <p:nvPr>
            <p:ph type="ftr" sz="quarter" idx="11"/>
          </p:nvPr>
        </p:nvSpPr>
        <p:spPr/>
        <p:txBody>
          <a:bodyPr/>
          <a:lstStyle/>
          <a:p>
            <a:r>
              <a:rPr lang="en-US"/>
              <a:t>(c) 2007 Mauro Pezzè &amp; Michal Young</a:t>
            </a:r>
          </a:p>
        </p:txBody>
      </p:sp>
      <p:sp>
        <p:nvSpPr>
          <p:cNvPr id="7" name="Slide Number Placeholder 6">
            <a:extLst>
              <a:ext uri="{FF2B5EF4-FFF2-40B4-BE49-F238E27FC236}">
                <a16:creationId xmlns:a16="http://schemas.microsoft.com/office/drawing/2014/main" id="{EA2A20A2-9147-694A-8D47-410C0557991B}"/>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182191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25D-BA57-1246-ACB1-DC7927C40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3CA156-FD10-DE4B-BBA7-68C4A4300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F74CE-74C4-CD48-8671-DEDA7A5B5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1CA98D-D77C-524E-8A11-5B44B13D0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D8C9D-8E67-0C40-B58C-B422333F1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C8BF9C-4FCF-5B44-91F9-9BDD49ED3C1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B7BC1E7-1D95-DB45-98AE-2DC8FE0F92BF}"/>
              </a:ext>
            </a:extLst>
          </p:cNvPr>
          <p:cNvSpPr>
            <a:spLocks noGrp="1"/>
          </p:cNvSpPr>
          <p:nvPr>
            <p:ph type="ftr" sz="quarter" idx="11"/>
          </p:nvPr>
        </p:nvSpPr>
        <p:spPr/>
        <p:txBody>
          <a:bodyPr/>
          <a:lstStyle/>
          <a:p>
            <a:r>
              <a:rPr lang="en-US"/>
              <a:t>(c) 2007 Mauro Pezzè &amp; Michal Young</a:t>
            </a:r>
          </a:p>
        </p:txBody>
      </p:sp>
      <p:sp>
        <p:nvSpPr>
          <p:cNvPr id="9" name="Slide Number Placeholder 8">
            <a:extLst>
              <a:ext uri="{FF2B5EF4-FFF2-40B4-BE49-F238E27FC236}">
                <a16:creationId xmlns:a16="http://schemas.microsoft.com/office/drawing/2014/main" id="{F288A430-7BF2-DA48-B349-F4494963FE81}"/>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25556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8844-260B-B74B-9E9B-10D94B378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FA3E9D-4EDD-324A-A4CE-74AF4B7B960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7506C9F-687B-3944-9074-EF6880C7A8E3}"/>
              </a:ext>
            </a:extLst>
          </p:cNvPr>
          <p:cNvSpPr>
            <a:spLocks noGrp="1"/>
          </p:cNvSpPr>
          <p:nvPr>
            <p:ph type="ftr" sz="quarter" idx="11"/>
          </p:nvPr>
        </p:nvSpPr>
        <p:spPr/>
        <p:txBody>
          <a:bodyPr/>
          <a:lstStyle/>
          <a:p>
            <a:r>
              <a:rPr lang="en-US"/>
              <a:t>(c) 2007 Mauro Pezzè &amp; Michal Young</a:t>
            </a:r>
          </a:p>
        </p:txBody>
      </p:sp>
      <p:sp>
        <p:nvSpPr>
          <p:cNvPr id="5" name="Slide Number Placeholder 4">
            <a:extLst>
              <a:ext uri="{FF2B5EF4-FFF2-40B4-BE49-F238E27FC236}">
                <a16:creationId xmlns:a16="http://schemas.microsoft.com/office/drawing/2014/main" id="{40617459-090E-8D4D-9BEC-0D9490A9109D}"/>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17021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6BF77-4699-EC45-A075-A33CA06E321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CFD6459-833F-354F-9E73-4818250E0CE1}"/>
              </a:ext>
            </a:extLst>
          </p:cNvPr>
          <p:cNvSpPr>
            <a:spLocks noGrp="1"/>
          </p:cNvSpPr>
          <p:nvPr>
            <p:ph type="ftr" sz="quarter" idx="11"/>
          </p:nvPr>
        </p:nvSpPr>
        <p:spPr/>
        <p:txBody>
          <a:bodyPr/>
          <a:lstStyle/>
          <a:p>
            <a:r>
              <a:rPr lang="en-US"/>
              <a:t>(c) 2007 Mauro Pezzè &amp; Michal Young</a:t>
            </a:r>
          </a:p>
        </p:txBody>
      </p:sp>
      <p:sp>
        <p:nvSpPr>
          <p:cNvPr id="4" name="Slide Number Placeholder 3">
            <a:extLst>
              <a:ext uri="{FF2B5EF4-FFF2-40B4-BE49-F238E27FC236}">
                <a16:creationId xmlns:a16="http://schemas.microsoft.com/office/drawing/2014/main" id="{48FC8294-0C7E-4441-BFFD-F361CD16269C}"/>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77522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6A91-8BCF-AF47-AB75-D4C561B5A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653D7-CA18-1141-BA5F-6639610EC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5F8F8-57C3-8E49-A37E-384F6B380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918CD-6E92-7E4C-B77D-CD3B7692D7F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9D1E172-D97A-E34E-BB9C-19BF94FD5738}"/>
              </a:ext>
            </a:extLst>
          </p:cNvPr>
          <p:cNvSpPr>
            <a:spLocks noGrp="1"/>
          </p:cNvSpPr>
          <p:nvPr>
            <p:ph type="ftr" sz="quarter" idx="11"/>
          </p:nvPr>
        </p:nvSpPr>
        <p:spPr/>
        <p:txBody>
          <a:bodyPr/>
          <a:lstStyle/>
          <a:p>
            <a:r>
              <a:rPr lang="en-US"/>
              <a:t>(c) 2007 Mauro Pezzè &amp; Michal Young</a:t>
            </a:r>
          </a:p>
        </p:txBody>
      </p:sp>
      <p:sp>
        <p:nvSpPr>
          <p:cNvPr id="7" name="Slide Number Placeholder 6">
            <a:extLst>
              <a:ext uri="{FF2B5EF4-FFF2-40B4-BE49-F238E27FC236}">
                <a16:creationId xmlns:a16="http://schemas.microsoft.com/office/drawing/2014/main" id="{017D52E4-4CA1-2D47-8EF2-0BA3E6C915B5}"/>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91748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712B-C4FD-CD40-B393-011B27794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18BD7-3C33-494B-9A0B-B1854955C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8EAF19-60E3-0C4F-9899-158199306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66124-9F09-DE48-8135-5559730C7E2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F9F7782-D392-AF42-8EE0-3962AD4E93F5}"/>
              </a:ext>
            </a:extLst>
          </p:cNvPr>
          <p:cNvSpPr>
            <a:spLocks noGrp="1"/>
          </p:cNvSpPr>
          <p:nvPr>
            <p:ph type="ftr" sz="quarter" idx="11"/>
          </p:nvPr>
        </p:nvSpPr>
        <p:spPr/>
        <p:txBody>
          <a:bodyPr/>
          <a:lstStyle/>
          <a:p>
            <a:r>
              <a:rPr lang="en-US"/>
              <a:t>(c) 2007 Mauro Pezzè &amp; Michal Young</a:t>
            </a:r>
          </a:p>
        </p:txBody>
      </p:sp>
      <p:sp>
        <p:nvSpPr>
          <p:cNvPr id="7" name="Slide Number Placeholder 6">
            <a:extLst>
              <a:ext uri="{FF2B5EF4-FFF2-40B4-BE49-F238E27FC236}">
                <a16:creationId xmlns:a16="http://schemas.microsoft.com/office/drawing/2014/main" id="{E1324717-BF75-694E-AA82-66A9871C1AC4}"/>
              </a:ext>
            </a:extLst>
          </p:cNvPr>
          <p:cNvSpPr>
            <a:spLocks noGrp="1"/>
          </p:cNvSpPr>
          <p:nvPr>
            <p:ph type="sldNum" sz="quarter" idx="12"/>
          </p:nvPr>
        </p:nvSpPr>
        <p:spPr/>
        <p:txBody>
          <a:bodyPr/>
          <a:lstStyle/>
          <a:p>
            <a:fld id="{7B12A903-C5E6-074C-B54B-A14CCA1E752E}" type="slidenum">
              <a:rPr lang="en-US" smtClean="0"/>
              <a:t>‹#›</a:t>
            </a:fld>
            <a:endParaRPr lang="en-US"/>
          </a:p>
        </p:txBody>
      </p:sp>
    </p:spTree>
    <p:extLst>
      <p:ext uri="{BB962C8B-B14F-4D97-AF65-F5344CB8AC3E}">
        <p14:creationId xmlns:p14="http://schemas.microsoft.com/office/powerpoint/2010/main" val="335933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FBB6F-B967-1D4C-AC53-01310A29F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0231E-EF7B-6745-A074-23894C58C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AB0D4-CC5D-024C-B8D3-677BDEFD5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9B94634-B11E-9E41-A171-8567C45EC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 2007 Mauro Pezzè &amp; Michal Young</a:t>
            </a:r>
          </a:p>
        </p:txBody>
      </p:sp>
      <p:sp>
        <p:nvSpPr>
          <p:cNvPr id="6" name="Slide Number Placeholder 5">
            <a:extLst>
              <a:ext uri="{FF2B5EF4-FFF2-40B4-BE49-F238E27FC236}">
                <a16:creationId xmlns:a16="http://schemas.microsoft.com/office/drawing/2014/main" id="{C1D1DC50-062E-3148-BB55-E97C0D481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2A903-C5E6-074C-B54B-A14CCA1E752E}" type="slidenum">
              <a:rPr lang="en-US" smtClean="0"/>
              <a:t>‹#›</a:t>
            </a:fld>
            <a:endParaRPr lang="en-US"/>
          </a:p>
        </p:txBody>
      </p:sp>
    </p:spTree>
    <p:extLst>
      <p:ext uri="{BB962C8B-B14F-4D97-AF65-F5344CB8AC3E}">
        <p14:creationId xmlns:p14="http://schemas.microsoft.com/office/powerpoint/2010/main" val="288757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cs.gmu.edu/~offutt/mu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proservicescorp.com/services/application-security-testing-servi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A048A5E-E117-5F49-9FBC-04B0C9D3910A}"/>
              </a:ext>
            </a:extLst>
          </p:cNvPr>
          <p:cNvSpPr>
            <a:spLocks noGrp="1" noChangeArrowheads="1"/>
          </p:cNvSpPr>
          <p:nvPr>
            <p:ph type="ctrTitle"/>
          </p:nvPr>
        </p:nvSpPr>
        <p:spPr>
          <a:xfrm>
            <a:off x="2209800" y="2130426"/>
            <a:ext cx="7772400" cy="1470025"/>
          </a:xfrm>
        </p:spPr>
        <p:txBody>
          <a:bodyPr anchor="ctr"/>
          <a:lstStyle/>
          <a:p>
            <a:r>
              <a:rPr lang="en-US" altLang="en-US" sz="3600"/>
              <a:t>Fault-Based Testing</a:t>
            </a:r>
          </a:p>
        </p:txBody>
      </p:sp>
      <p:sp>
        <p:nvSpPr>
          <p:cNvPr id="2059" name="Rectangle 11">
            <a:extLst>
              <a:ext uri="{FF2B5EF4-FFF2-40B4-BE49-F238E27FC236}">
                <a16:creationId xmlns:a16="http://schemas.microsoft.com/office/drawing/2014/main" id="{0372A8F2-EA32-624E-A724-1B98478037B6}"/>
              </a:ext>
            </a:extLst>
          </p:cNvPr>
          <p:cNvSpPr>
            <a:spLocks noGrp="1" noChangeArrowheads="1"/>
          </p:cNvSpPr>
          <p:nvPr>
            <p:ph type="subTitle" idx="1"/>
          </p:nvPr>
        </p:nvSpPr>
        <p:spPr>
          <a:xfrm>
            <a:off x="2895600" y="3886200"/>
            <a:ext cx="6400800" cy="1752600"/>
          </a:xfrm>
        </p:spPr>
        <p:txBody>
          <a:bodyPr/>
          <a:lstStyle/>
          <a:p>
            <a:endParaRPr lang="it-IT" altLang="en-US" sz="2800"/>
          </a:p>
        </p:txBody>
      </p:sp>
    </p:spTree>
    <p:extLst>
      <p:ext uri="{BB962C8B-B14F-4D97-AF65-F5344CB8AC3E}">
        <p14:creationId xmlns:p14="http://schemas.microsoft.com/office/powerpoint/2010/main" val="87568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A5FF46C-E171-534B-A040-62565C68082F}"/>
              </a:ext>
            </a:extLst>
          </p:cNvPr>
          <p:cNvSpPr>
            <a:spLocks noGrp="1" noChangeArrowheads="1"/>
          </p:cNvSpPr>
          <p:nvPr>
            <p:ph type="title"/>
          </p:nvPr>
        </p:nvSpPr>
        <p:spPr/>
        <p:txBody>
          <a:bodyPr/>
          <a:lstStyle/>
          <a:p>
            <a:r>
              <a:rPr lang="en-US" altLang="en-US">
                <a:solidFill>
                  <a:schemeClr val="bg1"/>
                </a:solidFill>
              </a:rPr>
              <a:t>Example (Continued)</a:t>
            </a:r>
          </a:p>
        </p:txBody>
      </p:sp>
      <p:sp>
        <p:nvSpPr>
          <p:cNvPr id="11269" name="Rectangle 5">
            <a:extLst>
              <a:ext uri="{FF2B5EF4-FFF2-40B4-BE49-F238E27FC236}">
                <a16:creationId xmlns:a16="http://schemas.microsoft.com/office/drawing/2014/main" id="{DEB645AC-3A73-D846-9ADF-25B698FE00E8}"/>
              </a:ext>
            </a:extLst>
          </p:cNvPr>
          <p:cNvSpPr>
            <a:spLocks noGrp="1" noChangeArrowheads="1"/>
          </p:cNvSpPr>
          <p:nvPr>
            <p:ph type="body" sz="half" idx="2"/>
          </p:nvPr>
        </p:nvSpPr>
        <p:spPr>
          <a:xfrm>
            <a:off x="5105400" y="1600201"/>
            <a:ext cx="5334000" cy="4525963"/>
          </a:xfrm>
        </p:spPr>
        <p:txBody>
          <a:bodyPr/>
          <a:lstStyle/>
          <a:p>
            <a:r>
              <a:rPr lang="en-US" altLang="en-US"/>
              <a:t>Input:</a:t>
            </a:r>
          </a:p>
          <a:p>
            <a:pPr lvl="1"/>
            <a:r>
              <a:rPr lang="en-US" altLang="en-US"/>
              <a:t>boolean1==1</a:t>
            </a:r>
          </a:p>
          <a:p>
            <a:pPr lvl="1"/>
            <a:r>
              <a:rPr lang="en-US" altLang="en-US"/>
              <a:t>boolean2==0</a:t>
            </a:r>
          </a:p>
          <a:p>
            <a:r>
              <a:rPr lang="en-US" altLang="en-US"/>
              <a:t>Condition 1: Difference between original and mutant?</a:t>
            </a:r>
          </a:p>
          <a:p>
            <a:pPr lvl="1"/>
            <a:r>
              <a:rPr lang="en-US" altLang="en-US"/>
              <a:t>Yes</a:t>
            </a:r>
          </a:p>
          <a:p>
            <a:r>
              <a:rPr lang="en-US" altLang="en-US"/>
              <a:t>Therefore the mutant is said to be “killed” and the test is successful</a:t>
            </a:r>
          </a:p>
        </p:txBody>
      </p:sp>
      <p:sp>
        <p:nvSpPr>
          <p:cNvPr id="11271" name="Rectangle 7">
            <a:extLst>
              <a:ext uri="{FF2B5EF4-FFF2-40B4-BE49-F238E27FC236}">
                <a16:creationId xmlns:a16="http://schemas.microsoft.com/office/drawing/2014/main" id="{DE74966A-8C18-EF47-AF9E-3B8C80FDD367}"/>
              </a:ext>
            </a:extLst>
          </p:cNvPr>
          <p:cNvSpPr>
            <a:spLocks noGrp="1" noChangeArrowheads="1"/>
          </p:cNvSpPr>
          <p:nvPr>
            <p:ph type="body" sz="half" idx="1"/>
          </p:nvPr>
        </p:nvSpPr>
        <p:spPr>
          <a:xfrm>
            <a:off x="1905000" y="2590800"/>
            <a:ext cx="3276600" cy="2514600"/>
          </a:xfrm>
          <a:noFill/>
          <a:ln/>
        </p:spPr>
        <p:txBody>
          <a:bodyPr/>
          <a:lstStyle/>
          <a:p>
            <a:pPr>
              <a:buFontTx/>
              <a:buNone/>
            </a:pPr>
            <a:r>
              <a:rPr lang="en-US" altLang="en-US" sz="2000"/>
              <a:t>if(boolean1 </a:t>
            </a:r>
            <a:r>
              <a:rPr lang="en-US" altLang="en-US" sz="2000">
                <a:solidFill>
                  <a:srgbClr val="CC0000"/>
                </a:solidFill>
              </a:rPr>
              <a:t>|| </a:t>
            </a:r>
            <a:r>
              <a:rPr lang="en-US" altLang="en-US" sz="2000"/>
              <a:t>boolean2){</a:t>
            </a:r>
          </a:p>
          <a:p>
            <a:pPr>
              <a:buFontTx/>
              <a:buNone/>
            </a:pPr>
            <a:r>
              <a:rPr lang="en-US" altLang="en-US" sz="2000"/>
              <a:t>	int a = 5;</a:t>
            </a:r>
          </a:p>
          <a:p>
            <a:pPr>
              <a:buFontTx/>
              <a:buNone/>
            </a:pPr>
            <a:r>
              <a:rPr lang="en-US" altLang="en-US" sz="2000"/>
              <a:t>}else{</a:t>
            </a:r>
          </a:p>
          <a:p>
            <a:pPr>
              <a:buFontTx/>
              <a:buNone/>
            </a:pPr>
            <a:r>
              <a:rPr lang="en-US" altLang="en-US" sz="2000"/>
              <a:t>	int a = 0;</a:t>
            </a:r>
          </a:p>
          <a:p>
            <a:pPr>
              <a:buFontTx/>
              <a:buNone/>
            </a:pPr>
            <a:r>
              <a:rPr lang="en-US" altLang="en-US" sz="2000"/>
              <a:t>}</a:t>
            </a:r>
          </a:p>
          <a:p>
            <a:pPr>
              <a:buFontTx/>
              <a:buNone/>
            </a:pPr>
            <a:endParaRPr lang="en-US" altLang="en-US" sz="2000"/>
          </a:p>
        </p:txBody>
      </p:sp>
    </p:spTree>
    <p:extLst>
      <p:ext uri="{BB962C8B-B14F-4D97-AF65-F5344CB8AC3E}">
        <p14:creationId xmlns:p14="http://schemas.microsoft.com/office/powerpoint/2010/main" val="176645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0E56A9-1A7A-3B42-818E-F6C7BB0F995F}"/>
              </a:ext>
            </a:extLst>
          </p:cNvPr>
          <p:cNvSpPr>
            <a:spLocks noGrp="1" noChangeArrowheads="1"/>
          </p:cNvSpPr>
          <p:nvPr>
            <p:ph type="title"/>
          </p:nvPr>
        </p:nvSpPr>
        <p:spPr/>
        <p:txBody>
          <a:bodyPr/>
          <a:lstStyle/>
          <a:p>
            <a:r>
              <a:rPr lang="en-US" altLang="en-US">
                <a:solidFill>
                  <a:schemeClr val="bg1"/>
                </a:solidFill>
              </a:rPr>
              <a:t>Tools Being Developed/Used</a:t>
            </a:r>
          </a:p>
        </p:txBody>
      </p:sp>
      <p:sp>
        <p:nvSpPr>
          <p:cNvPr id="14339" name="Rectangle 3">
            <a:extLst>
              <a:ext uri="{FF2B5EF4-FFF2-40B4-BE49-F238E27FC236}">
                <a16:creationId xmlns:a16="http://schemas.microsoft.com/office/drawing/2014/main" id="{32EE237A-6242-8844-84CF-E2EBB7F4DFA0}"/>
              </a:ext>
            </a:extLst>
          </p:cNvPr>
          <p:cNvSpPr>
            <a:spLocks noGrp="1" noChangeArrowheads="1"/>
          </p:cNvSpPr>
          <p:nvPr>
            <p:ph type="body" idx="1"/>
          </p:nvPr>
        </p:nvSpPr>
        <p:spPr/>
        <p:txBody>
          <a:bodyPr/>
          <a:lstStyle/>
          <a:p>
            <a:r>
              <a:rPr lang="en-US" altLang="en-US" sz="2400" b="1"/>
              <a:t>Open Source Testing</a:t>
            </a:r>
          </a:p>
          <a:p>
            <a:pPr lvl="1"/>
            <a:r>
              <a:rPr lang="en-US" altLang="en-US" sz="2000" b="1"/>
              <a:t>Jester (for Java)</a:t>
            </a:r>
          </a:p>
          <a:p>
            <a:pPr lvl="1"/>
            <a:r>
              <a:rPr lang="en-US" altLang="en-US" sz="2000" b="1"/>
              <a:t>Pester (for Python)</a:t>
            </a:r>
          </a:p>
          <a:p>
            <a:pPr lvl="1"/>
            <a:r>
              <a:rPr lang="en-US" altLang="en-US" sz="2000" b="1"/>
              <a:t>Nester (for C languages)</a:t>
            </a:r>
          </a:p>
          <a:p>
            <a:pPr lvl="1"/>
            <a:r>
              <a:rPr lang="en-US" altLang="en-US" sz="2000" b="1"/>
              <a:t>µJava (MuJava)</a:t>
            </a:r>
          </a:p>
          <a:p>
            <a:pPr lvl="2"/>
            <a:r>
              <a:rPr lang="en-US" altLang="en-US" sz="1400" b="1"/>
              <a:t>Joint project between Korea Advanced Institute of Science and Technology (KAIST) in S. Korea and George Mason University</a:t>
            </a:r>
          </a:p>
          <a:p>
            <a:r>
              <a:rPr lang="en-US" altLang="en-US" sz="2400" b="1"/>
              <a:t>Commercial Testing</a:t>
            </a:r>
          </a:p>
          <a:p>
            <a:pPr lvl="1"/>
            <a:r>
              <a:rPr lang="en-US" altLang="en-US" sz="2000" b="1"/>
              <a:t>Insure++</a:t>
            </a:r>
          </a:p>
          <a:p>
            <a:pPr lvl="2"/>
            <a:r>
              <a:rPr lang="en-US" altLang="en-US" sz="1800" b="1"/>
              <a:t>Created/Maintained by Parasoft, Inc.</a:t>
            </a:r>
          </a:p>
          <a:p>
            <a:pPr lvl="2"/>
            <a:r>
              <a:rPr lang="en-US" altLang="en-US" sz="1800" b="1"/>
              <a:t>Version 4.0</a:t>
            </a:r>
          </a:p>
          <a:p>
            <a:pPr lvl="1"/>
            <a:endParaRPr lang="en-US" altLang="en-US" sz="2000" b="1"/>
          </a:p>
        </p:txBody>
      </p:sp>
      <p:pic>
        <p:nvPicPr>
          <p:cNvPr id="14340" name="Picture 4">
            <a:extLst>
              <a:ext uri="{FF2B5EF4-FFF2-40B4-BE49-F238E27FC236}">
                <a16:creationId xmlns:a16="http://schemas.microsoft.com/office/drawing/2014/main" id="{8645A1B4-43F3-664C-8B4E-2798C5BE0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267200"/>
            <a:ext cx="2057400"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64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726C81A-F2D7-DE48-9290-D1CA9EFB4C8E}"/>
              </a:ext>
            </a:extLst>
          </p:cNvPr>
          <p:cNvSpPr>
            <a:spLocks noGrp="1" noChangeArrowheads="1"/>
          </p:cNvSpPr>
          <p:nvPr>
            <p:ph type="title"/>
          </p:nvPr>
        </p:nvSpPr>
        <p:spPr/>
        <p:txBody>
          <a:bodyPr/>
          <a:lstStyle/>
          <a:p>
            <a:r>
              <a:rPr lang="en-US" altLang="en-US">
                <a:solidFill>
                  <a:schemeClr val="bg1"/>
                </a:solidFill>
              </a:rPr>
              <a:t>Places to Learn More…</a:t>
            </a:r>
          </a:p>
        </p:txBody>
      </p:sp>
      <p:sp>
        <p:nvSpPr>
          <p:cNvPr id="15363" name="Rectangle 3">
            <a:extLst>
              <a:ext uri="{FF2B5EF4-FFF2-40B4-BE49-F238E27FC236}">
                <a16:creationId xmlns:a16="http://schemas.microsoft.com/office/drawing/2014/main" id="{FCF44F75-095C-EC4E-B6B3-BA8E8ABE21CE}"/>
              </a:ext>
            </a:extLst>
          </p:cNvPr>
          <p:cNvSpPr>
            <a:spLocks noGrp="1" noChangeArrowheads="1"/>
          </p:cNvSpPr>
          <p:nvPr>
            <p:ph type="body" idx="1"/>
          </p:nvPr>
        </p:nvSpPr>
        <p:spPr/>
        <p:txBody>
          <a:bodyPr/>
          <a:lstStyle/>
          <a:p>
            <a:r>
              <a:rPr lang="en-US" altLang="en-US"/>
              <a:t>The “Mothra Project”</a:t>
            </a:r>
          </a:p>
          <a:p>
            <a:pPr lvl="1"/>
            <a:r>
              <a:rPr lang="en-US" altLang="en-US"/>
              <a:t>1980-Current study/development of     Mutation Tests</a:t>
            </a:r>
          </a:p>
          <a:p>
            <a:pPr lvl="1"/>
            <a:r>
              <a:rPr lang="en-US" altLang="en-US"/>
              <a:t>http://cs.gmu.edu/~offutt/rsrch/mut.html</a:t>
            </a:r>
          </a:p>
          <a:p>
            <a:r>
              <a:rPr lang="en-US" altLang="en-US"/>
              <a:t>Parasoft Insure++</a:t>
            </a:r>
          </a:p>
          <a:p>
            <a:pPr lvl="1"/>
            <a:r>
              <a:rPr lang="en-US" altLang="en-US"/>
              <a:t>http://www.parasoft.com/jsp/home.jsp</a:t>
            </a:r>
          </a:p>
          <a:p>
            <a:r>
              <a:rPr lang="en-US" altLang="en-US"/>
              <a:t>MuJava</a:t>
            </a:r>
          </a:p>
          <a:p>
            <a:pPr lvl="1"/>
            <a:r>
              <a:rPr lang="en-US" altLang="en-US"/>
              <a:t>http://cs.gmu.edu/~offutt/mujava/</a:t>
            </a:r>
          </a:p>
          <a:p>
            <a:pPr lvl="1"/>
            <a:endParaRPr lang="en-US" altLang="en-US"/>
          </a:p>
          <a:p>
            <a:pPr lvl="1">
              <a:buFontTx/>
              <a:buNone/>
            </a:pPr>
            <a:endParaRPr lang="en-US" altLang="en-US"/>
          </a:p>
        </p:txBody>
      </p:sp>
    </p:spTree>
    <p:extLst>
      <p:ext uri="{BB962C8B-B14F-4D97-AF65-F5344CB8AC3E}">
        <p14:creationId xmlns:p14="http://schemas.microsoft.com/office/powerpoint/2010/main" val="367352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ABBF4F10-F3ED-1D49-A314-C91FE45F0A64}"/>
              </a:ext>
            </a:extLst>
          </p:cNvPr>
          <p:cNvSpPr>
            <a:spLocks noGrp="1" noChangeArrowheads="1"/>
          </p:cNvSpPr>
          <p:nvPr>
            <p:ph type="title"/>
          </p:nvPr>
        </p:nvSpPr>
        <p:spPr/>
        <p:txBody>
          <a:bodyPr/>
          <a:lstStyle/>
          <a:p>
            <a:r>
              <a:rPr lang="en-US" altLang="en-US"/>
              <a:t>What do I need to believe?</a:t>
            </a:r>
          </a:p>
        </p:txBody>
      </p:sp>
      <p:sp>
        <p:nvSpPr>
          <p:cNvPr id="201731" name="Rectangle 3">
            <a:extLst>
              <a:ext uri="{FF2B5EF4-FFF2-40B4-BE49-F238E27FC236}">
                <a16:creationId xmlns:a16="http://schemas.microsoft.com/office/drawing/2014/main" id="{2256A467-BC73-4B4A-A228-B4BDA2C3A202}"/>
              </a:ext>
            </a:extLst>
          </p:cNvPr>
          <p:cNvSpPr>
            <a:spLocks noGrp="1" noChangeArrowheads="1"/>
          </p:cNvSpPr>
          <p:nvPr>
            <p:ph type="body" idx="1"/>
          </p:nvPr>
        </p:nvSpPr>
        <p:spPr/>
        <p:txBody>
          <a:bodyPr/>
          <a:lstStyle/>
          <a:p>
            <a:r>
              <a:rPr lang="en-US" altLang="en-US"/>
              <a:t>Mutation testing uses seeded faults (syntactic mutations) as black marbles</a:t>
            </a:r>
          </a:p>
          <a:p>
            <a:r>
              <a:rPr lang="en-US" altLang="en-US"/>
              <a:t>Does it make sense?  What must I assume? </a:t>
            </a:r>
          </a:p>
          <a:p>
            <a:pPr lvl="2"/>
            <a:r>
              <a:rPr lang="en-US" altLang="en-US"/>
              <a:t>What must be true of black marbles, if they are to be useful in counting a bowl of pink and red marbles? </a:t>
            </a:r>
          </a:p>
        </p:txBody>
      </p:sp>
    </p:spTree>
    <p:extLst>
      <p:ext uri="{BB962C8B-B14F-4D97-AF65-F5344CB8AC3E}">
        <p14:creationId xmlns:p14="http://schemas.microsoft.com/office/powerpoint/2010/main" val="169097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128BD1A8-CC52-4547-AAA9-7BE6D4BACFF1}"/>
              </a:ext>
            </a:extLst>
          </p:cNvPr>
          <p:cNvSpPr>
            <a:spLocks noGrp="1" noChangeArrowheads="1"/>
          </p:cNvSpPr>
          <p:nvPr>
            <p:ph type="title"/>
          </p:nvPr>
        </p:nvSpPr>
        <p:spPr/>
        <p:txBody>
          <a:bodyPr/>
          <a:lstStyle/>
          <a:p>
            <a:r>
              <a:rPr lang="en-US" altLang="en-US"/>
              <a:t>Mutation testing assumptions</a:t>
            </a:r>
          </a:p>
        </p:txBody>
      </p:sp>
      <p:sp>
        <p:nvSpPr>
          <p:cNvPr id="202755" name="Rectangle 3">
            <a:extLst>
              <a:ext uri="{FF2B5EF4-FFF2-40B4-BE49-F238E27FC236}">
                <a16:creationId xmlns:a16="http://schemas.microsoft.com/office/drawing/2014/main" id="{77BFBE13-6497-A948-932C-19F06F2E8356}"/>
              </a:ext>
            </a:extLst>
          </p:cNvPr>
          <p:cNvSpPr>
            <a:spLocks noGrp="1" noChangeArrowheads="1"/>
          </p:cNvSpPr>
          <p:nvPr>
            <p:ph type="body" idx="1"/>
          </p:nvPr>
        </p:nvSpPr>
        <p:spPr/>
        <p:txBody>
          <a:bodyPr/>
          <a:lstStyle/>
          <a:p>
            <a:r>
              <a:rPr lang="en-US" altLang="en-US"/>
              <a:t>Competent programmer hypothesis: </a:t>
            </a:r>
          </a:p>
          <a:p>
            <a:pPr lvl="1"/>
            <a:r>
              <a:rPr lang="en-US" altLang="en-US"/>
              <a:t>Programs are nearly correct </a:t>
            </a:r>
          </a:p>
          <a:p>
            <a:pPr lvl="2"/>
            <a:r>
              <a:rPr lang="en-US" altLang="en-US"/>
              <a:t>Real faults are small variations from the correct program</a:t>
            </a:r>
          </a:p>
          <a:p>
            <a:pPr lvl="2"/>
            <a:r>
              <a:rPr lang="en-US" altLang="en-US"/>
              <a:t>=&gt; Mutants are reasonable models of real buggy programs</a:t>
            </a:r>
          </a:p>
          <a:p>
            <a:r>
              <a:rPr lang="en-US" altLang="en-US"/>
              <a:t>Coupling effect hypothesis: </a:t>
            </a:r>
          </a:p>
          <a:p>
            <a:pPr lvl="1"/>
            <a:r>
              <a:rPr lang="en-US" altLang="en-US"/>
              <a:t>Tests that find simple faults also find more complex faults</a:t>
            </a:r>
          </a:p>
          <a:p>
            <a:pPr lvl="2"/>
            <a:r>
              <a:rPr lang="en-US" altLang="en-US"/>
              <a:t>Even if mutants are not perfect representatives of real faults, a test suite that kills mutants is good at finding real faults too</a:t>
            </a:r>
          </a:p>
          <a:p>
            <a:pPr>
              <a:buFontTx/>
              <a:buNone/>
            </a:pPr>
            <a:endParaRPr lang="en-US" altLang="en-US"/>
          </a:p>
        </p:txBody>
      </p:sp>
    </p:spTree>
    <p:extLst>
      <p:ext uri="{BB962C8B-B14F-4D97-AF65-F5344CB8AC3E}">
        <p14:creationId xmlns:p14="http://schemas.microsoft.com/office/powerpoint/2010/main" val="346165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0609F13D-36D2-E34A-AA30-E553048555F3}"/>
              </a:ext>
            </a:extLst>
          </p:cNvPr>
          <p:cNvSpPr>
            <a:spLocks noGrp="1" noChangeArrowheads="1"/>
          </p:cNvSpPr>
          <p:nvPr>
            <p:ph type="title"/>
          </p:nvPr>
        </p:nvSpPr>
        <p:spPr/>
        <p:txBody>
          <a:bodyPr/>
          <a:lstStyle/>
          <a:p>
            <a:r>
              <a:rPr lang="en-US" altLang="en-US"/>
              <a:t>Mutation Operators</a:t>
            </a:r>
          </a:p>
        </p:txBody>
      </p:sp>
      <p:sp>
        <p:nvSpPr>
          <p:cNvPr id="203779" name="Rectangle 3">
            <a:extLst>
              <a:ext uri="{FF2B5EF4-FFF2-40B4-BE49-F238E27FC236}">
                <a16:creationId xmlns:a16="http://schemas.microsoft.com/office/drawing/2014/main" id="{1D101E4B-01A5-B247-A8EA-29383E702AD1}"/>
              </a:ext>
            </a:extLst>
          </p:cNvPr>
          <p:cNvSpPr>
            <a:spLocks noGrp="1" noChangeArrowheads="1"/>
          </p:cNvSpPr>
          <p:nvPr>
            <p:ph type="body" idx="1"/>
          </p:nvPr>
        </p:nvSpPr>
        <p:spPr/>
        <p:txBody>
          <a:bodyPr/>
          <a:lstStyle/>
          <a:p>
            <a:pPr>
              <a:lnSpc>
                <a:spcPct val="90000"/>
              </a:lnSpc>
            </a:pPr>
            <a:r>
              <a:rPr lang="en-US" altLang="en-US"/>
              <a:t>Syntactic change from legal program to legal program</a:t>
            </a:r>
          </a:p>
          <a:p>
            <a:pPr lvl="2">
              <a:lnSpc>
                <a:spcPct val="90000"/>
              </a:lnSpc>
            </a:pPr>
            <a:r>
              <a:rPr lang="en-US" altLang="en-US"/>
              <a:t>So: Specific to each programming language.  C++ mutations don’t work for Java, Java mutations don’t work for Python</a:t>
            </a:r>
          </a:p>
          <a:p>
            <a:pPr>
              <a:lnSpc>
                <a:spcPct val="90000"/>
              </a:lnSpc>
            </a:pPr>
            <a:r>
              <a:rPr lang="en-US" altLang="en-US"/>
              <a:t>Examples: </a:t>
            </a:r>
          </a:p>
          <a:p>
            <a:pPr lvl="1">
              <a:lnSpc>
                <a:spcPct val="90000"/>
              </a:lnSpc>
            </a:pPr>
            <a:r>
              <a:rPr lang="en-US" altLang="en-US"/>
              <a:t>crp: constant for constant replacement</a:t>
            </a:r>
          </a:p>
          <a:p>
            <a:pPr lvl="2">
              <a:lnSpc>
                <a:spcPct val="90000"/>
              </a:lnSpc>
            </a:pPr>
            <a:r>
              <a:rPr lang="en-US" altLang="en-US"/>
              <a:t>for instance: from (x &lt; 5)  to (x &lt; 12)</a:t>
            </a:r>
          </a:p>
          <a:p>
            <a:pPr lvl="2">
              <a:lnSpc>
                <a:spcPct val="90000"/>
              </a:lnSpc>
            </a:pPr>
            <a:r>
              <a:rPr lang="en-US" altLang="en-US"/>
              <a:t>select from constants found somewhere in program text</a:t>
            </a:r>
          </a:p>
          <a:p>
            <a:pPr lvl="1">
              <a:lnSpc>
                <a:spcPct val="90000"/>
              </a:lnSpc>
            </a:pPr>
            <a:r>
              <a:rPr lang="en-US" altLang="en-US"/>
              <a:t>ror: relational operator replacement</a:t>
            </a:r>
          </a:p>
          <a:p>
            <a:pPr lvl="2">
              <a:lnSpc>
                <a:spcPct val="90000"/>
              </a:lnSpc>
            </a:pPr>
            <a:r>
              <a:rPr lang="en-US" altLang="en-US"/>
              <a:t>for instance: from (x &lt;= 5) to (x &lt; 5)</a:t>
            </a:r>
          </a:p>
          <a:p>
            <a:pPr lvl="1">
              <a:lnSpc>
                <a:spcPct val="90000"/>
              </a:lnSpc>
            </a:pPr>
            <a:r>
              <a:rPr lang="en-US" altLang="en-US"/>
              <a:t>vie: variable initialization elimination</a:t>
            </a:r>
          </a:p>
          <a:p>
            <a:pPr lvl="2">
              <a:lnSpc>
                <a:spcPct val="90000"/>
              </a:lnSpc>
            </a:pPr>
            <a:r>
              <a:rPr lang="en-US" altLang="en-US"/>
              <a:t>change int x =5;  to int x;</a:t>
            </a:r>
          </a:p>
        </p:txBody>
      </p:sp>
    </p:spTree>
    <p:extLst>
      <p:ext uri="{BB962C8B-B14F-4D97-AF65-F5344CB8AC3E}">
        <p14:creationId xmlns:p14="http://schemas.microsoft.com/office/powerpoint/2010/main" val="335114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8CD75EE5-BD6E-144D-AB28-3B11A2ECB78A}"/>
              </a:ext>
            </a:extLst>
          </p:cNvPr>
          <p:cNvSpPr>
            <a:spLocks noGrp="1" noChangeArrowheads="1"/>
          </p:cNvSpPr>
          <p:nvPr>
            <p:ph type="title"/>
          </p:nvPr>
        </p:nvSpPr>
        <p:spPr/>
        <p:txBody>
          <a:bodyPr/>
          <a:lstStyle/>
          <a:p>
            <a:r>
              <a:rPr lang="en-US" altLang="en-US"/>
              <a:t>Live Mutants</a:t>
            </a:r>
          </a:p>
        </p:txBody>
      </p:sp>
      <p:sp>
        <p:nvSpPr>
          <p:cNvPr id="204803" name="Rectangle 3">
            <a:extLst>
              <a:ext uri="{FF2B5EF4-FFF2-40B4-BE49-F238E27FC236}">
                <a16:creationId xmlns:a16="http://schemas.microsoft.com/office/drawing/2014/main" id="{F57BE2EF-A3A1-7E42-A328-6AFA4B5B16C7}"/>
              </a:ext>
            </a:extLst>
          </p:cNvPr>
          <p:cNvSpPr>
            <a:spLocks noGrp="1" noChangeArrowheads="1"/>
          </p:cNvSpPr>
          <p:nvPr>
            <p:ph type="body" idx="1"/>
          </p:nvPr>
        </p:nvSpPr>
        <p:spPr/>
        <p:txBody>
          <a:bodyPr/>
          <a:lstStyle/>
          <a:p>
            <a:r>
              <a:rPr lang="en-US" altLang="en-US"/>
              <a:t>Scenario: </a:t>
            </a:r>
          </a:p>
          <a:p>
            <a:pPr lvl="1"/>
            <a:r>
              <a:rPr lang="en-US" altLang="en-US"/>
              <a:t>We create 100 mutants from our program </a:t>
            </a:r>
          </a:p>
          <a:p>
            <a:pPr lvl="1"/>
            <a:r>
              <a:rPr lang="en-US" altLang="en-US"/>
              <a:t>We run our test suite on all 100 mutants, plus the original program </a:t>
            </a:r>
          </a:p>
          <a:p>
            <a:pPr lvl="1"/>
            <a:r>
              <a:rPr lang="en-US" altLang="en-US"/>
              <a:t>The original program passes all tests </a:t>
            </a:r>
          </a:p>
          <a:p>
            <a:pPr lvl="1"/>
            <a:r>
              <a:rPr lang="en-US" altLang="en-US"/>
              <a:t>94 mutant programs are killed (fail at least one test)</a:t>
            </a:r>
          </a:p>
          <a:p>
            <a:pPr lvl="1"/>
            <a:r>
              <a:rPr lang="en-US" altLang="en-US"/>
              <a:t>6 mutants remain </a:t>
            </a:r>
            <a:r>
              <a:rPr lang="en-US" altLang="en-US" i="1"/>
              <a:t>alive</a:t>
            </a:r>
            <a:endParaRPr lang="en-US" altLang="en-US"/>
          </a:p>
          <a:p>
            <a:r>
              <a:rPr lang="en-US" altLang="en-US"/>
              <a:t>What can we learn from the living mutants?</a:t>
            </a:r>
          </a:p>
        </p:txBody>
      </p:sp>
    </p:spTree>
    <p:extLst>
      <p:ext uri="{BB962C8B-B14F-4D97-AF65-F5344CB8AC3E}">
        <p14:creationId xmlns:p14="http://schemas.microsoft.com/office/powerpoint/2010/main" val="10949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4A43B1BA-963D-2B40-BB7C-21A939F0F2FA}"/>
              </a:ext>
            </a:extLst>
          </p:cNvPr>
          <p:cNvSpPr>
            <a:spLocks noGrp="1" noChangeArrowheads="1"/>
          </p:cNvSpPr>
          <p:nvPr>
            <p:ph type="title"/>
          </p:nvPr>
        </p:nvSpPr>
        <p:spPr/>
        <p:txBody>
          <a:bodyPr/>
          <a:lstStyle/>
          <a:p>
            <a:r>
              <a:rPr lang="en-US" altLang="en-US"/>
              <a:t>How mutants survive</a:t>
            </a:r>
          </a:p>
        </p:txBody>
      </p:sp>
      <p:sp>
        <p:nvSpPr>
          <p:cNvPr id="205827" name="Rectangle 3">
            <a:extLst>
              <a:ext uri="{FF2B5EF4-FFF2-40B4-BE49-F238E27FC236}">
                <a16:creationId xmlns:a16="http://schemas.microsoft.com/office/drawing/2014/main" id="{B66F25AA-61D4-5F4E-A9DE-CEF120E1254F}"/>
              </a:ext>
            </a:extLst>
          </p:cNvPr>
          <p:cNvSpPr>
            <a:spLocks noGrp="1" noChangeArrowheads="1"/>
          </p:cNvSpPr>
          <p:nvPr>
            <p:ph type="body" idx="1"/>
          </p:nvPr>
        </p:nvSpPr>
        <p:spPr/>
        <p:txBody>
          <a:bodyPr/>
          <a:lstStyle/>
          <a:p>
            <a:pPr>
              <a:lnSpc>
                <a:spcPct val="90000"/>
              </a:lnSpc>
            </a:pPr>
            <a:r>
              <a:rPr lang="en-US" altLang="en-US"/>
              <a:t>A mutant may be equivalent to the original program</a:t>
            </a:r>
          </a:p>
          <a:p>
            <a:pPr lvl="1">
              <a:lnSpc>
                <a:spcPct val="90000"/>
              </a:lnSpc>
            </a:pPr>
            <a:r>
              <a:rPr lang="en-US" altLang="en-US"/>
              <a:t>Maybe changing (x &lt; 0) to (x &lt;= 0) didn’t change the output at all!  The seeded “fault” is not really a “fault”.</a:t>
            </a:r>
          </a:p>
          <a:p>
            <a:pPr lvl="2">
              <a:lnSpc>
                <a:spcPct val="90000"/>
              </a:lnSpc>
            </a:pPr>
            <a:r>
              <a:rPr lang="en-US" altLang="en-US"/>
              <a:t>Determining whether a mutant is equivalent may be easy or hard; in the worst case it is undecideable </a:t>
            </a:r>
          </a:p>
          <a:p>
            <a:pPr>
              <a:lnSpc>
                <a:spcPct val="90000"/>
              </a:lnSpc>
            </a:pPr>
            <a:r>
              <a:rPr lang="en-US" altLang="en-US"/>
              <a:t>Or the test suite could be inadequate</a:t>
            </a:r>
          </a:p>
          <a:p>
            <a:pPr lvl="1">
              <a:lnSpc>
                <a:spcPct val="90000"/>
              </a:lnSpc>
            </a:pPr>
            <a:r>
              <a:rPr lang="en-US" altLang="en-US"/>
              <a:t>If the mutant could have been killed, but was not, it indicates a weakness in the test suite</a:t>
            </a:r>
          </a:p>
          <a:p>
            <a:pPr lvl="1">
              <a:lnSpc>
                <a:spcPct val="90000"/>
              </a:lnSpc>
            </a:pPr>
            <a:r>
              <a:rPr lang="en-US" altLang="en-US"/>
              <a:t>But adding a test case for just this mutant is a bad idea.  We care about the real bugs, not the fakes! </a:t>
            </a:r>
          </a:p>
        </p:txBody>
      </p:sp>
    </p:spTree>
    <p:extLst>
      <p:ext uri="{BB962C8B-B14F-4D97-AF65-F5344CB8AC3E}">
        <p14:creationId xmlns:p14="http://schemas.microsoft.com/office/powerpoint/2010/main" val="170762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7D28283A-4466-D541-A4BB-247E6302F259}"/>
              </a:ext>
            </a:extLst>
          </p:cNvPr>
          <p:cNvSpPr>
            <a:spLocks noGrp="1" noChangeArrowheads="1"/>
          </p:cNvSpPr>
          <p:nvPr>
            <p:ph type="title"/>
          </p:nvPr>
        </p:nvSpPr>
        <p:spPr/>
        <p:txBody>
          <a:bodyPr/>
          <a:lstStyle/>
          <a:p>
            <a:r>
              <a:rPr lang="en-US" altLang="en-US"/>
              <a:t>Variations on Mutation</a:t>
            </a:r>
          </a:p>
        </p:txBody>
      </p:sp>
      <p:sp>
        <p:nvSpPr>
          <p:cNvPr id="206851" name="Rectangle 3">
            <a:extLst>
              <a:ext uri="{FF2B5EF4-FFF2-40B4-BE49-F238E27FC236}">
                <a16:creationId xmlns:a16="http://schemas.microsoft.com/office/drawing/2014/main" id="{F81C6CA3-74A7-9F4A-821E-8CEC049BB1AA}"/>
              </a:ext>
            </a:extLst>
          </p:cNvPr>
          <p:cNvSpPr>
            <a:spLocks noGrp="1" noChangeArrowheads="1"/>
          </p:cNvSpPr>
          <p:nvPr>
            <p:ph type="body" idx="1"/>
          </p:nvPr>
        </p:nvSpPr>
        <p:spPr/>
        <p:txBody>
          <a:bodyPr/>
          <a:lstStyle/>
          <a:p>
            <a:r>
              <a:rPr lang="en-US" altLang="en-US"/>
              <a:t>Weak mutation</a:t>
            </a:r>
          </a:p>
          <a:p>
            <a:r>
              <a:rPr lang="en-US" altLang="en-US"/>
              <a:t>Statistical mutation</a:t>
            </a:r>
          </a:p>
        </p:txBody>
      </p:sp>
    </p:spTree>
    <p:extLst>
      <p:ext uri="{BB962C8B-B14F-4D97-AF65-F5344CB8AC3E}">
        <p14:creationId xmlns:p14="http://schemas.microsoft.com/office/powerpoint/2010/main" val="193090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F421DD8C-F89A-AF42-9C80-3D1D7378133D}"/>
              </a:ext>
            </a:extLst>
          </p:cNvPr>
          <p:cNvSpPr>
            <a:spLocks noGrp="1" noChangeArrowheads="1"/>
          </p:cNvSpPr>
          <p:nvPr>
            <p:ph type="title"/>
          </p:nvPr>
        </p:nvSpPr>
        <p:spPr/>
        <p:txBody>
          <a:bodyPr/>
          <a:lstStyle/>
          <a:p>
            <a:r>
              <a:rPr lang="en-US" altLang="en-US"/>
              <a:t>Weak mutation</a:t>
            </a:r>
          </a:p>
        </p:txBody>
      </p:sp>
      <p:sp>
        <p:nvSpPr>
          <p:cNvPr id="207875" name="Rectangle 3">
            <a:extLst>
              <a:ext uri="{FF2B5EF4-FFF2-40B4-BE49-F238E27FC236}">
                <a16:creationId xmlns:a16="http://schemas.microsoft.com/office/drawing/2014/main" id="{F4DDF3FA-0B27-A74D-B355-4B32C7A3A9BC}"/>
              </a:ext>
            </a:extLst>
          </p:cNvPr>
          <p:cNvSpPr>
            <a:spLocks noGrp="1" noChangeArrowheads="1"/>
          </p:cNvSpPr>
          <p:nvPr>
            <p:ph type="body" idx="1"/>
          </p:nvPr>
        </p:nvSpPr>
        <p:spPr/>
        <p:txBody>
          <a:bodyPr/>
          <a:lstStyle/>
          <a:p>
            <a:r>
              <a:rPr lang="en-US" altLang="en-US"/>
              <a:t>Problem:  There are lots of mutants. Running each test case to completion on every mutant is expensive</a:t>
            </a:r>
          </a:p>
          <a:p>
            <a:pPr lvl="2"/>
            <a:r>
              <a:rPr lang="en-US" altLang="en-US"/>
              <a:t>Number of mutants grows with the square of program size</a:t>
            </a:r>
          </a:p>
          <a:p>
            <a:r>
              <a:rPr lang="en-US" altLang="en-US"/>
              <a:t>Approach: </a:t>
            </a:r>
          </a:p>
          <a:p>
            <a:pPr lvl="1"/>
            <a:r>
              <a:rPr lang="en-US" altLang="en-US"/>
              <a:t>Execute meta-mutant (with many seeded faults) together with original program</a:t>
            </a:r>
          </a:p>
          <a:p>
            <a:pPr lvl="1"/>
            <a:r>
              <a:rPr lang="en-US" altLang="en-US"/>
              <a:t>Mark a seeded fault as “killed” as soon as a difference in intermediate state is found</a:t>
            </a:r>
          </a:p>
          <a:p>
            <a:pPr lvl="2"/>
            <a:r>
              <a:rPr lang="en-US" altLang="en-US"/>
              <a:t>Without waiting for program completion</a:t>
            </a:r>
          </a:p>
          <a:p>
            <a:pPr lvl="2"/>
            <a:r>
              <a:rPr lang="en-US" altLang="en-US"/>
              <a:t>Restart with new mutant selection after each “kill”</a:t>
            </a:r>
          </a:p>
        </p:txBody>
      </p:sp>
    </p:spTree>
    <p:extLst>
      <p:ext uri="{BB962C8B-B14F-4D97-AF65-F5344CB8AC3E}">
        <p14:creationId xmlns:p14="http://schemas.microsoft.com/office/powerpoint/2010/main" val="215581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a:extLst>
              <a:ext uri="{FF2B5EF4-FFF2-40B4-BE49-F238E27FC236}">
                <a16:creationId xmlns:a16="http://schemas.microsoft.com/office/drawing/2014/main" id="{3D4732F5-D455-0541-AE2D-4C1A75EC6101}"/>
              </a:ext>
            </a:extLst>
          </p:cNvPr>
          <p:cNvSpPr>
            <a:spLocks noGrp="1" noChangeArrowheads="1"/>
          </p:cNvSpPr>
          <p:nvPr>
            <p:ph type="title"/>
          </p:nvPr>
        </p:nvSpPr>
        <p:spPr/>
        <p:txBody>
          <a:bodyPr/>
          <a:lstStyle/>
          <a:p>
            <a:r>
              <a:rPr lang="en-US" altLang="en-US"/>
              <a:t>Learning objectives</a:t>
            </a:r>
          </a:p>
        </p:txBody>
      </p:sp>
      <p:sp>
        <p:nvSpPr>
          <p:cNvPr id="5129" name="Rectangle 9">
            <a:extLst>
              <a:ext uri="{FF2B5EF4-FFF2-40B4-BE49-F238E27FC236}">
                <a16:creationId xmlns:a16="http://schemas.microsoft.com/office/drawing/2014/main" id="{9C70D026-0289-6543-9560-1C778BA6C799}"/>
              </a:ext>
            </a:extLst>
          </p:cNvPr>
          <p:cNvSpPr>
            <a:spLocks noGrp="1" noChangeArrowheads="1"/>
          </p:cNvSpPr>
          <p:nvPr>
            <p:ph type="body" idx="1"/>
          </p:nvPr>
        </p:nvSpPr>
        <p:spPr/>
        <p:txBody>
          <a:bodyPr/>
          <a:lstStyle/>
          <a:p>
            <a:r>
              <a:rPr lang="en-US" altLang="en-US"/>
              <a:t>Understand the basic ideas of fault-based testing</a:t>
            </a:r>
          </a:p>
          <a:p>
            <a:pPr lvl="1"/>
            <a:r>
              <a:rPr lang="en-US" altLang="en-US"/>
              <a:t>How knowledge of a fault model can be used to create useful tests and judge the quality of test cases</a:t>
            </a:r>
          </a:p>
          <a:p>
            <a:pPr lvl="1"/>
            <a:r>
              <a:rPr lang="en-US" altLang="en-US"/>
              <a:t>Understand the rationale of fault-based testing well enough to distinguish between valid and invalid uses</a:t>
            </a:r>
          </a:p>
          <a:p>
            <a:r>
              <a:rPr lang="en-US" altLang="en-US"/>
              <a:t>Understand mutation testing as one application of fault-based testing principles</a:t>
            </a:r>
          </a:p>
          <a:p>
            <a:pPr>
              <a:buFontTx/>
              <a:buNone/>
            </a:pPr>
            <a:endParaRPr lang="en-US" altLang="en-US"/>
          </a:p>
        </p:txBody>
      </p:sp>
    </p:spTree>
    <p:extLst>
      <p:ext uri="{BB962C8B-B14F-4D97-AF65-F5344CB8AC3E}">
        <p14:creationId xmlns:p14="http://schemas.microsoft.com/office/powerpoint/2010/main" val="96753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04796A0F-FA79-5C49-9080-E598DE061C84}"/>
              </a:ext>
            </a:extLst>
          </p:cNvPr>
          <p:cNvSpPr>
            <a:spLocks noGrp="1" noChangeArrowheads="1"/>
          </p:cNvSpPr>
          <p:nvPr>
            <p:ph type="title"/>
          </p:nvPr>
        </p:nvSpPr>
        <p:spPr/>
        <p:txBody>
          <a:bodyPr/>
          <a:lstStyle/>
          <a:p>
            <a:r>
              <a:rPr lang="en-US" altLang="en-US"/>
              <a:t>Statistical Mutation</a:t>
            </a:r>
          </a:p>
        </p:txBody>
      </p:sp>
      <p:sp>
        <p:nvSpPr>
          <p:cNvPr id="208899" name="Rectangle 3">
            <a:extLst>
              <a:ext uri="{FF2B5EF4-FFF2-40B4-BE49-F238E27FC236}">
                <a16:creationId xmlns:a16="http://schemas.microsoft.com/office/drawing/2014/main" id="{DC8CEDFD-A1AC-014B-A092-069A6679E20C}"/>
              </a:ext>
            </a:extLst>
          </p:cNvPr>
          <p:cNvSpPr>
            <a:spLocks noGrp="1" noChangeArrowheads="1"/>
          </p:cNvSpPr>
          <p:nvPr>
            <p:ph type="body" idx="1"/>
          </p:nvPr>
        </p:nvSpPr>
        <p:spPr/>
        <p:txBody>
          <a:bodyPr/>
          <a:lstStyle/>
          <a:p>
            <a:r>
              <a:rPr lang="en-US" altLang="en-US"/>
              <a:t>Problem:  There are lots of mutants. Running each test case on every mutant is expensive</a:t>
            </a:r>
          </a:p>
          <a:p>
            <a:pPr lvl="2"/>
            <a:r>
              <a:rPr lang="en-US" altLang="en-US"/>
              <a:t>It’s just too expensive to create N</a:t>
            </a:r>
            <a:r>
              <a:rPr lang="en-US" altLang="en-US" baseline="30000"/>
              <a:t>2 </a:t>
            </a:r>
            <a:r>
              <a:rPr lang="en-US" altLang="en-US"/>
              <a:t>mutants for a program of N lines (even if we don’t run each test case separately to completion)</a:t>
            </a:r>
          </a:p>
          <a:p>
            <a:r>
              <a:rPr lang="en-US" altLang="en-US"/>
              <a:t>Approach:  Just create a random sample of mutants</a:t>
            </a:r>
          </a:p>
          <a:p>
            <a:pPr lvl="1"/>
            <a:r>
              <a:rPr lang="en-US" altLang="en-US"/>
              <a:t>May be just as good for </a:t>
            </a:r>
            <a:r>
              <a:rPr lang="en-US" altLang="en-US" i="1"/>
              <a:t>assessing</a:t>
            </a:r>
            <a:r>
              <a:rPr lang="en-US" altLang="en-US"/>
              <a:t> a test suite</a:t>
            </a:r>
          </a:p>
          <a:p>
            <a:pPr lvl="2"/>
            <a:r>
              <a:rPr lang="en-US" altLang="en-US"/>
              <a:t>Provided we don’t design test cases to kill particular mutants (which would be like selectively picking out black marbles anyway)</a:t>
            </a:r>
          </a:p>
          <a:p>
            <a:pPr>
              <a:buFontTx/>
              <a:buNone/>
            </a:pPr>
            <a:endParaRPr lang="en-US" altLang="en-US" b="1"/>
          </a:p>
        </p:txBody>
      </p:sp>
    </p:spTree>
    <p:extLst>
      <p:ext uri="{BB962C8B-B14F-4D97-AF65-F5344CB8AC3E}">
        <p14:creationId xmlns:p14="http://schemas.microsoft.com/office/powerpoint/2010/main" val="78880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3CE32E38-5996-7244-A680-A5A369999D3B}"/>
              </a:ext>
            </a:extLst>
          </p:cNvPr>
          <p:cNvSpPr>
            <a:spLocks noGrp="1" noChangeArrowheads="1"/>
          </p:cNvSpPr>
          <p:nvPr>
            <p:ph type="title"/>
          </p:nvPr>
        </p:nvSpPr>
        <p:spPr/>
        <p:txBody>
          <a:bodyPr/>
          <a:lstStyle/>
          <a:p>
            <a:r>
              <a:rPr lang="en-US" altLang="en-US"/>
              <a:t>In real life ...</a:t>
            </a:r>
          </a:p>
        </p:txBody>
      </p:sp>
      <p:sp>
        <p:nvSpPr>
          <p:cNvPr id="209923" name="Rectangle 3">
            <a:extLst>
              <a:ext uri="{FF2B5EF4-FFF2-40B4-BE49-F238E27FC236}">
                <a16:creationId xmlns:a16="http://schemas.microsoft.com/office/drawing/2014/main" id="{EC6C9B88-636D-7F4C-934A-48B3757EC951}"/>
              </a:ext>
            </a:extLst>
          </p:cNvPr>
          <p:cNvSpPr>
            <a:spLocks noGrp="1" noChangeArrowheads="1"/>
          </p:cNvSpPr>
          <p:nvPr>
            <p:ph type="body" idx="1"/>
          </p:nvPr>
        </p:nvSpPr>
        <p:spPr/>
        <p:txBody>
          <a:bodyPr/>
          <a:lstStyle/>
          <a:p>
            <a:r>
              <a:rPr lang="en-US" altLang="en-US"/>
              <a:t>Fault-based testing is a widely used in    semiconductor manufacturing</a:t>
            </a:r>
          </a:p>
          <a:p>
            <a:pPr lvl="1"/>
            <a:r>
              <a:rPr lang="en-US" altLang="en-US"/>
              <a:t>With good </a:t>
            </a:r>
            <a:r>
              <a:rPr lang="en-US" altLang="en-US" i="1"/>
              <a:t>fault models</a:t>
            </a:r>
            <a:r>
              <a:rPr lang="en-US" altLang="en-US"/>
              <a:t> of typical manufacturing faults, e.g., “stuck-at-one” for a transistor</a:t>
            </a:r>
          </a:p>
          <a:p>
            <a:pPr lvl="1"/>
            <a:r>
              <a:rPr lang="en-US" altLang="en-US"/>
              <a:t>But fault-based testing for </a:t>
            </a:r>
            <a:r>
              <a:rPr lang="en-US" altLang="en-US" i="1"/>
              <a:t>design errors</a:t>
            </a:r>
            <a:r>
              <a:rPr lang="en-US" altLang="en-US"/>
              <a:t> is more challenging (as in software)</a:t>
            </a:r>
          </a:p>
          <a:p>
            <a:r>
              <a:rPr lang="en-US" altLang="en-US"/>
              <a:t>Mutation testing is not widely used in industry</a:t>
            </a:r>
          </a:p>
          <a:p>
            <a:pPr lvl="1"/>
            <a:r>
              <a:rPr lang="en-US" altLang="en-US"/>
              <a:t>But plays a role in software testing research, to compare effectiveness of testing techniques</a:t>
            </a:r>
          </a:p>
          <a:p>
            <a:r>
              <a:rPr lang="en-US" altLang="en-US"/>
              <a:t>Some use of fault models to design test cases is important and widely practiced</a:t>
            </a:r>
          </a:p>
        </p:txBody>
      </p:sp>
    </p:spTree>
    <p:extLst>
      <p:ext uri="{BB962C8B-B14F-4D97-AF65-F5344CB8AC3E}">
        <p14:creationId xmlns:p14="http://schemas.microsoft.com/office/powerpoint/2010/main" val="224499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a:extLst>
              <a:ext uri="{FF2B5EF4-FFF2-40B4-BE49-F238E27FC236}">
                <a16:creationId xmlns:a16="http://schemas.microsoft.com/office/drawing/2014/main" id="{12A43C50-FC4C-A345-B922-6E34D248F0DC}"/>
              </a:ext>
            </a:extLst>
          </p:cNvPr>
          <p:cNvSpPr>
            <a:spLocks noGrp="1" noChangeArrowheads="1"/>
          </p:cNvSpPr>
          <p:nvPr>
            <p:ph type="body" idx="1"/>
          </p:nvPr>
        </p:nvSpPr>
        <p:spPr>
          <a:xfrm>
            <a:off x="1662114" y="2246622"/>
            <a:ext cx="8867775" cy="4287837"/>
          </a:xfrm>
        </p:spPr>
        <p:txBody>
          <a:bodyPr>
            <a:normAutofit lnSpcReduction="10000"/>
          </a:bodyPr>
          <a:lstStyle/>
          <a:p>
            <a:r>
              <a:rPr lang="en-US" altLang="zh-CN" dirty="0">
                <a:ea typeface="宋体" panose="02010600030101010101" pitchFamily="2" charset="-122"/>
              </a:rPr>
              <a:t>In Java, testing the way </a:t>
            </a:r>
            <a:r>
              <a:rPr lang="en-US" altLang="zh-CN" u="sng" dirty="0">
                <a:solidFill>
                  <a:schemeClr val="tx2"/>
                </a:solidFill>
                <a:ea typeface="宋体" panose="02010600030101010101" pitchFamily="2" charset="-122"/>
              </a:rPr>
              <a:t>classes</a:t>
            </a:r>
            <a:r>
              <a:rPr lang="en-US" altLang="zh-CN" dirty="0">
                <a:ea typeface="宋体" panose="02010600030101010101" pitchFamily="2" charset="-122"/>
              </a:rPr>
              <a:t>, </a:t>
            </a:r>
            <a:r>
              <a:rPr lang="en-US" altLang="zh-CN" u="sng" dirty="0">
                <a:solidFill>
                  <a:schemeClr val="tx2"/>
                </a:solidFill>
                <a:ea typeface="宋体" panose="02010600030101010101" pitchFamily="2" charset="-122"/>
              </a:rPr>
              <a:t>packages</a:t>
            </a:r>
            <a:r>
              <a:rPr lang="en-US" altLang="zh-CN" dirty="0">
                <a:ea typeface="宋体" panose="02010600030101010101" pitchFamily="2" charset="-122"/>
              </a:rPr>
              <a:t> and </a:t>
            </a:r>
            <a:r>
              <a:rPr lang="en-US" altLang="zh-CN" u="sng" dirty="0">
                <a:solidFill>
                  <a:schemeClr val="tx2"/>
                </a:solidFill>
                <a:ea typeface="宋体" panose="02010600030101010101" pitchFamily="2" charset="-122"/>
              </a:rPr>
              <a:t>components</a:t>
            </a:r>
            <a:r>
              <a:rPr lang="en-US" altLang="zh-CN" dirty="0">
                <a:ea typeface="宋体" panose="02010600030101010101" pitchFamily="2" charset="-122"/>
              </a:rPr>
              <a:t> are connected</a:t>
            </a:r>
          </a:p>
          <a:p>
            <a:pPr lvl="1"/>
            <a:r>
              <a:rPr lang="en-US" altLang="zh-CN" i="1" dirty="0">
                <a:ea typeface="宋体" panose="02010600030101010101" pitchFamily="2" charset="-122"/>
              </a:rPr>
              <a:t>“Component”</a:t>
            </a:r>
            <a:r>
              <a:rPr lang="en-US" altLang="zh-CN" dirty="0">
                <a:ea typeface="宋体" panose="02010600030101010101" pitchFamily="2" charset="-122"/>
              </a:rPr>
              <a:t> is used as a generic term</a:t>
            </a:r>
          </a:p>
          <a:p>
            <a:pPr lvl="1"/>
            <a:endParaRPr lang="en-US" altLang="zh-CN" dirty="0">
              <a:ea typeface="宋体" panose="02010600030101010101" pitchFamily="2" charset="-122"/>
            </a:endParaRPr>
          </a:p>
          <a:p>
            <a:r>
              <a:rPr lang="en-US" altLang="zh-CN" dirty="0">
                <a:ea typeface="宋体" panose="02010600030101010101" pitchFamily="2" charset="-122"/>
              </a:rPr>
              <a:t>This tests </a:t>
            </a:r>
            <a:r>
              <a:rPr lang="en-US" altLang="zh-CN" u="sng" dirty="0">
                <a:solidFill>
                  <a:schemeClr val="tx2"/>
                </a:solidFill>
                <a:ea typeface="宋体" panose="02010600030101010101" pitchFamily="2" charset="-122"/>
              </a:rPr>
              <a:t>features</a:t>
            </a:r>
            <a:r>
              <a:rPr lang="en-US" altLang="zh-CN" dirty="0">
                <a:ea typeface="宋体" panose="02010600030101010101" pitchFamily="2" charset="-122"/>
              </a:rPr>
              <a:t> that are unique to object-oriented programming languages </a:t>
            </a:r>
          </a:p>
          <a:p>
            <a:pPr lvl="1"/>
            <a:r>
              <a:rPr lang="en-US" altLang="zh-CN" dirty="0">
                <a:ea typeface="宋体" panose="02010600030101010101" pitchFamily="2" charset="-122"/>
              </a:rPr>
              <a:t>inheritance, polymorphism and dynamic binding</a:t>
            </a:r>
          </a:p>
          <a:p>
            <a:pPr lvl="1"/>
            <a:endParaRPr lang="en-US" altLang="zh-CN" dirty="0">
              <a:ea typeface="宋体" panose="02010600030101010101" pitchFamily="2" charset="-122"/>
            </a:endParaRPr>
          </a:p>
          <a:p>
            <a:r>
              <a:rPr lang="en-US" altLang="en-US" dirty="0">
                <a:ea typeface="宋体" panose="02010600030101010101" pitchFamily="2" charset="-122"/>
              </a:rPr>
              <a:t>Integration testing is often based on </a:t>
            </a:r>
            <a:r>
              <a:rPr lang="en-US" altLang="en-US" dirty="0">
                <a:solidFill>
                  <a:schemeClr val="tx2"/>
                </a:solidFill>
                <a:ea typeface="宋体" panose="02010600030101010101" pitchFamily="2" charset="-122"/>
              </a:rPr>
              <a:t>couplings</a:t>
            </a:r>
            <a:r>
              <a:rPr lang="en-US" altLang="en-US" dirty="0">
                <a:ea typeface="宋体" panose="02010600030101010101" pitchFamily="2" charset="-122"/>
              </a:rPr>
              <a:t> – the explicit and implicit relationships among software components</a:t>
            </a:r>
          </a:p>
        </p:txBody>
      </p:sp>
      <p:sp>
        <p:nvSpPr>
          <p:cNvPr id="288772" name="Text Box 4">
            <a:extLst>
              <a:ext uri="{FF2B5EF4-FFF2-40B4-BE49-F238E27FC236}">
                <a16:creationId xmlns:a16="http://schemas.microsoft.com/office/drawing/2014/main" id="{A5BE33A9-44D2-F54B-B250-E9E87DE517A4}"/>
              </a:ext>
            </a:extLst>
          </p:cNvPr>
          <p:cNvSpPr txBox="1">
            <a:spLocks noChangeArrowheads="1"/>
          </p:cNvSpPr>
          <p:nvPr/>
        </p:nvSpPr>
        <p:spPr bwMode="auto">
          <a:xfrm>
            <a:off x="1895475" y="462971"/>
            <a:ext cx="8078788" cy="1050925"/>
          </a:xfrm>
          <a:prstGeom prst="rect">
            <a:avLst/>
          </a:prstGeom>
          <a:noFill/>
          <a:ln w="19050">
            <a:solidFill>
              <a:srgbClr val="000000"/>
            </a:solidFill>
            <a:miter lim="800000"/>
            <a:headEnd type="none" w="sm" len="sm"/>
            <a:tailEnd type="none" w="sm" len="sm"/>
          </a:ln>
          <a:effectLst/>
        </p:spPr>
        <p:txBody>
          <a:bodyPr>
            <a:spAutoFit/>
          </a:bodyPr>
          <a:lstStyle/>
          <a:p>
            <a:pPr algn="ctr">
              <a:defRPr/>
            </a:pPr>
            <a:r>
              <a:rPr lang="en-US" altLang="zh-CN" sz="2800" u="sng" dirty="0">
                <a:solidFill>
                  <a:schemeClr val="tx2"/>
                </a:solidFill>
                <a:effectLst>
                  <a:outerShdw blurRad="38100" dist="38100" dir="2700000" algn="tl">
                    <a:srgbClr val="000000"/>
                  </a:outerShdw>
                </a:effectLst>
                <a:ea typeface="宋体" charset="-122"/>
              </a:rPr>
              <a:t>Integration Testing</a:t>
            </a:r>
          </a:p>
          <a:p>
            <a:pPr algn="ctr">
              <a:lnSpc>
                <a:spcPct val="90000"/>
              </a:lnSpc>
              <a:spcBef>
                <a:spcPct val="30000"/>
              </a:spcBef>
              <a:buSzPct val="85000"/>
              <a:defRPr/>
            </a:pPr>
            <a:r>
              <a:rPr lang="en-US" altLang="zh-CN" sz="2800" dirty="0">
                <a:solidFill>
                  <a:schemeClr val="tx2"/>
                </a:solidFill>
                <a:effectLst>
                  <a:outerShdw blurRad="38100" dist="38100" dir="2700000" algn="tl">
                    <a:srgbClr val="000000"/>
                  </a:outerShdw>
                </a:effectLst>
                <a:ea typeface="宋体" charset="-122"/>
              </a:rPr>
              <a:t>Testing connections among separate program units</a:t>
            </a:r>
            <a:endParaRPr lang="en-US" sz="2800" dirty="0">
              <a:solidFill>
                <a:schemeClr val="tx2"/>
              </a:solidFill>
              <a:effectLst>
                <a:outerShdw blurRad="38100" dist="38100" dir="2700000" algn="tl">
                  <a:srgbClr val="000000"/>
                </a:outerShdw>
              </a:effectLst>
              <a:ea typeface="宋体" charset="-122"/>
            </a:endParaRPr>
          </a:p>
        </p:txBody>
      </p:sp>
    </p:spTree>
    <p:extLst>
      <p:ext uri="{BB962C8B-B14F-4D97-AF65-F5344CB8AC3E}">
        <p14:creationId xmlns:p14="http://schemas.microsoft.com/office/powerpoint/2010/main" val="2056425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8772"/>
                                        </p:tgtEl>
                                        <p:attrNameLst>
                                          <p:attrName>style.visibility</p:attrName>
                                        </p:attrNameLst>
                                      </p:cBhvr>
                                      <p:to>
                                        <p:strVal val="visible"/>
                                      </p:to>
                                    </p:set>
                                    <p:animEffect transition="in" filter="dissolve">
                                      <p:cBhvr>
                                        <p:cTn id="7" dur="1000"/>
                                        <p:tgtEl>
                                          <p:spTgt spid="288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8771">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8771">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E735C069-EE77-2A49-A08F-4C913F7CB5F5}"/>
              </a:ext>
            </a:extLst>
          </p:cNvPr>
          <p:cNvSpPr>
            <a:spLocks noGrp="1" noChangeArrowheads="1"/>
          </p:cNvSpPr>
          <p:nvPr>
            <p:ph type="title"/>
          </p:nvPr>
        </p:nvSpPr>
        <p:spPr>
          <a:xfrm>
            <a:off x="838200" y="142102"/>
            <a:ext cx="10515600" cy="1325563"/>
          </a:xfrm>
        </p:spPr>
        <p:txBody>
          <a:bodyPr/>
          <a:lstStyle/>
          <a:p>
            <a:r>
              <a:rPr lang="en-US" altLang="zh-CN" dirty="0">
                <a:ea typeface="宋体" panose="02010600030101010101" pitchFamily="2" charset="-122"/>
              </a:rPr>
              <a:t>Integration Mutation </a:t>
            </a:r>
            <a:endParaRPr lang="en-US" altLang="en-US" dirty="0"/>
          </a:p>
        </p:txBody>
      </p:sp>
      <p:sp>
        <p:nvSpPr>
          <p:cNvPr id="18437" name="Rectangle 3">
            <a:extLst>
              <a:ext uri="{FF2B5EF4-FFF2-40B4-BE49-F238E27FC236}">
                <a16:creationId xmlns:a16="http://schemas.microsoft.com/office/drawing/2014/main" id="{AFA6D14F-5358-AF4E-A782-32AC48498928}"/>
              </a:ext>
            </a:extLst>
          </p:cNvPr>
          <p:cNvSpPr>
            <a:spLocks noGrp="1" noChangeArrowheads="1"/>
          </p:cNvSpPr>
          <p:nvPr>
            <p:ph type="body" idx="1"/>
          </p:nvPr>
        </p:nvSpPr>
        <p:spPr>
          <a:xfrm>
            <a:off x="1662114" y="1220788"/>
            <a:ext cx="8867775" cy="5224462"/>
          </a:xfrm>
        </p:spPr>
        <p:txBody>
          <a:bodyPr/>
          <a:lstStyle/>
          <a:p>
            <a:r>
              <a:rPr lang="en-US" altLang="zh-CN" dirty="0">
                <a:ea typeface="宋体" panose="02010600030101010101" pitchFamily="2" charset="-122"/>
              </a:rPr>
              <a:t>Faults related to component integration often depend on a </a:t>
            </a:r>
            <a:r>
              <a:rPr lang="en-US" altLang="zh-CN" dirty="0">
                <a:solidFill>
                  <a:schemeClr val="tx2"/>
                </a:solidFill>
                <a:ea typeface="宋体" panose="02010600030101010101" pitchFamily="2" charset="-122"/>
              </a:rPr>
              <a:t>mismatch of assumptions</a:t>
            </a:r>
          </a:p>
          <a:p>
            <a:pPr lvl="1"/>
            <a:r>
              <a:rPr lang="en-US" altLang="zh-CN" dirty="0" err="1">
                <a:ea typeface="宋体" panose="02010600030101010101" pitchFamily="2" charset="-122"/>
              </a:rPr>
              <a:t>Callee</a:t>
            </a:r>
            <a:r>
              <a:rPr lang="en-US" altLang="zh-CN" dirty="0">
                <a:ea typeface="宋体" panose="02010600030101010101" pitchFamily="2" charset="-122"/>
              </a:rPr>
              <a:t> thought a list was sorted, caller did not</a:t>
            </a:r>
          </a:p>
          <a:p>
            <a:pPr lvl="1"/>
            <a:r>
              <a:rPr lang="en-US" altLang="zh-CN" dirty="0" err="1">
                <a:ea typeface="宋体" panose="02010600030101010101" pitchFamily="2" charset="-122"/>
              </a:rPr>
              <a:t>Callee</a:t>
            </a:r>
            <a:r>
              <a:rPr lang="en-US" altLang="zh-CN" dirty="0">
                <a:ea typeface="宋体" panose="02010600030101010101" pitchFamily="2" charset="-122"/>
              </a:rPr>
              <a:t> thought all fields were initialized, caller only initialized some of the fields</a:t>
            </a:r>
          </a:p>
          <a:p>
            <a:pPr lvl="1"/>
            <a:r>
              <a:rPr lang="en-US" altLang="zh-CN" dirty="0">
                <a:ea typeface="宋体" panose="02010600030101010101" pitchFamily="2" charset="-122"/>
              </a:rPr>
              <a:t>Caller sent values in kilometers, </a:t>
            </a:r>
            <a:r>
              <a:rPr lang="en-US" altLang="zh-CN" dirty="0" err="1">
                <a:ea typeface="宋体" panose="02010600030101010101" pitchFamily="2" charset="-122"/>
              </a:rPr>
              <a:t>callee</a:t>
            </a:r>
            <a:r>
              <a:rPr lang="en-US" altLang="zh-CN" dirty="0">
                <a:ea typeface="宋体" panose="02010600030101010101" pitchFamily="2" charset="-122"/>
              </a:rPr>
              <a:t> thought they were miles</a:t>
            </a:r>
          </a:p>
          <a:p>
            <a:pPr lvl="1"/>
            <a:endParaRPr lang="en-US" altLang="zh-CN" dirty="0">
              <a:ea typeface="宋体" panose="02010600030101010101" pitchFamily="2" charset="-122"/>
            </a:endParaRPr>
          </a:p>
          <a:p>
            <a:r>
              <a:rPr lang="en-US" altLang="zh-CN" dirty="0">
                <a:ea typeface="宋体" panose="02010600030101010101" pitchFamily="2" charset="-122"/>
              </a:rPr>
              <a:t>Integration mutation focuses on </a:t>
            </a:r>
            <a:r>
              <a:rPr lang="en-US" altLang="zh-CN" dirty="0">
                <a:solidFill>
                  <a:schemeClr val="tx2"/>
                </a:solidFill>
                <a:ea typeface="宋体" panose="02010600030101010101" pitchFamily="2" charset="-122"/>
              </a:rPr>
              <a:t>mutating the connections</a:t>
            </a:r>
            <a:r>
              <a:rPr lang="en-US" altLang="zh-CN" dirty="0">
                <a:ea typeface="宋体" panose="02010600030101010101" pitchFamily="2" charset="-122"/>
              </a:rPr>
              <a:t> between components</a:t>
            </a:r>
          </a:p>
          <a:p>
            <a:pPr lvl="1"/>
            <a:r>
              <a:rPr lang="en-US" altLang="zh-CN" dirty="0">
                <a:ea typeface="宋体" panose="02010600030101010101" pitchFamily="2" charset="-122"/>
              </a:rPr>
              <a:t>Sometimes called “</a:t>
            </a:r>
            <a:r>
              <a:rPr lang="en-US" altLang="zh-CN" i="1" dirty="0">
                <a:solidFill>
                  <a:schemeClr val="tx2"/>
                </a:solidFill>
                <a:ea typeface="宋体" panose="02010600030101010101" pitchFamily="2" charset="-122"/>
              </a:rPr>
              <a:t>interface mutation</a:t>
            </a:r>
            <a:r>
              <a:rPr lang="en-US" altLang="zh-CN" dirty="0">
                <a:ea typeface="宋体" panose="02010600030101010101" pitchFamily="2" charset="-122"/>
              </a:rPr>
              <a:t>”</a:t>
            </a:r>
          </a:p>
          <a:p>
            <a:pPr lvl="1"/>
            <a:r>
              <a:rPr lang="en-US" altLang="zh-CN" dirty="0">
                <a:ea typeface="宋体" panose="02010600030101010101" pitchFamily="2" charset="-122"/>
              </a:rPr>
              <a:t>Both caller and </a:t>
            </a:r>
            <a:r>
              <a:rPr lang="en-US" altLang="zh-CN" dirty="0" err="1">
                <a:ea typeface="宋体" panose="02010600030101010101" pitchFamily="2" charset="-122"/>
              </a:rPr>
              <a:t>callee</a:t>
            </a:r>
            <a:r>
              <a:rPr lang="en-US" altLang="zh-CN" dirty="0">
                <a:ea typeface="宋体" panose="02010600030101010101" pitchFamily="2" charset="-122"/>
              </a:rPr>
              <a:t> methods are considered</a:t>
            </a:r>
          </a:p>
          <a:p>
            <a:endParaRPr lang="en-US" altLang="en-US" dirty="0"/>
          </a:p>
        </p:txBody>
      </p:sp>
    </p:spTree>
    <p:extLst>
      <p:ext uri="{BB962C8B-B14F-4D97-AF65-F5344CB8AC3E}">
        <p14:creationId xmlns:p14="http://schemas.microsoft.com/office/powerpoint/2010/main" val="405808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7608C778-567F-B148-A1EC-DED6911FAE53}"/>
              </a:ext>
            </a:extLst>
          </p:cNvPr>
          <p:cNvSpPr>
            <a:spLocks noGrp="1" noChangeArrowheads="1"/>
          </p:cNvSpPr>
          <p:nvPr>
            <p:ph type="title"/>
          </p:nvPr>
        </p:nvSpPr>
        <p:spPr>
          <a:xfrm>
            <a:off x="838200" y="-107315"/>
            <a:ext cx="10515600" cy="1325563"/>
          </a:xfrm>
        </p:spPr>
        <p:txBody>
          <a:bodyPr/>
          <a:lstStyle/>
          <a:p>
            <a:r>
              <a:rPr lang="en-US" altLang="en-US" dirty="0"/>
              <a:t>Four Types of Mutation Operators</a:t>
            </a:r>
          </a:p>
        </p:txBody>
      </p:sp>
      <p:sp>
        <p:nvSpPr>
          <p:cNvPr id="19461" name="Rectangle 3">
            <a:extLst>
              <a:ext uri="{FF2B5EF4-FFF2-40B4-BE49-F238E27FC236}">
                <a16:creationId xmlns:a16="http://schemas.microsoft.com/office/drawing/2014/main" id="{031B81B8-A24B-ED4D-BB5C-648C29828642}"/>
              </a:ext>
            </a:extLst>
          </p:cNvPr>
          <p:cNvSpPr>
            <a:spLocks noGrp="1" noChangeArrowheads="1"/>
          </p:cNvSpPr>
          <p:nvPr>
            <p:ph type="body" idx="1"/>
          </p:nvPr>
        </p:nvSpPr>
        <p:spPr>
          <a:xfrm>
            <a:off x="1662114" y="1089026"/>
            <a:ext cx="8867775" cy="5356225"/>
          </a:xfrm>
        </p:spPr>
        <p:txBody>
          <a:bodyPr/>
          <a:lstStyle/>
          <a:p>
            <a:r>
              <a:rPr lang="en-US" altLang="zh-CN">
                <a:ea typeface="宋体" panose="02010600030101010101" pitchFamily="2" charset="-122"/>
              </a:rPr>
              <a:t>Change a </a:t>
            </a:r>
            <a:r>
              <a:rPr lang="en-US" altLang="zh-CN" u="sng">
                <a:solidFill>
                  <a:schemeClr val="tx2"/>
                </a:solidFill>
                <a:ea typeface="宋体" panose="02010600030101010101" pitchFamily="2" charset="-122"/>
              </a:rPr>
              <a:t>calling</a:t>
            </a:r>
            <a:r>
              <a:rPr lang="en-US" altLang="zh-CN">
                <a:ea typeface="宋体" panose="02010600030101010101" pitchFamily="2" charset="-122"/>
              </a:rPr>
              <a:t> method by </a:t>
            </a:r>
            <a:r>
              <a:rPr lang="en-US" altLang="zh-CN" u="sng">
                <a:solidFill>
                  <a:schemeClr val="tx2"/>
                </a:solidFill>
                <a:ea typeface="宋体" panose="02010600030101010101" pitchFamily="2" charset="-122"/>
              </a:rPr>
              <a:t>modifying values that are sent</a:t>
            </a:r>
            <a:r>
              <a:rPr lang="en-US" altLang="zh-CN">
                <a:ea typeface="宋体" panose="02010600030101010101" pitchFamily="2" charset="-122"/>
              </a:rPr>
              <a:t>  to a called method</a:t>
            </a:r>
          </a:p>
          <a:p>
            <a:pPr lvl="1"/>
            <a:endParaRPr lang="en-US" altLang="zh-CN">
              <a:ea typeface="宋体" panose="02010600030101010101" pitchFamily="2" charset="-122"/>
            </a:endParaRPr>
          </a:p>
          <a:p>
            <a:r>
              <a:rPr lang="en-US" altLang="zh-CN">
                <a:ea typeface="宋体" panose="02010600030101010101" pitchFamily="2" charset="-122"/>
              </a:rPr>
              <a:t>Change a </a:t>
            </a:r>
            <a:r>
              <a:rPr lang="en-US" altLang="zh-CN" u="sng">
                <a:solidFill>
                  <a:schemeClr val="tx2"/>
                </a:solidFill>
                <a:ea typeface="宋体" panose="02010600030101010101" pitchFamily="2" charset="-122"/>
              </a:rPr>
              <a:t>calling</a:t>
            </a:r>
            <a:r>
              <a:rPr lang="en-US" altLang="zh-CN">
                <a:ea typeface="宋体" panose="02010600030101010101" pitchFamily="2" charset="-122"/>
              </a:rPr>
              <a:t> method by </a:t>
            </a:r>
            <a:r>
              <a:rPr lang="en-US" altLang="zh-CN" u="sng">
                <a:solidFill>
                  <a:schemeClr val="tx2"/>
                </a:solidFill>
                <a:ea typeface="宋体" panose="02010600030101010101" pitchFamily="2" charset="-122"/>
              </a:rPr>
              <a:t>modifying the call</a:t>
            </a:r>
          </a:p>
          <a:p>
            <a:pPr lvl="1"/>
            <a:endParaRPr lang="en-US" altLang="zh-CN" u="sng">
              <a:ea typeface="宋体" panose="02010600030101010101" pitchFamily="2" charset="-122"/>
            </a:endParaRPr>
          </a:p>
          <a:p>
            <a:r>
              <a:rPr lang="en-US" altLang="zh-CN">
                <a:ea typeface="宋体" panose="02010600030101010101" pitchFamily="2" charset="-122"/>
              </a:rPr>
              <a:t>Change a </a:t>
            </a:r>
            <a:r>
              <a:rPr lang="en-US" altLang="zh-CN" u="sng">
                <a:solidFill>
                  <a:schemeClr val="tx2"/>
                </a:solidFill>
                <a:ea typeface="宋体" panose="02010600030101010101" pitchFamily="2" charset="-122"/>
              </a:rPr>
              <a:t>called</a:t>
            </a:r>
            <a:r>
              <a:rPr lang="en-US" altLang="zh-CN">
                <a:ea typeface="宋体" panose="02010600030101010101" pitchFamily="2" charset="-122"/>
              </a:rPr>
              <a:t> method by </a:t>
            </a:r>
            <a:r>
              <a:rPr lang="en-US" altLang="zh-CN" u="sng">
                <a:solidFill>
                  <a:schemeClr val="tx2"/>
                </a:solidFill>
                <a:ea typeface="宋体" panose="02010600030101010101" pitchFamily="2" charset="-122"/>
              </a:rPr>
              <a:t>modifying values that enter and leave</a:t>
            </a:r>
            <a:r>
              <a:rPr lang="en-US" altLang="zh-CN">
                <a:ea typeface="宋体" panose="02010600030101010101" pitchFamily="2" charset="-122"/>
              </a:rPr>
              <a:t> a method</a:t>
            </a:r>
          </a:p>
          <a:p>
            <a:pPr lvl="1"/>
            <a:r>
              <a:rPr lang="en-US" altLang="zh-CN">
                <a:ea typeface="宋体" panose="02010600030101010101" pitchFamily="2" charset="-122"/>
              </a:rPr>
              <a:t>Includes parameters as well as variables from higher scopes (class level, package, public, etc.)</a:t>
            </a:r>
          </a:p>
          <a:p>
            <a:pPr lvl="1"/>
            <a:endParaRPr lang="en-US" altLang="zh-CN">
              <a:ea typeface="宋体" panose="02010600030101010101" pitchFamily="2" charset="-122"/>
            </a:endParaRPr>
          </a:p>
          <a:p>
            <a:r>
              <a:rPr lang="en-US" altLang="zh-CN">
                <a:ea typeface="宋体" panose="02010600030101010101" pitchFamily="2" charset="-122"/>
              </a:rPr>
              <a:t>Change a </a:t>
            </a:r>
            <a:r>
              <a:rPr lang="en-US" altLang="zh-CN" u="sng">
                <a:solidFill>
                  <a:schemeClr val="tx2"/>
                </a:solidFill>
                <a:ea typeface="宋体" panose="02010600030101010101" pitchFamily="2" charset="-122"/>
              </a:rPr>
              <a:t>called</a:t>
            </a:r>
            <a:r>
              <a:rPr lang="en-US" altLang="zh-CN">
                <a:ea typeface="宋体" panose="02010600030101010101" pitchFamily="2" charset="-122"/>
              </a:rPr>
              <a:t> method by </a:t>
            </a:r>
            <a:r>
              <a:rPr lang="en-US" altLang="zh-CN" u="sng">
                <a:solidFill>
                  <a:schemeClr val="tx2"/>
                </a:solidFill>
                <a:ea typeface="宋体" panose="02010600030101010101" pitchFamily="2" charset="-122"/>
              </a:rPr>
              <a:t>modifying return statements</a:t>
            </a:r>
            <a:r>
              <a:rPr lang="en-US" altLang="zh-CN">
                <a:ea typeface="宋体" panose="02010600030101010101" pitchFamily="2" charset="-122"/>
              </a:rPr>
              <a:t> from the method</a:t>
            </a:r>
            <a:endParaRPr lang="en-US" altLang="en-US"/>
          </a:p>
        </p:txBody>
      </p:sp>
    </p:spTree>
    <p:extLst>
      <p:ext uri="{BB962C8B-B14F-4D97-AF65-F5344CB8AC3E}">
        <p14:creationId xmlns:p14="http://schemas.microsoft.com/office/powerpoint/2010/main" val="7710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054B4A36-99FE-B84E-8D1C-1313212E5E16}"/>
              </a:ext>
            </a:extLst>
          </p:cNvPr>
          <p:cNvSpPr>
            <a:spLocks noGrp="1" noChangeArrowheads="1"/>
          </p:cNvSpPr>
          <p:nvPr>
            <p:ph type="title"/>
          </p:nvPr>
        </p:nvSpPr>
        <p:spPr>
          <a:xfrm>
            <a:off x="838200" y="-360589"/>
            <a:ext cx="10515600" cy="1325563"/>
          </a:xfrm>
        </p:spPr>
        <p:txBody>
          <a:bodyPr/>
          <a:lstStyle/>
          <a:p>
            <a:r>
              <a:rPr lang="en-US" altLang="en-US" dirty="0"/>
              <a:t>Five Integration Mutation Operators</a:t>
            </a:r>
          </a:p>
        </p:txBody>
      </p:sp>
      <p:grpSp>
        <p:nvGrpSpPr>
          <p:cNvPr id="2" name="Group 15">
            <a:extLst>
              <a:ext uri="{FF2B5EF4-FFF2-40B4-BE49-F238E27FC236}">
                <a16:creationId xmlns:a16="http://schemas.microsoft.com/office/drawing/2014/main" id="{11520EA7-C5F5-9A43-BC4B-FDCCEFB019E7}"/>
              </a:ext>
            </a:extLst>
          </p:cNvPr>
          <p:cNvGrpSpPr>
            <a:grpSpLocks/>
          </p:cNvGrpSpPr>
          <p:nvPr/>
        </p:nvGrpSpPr>
        <p:grpSpPr bwMode="auto">
          <a:xfrm>
            <a:off x="1831975" y="916667"/>
            <a:ext cx="8337550" cy="1746250"/>
            <a:chOff x="266" y="614"/>
            <a:chExt cx="5252" cy="1100"/>
          </a:xfrm>
        </p:grpSpPr>
        <p:sp>
          <p:nvSpPr>
            <p:cNvPr id="20495" name="Text Box 4">
              <a:extLst>
                <a:ext uri="{FF2B5EF4-FFF2-40B4-BE49-F238E27FC236}">
                  <a16:creationId xmlns:a16="http://schemas.microsoft.com/office/drawing/2014/main" id="{9EB55681-E035-0E4C-B450-F9D28DF233A6}"/>
                </a:ext>
              </a:extLst>
            </p:cNvPr>
            <p:cNvSpPr txBox="1">
              <a:spLocks noChangeArrowheads="1"/>
            </p:cNvSpPr>
            <p:nvPr/>
          </p:nvSpPr>
          <p:spPr bwMode="auto">
            <a:xfrm>
              <a:off x="266" y="965"/>
              <a:ext cx="5205" cy="454"/>
            </a:xfrm>
            <a:prstGeom prst="rect">
              <a:avLst/>
            </a:prstGeom>
            <a:noFill/>
            <a:ln w="19050" algn="ctr">
              <a:solidFill>
                <a:schemeClr val="tx1"/>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b="0" dirty="0">
                  <a:solidFill>
                    <a:schemeClr val="tx1"/>
                  </a:solidFill>
                  <a:ea typeface="宋体" panose="02010600030101010101" pitchFamily="2" charset="-122"/>
                </a:rPr>
                <a:t>Each parameter in a method call is replaced by each other variable in the scope of the method call that is of compatible type.</a:t>
              </a:r>
            </a:p>
          </p:txBody>
        </p:sp>
        <p:sp>
          <p:nvSpPr>
            <p:cNvPr id="20496" name="Text Box 5">
              <a:extLst>
                <a:ext uri="{FF2B5EF4-FFF2-40B4-BE49-F238E27FC236}">
                  <a16:creationId xmlns:a16="http://schemas.microsoft.com/office/drawing/2014/main" id="{247C9203-D95E-064B-818D-2B20020668FE}"/>
                </a:ext>
              </a:extLst>
            </p:cNvPr>
            <p:cNvSpPr txBox="1">
              <a:spLocks noChangeArrowheads="1"/>
            </p:cNvSpPr>
            <p:nvPr/>
          </p:nvSpPr>
          <p:spPr bwMode="auto">
            <a:xfrm>
              <a:off x="266" y="614"/>
              <a:ext cx="5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sz="2400" b="0" i="1">
                  <a:solidFill>
                    <a:schemeClr val="tx2"/>
                  </a:solidFill>
                  <a:ea typeface="宋体" panose="02010600030101010101" pitchFamily="2" charset="-122"/>
                </a:rPr>
                <a:t>1. </a:t>
              </a:r>
              <a:r>
                <a:rPr lang="en-US" altLang="en-US" sz="2400" b="0" i="1">
                  <a:solidFill>
                    <a:schemeClr val="tx2"/>
                  </a:solidFill>
                  <a:ea typeface="宋体" panose="02010600030101010101" pitchFamily="2" charset="-122"/>
                </a:rPr>
                <a:t>IPVR</a:t>
              </a:r>
              <a:r>
                <a:rPr lang="en-US" altLang="zh-CN" sz="2400" b="0" i="1">
                  <a:solidFill>
                    <a:schemeClr val="tx2"/>
                  </a:solidFill>
                  <a:ea typeface="宋体" panose="02010600030101010101" pitchFamily="2" charset="-122"/>
                </a:rPr>
                <a:t> –– </a:t>
              </a:r>
              <a:r>
                <a:rPr lang="en-US" altLang="en-US" sz="2400" b="0" i="1">
                  <a:solidFill>
                    <a:schemeClr val="tx2"/>
                  </a:solidFill>
                  <a:ea typeface="宋体" panose="02010600030101010101" pitchFamily="2" charset="-122"/>
                </a:rPr>
                <a:t>Integration Parameter Variable Replacement</a:t>
              </a:r>
              <a:endParaRPr lang="zh-CN" altLang="en-US" sz="2400" b="0" i="1">
                <a:solidFill>
                  <a:schemeClr val="tx2"/>
                </a:solidFill>
                <a:ea typeface="宋体" panose="02010600030101010101" pitchFamily="2" charset="-122"/>
              </a:endParaRPr>
            </a:p>
          </p:txBody>
        </p:sp>
        <p:sp>
          <p:nvSpPr>
            <p:cNvPr id="20497" name="Text Box 6">
              <a:extLst>
                <a:ext uri="{FF2B5EF4-FFF2-40B4-BE49-F238E27FC236}">
                  <a16:creationId xmlns:a16="http://schemas.microsoft.com/office/drawing/2014/main" id="{23068246-77AC-CC4A-B496-80F36884F138}"/>
                </a:ext>
              </a:extLst>
            </p:cNvPr>
            <p:cNvSpPr txBox="1">
              <a:spLocks noChangeArrowheads="1"/>
            </p:cNvSpPr>
            <p:nvPr/>
          </p:nvSpPr>
          <p:spPr bwMode="auto">
            <a:xfrm>
              <a:off x="266" y="1483"/>
              <a:ext cx="49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85000"/>
                <a:buFontTx/>
                <a:buChar char="•"/>
              </a:pPr>
              <a:r>
                <a:rPr lang="en-US" altLang="zh-CN">
                  <a:solidFill>
                    <a:schemeClr val="tx1"/>
                  </a:solidFill>
                  <a:ea typeface="宋体" panose="02010600030101010101" pitchFamily="2" charset="-122"/>
                </a:rPr>
                <a:t> This operator replaces primitive type variables as well as objects.</a:t>
              </a:r>
              <a:endParaRPr lang="zh-CN" altLang="en-US">
                <a:solidFill>
                  <a:schemeClr val="tx1"/>
                </a:solidFill>
                <a:ea typeface="宋体" panose="02010600030101010101" pitchFamily="2" charset="-122"/>
              </a:endParaRPr>
            </a:p>
          </p:txBody>
        </p:sp>
      </p:grpSp>
      <p:grpSp>
        <p:nvGrpSpPr>
          <p:cNvPr id="3" name="Group 14">
            <a:extLst>
              <a:ext uri="{FF2B5EF4-FFF2-40B4-BE49-F238E27FC236}">
                <a16:creationId xmlns:a16="http://schemas.microsoft.com/office/drawing/2014/main" id="{E43C0360-0AD1-EC4E-99A4-EFB22B162F6A}"/>
              </a:ext>
            </a:extLst>
          </p:cNvPr>
          <p:cNvGrpSpPr>
            <a:grpSpLocks/>
          </p:cNvGrpSpPr>
          <p:nvPr/>
        </p:nvGrpSpPr>
        <p:grpSpPr bwMode="auto">
          <a:xfrm>
            <a:off x="1831975" y="2879726"/>
            <a:ext cx="8337550" cy="1724025"/>
            <a:chOff x="267" y="1788"/>
            <a:chExt cx="5252" cy="1086"/>
          </a:xfrm>
        </p:grpSpPr>
        <p:sp>
          <p:nvSpPr>
            <p:cNvPr id="20492" name="Text Box 7">
              <a:extLst>
                <a:ext uri="{FF2B5EF4-FFF2-40B4-BE49-F238E27FC236}">
                  <a16:creationId xmlns:a16="http://schemas.microsoft.com/office/drawing/2014/main" id="{D795A21F-DB3A-EC43-A8BB-69130404FC29}"/>
                </a:ext>
              </a:extLst>
            </p:cNvPr>
            <p:cNvSpPr txBox="1">
              <a:spLocks noChangeArrowheads="1"/>
            </p:cNvSpPr>
            <p:nvPr/>
          </p:nvSpPr>
          <p:spPr bwMode="auto">
            <a:xfrm>
              <a:off x="267" y="2132"/>
              <a:ext cx="5205" cy="454"/>
            </a:xfrm>
            <a:prstGeom prst="rect">
              <a:avLst/>
            </a:prstGeom>
            <a:noFill/>
            <a:ln w="19050" algn="ctr">
              <a:solidFill>
                <a:schemeClr val="tx1"/>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b="0">
                  <a:solidFill>
                    <a:schemeClr val="tx1"/>
                  </a:solidFill>
                  <a:ea typeface="宋体" panose="02010600030101010101" pitchFamily="2" charset="-122"/>
                </a:rPr>
                <a:t>Each expression in a method call is modified by inserting all possible unary operators in front and behind it.</a:t>
              </a:r>
            </a:p>
          </p:txBody>
        </p:sp>
        <p:sp>
          <p:nvSpPr>
            <p:cNvPr id="20493" name="Text Box 8">
              <a:extLst>
                <a:ext uri="{FF2B5EF4-FFF2-40B4-BE49-F238E27FC236}">
                  <a16:creationId xmlns:a16="http://schemas.microsoft.com/office/drawing/2014/main" id="{82850E08-0CD5-EA4E-B5F9-9159657D45F2}"/>
                </a:ext>
              </a:extLst>
            </p:cNvPr>
            <p:cNvSpPr txBox="1">
              <a:spLocks noChangeArrowheads="1"/>
            </p:cNvSpPr>
            <p:nvPr/>
          </p:nvSpPr>
          <p:spPr bwMode="auto">
            <a:xfrm>
              <a:off x="267" y="1788"/>
              <a:ext cx="5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i="1">
                  <a:solidFill>
                    <a:schemeClr val="tx2"/>
                  </a:solidFill>
                </a:rPr>
                <a:t>2. IUOI</a:t>
              </a:r>
              <a:r>
                <a:rPr lang="en-US" altLang="zh-CN" sz="2400" b="0" i="1">
                  <a:solidFill>
                    <a:schemeClr val="tx2"/>
                  </a:solidFill>
                  <a:ea typeface="宋体" panose="02010600030101010101" pitchFamily="2" charset="-122"/>
                </a:rPr>
                <a:t> ––</a:t>
              </a:r>
              <a:r>
                <a:rPr lang="en-US" altLang="zh-CN" sz="2400">
                  <a:ea typeface="宋体" panose="02010600030101010101" pitchFamily="2" charset="-122"/>
                </a:rPr>
                <a:t>  </a:t>
              </a:r>
              <a:r>
                <a:rPr lang="en-US" altLang="en-US" sz="2400" b="0" i="1">
                  <a:solidFill>
                    <a:schemeClr val="tx2"/>
                  </a:solidFill>
                </a:rPr>
                <a:t>Integration Unary Operator Insertion</a:t>
              </a:r>
              <a:endParaRPr lang="zh-CN" altLang="en-US" sz="2400" b="0" i="1">
                <a:solidFill>
                  <a:schemeClr val="tx2"/>
                </a:solidFill>
                <a:ea typeface="宋体" panose="02010600030101010101" pitchFamily="2" charset="-122"/>
              </a:endParaRPr>
            </a:p>
          </p:txBody>
        </p:sp>
        <p:sp>
          <p:nvSpPr>
            <p:cNvPr id="20494" name="Text Box 9">
              <a:extLst>
                <a:ext uri="{FF2B5EF4-FFF2-40B4-BE49-F238E27FC236}">
                  <a16:creationId xmlns:a16="http://schemas.microsoft.com/office/drawing/2014/main" id="{D9F7C31A-07C8-5648-9EC7-0CBFB6A6FF9F}"/>
                </a:ext>
              </a:extLst>
            </p:cNvPr>
            <p:cNvSpPr txBox="1">
              <a:spLocks noChangeArrowheads="1"/>
            </p:cNvSpPr>
            <p:nvPr/>
          </p:nvSpPr>
          <p:spPr bwMode="auto">
            <a:xfrm>
              <a:off x="267" y="2643"/>
              <a:ext cx="49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85000"/>
                <a:buFontTx/>
                <a:buChar char="•"/>
              </a:pPr>
              <a:r>
                <a:rPr lang="en-US" altLang="zh-CN">
                  <a:solidFill>
                    <a:schemeClr val="tx1"/>
                  </a:solidFill>
                  <a:ea typeface="宋体" panose="02010600030101010101" pitchFamily="2" charset="-122"/>
                </a:rPr>
                <a:t> The unary operators vary by language and type</a:t>
              </a:r>
              <a:endParaRPr lang="zh-CN" altLang="en-US">
                <a:solidFill>
                  <a:schemeClr val="tx1"/>
                </a:solidFill>
                <a:ea typeface="宋体" panose="02010600030101010101" pitchFamily="2" charset="-122"/>
              </a:endParaRPr>
            </a:p>
          </p:txBody>
        </p:sp>
      </p:grpSp>
      <p:grpSp>
        <p:nvGrpSpPr>
          <p:cNvPr id="4" name="Group 13">
            <a:extLst>
              <a:ext uri="{FF2B5EF4-FFF2-40B4-BE49-F238E27FC236}">
                <a16:creationId xmlns:a16="http://schemas.microsoft.com/office/drawing/2014/main" id="{5DACDD17-F6F5-4E4A-8711-A8AB3AF6AD64}"/>
              </a:ext>
            </a:extLst>
          </p:cNvPr>
          <p:cNvGrpSpPr>
            <a:grpSpLocks/>
          </p:cNvGrpSpPr>
          <p:nvPr/>
        </p:nvGrpSpPr>
        <p:grpSpPr bwMode="auto">
          <a:xfrm>
            <a:off x="1831975" y="4762500"/>
            <a:ext cx="8337550" cy="1746250"/>
            <a:chOff x="194" y="3000"/>
            <a:chExt cx="5252" cy="1100"/>
          </a:xfrm>
        </p:grpSpPr>
        <p:sp>
          <p:nvSpPr>
            <p:cNvPr id="20489" name="Text Box 10">
              <a:extLst>
                <a:ext uri="{FF2B5EF4-FFF2-40B4-BE49-F238E27FC236}">
                  <a16:creationId xmlns:a16="http://schemas.microsoft.com/office/drawing/2014/main" id="{2FF832CB-FF7B-1D41-9275-4A67E2F01A50}"/>
                </a:ext>
              </a:extLst>
            </p:cNvPr>
            <p:cNvSpPr txBox="1">
              <a:spLocks noChangeArrowheads="1"/>
            </p:cNvSpPr>
            <p:nvPr/>
          </p:nvSpPr>
          <p:spPr bwMode="auto">
            <a:xfrm>
              <a:off x="194" y="3351"/>
              <a:ext cx="5205" cy="454"/>
            </a:xfrm>
            <a:prstGeom prst="rect">
              <a:avLst/>
            </a:prstGeom>
            <a:noFill/>
            <a:ln w="19050" algn="ctr">
              <a:solidFill>
                <a:schemeClr val="tx1"/>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b="0">
                  <a:solidFill>
                    <a:schemeClr val="tx1"/>
                  </a:solidFill>
                  <a:ea typeface="宋体" panose="02010600030101010101" pitchFamily="2" charset="-122"/>
                </a:rPr>
                <a:t>Each parameter in a method call is exchanged with each parameter of compatible types in that method call.</a:t>
              </a:r>
            </a:p>
          </p:txBody>
        </p:sp>
        <p:sp>
          <p:nvSpPr>
            <p:cNvPr id="20490" name="Text Box 11">
              <a:extLst>
                <a:ext uri="{FF2B5EF4-FFF2-40B4-BE49-F238E27FC236}">
                  <a16:creationId xmlns:a16="http://schemas.microsoft.com/office/drawing/2014/main" id="{95E64ABA-FB6F-B842-BC56-72D50029AE5A}"/>
                </a:ext>
              </a:extLst>
            </p:cNvPr>
            <p:cNvSpPr txBox="1">
              <a:spLocks noChangeArrowheads="1"/>
            </p:cNvSpPr>
            <p:nvPr/>
          </p:nvSpPr>
          <p:spPr bwMode="auto">
            <a:xfrm>
              <a:off x="194" y="3000"/>
              <a:ext cx="5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sz="2400" b="0" i="1">
                  <a:solidFill>
                    <a:schemeClr val="tx2"/>
                  </a:solidFill>
                  <a:ea typeface="宋体" panose="02010600030101010101" pitchFamily="2" charset="-122"/>
                </a:rPr>
                <a:t>3. </a:t>
              </a:r>
              <a:r>
                <a:rPr lang="en-US" altLang="en-US" sz="2400" b="0" i="1">
                  <a:solidFill>
                    <a:schemeClr val="tx2"/>
                  </a:solidFill>
                  <a:ea typeface="宋体" panose="02010600030101010101" pitchFamily="2" charset="-122"/>
                </a:rPr>
                <a:t>IPEX</a:t>
              </a:r>
              <a:r>
                <a:rPr lang="en-US" altLang="zh-CN" sz="2400" b="0" i="1">
                  <a:solidFill>
                    <a:schemeClr val="tx2"/>
                  </a:solidFill>
                  <a:ea typeface="宋体" panose="02010600030101010101" pitchFamily="2" charset="-122"/>
                </a:rPr>
                <a:t> –– </a:t>
              </a:r>
              <a:r>
                <a:rPr lang="en-US" altLang="en-US" sz="2400" b="0" i="1">
                  <a:solidFill>
                    <a:schemeClr val="tx2"/>
                  </a:solidFill>
                  <a:ea typeface="宋体" panose="02010600030101010101" pitchFamily="2" charset="-122"/>
                </a:rPr>
                <a:t>Integration Parameter Exchange</a:t>
              </a:r>
              <a:endParaRPr lang="zh-CN" altLang="en-US" sz="2400" b="0" i="1">
                <a:solidFill>
                  <a:schemeClr val="tx2"/>
                </a:solidFill>
                <a:ea typeface="宋体" panose="02010600030101010101" pitchFamily="2" charset="-122"/>
              </a:endParaRPr>
            </a:p>
          </p:txBody>
        </p:sp>
        <p:sp>
          <p:nvSpPr>
            <p:cNvPr id="20491" name="Text Box 12">
              <a:extLst>
                <a:ext uri="{FF2B5EF4-FFF2-40B4-BE49-F238E27FC236}">
                  <a16:creationId xmlns:a16="http://schemas.microsoft.com/office/drawing/2014/main" id="{9E12CB4D-33C4-294D-BEE4-DB79C3977341}"/>
                </a:ext>
              </a:extLst>
            </p:cNvPr>
            <p:cNvSpPr txBox="1">
              <a:spLocks noChangeArrowheads="1"/>
            </p:cNvSpPr>
            <p:nvPr/>
          </p:nvSpPr>
          <p:spPr bwMode="auto">
            <a:xfrm>
              <a:off x="194" y="3869"/>
              <a:ext cx="49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85000"/>
                <a:buFontTx/>
                <a:buChar char="•"/>
              </a:pPr>
              <a:r>
                <a:rPr lang="en-US" altLang="zh-CN">
                  <a:solidFill>
                    <a:schemeClr val="tx1"/>
                  </a:solidFill>
                  <a:ea typeface="宋体" panose="02010600030101010101" pitchFamily="2" charset="-122"/>
                </a:rPr>
                <a:t> max (a, b) is mutated to max (b, a)</a:t>
              </a:r>
              <a:endParaRPr lang="zh-CN" altLang="en-US">
                <a:solidFill>
                  <a:schemeClr val="tx1"/>
                </a:solidFill>
                <a:ea typeface="宋体" panose="02010600030101010101" pitchFamily="2" charset="-122"/>
              </a:endParaRPr>
            </a:p>
          </p:txBody>
        </p:sp>
      </p:grpSp>
    </p:spTree>
    <p:extLst>
      <p:ext uri="{BB962C8B-B14F-4D97-AF65-F5344CB8AC3E}">
        <p14:creationId xmlns:p14="http://schemas.microsoft.com/office/powerpoint/2010/main" val="1237564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08E4BF84-FA4C-524C-A4C7-461443A73401}"/>
              </a:ext>
            </a:extLst>
          </p:cNvPr>
          <p:cNvSpPr>
            <a:spLocks noGrp="1" noChangeArrowheads="1"/>
          </p:cNvSpPr>
          <p:nvPr>
            <p:ph type="title"/>
          </p:nvPr>
        </p:nvSpPr>
        <p:spPr>
          <a:xfrm>
            <a:off x="2122489" y="96839"/>
            <a:ext cx="7947025" cy="915987"/>
          </a:xfrm>
        </p:spPr>
        <p:txBody>
          <a:bodyPr/>
          <a:lstStyle/>
          <a:p>
            <a:r>
              <a:rPr lang="en-US" altLang="en-US" sz="3200"/>
              <a:t>Five Integration Mutation Operators (2)</a:t>
            </a:r>
          </a:p>
        </p:txBody>
      </p:sp>
      <p:grpSp>
        <p:nvGrpSpPr>
          <p:cNvPr id="2" name="Group 3">
            <a:extLst>
              <a:ext uri="{FF2B5EF4-FFF2-40B4-BE49-F238E27FC236}">
                <a16:creationId xmlns:a16="http://schemas.microsoft.com/office/drawing/2014/main" id="{E6943280-38D1-3241-920A-ABAEBFAFAF71}"/>
              </a:ext>
            </a:extLst>
          </p:cNvPr>
          <p:cNvGrpSpPr>
            <a:grpSpLocks/>
          </p:cNvGrpSpPr>
          <p:nvPr/>
        </p:nvGrpSpPr>
        <p:grpSpPr bwMode="auto">
          <a:xfrm>
            <a:off x="1831975" y="974725"/>
            <a:ext cx="8337550" cy="1746250"/>
            <a:chOff x="266" y="614"/>
            <a:chExt cx="5252" cy="1100"/>
          </a:xfrm>
        </p:grpSpPr>
        <p:sp>
          <p:nvSpPr>
            <p:cNvPr id="21514" name="Text Box 4">
              <a:extLst>
                <a:ext uri="{FF2B5EF4-FFF2-40B4-BE49-F238E27FC236}">
                  <a16:creationId xmlns:a16="http://schemas.microsoft.com/office/drawing/2014/main" id="{E41E831C-426C-2248-853E-F6038163136E}"/>
                </a:ext>
              </a:extLst>
            </p:cNvPr>
            <p:cNvSpPr txBox="1">
              <a:spLocks noChangeArrowheads="1"/>
            </p:cNvSpPr>
            <p:nvPr/>
          </p:nvSpPr>
          <p:spPr bwMode="auto">
            <a:xfrm>
              <a:off x="266" y="965"/>
              <a:ext cx="5205" cy="454"/>
            </a:xfrm>
            <a:prstGeom prst="rect">
              <a:avLst/>
            </a:prstGeom>
            <a:noFill/>
            <a:ln w="19050" algn="ctr">
              <a:solidFill>
                <a:schemeClr val="tx1"/>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b="0">
                  <a:solidFill>
                    <a:schemeClr val="tx1"/>
                  </a:solidFill>
                  <a:ea typeface="宋体" panose="02010600030101010101" pitchFamily="2" charset="-122"/>
                </a:rPr>
                <a:t>Each method call is deleted. If the method returns a value and it is used in an expression, the method call is replaced with an appropriate constant value.</a:t>
              </a:r>
            </a:p>
          </p:txBody>
        </p:sp>
        <p:sp>
          <p:nvSpPr>
            <p:cNvPr id="21515" name="Text Box 5">
              <a:extLst>
                <a:ext uri="{FF2B5EF4-FFF2-40B4-BE49-F238E27FC236}">
                  <a16:creationId xmlns:a16="http://schemas.microsoft.com/office/drawing/2014/main" id="{2B5EE655-1381-E64B-B475-FFC2E236584F}"/>
                </a:ext>
              </a:extLst>
            </p:cNvPr>
            <p:cNvSpPr txBox="1">
              <a:spLocks noChangeArrowheads="1"/>
            </p:cNvSpPr>
            <p:nvPr/>
          </p:nvSpPr>
          <p:spPr bwMode="auto">
            <a:xfrm>
              <a:off x="266" y="614"/>
              <a:ext cx="5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sz="2400" b="0" i="1">
                  <a:solidFill>
                    <a:schemeClr val="tx2"/>
                  </a:solidFill>
                  <a:ea typeface="宋体" panose="02010600030101010101" pitchFamily="2" charset="-122"/>
                </a:rPr>
                <a:t>4. </a:t>
              </a:r>
              <a:r>
                <a:rPr lang="en-US" altLang="en-US" sz="2400" b="0" i="1">
                  <a:solidFill>
                    <a:schemeClr val="tx2"/>
                  </a:solidFill>
                  <a:ea typeface="宋体" panose="02010600030101010101" pitchFamily="2" charset="-122"/>
                </a:rPr>
                <a:t>IMCD</a:t>
              </a:r>
              <a:r>
                <a:rPr lang="en-US" altLang="zh-CN" sz="2400" b="0" i="1">
                  <a:solidFill>
                    <a:schemeClr val="tx2"/>
                  </a:solidFill>
                  <a:ea typeface="宋体" panose="02010600030101010101" pitchFamily="2" charset="-122"/>
                </a:rPr>
                <a:t> –– </a:t>
              </a:r>
              <a:r>
                <a:rPr lang="en-US" altLang="en-US" sz="2400" b="0" i="1">
                  <a:solidFill>
                    <a:schemeClr val="tx2"/>
                  </a:solidFill>
                  <a:ea typeface="宋体" panose="02010600030101010101" pitchFamily="2" charset="-122"/>
                </a:rPr>
                <a:t>Integration Method Call Deletion</a:t>
              </a:r>
              <a:endParaRPr lang="zh-CN" altLang="en-US" sz="2400" b="0" i="1">
                <a:solidFill>
                  <a:schemeClr val="tx2"/>
                </a:solidFill>
                <a:ea typeface="宋体" panose="02010600030101010101" pitchFamily="2" charset="-122"/>
              </a:endParaRPr>
            </a:p>
          </p:txBody>
        </p:sp>
        <p:sp>
          <p:nvSpPr>
            <p:cNvPr id="21516" name="Text Box 6">
              <a:extLst>
                <a:ext uri="{FF2B5EF4-FFF2-40B4-BE49-F238E27FC236}">
                  <a16:creationId xmlns:a16="http://schemas.microsoft.com/office/drawing/2014/main" id="{E0499D57-2F7C-5F40-8130-C894AB55DB5E}"/>
                </a:ext>
              </a:extLst>
            </p:cNvPr>
            <p:cNvSpPr txBox="1">
              <a:spLocks noChangeArrowheads="1"/>
            </p:cNvSpPr>
            <p:nvPr/>
          </p:nvSpPr>
          <p:spPr bwMode="auto">
            <a:xfrm>
              <a:off x="266" y="1483"/>
              <a:ext cx="49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85000"/>
                <a:buFontTx/>
                <a:buChar char="•"/>
              </a:pPr>
              <a:r>
                <a:rPr lang="en-US" altLang="zh-CN">
                  <a:solidFill>
                    <a:schemeClr val="tx1"/>
                  </a:solidFill>
                  <a:ea typeface="宋体" panose="02010600030101010101" pitchFamily="2" charset="-122"/>
                </a:rPr>
                <a:t> Method calls that return objects are replaced with calls to “new ()”</a:t>
              </a:r>
              <a:endParaRPr lang="zh-CN" altLang="en-US">
                <a:solidFill>
                  <a:schemeClr val="tx1"/>
                </a:solidFill>
                <a:ea typeface="宋体" panose="02010600030101010101" pitchFamily="2" charset="-122"/>
              </a:endParaRPr>
            </a:p>
          </p:txBody>
        </p:sp>
      </p:grpSp>
      <p:grpSp>
        <p:nvGrpSpPr>
          <p:cNvPr id="3" name="Group 16">
            <a:extLst>
              <a:ext uri="{FF2B5EF4-FFF2-40B4-BE49-F238E27FC236}">
                <a16:creationId xmlns:a16="http://schemas.microsoft.com/office/drawing/2014/main" id="{EEA4D088-FF1B-1F41-A688-6F32F6629DD1}"/>
              </a:ext>
            </a:extLst>
          </p:cNvPr>
          <p:cNvGrpSpPr>
            <a:grpSpLocks/>
          </p:cNvGrpSpPr>
          <p:nvPr/>
        </p:nvGrpSpPr>
        <p:grpSpPr bwMode="auto">
          <a:xfrm>
            <a:off x="1831975" y="3108326"/>
            <a:ext cx="8337550" cy="1266825"/>
            <a:chOff x="194" y="1814"/>
            <a:chExt cx="5252" cy="798"/>
          </a:xfrm>
        </p:grpSpPr>
        <p:sp>
          <p:nvSpPr>
            <p:cNvPr id="21512" name="Text Box 8">
              <a:extLst>
                <a:ext uri="{FF2B5EF4-FFF2-40B4-BE49-F238E27FC236}">
                  <a16:creationId xmlns:a16="http://schemas.microsoft.com/office/drawing/2014/main" id="{D3FBB9EA-8D82-3E49-8E61-9BF9A7426E38}"/>
                </a:ext>
              </a:extLst>
            </p:cNvPr>
            <p:cNvSpPr txBox="1">
              <a:spLocks noChangeArrowheads="1"/>
            </p:cNvSpPr>
            <p:nvPr/>
          </p:nvSpPr>
          <p:spPr bwMode="auto">
            <a:xfrm>
              <a:off x="194" y="2158"/>
              <a:ext cx="5205" cy="454"/>
            </a:xfrm>
            <a:prstGeom prst="rect">
              <a:avLst/>
            </a:prstGeom>
            <a:noFill/>
            <a:ln w="19050" algn="ctr">
              <a:solidFill>
                <a:schemeClr val="tx1"/>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b="0" dirty="0">
                  <a:solidFill>
                    <a:schemeClr val="tx1"/>
                  </a:solidFill>
                  <a:ea typeface="宋体" panose="02010600030101010101" pitchFamily="2" charset="-122"/>
                </a:rPr>
                <a:t>Each expression in each return statement in a method is modified by applying the UOI operators.</a:t>
              </a:r>
            </a:p>
          </p:txBody>
        </p:sp>
        <p:sp>
          <p:nvSpPr>
            <p:cNvPr id="21513" name="Text Box 9">
              <a:extLst>
                <a:ext uri="{FF2B5EF4-FFF2-40B4-BE49-F238E27FC236}">
                  <a16:creationId xmlns:a16="http://schemas.microsoft.com/office/drawing/2014/main" id="{52928F11-C649-214F-BD29-B23B318EF9B9}"/>
                </a:ext>
              </a:extLst>
            </p:cNvPr>
            <p:cNvSpPr txBox="1">
              <a:spLocks noChangeArrowheads="1"/>
            </p:cNvSpPr>
            <p:nvPr/>
          </p:nvSpPr>
          <p:spPr bwMode="auto">
            <a:xfrm>
              <a:off x="194" y="1814"/>
              <a:ext cx="5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i="1">
                  <a:solidFill>
                    <a:schemeClr val="tx2"/>
                  </a:solidFill>
                </a:rPr>
                <a:t>5. IREM</a:t>
              </a:r>
              <a:r>
                <a:rPr lang="en-US" altLang="zh-CN" sz="2400" b="0" i="1">
                  <a:solidFill>
                    <a:schemeClr val="tx2"/>
                  </a:solidFill>
                  <a:ea typeface="宋体" panose="02010600030101010101" pitchFamily="2" charset="-122"/>
                </a:rPr>
                <a:t> ––</a:t>
              </a:r>
              <a:r>
                <a:rPr lang="en-US" altLang="zh-CN" sz="2400" i="1">
                  <a:ea typeface="宋体" panose="02010600030101010101" pitchFamily="2" charset="-122"/>
                </a:rPr>
                <a:t>  </a:t>
              </a:r>
              <a:r>
                <a:rPr lang="en-US" altLang="en-US" sz="2400" b="0" i="1">
                  <a:solidFill>
                    <a:schemeClr val="tx2"/>
                  </a:solidFill>
                </a:rPr>
                <a:t>Integration Return Expression Modification</a:t>
              </a:r>
              <a:endParaRPr lang="zh-CN" altLang="en-US" sz="2400" b="0" i="1">
                <a:solidFill>
                  <a:schemeClr val="tx2"/>
                </a:solidFill>
                <a:ea typeface="宋体" panose="02010600030101010101" pitchFamily="2" charset="-122"/>
              </a:endParaRPr>
            </a:p>
          </p:txBody>
        </p:sp>
      </p:grpSp>
    </p:spTree>
    <p:extLst>
      <p:ext uri="{BB962C8B-B14F-4D97-AF65-F5344CB8AC3E}">
        <p14:creationId xmlns:p14="http://schemas.microsoft.com/office/powerpoint/2010/main" val="4267970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17DD0F3-C981-5A49-88B7-A0C6357D57E1}"/>
              </a:ext>
            </a:extLst>
          </p:cNvPr>
          <p:cNvSpPr>
            <a:spLocks noGrp="1"/>
          </p:cNvSpPr>
          <p:nvPr>
            <p:ph type="title"/>
          </p:nvPr>
        </p:nvSpPr>
        <p:spPr/>
        <p:txBody>
          <a:bodyPr/>
          <a:lstStyle/>
          <a:p>
            <a:r>
              <a:rPr lang="en-US" altLang="en-US"/>
              <a:t>Integration Mutation Operators—Example</a:t>
            </a:r>
          </a:p>
        </p:txBody>
      </p:sp>
      <p:grpSp>
        <p:nvGrpSpPr>
          <p:cNvPr id="22534" name="Group 23">
            <a:extLst>
              <a:ext uri="{FF2B5EF4-FFF2-40B4-BE49-F238E27FC236}">
                <a16:creationId xmlns:a16="http://schemas.microsoft.com/office/drawing/2014/main" id="{043021A3-7765-CE44-9874-060362482732}"/>
              </a:ext>
            </a:extLst>
          </p:cNvPr>
          <p:cNvGrpSpPr>
            <a:grpSpLocks/>
          </p:cNvGrpSpPr>
          <p:nvPr/>
        </p:nvGrpSpPr>
        <p:grpSpPr bwMode="auto">
          <a:xfrm>
            <a:off x="1890714" y="1801814"/>
            <a:ext cx="4078287" cy="2809875"/>
            <a:chOff x="307975" y="1801188"/>
            <a:chExt cx="4079090" cy="2809874"/>
          </a:xfrm>
        </p:grpSpPr>
        <p:sp>
          <p:nvSpPr>
            <p:cNvPr id="22538" name="Text Box 17">
              <a:extLst>
                <a:ext uri="{FF2B5EF4-FFF2-40B4-BE49-F238E27FC236}">
                  <a16:creationId xmlns:a16="http://schemas.microsoft.com/office/drawing/2014/main" id="{F63F68C0-9AB8-A947-B791-A72D646DCA5D}"/>
                </a:ext>
              </a:extLst>
            </p:cNvPr>
            <p:cNvSpPr txBox="1">
              <a:spLocks noChangeArrowheads="1"/>
            </p:cNvSpPr>
            <p:nvPr/>
          </p:nvSpPr>
          <p:spPr bwMode="auto">
            <a:xfrm>
              <a:off x="307975" y="1801188"/>
              <a:ext cx="40790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1. IPVR – Integration Parameter Variable Replacement</a:t>
              </a:r>
            </a:p>
          </p:txBody>
        </p:sp>
        <p:sp>
          <p:nvSpPr>
            <p:cNvPr id="22539" name="Text Box 18">
              <a:extLst>
                <a:ext uri="{FF2B5EF4-FFF2-40B4-BE49-F238E27FC236}">
                  <a16:creationId xmlns:a16="http://schemas.microsoft.com/office/drawing/2014/main" id="{87EE7F33-5106-484C-8E0D-7270DAB679DF}"/>
                </a:ext>
              </a:extLst>
            </p:cNvPr>
            <p:cNvSpPr txBox="1">
              <a:spLocks noChangeArrowheads="1"/>
            </p:cNvSpPr>
            <p:nvPr/>
          </p:nvSpPr>
          <p:spPr bwMode="auto">
            <a:xfrm>
              <a:off x="1047839" y="3287623"/>
              <a:ext cx="2599362" cy="1323439"/>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dirty="0">
                  <a:solidFill>
                    <a:schemeClr val="tx1"/>
                  </a:solidFill>
                  <a:latin typeface="Comic Sans MS" panose="030F0902030302020204" pitchFamily="66" charset="0"/>
                  <a:cs typeface="Arial" panose="020B0604020202020204" pitchFamily="34" charset="0"/>
                </a:rPr>
                <a:t>  </a:t>
              </a:r>
              <a:r>
                <a:rPr lang="en-US" altLang="en-US" dirty="0" err="1">
                  <a:solidFill>
                    <a:schemeClr val="tx1"/>
                  </a:solidFill>
                  <a:latin typeface="Comic Sans MS" panose="030F0902030302020204" pitchFamily="66" charset="0"/>
                  <a:cs typeface="Arial" panose="020B0604020202020204" pitchFamily="34" charset="0"/>
                </a:rPr>
                <a:t>MyObject</a:t>
              </a:r>
              <a:r>
                <a:rPr lang="en-US" altLang="en-US" dirty="0">
                  <a:solidFill>
                    <a:schemeClr val="tx1"/>
                  </a:solidFill>
                  <a:latin typeface="Comic Sans MS" panose="030F0902030302020204" pitchFamily="66" charset="0"/>
                  <a:cs typeface="Arial" panose="020B0604020202020204" pitchFamily="34" charset="0"/>
                </a:rPr>
                <a:t> a, b;</a:t>
              </a:r>
            </a:p>
            <a:p>
              <a:pPr eaLnBrk="1" hangingPunct="1"/>
              <a:r>
                <a:rPr lang="en-US" altLang="en-US" dirty="0">
                  <a:solidFill>
                    <a:schemeClr val="tx1"/>
                  </a:solidFill>
                  <a:latin typeface="Comic Sans MS" panose="030F0902030302020204" pitchFamily="66" charset="0"/>
                  <a:cs typeface="Arial" panose="020B0604020202020204" pitchFamily="34" charset="0"/>
                </a:rPr>
                <a:t>       . . . </a:t>
              </a:r>
            </a:p>
            <a:p>
              <a:pPr eaLnBrk="1" hangingPunct="1"/>
              <a:r>
                <a:rPr lang="en-US" altLang="en-US" dirty="0">
                  <a:solidFill>
                    <a:schemeClr val="tx1"/>
                  </a:solidFill>
                  <a:latin typeface="Comic Sans MS" panose="030F0902030302020204" pitchFamily="66" charset="0"/>
                  <a:cs typeface="Arial" panose="020B0604020202020204" pitchFamily="34" charset="0"/>
                </a:rPr>
                <a:t>  </a:t>
              </a:r>
              <a:r>
                <a:rPr lang="en-US" altLang="en-US" dirty="0" err="1">
                  <a:solidFill>
                    <a:schemeClr val="tx1"/>
                  </a:solidFill>
                  <a:latin typeface="Comic Sans MS" panose="030F0902030302020204" pitchFamily="66" charset="0"/>
                  <a:cs typeface="Arial" panose="020B0604020202020204" pitchFamily="34" charset="0"/>
                </a:rPr>
                <a:t>callMethod</a:t>
              </a:r>
              <a:r>
                <a:rPr lang="en-US" altLang="en-US" dirty="0">
                  <a:solidFill>
                    <a:schemeClr val="tx1"/>
                  </a:solidFill>
                  <a:latin typeface="Comic Sans MS" panose="030F0902030302020204" pitchFamily="66" charset="0"/>
                  <a:cs typeface="Arial" panose="020B0604020202020204" pitchFamily="34" charset="0"/>
                </a:rPr>
                <a:t> (a);</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a:t>
              </a:r>
              <a:r>
                <a:rPr lang="en-US" altLang="en-US" dirty="0" err="1">
                  <a:solidFill>
                    <a:schemeClr val="tx1"/>
                  </a:solidFill>
                  <a:latin typeface="Comic Sans MS" panose="030F0902030302020204" pitchFamily="66" charset="0"/>
                  <a:cs typeface="Arial" panose="020B0604020202020204" pitchFamily="34" charset="0"/>
                </a:rPr>
                <a:t>callMethod</a:t>
              </a:r>
              <a:r>
                <a:rPr lang="en-US" altLang="en-US" dirty="0">
                  <a:solidFill>
                    <a:schemeClr val="tx1"/>
                  </a:solidFill>
                  <a:latin typeface="Comic Sans MS" panose="030F0902030302020204" pitchFamily="66" charset="0"/>
                  <a:cs typeface="Arial" panose="020B0604020202020204" pitchFamily="34" charset="0"/>
                </a:rPr>
                <a:t> (b);</a:t>
              </a:r>
            </a:p>
          </p:txBody>
        </p:sp>
      </p:grpSp>
      <p:grpSp>
        <p:nvGrpSpPr>
          <p:cNvPr id="22535" name="Group 24">
            <a:extLst>
              <a:ext uri="{FF2B5EF4-FFF2-40B4-BE49-F238E27FC236}">
                <a16:creationId xmlns:a16="http://schemas.microsoft.com/office/drawing/2014/main" id="{C9FC2EA0-E2D0-BD40-931F-5A0F2EC164C2}"/>
              </a:ext>
            </a:extLst>
          </p:cNvPr>
          <p:cNvGrpSpPr>
            <a:grpSpLocks/>
          </p:cNvGrpSpPr>
          <p:nvPr/>
        </p:nvGrpSpPr>
        <p:grpSpPr bwMode="auto">
          <a:xfrm>
            <a:off x="6335714" y="1801814"/>
            <a:ext cx="3965575" cy="2193925"/>
            <a:chOff x="4560888" y="1801188"/>
            <a:chExt cx="3966663" cy="2194321"/>
          </a:xfrm>
        </p:grpSpPr>
        <p:sp>
          <p:nvSpPr>
            <p:cNvPr id="22536" name="Text Box 8">
              <a:extLst>
                <a:ext uri="{FF2B5EF4-FFF2-40B4-BE49-F238E27FC236}">
                  <a16:creationId xmlns:a16="http://schemas.microsoft.com/office/drawing/2014/main" id="{4872F8F7-C8AB-8A41-B030-3387E96935AE}"/>
                </a:ext>
              </a:extLst>
            </p:cNvPr>
            <p:cNvSpPr txBox="1">
              <a:spLocks noChangeArrowheads="1"/>
            </p:cNvSpPr>
            <p:nvPr/>
          </p:nvSpPr>
          <p:spPr bwMode="auto">
            <a:xfrm>
              <a:off x="4560888" y="1801188"/>
              <a:ext cx="3966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2. IUOI – Integration Unary Operator Insertion</a:t>
              </a:r>
            </a:p>
          </p:txBody>
        </p:sp>
        <p:sp>
          <p:nvSpPr>
            <p:cNvPr id="22537" name="Text Box 18">
              <a:extLst>
                <a:ext uri="{FF2B5EF4-FFF2-40B4-BE49-F238E27FC236}">
                  <a16:creationId xmlns:a16="http://schemas.microsoft.com/office/drawing/2014/main" id="{94277D31-8A6A-6C49-B322-3F9990C113FE}"/>
                </a:ext>
              </a:extLst>
            </p:cNvPr>
            <p:cNvSpPr txBox="1">
              <a:spLocks noChangeArrowheads="1"/>
            </p:cNvSpPr>
            <p:nvPr/>
          </p:nvSpPr>
          <p:spPr bwMode="auto">
            <a:xfrm>
              <a:off x="5244538" y="3287623"/>
              <a:ext cx="2599362" cy="707886"/>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a:solidFill>
                    <a:schemeClr val="tx1"/>
                  </a:solidFill>
                  <a:latin typeface="Comic Sans MS" panose="030F0902030302020204" pitchFamily="66" charset="0"/>
                  <a:cs typeface="Arial" panose="020B0604020202020204" pitchFamily="34" charset="0"/>
                </a:rPr>
                <a:t>  callMethod (a);</a:t>
              </a:r>
            </a:p>
            <a:p>
              <a:pPr eaLnBrk="1" hangingPunct="1"/>
              <a:r>
                <a:rPr lang="en-US" altLang="en-US" b="0">
                  <a:solidFill>
                    <a:schemeClr val="tx1"/>
                  </a:solidFill>
                  <a:latin typeface="Comic Sans MS" panose="030F0902030302020204" pitchFamily="66" charset="0"/>
                  <a:cs typeface="Arial" panose="020B0604020202020204" pitchFamily="34" charset="0"/>
                  <a:sym typeface="Symbol" pitchFamily="2" charset="2"/>
                </a:rPr>
                <a:t> </a:t>
              </a:r>
              <a:r>
                <a:rPr lang="en-US" altLang="en-US">
                  <a:solidFill>
                    <a:schemeClr val="tx1"/>
                  </a:solidFill>
                  <a:latin typeface="Comic Sans MS" panose="030F0902030302020204" pitchFamily="66" charset="0"/>
                  <a:cs typeface="Arial" panose="020B0604020202020204" pitchFamily="34" charset="0"/>
                </a:rPr>
                <a:t>callMethod (a++);</a:t>
              </a:r>
            </a:p>
          </p:txBody>
        </p:sp>
      </p:grpSp>
    </p:spTree>
    <p:extLst>
      <p:ext uri="{BB962C8B-B14F-4D97-AF65-F5344CB8AC3E}">
        <p14:creationId xmlns:p14="http://schemas.microsoft.com/office/powerpoint/2010/main" val="2481324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8FB16A8-EA79-9040-91CA-A4E6DB3517B6}"/>
              </a:ext>
            </a:extLst>
          </p:cNvPr>
          <p:cNvSpPr>
            <a:spLocks noGrp="1"/>
          </p:cNvSpPr>
          <p:nvPr>
            <p:ph type="title"/>
          </p:nvPr>
        </p:nvSpPr>
        <p:spPr/>
        <p:txBody>
          <a:bodyPr/>
          <a:lstStyle/>
          <a:p>
            <a:r>
              <a:rPr lang="en-US" altLang="en-US"/>
              <a:t>Integration Mutation Operators—Example</a:t>
            </a:r>
          </a:p>
        </p:txBody>
      </p:sp>
      <p:sp>
        <p:nvSpPr>
          <p:cNvPr id="23558" name="Text Box 17">
            <a:extLst>
              <a:ext uri="{FF2B5EF4-FFF2-40B4-BE49-F238E27FC236}">
                <a16:creationId xmlns:a16="http://schemas.microsoft.com/office/drawing/2014/main" id="{3BCCE6F5-F044-1247-A560-10B02B122759}"/>
              </a:ext>
            </a:extLst>
          </p:cNvPr>
          <p:cNvSpPr txBox="1">
            <a:spLocks noChangeArrowheads="1"/>
          </p:cNvSpPr>
          <p:nvPr/>
        </p:nvSpPr>
        <p:spPr bwMode="auto">
          <a:xfrm>
            <a:off x="1890714" y="1328739"/>
            <a:ext cx="407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3. IPEX – Integration Parameter Exchange</a:t>
            </a:r>
          </a:p>
        </p:txBody>
      </p:sp>
      <p:sp>
        <p:nvSpPr>
          <p:cNvPr id="23559" name="Text Box 18">
            <a:extLst>
              <a:ext uri="{FF2B5EF4-FFF2-40B4-BE49-F238E27FC236}">
                <a16:creationId xmlns:a16="http://schemas.microsoft.com/office/drawing/2014/main" id="{C56FABAF-14AD-A944-94CB-013F3C348286}"/>
              </a:ext>
            </a:extLst>
          </p:cNvPr>
          <p:cNvSpPr txBox="1">
            <a:spLocks noChangeArrowheads="1"/>
          </p:cNvSpPr>
          <p:nvPr/>
        </p:nvSpPr>
        <p:spPr bwMode="auto">
          <a:xfrm>
            <a:off x="2879726" y="2249489"/>
            <a:ext cx="2100263" cy="708025"/>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dirty="0">
                <a:solidFill>
                  <a:schemeClr val="tx1"/>
                </a:solidFill>
                <a:latin typeface="Comic Sans MS" panose="030F0902030302020204" pitchFamily="66" charset="0"/>
                <a:cs typeface="Arial" panose="020B0604020202020204" pitchFamily="34" charset="0"/>
              </a:rPr>
              <a:t>  Max (a, b);</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a:t>
            </a:r>
            <a:r>
              <a:rPr lang="en-US" altLang="en-US" dirty="0">
                <a:solidFill>
                  <a:schemeClr val="tx1"/>
                </a:solidFill>
                <a:latin typeface="Comic Sans MS" panose="030F0902030302020204" pitchFamily="66" charset="0"/>
                <a:cs typeface="Arial" panose="020B0604020202020204" pitchFamily="34" charset="0"/>
              </a:rPr>
              <a:t>Max (b, a);</a:t>
            </a:r>
          </a:p>
        </p:txBody>
      </p:sp>
      <p:sp>
        <p:nvSpPr>
          <p:cNvPr id="23560" name="Text Box 8">
            <a:extLst>
              <a:ext uri="{FF2B5EF4-FFF2-40B4-BE49-F238E27FC236}">
                <a16:creationId xmlns:a16="http://schemas.microsoft.com/office/drawing/2014/main" id="{8A899B8F-B830-8047-B4EB-0D8D87534F85}"/>
              </a:ext>
            </a:extLst>
          </p:cNvPr>
          <p:cNvSpPr txBox="1">
            <a:spLocks noChangeArrowheads="1"/>
          </p:cNvSpPr>
          <p:nvPr/>
        </p:nvSpPr>
        <p:spPr bwMode="auto">
          <a:xfrm>
            <a:off x="6335714" y="1328739"/>
            <a:ext cx="3965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4. IMCD – Integration Method Call Deletion</a:t>
            </a:r>
          </a:p>
        </p:txBody>
      </p:sp>
      <p:sp>
        <p:nvSpPr>
          <p:cNvPr id="23561" name="Text Box 18">
            <a:extLst>
              <a:ext uri="{FF2B5EF4-FFF2-40B4-BE49-F238E27FC236}">
                <a16:creationId xmlns:a16="http://schemas.microsoft.com/office/drawing/2014/main" id="{E6E82158-6B51-E548-9B9C-CB2F8DF229FA}"/>
              </a:ext>
            </a:extLst>
          </p:cNvPr>
          <p:cNvSpPr txBox="1">
            <a:spLocks noChangeArrowheads="1"/>
          </p:cNvSpPr>
          <p:nvPr/>
        </p:nvSpPr>
        <p:spPr bwMode="auto">
          <a:xfrm>
            <a:off x="6786564" y="2249489"/>
            <a:ext cx="3063875" cy="708025"/>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a:solidFill>
                  <a:schemeClr val="tx1"/>
                </a:solidFill>
                <a:latin typeface="Comic Sans MS" panose="030F0902030302020204" pitchFamily="66" charset="0"/>
                <a:cs typeface="Arial" panose="020B0604020202020204" pitchFamily="34" charset="0"/>
              </a:rPr>
              <a:t>  X = Max (a, b);</a:t>
            </a:r>
          </a:p>
          <a:p>
            <a:pPr eaLnBrk="1" hangingPunct="1"/>
            <a:r>
              <a:rPr lang="en-US" altLang="en-US" b="0">
                <a:solidFill>
                  <a:schemeClr val="tx1"/>
                </a:solidFill>
                <a:latin typeface="Comic Sans MS" panose="030F0902030302020204" pitchFamily="66" charset="0"/>
                <a:cs typeface="Arial" panose="020B0604020202020204" pitchFamily="34" charset="0"/>
                <a:sym typeface="Symbol" pitchFamily="2" charset="2"/>
              </a:rPr>
              <a:t> </a:t>
            </a:r>
            <a:r>
              <a:rPr lang="en-US" altLang="en-US">
                <a:solidFill>
                  <a:schemeClr val="tx1"/>
                </a:solidFill>
                <a:latin typeface="Comic Sans MS" panose="030F0902030302020204" pitchFamily="66" charset="0"/>
                <a:cs typeface="Arial" panose="020B0604020202020204" pitchFamily="34" charset="0"/>
              </a:rPr>
              <a:t>X = new Integer (3);</a:t>
            </a:r>
          </a:p>
        </p:txBody>
      </p:sp>
      <p:sp>
        <p:nvSpPr>
          <p:cNvPr id="23562" name="Text Box 17">
            <a:extLst>
              <a:ext uri="{FF2B5EF4-FFF2-40B4-BE49-F238E27FC236}">
                <a16:creationId xmlns:a16="http://schemas.microsoft.com/office/drawing/2014/main" id="{4D400A70-6592-6744-A7DC-1EEBC220AC43}"/>
              </a:ext>
            </a:extLst>
          </p:cNvPr>
          <p:cNvSpPr txBox="1">
            <a:spLocks noChangeArrowheads="1"/>
          </p:cNvSpPr>
          <p:nvPr/>
        </p:nvSpPr>
        <p:spPr bwMode="auto">
          <a:xfrm>
            <a:off x="4056064" y="3617914"/>
            <a:ext cx="4079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5. IREM – Integration Return Expression Modification</a:t>
            </a:r>
          </a:p>
        </p:txBody>
      </p:sp>
      <p:sp>
        <p:nvSpPr>
          <p:cNvPr id="23563" name="Text Box 18">
            <a:extLst>
              <a:ext uri="{FF2B5EF4-FFF2-40B4-BE49-F238E27FC236}">
                <a16:creationId xmlns:a16="http://schemas.microsoft.com/office/drawing/2014/main" id="{5F3F798C-1FA4-8D45-8D3D-528FCC5F1231}"/>
              </a:ext>
            </a:extLst>
          </p:cNvPr>
          <p:cNvSpPr txBox="1">
            <a:spLocks noChangeArrowheads="1"/>
          </p:cNvSpPr>
          <p:nvPr/>
        </p:nvSpPr>
        <p:spPr bwMode="auto">
          <a:xfrm>
            <a:off x="4856164" y="4508500"/>
            <a:ext cx="2479675" cy="1631950"/>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a:solidFill>
                  <a:schemeClr val="tx1"/>
                </a:solidFill>
                <a:latin typeface="Comic Sans MS" panose="030F0902030302020204" pitchFamily="66" charset="0"/>
                <a:cs typeface="Arial" panose="020B0604020202020204" pitchFamily="34" charset="0"/>
              </a:rPr>
              <a:t>int myMethod ()</a:t>
            </a:r>
          </a:p>
          <a:p>
            <a:pPr eaLnBrk="1" hangingPunct="1"/>
            <a:r>
              <a:rPr lang="en-US" altLang="en-US">
                <a:solidFill>
                  <a:schemeClr val="tx1"/>
                </a:solidFill>
                <a:latin typeface="Comic Sans MS" panose="030F0902030302020204" pitchFamily="66" charset="0"/>
                <a:cs typeface="Arial" panose="020B0604020202020204" pitchFamily="34" charset="0"/>
              </a:rPr>
              <a:t>{</a:t>
            </a:r>
          </a:p>
          <a:p>
            <a:pPr eaLnBrk="1" hangingPunct="1"/>
            <a:r>
              <a:rPr lang="en-US" altLang="en-US">
                <a:solidFill>
                  <a:schemeClr val="tx1"/>
                </a:solidFill>
                <a:latin typeface="Comic Sans MS" panose="030F0902030302020204" pitchFamily="66" charset="0"/>
                <a:cs typeface="Arial" panose="020B0604020202020204" pitchFamily="34" charset="0"/>
              </a:rPr>
              <a:t>   return a;</a:t>
            </a:r>
          </a:p>
          <a:p>
            <a:pPr eaLnBrk="1" hangingPunct="1">
              <a:buFont typeface="Symbol" pitchFamily="2" charset="2"/>
              <a:buChar char="D"/>
            </a:pPr>
            <a:r>
              <a:rPr lang="en-US" altLang="en-US">
                <a:solidFill>
                  <a:schemeClr val="tx1"/>
                </a:solidFill>
                <a:latin typeface="Comic Sans MS" panose="030F0902030302020204" pitchFamily="66" charset="0"/>
                <a:cs typeface="Arial" panose="020B0604020202020204" pitchFamily="34" charset="0"/>
              </a:rPr>
              <a:t>  return ++a;</a:t>
            </a:r>
          </a:p>
          <a:p>
            <a:pPr eaLnBrk="1" hangingPunct="1"/>
            <a:r>
              <a:rPr lang="en-US" altLang="en-US">
                <a:solidFill>
                  <a:schemeClr val="tx1"/>
                </a:solidFill>
                <a:latin typeface="Comic Sans MS" panose="030F0902030302020204" pitchFamily="66" charset="0"/>
                <a:cs typeface="Arial" panose="020B0604020202020204" pitchFamily="34" charset="0"/>
              </a:rPr>
              <a:t>}</a:t>
            </a:r>
          </a:p>
        </p:txBody>
      </p:sp>
    </p:spTree>
    <p:extLst>
      <p:ext uri="{BB962C8B-B14F-4D97-AF65-F5344CB8AC3E}">
        <p14:creationId xmlns:p14="http://schemas.microsoft.com/office/powerpoint/2010/main" val="378442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86445121-00F0-6E4F-B71B-2360D8ED7676}"/>
              </a:ext>
            </a:extLst>
          </p:cNvPr>
          <p:cNvSpPr>
            <a:spLocks noGrp="1" noChangeArrowheads="1"/>
          </p:cNvSpPr>
          <p:nvPr>
            <p:ph type="title"/>
          </p:nvPr>
        </p:nvSpPr>
        <p:spPr>
          <a:xfrm>
            <a:off x="838200" y="-104436"/>
            <a:ext cx="10515600" cy="1325563"/>
          </a:xfrm>
        </p:spPr>
        <p:txBody>
          <a:bodyPr/>
          <a:lstStyle/>
          <a:p>
            <a:r>
              <a:rPr lang="en-US" altLang="en-US" dirty="0"/>
              <a:t>Object-Oriented Mutation</a:t>
            </a:r>
          </a:p>
        </p:txBody>
      </p:sp>
      <p:sp>
        <p:nvSpPr>
          <p:cNvPr id="301059" name="Rectangle 3">
            <a:extLst>
              <a:ext uri="{FF2B5EF4-FFF2-40B4-BE49-F238E27FC236}">
                <a16:creationId xmlns:a16="http://schemas.microsoft.com/office/drawing/2014/main" id="{18C56782-4A3A-954B-8C25-4C8B44BF4AFE}"/>
              </a:ext>
            </a:extLst>
          </p:cNvPr>
          <p:cNvSpPr>
            <a:spLocks noGrp="1" noChangeArrowheads="1"/>
          </p:cNvSpPr>
          <p:nvPr>
            <p:ph type="body" idx="1"/>
          </p:nvPr>
        </p:nvSpPr>
        <p:spPr>
          <a:xfrm>
            <a:off x="1662114" y="2867026"/>
            <a:ext cx="8867775" cy="3578225"/>
          </a:xfrm>
        </p:spPr>
        <p:txBody>
          <a:bodyPr>
            <a:normAutofit fontScale="92500" lnSpcReduction="10000"/>
          </a:bodyPr>
          <a:lstStyle/>
          <a:p>
            <a:r>
              <a:rPr lang="en-US" altLang="en-US"/>
              <a:t>These five operators can be applied to </a:t>
            </a:r>
            <a:r>
              <a:rPr lang="en-US" altLang="en-US" u="sng"/>
              <a:t>non-OO</a:t>
            </a:r>
            <a:r>
              <a:rPr lang="en-US" altLang="en-US"/>
              <a:t> languages</a:t>
            </a:r>
          </a:p>
          <a:p>
            <a:pPr lvl="1"/>
            <a:r>
              <a:rPr lang="en-US" altLang="en-US"/>
              <a:t>C, Pascal, Ada, Fortran, …</a:t>
            </a:r>
          </a:p>
          <a:p>
            <a:r>
              <a:rPr lang="en-US" altLang="en-US"/>
              <a:t>They do </a:t>
            </a:r>
            <a:r>
              <a:rPr lang="en-US" altLang="en-US" u="sng">
                <a:solidFill>
                  <a:schemeClr val="tx2"/>
                </a:solidFill>
              </a:rPr>
              <a:t>not support</a:t>
            </a:r>
            <a:r>
              <a:rPr lang="en-US" altLang="en-US" u="sng"/>
              <a:t> object oriented</a:t>
            </a:r>
            <a:r>
              <a:rPr lang="en-US" altLang="en-US"/>
              <a:t> features</a:t>
            </a:r>
          </a:p>
          <a:p>
            <a:pPr lvl="1"/>
            <a:r>
              <a:rPr lang="en-US" altLang="en-US">
                <a:solidFill>
                  <a:schemeClr val="tx2"/>
                </a:solidFill>
              </a:rPr>
              <a:t>Inheritance</a:t>
            </a:r>
            <a:r>
              <a:rPr lang="en-US" altLang="en-US"/>
              <a:t>, </a:t>
            </a:r>
            <a:r>
              <a:rPr lang="en-US" altLang="en-US">
                <a:solidFill>
                  <a:schemeClr val="tx2"/>
                </a:solidFill>
              </a:rPr>
              <a:t>polymorphism</a:t>
            </a:r>
            <a:r>
              <a:rPr lang="en-US" altLang="en-US"/>
              <a:t>, </a:t>
            </a:r>
            <a:r>
              <a:rPr lang="en-US" altLang="en-US">
                <a:solidFill>
                  <a:schemeClr val="tx2"/>
                </a:solidFill>
              </a:rPr>
              <a:t>dynamic binding</a:t>
            </a:r>
          </a:p>
          <a:p>
            <a:r>
              <a:rPr lang="en-US" altLang="en-US"/>
              <a:t>Two other language features that are often lumped with OO features are </a:t>
            </a:r>
            <a:r>
              <a:rPr lang="en-US" altLang="en-US" u="sng">
                <a:solidFill>
                  <a:schemeClr val="tx2"/>
                </a:solidFill>
              </a:rPr>
              <a:t>information hiding</a:t>
            </a:r>
            <a:r>
              <a:rPr lang="en-US" altLang="en-US"/>
              <a:t> (</a:t>
            </a:r>
            <a:r>
              <a:rPr lang="en-US" altLang="en-US" u="sng">
                <a:solidFill>
                  <a:schemeClr val="tx2"/>
                </a:solidFill>
              </a:rPr>
              <a:t>encapsulation</a:t>
            </a:r>
            <a:r>
              <a:rPr lang="en-US" altLang="en-US"/>
              <a:t>) and </a:t>
            </a:r>
            <a:r>
              <a:rPr lang="en-US" altLang="en-US" u="sng">
                <a:solidFill>
                  <a:schemeClr val="tx2"/>
                </a:solidFill>
              </a:rPr>
              <a:t>overloading</a:t>
            </a:r>
          </a:p>
          <a:p>
            <a:r>
              <a:rPr lang="en-US" altLang="en-US"/>
              <a:t>Even experienced programmers often get encapsulation and access control wrong</a:t>
            </a:r>
          </a:p>
        </p:txBody>
      </p:sp>
      <p:sp>
        <p:nvSpPr>
          <p:cNvPr id="301060" name="Text Box 4">
            <a:extLst>
              <a:ext uri="{FF2B5EF4-FFF2-40B4-BE49-F238E27FC236}">
                <a16:creationId xmlns:a16="http://schemas.microsoft.com/office/drawing/2014/main" id="{2C2FE5B5-3DE9-0643-A165-8AC05BB1D002}"/>
              </a:ext>
            </a:extLst>
          </p:cNvPr>
          <p:cNvSpPr txBox="1">
            <a:spLocks noChangeArrowheads="1"/>
          </p:cNvSpPr>
          <p:nvPr/>
        </p:nvSpPr>
        <p:spPr bwMode="auto">
          <a:xfrm>
            <a:off x="2759076" y="954088"/>
            <a:ext cx="1884555" cy="1938992"/>
          </a:xfrm>
          <a:prstGeom prst="rect">
            <a:avLst/>
          </a:prstGeom>
          <a:noFill/>
          <a:ln w="12700">
            <a:noFill/>
            <a:miter lim="800000"/>
            <a:headEnd type="none" w="sm" len="sm"/>
            <a:tailEnd type="none" w="sm" len="sm"/>
          </a:ln>
          <a:effectLst/>
        </p:spPr>
        <p:txBody>
          <a:bodyPr wrap="none">
            <a:spAutoFit/>
          </a:bodyPr>
          <a:lstStyle/>
          <a:p>
            <a:pPr>
              <a:defRPr/>
            </a:pPr>
            <a:r>
              <a:rPr lang="en-US" altLang="zh-CN" sz="2400" i="1" u="sng" dirty="0">
                <a:solidFill>
                  <a:schemeClr val="tx2"/>
                </a:solidFill>
                <a:effectLst>
                  <a:outerShdw blurRad="38100" dist="38100" dir="2700000" algn="tl">
                    <a:srgbClr val="000000"/>
                  </a:outerShdw>
                </a:effectLst>
                <a:ea typeface="宋体" charset="-122"/>
              </a:rPr>
              <a:t>Testing Levels</a:t>
            </a:r>
            <a:endParaRPr lang="en-US" altLang="zh-CN" sz="2400" i="1" dirty="0">
              <a:solidFill>
                <a:schemeClr val="tx2"/>
              </a:solidFill>
              <a:effectLst>
                <a:outerShdw blurRad="38100" dist="38100" dir="2700000" algn="tl">
                  <a:srgbClr val="000000"/>
                </a:outerShdw>
              </a:effectLst>
              <a:ea typeface="宋体" charset="-122"/>
            </a:endParaRPr>
          </a:p>
          <a:p>
            <a:pPr>
              <a:defRPr/>
            </a:pPr>
            <a:r>
              <a:rPr lang="en-US" altLang="zh-CN" sz="2400" dirty="0">
                <a:ea typeface="宋体" charset="-122"/>
              </a:rPr>
              <a:t>intra-method</a:t>
            </a:r>
          </a:p>
          <a:p>
            <a:pPr>
              <a:defRPr/>
            </a:pPr>
            <a:r>
              <a:rPr lang="en-US" altLang="zh-CN" sz="2400" dirty="0">
                <a:ea typeface="宋体" charset="-122"/>
              </a:rPr>
              <a:t>inter-method</a:t>
            </a:r>
          </a:p>
          <a:p>
            <a:pPr>
              <a:defRPr/>
            </a:pPr>
            <a:r>
              <a:rPr lang="en-US" altLang="zh-CN" sz="2400" dirty="0">
                <a:ea typeface="宋体" charset="-122"/>
              </a:rPr>
              <a:t>intra-class</a:t>
            </a:r>
          </a:p>
          <a:p>
            <a:pPr>
              <a:defRPr/>
            </a:pPr>
            <a:r>
              <a:rPr lang="en-US" altLang="zh-CN" sz="2400" dirty="0">
                <a:ea typeface="宋体" charset="-122"/>
              </a:rPr>
              <a:t>inter-class</a:t>
            </a:r>
          </a:p>
        </p:txBody>
      </p:sp>
      <p:grpSp>
        <p:nvGrpSpPr>
          <p:cNvPr id="2" name="Group 9">
            <a:extLst>
              <a:ext uri="{FF2B5EF4-FFF2-40B4-BE49-F238E27FC236}">
                <a16:creationId xmlns:a16="http://schemas.microsoft.com/office/drawing/2014/main" id="{036449E6-A903-6344-B39E-0125675AE137}"/>
              </a:ext>
            </a:extLst>
          </p:cNvPr>
          <p:cNvGrpSpPr>
            <a:grpSpLocks/>
          </p:cNvGrpSpPr>
          <p:nvPr/>
        </p:nvGrpSpPr>
        <p:grpSpPr bwMode="auto">
          <a:xfrm>
            <a:off x="4276726" y="1922463"/>
            <a:ext cx="5002213" cy="741362"/>
            <a:chOff x="1734" y="1260"/>
            <a:chExt cx="3151" cy="467"/>
          </a:xfrm>
        </p:grpSpPr>
        <p:sp>
          <p:nvSpPr>
            <p:cNvPr id="25609" name="Line 5">
              <a:extLst>
                <a:ext uri="{FF2B5EF4-FFF2-40B4-BE49-F238E27FC236}">
                  <a16:creationId xmlns:a16="http://schemas.microsoft.com/office/drawing/2014/main" id="{877AD62D-9D89-BE45-9BDA-B244E2238D85}"/>
                </a:ext>
              </a:extLst>
            </p:cNvPr>
            <p:cNvSpPr>
              <a:spLocks noChangeShapeType="1"/>
            </p:cNvSpPr>
            <p:nvPr/>
          </p:nvSpPr>
          <p:spPr bwMode="auto">
            <a:xfrm>
              <a:off x="1950" y="1260"/>
              <a:ext cx="688" cy="20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5610" name="Line 6">
              <a:extLst>
                <a:ext uri="{FF2B5EF4-FFF2-40B4-BE49-F238E27FC236}">
                  <a16:creationId xmlns:a16="http://schemas.microsoft.com/office/drawing/2014/main" id="{FB489035-409A-0241-B7CE-52D0D219CD30}"/>
                </a:ext>
              </a:extLst>
            </p:cNvPr>
            <p:cNvSpPr>
              <a:spLocks noChangeShapeType="1"/>
            </p:cNvSpPr>
            <p:nvPr/>
          </p:nvSpPr>
          <p:spPr bwMode="auto">
            <a:xfrm flipV="1">
              <a:off x="1734" y="1562"/>
              <a:ext cx="911" cy="16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5611" name="Text Box 8">
              <a:extLst>
                <a:ext uri="{FF2B5EF4-FFF2-40B4-BE49-F238E27FC236}">
                  <a16:creationId xmlns:a16="http://schemas.microsoft.com/office/drawing/2014/main" id="{C6C3E2DA-3775-324A-A697-89FA2105E742}"/>
                </a:ext>
              </a:extLst>
            </p:cNvPr>
            <p:cNvSpPr txBox="1">
              <a:spLocks noChangeArrowheads="1"/>
            </p:cNvSpPr>
            <p:nvPr/>
          </p:nvSpPr>
          <p:spPr bwMode="auto">
            <a:xfrm>
              <a:off x="2645" y="1387"/>
              <a:ext cx="2240" cy="262"/>
            </a:xfrm>
            <a:prstGeom prst="rect">
              <a:avLst/>
            </a:prstGeom>
            <a:noFill/>
            <a:ln w="19050">
              <a:solidFill>
                <a:schemeClr val="tx1"/>
              </a:solidFill>
              <a:miter lim="800000"/>
              <a:headEnd type="none" w="sm" len="sm"/>
              <a:tailEnd type="none" w="sm" len="sm"/>
            </a:ln>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a:solidFill>
                    <a:schemeClr val="tx2"/>
                  </a:solidFill>
                  <a:ea typeface="宋体" panose="02010600030101010101" pitchFamily="2" charset="-122"/>
                </a:rPr>
                <a:t>integration mutation operators</a:t>
              </a:r>
              <a:endParaRPr lang="zh-CN" altLang="en-US">
                <a:solidFill>
                  <a:schemeClr val="tx2"/>
                </a:solidFill>
                <a:ea typeface="宋体" panose="02010600030101010101" pitchFamily="2" charset="-122"/>
              </a:endParaRPr>
            </a:p>
          </p:txBody>
        </p:sp>
      </p:grpSp>
    </p:spTree>
    <p:extLst>
      <p:ext uri="{BB962C8B-B14F-4D97-AF65-F5344CB8AC3E}">
        <p14:creationId xmlns:p14="http://schemas.microsoft.com/office/powerpoint/2010/main" val="2249677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dissolve">
                                      <p:cBhvr>
                                        <p:cTn id="7" dur="5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pRg st="0" end="0"/>
                                            </p:txEl>
                                          </p:spTgt>
                                        </p:tgtEl>
                                        <p:attrNameLst>
                                          <p:attrName>style.visibility</p:attrName>
                                        </p:attrNameLst>
                                      </p:cBhvr>
                                      <p:to>
                                        <p:strVal val="visible"/>
                                      </p:to>
                                    </p:set>
                                    <p:animEffect transition="in" filter="wipe(left)">
                                      <p:cBhvr>
                                        <p:cTn id="17" dur="1000"/>
                                        <p:tgtEl>
                                          <p:spTgt spid="30105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1059">
                                            <p:txEl>
                                              <p:pRg st="1" end="1"/>
                                            </p:txEl>
                                          </p:spTgt>
                                        </p:tgtEl>
                                        <p:attrNameLst>
                                          <p:attrName>style.visibility</p:attrName>
                                        </p:attrNameLst>
                                      </p:cBhvr>
                                      <p:to>
                                        <p:strVal val="visible"/>
                                      </p:to>
                                    </p:set>
                                    <p:animEffect transition="in" filter="wipe(left)">
                                      <p:cBhvr>
                                        <p:cTn id="20" dur="1000"/>
                                        <p:tgtEl>
                                          <p:spTgt spid="30105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1059">
                                            <p:txEl>
                                              <p:pRg st="2" end="2"/>
                                            </p:txEl>
                                          </p:spTgt>
                                        </p:tgtEl>
                                        <p:attrNameLst>
                                          <p:attrName>style.visibility</p:attrName>
                                        </p:attrNameLst>
                                      </p:cBhvr>
                                      <p:to>
                                        <p:strVal val="visible"/>
                                      </p:to>
                                    </p:set>
                                    <p:animEffect transition="in" filter="wipe(left)">
                                      <p:cBhvr>
                                        <p:cTn id="25" dur="1000"/>
                                        <p:tgtEl>
                                          <p:spTgt spid="301059">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1059">
                                            <p:txEl>
                                              <p:pRg st="3" end="3"/>
                                            </p:txEl>
                                          </p:spTgt>
                                        </p:tgtEl>
                                        <p:attrNameLst>
                                          <p:attrName>style.visibility</p:attrName>
                                        </p:attrNameLst>
                                      </p:cBhvr>
                                      <p:to>
                                        <p:strVal val="visible"/>
                                      </p:to>
                                    </p:set>
                                    <p:animEffect transition="in" filter="wipe(left)">
                                      <p:cBhvr>
                                        <p:cTn id="28" dur="1000"/>
                                        <p:tgtEl>
                                          <p:spTgt spid="30105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1059">
                                            <p:txEl>
                                              <p:pRg st="4" end="4"/>
                                            </p:txEl>
                                          </p:spTgt>
                                        </p:tgtEl>
                                        <p:attrNameLst>
                                          <p:attrName>style.visibility</p:attrName>
                                        </p:attrNameLst>
                                      </p:cBhvr>
                                      <p:to>
                                        <p:strVal val="visible"/>
                                      </p:to>
                                    </p:set>
                                    <p:animEffect transition="in" filter="wipe(left)">
                                      <p:cBhvr>
                                        <p:cTn id="33" dur="1000"/>
                                        <p:tgtEl>
                                          <p:spTgt spid="30105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1059">
                                            <p:txEl>
                                              <p:pRg st="5" end="5"/>
                                            </p:txEl>
                                          </p:spTgt>
                                        </p:tgtEl>
                                        <p:attrNameLst>
                                          <p:attrName>style.visibility</p:attrName>
                                        </p:attrNameLst>
                                      </p:cBhvr>
                                      <p:to>
                                        <p:strVal val="visible"/>
                                      </p:to>
                                    </p:set>
                                    <p:animEffect transition="in" filter="wipe(left)">
                                      <p:cBhvr>
                                        <p:cTn id="38" dur="1000"/>
                                        <p:tgtEl>
                                          <p:spTgt spid="301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P spid="3010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107E94B8-2F24-4145-97C2-B1346EED5065}"/>
              </a:ext>
            </a:extLst>
          </p:cNvPr>
          <p:cNvSpPr>
            <a:spLocks noGrp="1" noChangeArrowheads="1"/>
          </p:cNvSpPr>
          <p:nvPr>
            <p:ph type="title"/>
          </p:nvPr>
        </p:nvSpPr>
        <p:spPr/>
        <p:txBody>
          <a:bodyPr/>
          <a:lstStyle/>
          <a:p>
            <a:r>
              <a:rPr lang="en-US" altLang="en-US"/>
              <a:t>Let’s count marbles ... a lot of marbles</a:t>
            </a:r>
          </a:p>
        </p:txBody>
      </p:sp>
      <p:sp>
        <p:nvSpPr>
          <p:cNvPr id="193539" name="Rectangle 3">
            <a:extLst>
              <a:ext uri="{FF2B5EF4-FFF2-40B4-BE49-F238E27FC236}">
                <a16:creationId xmlns:a16="http://schemas.microsoft.com/office/drawing/2014/main" id="{1F3D6130-2774-CD4B-820D-6E45BFF1BA49}"/>
              </a:ext>
            </a:extLst>
          </p:cNvPr>
          <p:cNvSpPr>
            <a:spLocks noGrp="1" noChangeArrowheads="1"/>
          </p:cNvSpPr>
          <p:nvPr>
            <p:ph type="body" sz="half" idx="2"/>
          </p:nvPr>
        </p:nvSpPr>
        <p:spPr/>
        <p:txBody>
          <a:bodyPr/>
          <a:lstStyle/>
          <a:p>
            <a:r>
              <a:rPr lang="en-US" altLang="en-US" sz="2400"/>
              <a:t>Suppose we have a big bowl of marbles.  How can we estimate how many?</a:t>
            </a:r>
          </a:p>
          <a:p>
            <a:endParaRPr lang="en-US" altLang="en-US" sz="2400"/>
          </a:p>
          <a:p>
            <a:pPr lvl="1"/>
            <a:r>
              <a:rPr lang="en-US" altLang="en-US" sz="2000"/>
              <a:t>I don’t want to count every marble individually</a:t>
            </a:r>
          </a:p>
          <a:p>
            <a:pPr lvl="1"/>
            <a:r>
              <a:rPr lang="en-US" altLang="en-US" sz="2000"/>
              <a:t>I have a bag of 100 other marbles of the same size, but a different color</a:t>
            </a:r>
          </a:p>
          <a:p>
            <a:pPr lvl="1"/>
            <a:r>
              <a:rPr lang="en-US" altLang="en-US" sz="2000"/>
              <a:t>What if I mix them? </a:t>
            </a:r>
          </a:p>
        </p:txBody>
      </p:sp>
      <p:pic>
        <p:nvPicPr>
          <p:cNvPr id="193541" name="Picture 5">
            <a:extLst>
              <a:ext uri="{FF2B5EF4-FFF2-40B4-BE49-F238E27FC236}">
                <a16:creationId xmlns:a16="http://schemas.microsoft.com/office/drawing/2014/main" id="{7F67519B-4AC8-F148-8FE3-25B560D65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0"/>
            <a:ext cx="3760788" cy="2820988"/>
          </a:xfrm>
          <a:prstGeom prst="rect">
            <a:avLst/>
          </a:prstGeom>
          <a:noFill/>
          <a:extLst>
            <a:ext uri="{909E8E84-426E-40DD-AFC4-6F175D3DCCD1}">
              <a14:hiddenFill xmlns:a14="http://schemas.microsoft.com/office/drawing/2010/main">
                <a:solidFill>
                  <a:srgbClr val="FFFFFF"/>
                </a:solidFill>
              </a14:hiddenFill>
            </a:ext>
          </a:extLst>
        </p:spPr>
      </p:pic>
      <p:sp>
        <p:nvSpPr>
          <p:cNvPr id="193542" name="Text Box 6">
            <a:extLst>
              <a:ext uri="{FF2B5EF4-FFF2-40B4-BE49-F238E27FC236}">
                <a16:creationId xmlns:a16="http://schemas.microsoft.com/office/drawing/2014/main" id="{2DFD67A6-BF71-5E44-AA37-77703969F51E}"/>
              </a:ext>
            </a:extLst>
          </p:cNvPr>
          <p:cNvSpPr txBox="1">
            <a:spLocks noChangeArrowheads="1"/>
          </p:cNvSpPr>
          <p:nvPr/>
        </p:nvSpPr>
        <p:spPr bwMode="auto">
          <a:xfrm>
            <a:off x="2057401" y="5388274"/>
            <a:ext cx="2633663" cy="46166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spAutoFit/>
          </a:bodyPr>
          <a:lstStyle/>
          <a:p>
            <a:r>
              <a:rPr lang="en-US" altLang="en-US" sz="1200"/>
              <a:t>Photo credit:  (c) KaCey97007 on Flickr, Creative Commons license </a:t>
            </a:r>
          </a:p>
        </p:txBody>
      </p:sp>
    </p:spTree>
    <p:extLst>
      <p:ext uri="{BB962C8B-B14F-4D97-AF65-F5344CB8AC3E}">
        <p14:creationId xmlns:p14="http://schemas.microsoft.com/office/powerpoint/2010/main" val="158878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D05E7C7D-1DC0-4B4F-8E31-400B8554B387}"/>
              </a:ext>
            </a:extLst>
          </p:cNvPr>
          <p:cNvSpPr>
            <a:spLocks noGrp="1" noChangeArrowheads="1"/>
          </p:cNvSpPr>
          <p:nvPr>
            <p:ph type="title"/>
          </p:nvPr>
        </p:nvSpPr>
        <p:spPr>
          <a:xfrm>
            <a:off x="2209800" y="96839"/>
            <a:ext cx="7772400" cy="1044575"/>
          </a:xfrm>
        </p:spPr>
        <p:txBody>
          <a:bodyPr>
            <a:normAutofit fontScale="90000"/>
          </a:bodyPr>
          <a:lstStyle/>
          <a:p>
            <a:r>
              <a:rPr lang="en-US" altLang="zh-CN">
                <a:ea typeface="宋体" panose="02010600030101010101" pitchFamily="2" charset="-122"/>
              </a:rPr>
              <a:t>Encapsulation, Information Hiding and Access Control</a:t>
            </a:r>
            <a:endParaRPr lang="en-US" altLang="en-US">
              <a:ea typeface="宋体" panose="02010600030101010101" pitchFamily="2" charset="-122"/>
            </a:endParaRPr>
          </a:p>
        </p:txBody>
      </p:sp>
      <p:sp>
        <p:nvSpPr>
          <p:cNvPr id="302083" name="Rectangle 3">
            <a:extLst>
              <a:ext uri="{FF2B5EF4-FFF2-40B4-BE49-F238E27FC236}">
                <a16:creationId xmlns:a16="http://schemas.microsoft.com/office/drawing/2014/main" id="{F555C633-39CF-F340-9917-A4AB6AC322B2}"/>
              </a:ext>
            </a:extLst>
          </p:cNvPr>
          <p:cNvSpPr>
            <a:spLocks noGrp="1" noChangeArrowheads="1"/>
          </p:cNvSpPr>
          <p:nvPr>
            <p:ph type="body" idx="1"/>
          </p:nvPr>
        </p:nvSpPr>
        <p:spPr>
          <a:xfrm>
            <a:off x="1662114" y="1314450"/>
            <a:ext cx="8867775" cy="5130800"/>
          </a:xfrm>
        </p:spPr>
        <p:txBody>
          <a:bodyPr>
            <a:normAutofit fontScale="92500" lnSpcReduction="10000"/>
          </a:bodyPr>
          <a:lstStyle/>
          <a:p>
            <a:r>
              <a:rPr lang="en-US" altLang="zh-CN" u="sng" dirty="0">
                <a:solidFill>
                  <a:srgbClr val="FF0000"/>
                </a:solidFill>
                <a:ea typeface="宋体" panose="02010600030101010101" pitchFamily="2" charset="-122"/>
              </a:rPr>
              <a:t>Encapsulation</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 An abstraction mechanism to implement information hiding, which is a design technique that attempts to protect parts of the design from parts of the implementation</a:t>
            </a:r>
          </a:p>
          <a:p>
            <a:pPr lvl="1"/>
            <a:r>
              <a:rPr lang="en-US" altLang="en-US" dirty="0"/>
              <a:t>Objects can restrict access to their member variables and methods</a:t>
            </a:r>
          </a:p>
          <a:p>
            <a:pPr lvl="1"/>
            <a:endParaRPr lang="en-US" altLang="en-US" dirty="0"/>
          </a:p>
          <a:p>
            <a:r>
              <a:rPr lang="en-US" altLang="en-US" dirty="0"/>
              <a:t>Java provides four </a:t>
            </a:r>
            <a:r>
              <a:rPr lang="en-US" altLang="en-US" dirty="0">
                <a:solidFill>
                  <a:schemeClr val="tx2"/>
                </a:solidFill>
              </a:rPr>
              <a:t>access levels</a:t>
            </a:r>
            <a:r>
              <a:rPr lang="en-US" altLang="en-US" dirty="0"/>
              <a:t> (C++ &amp; C# are similar)</a:t>
            </a:r>
          </a:p>
          <a:p>
            <a:pPr lvl="1"/>
            <a:r>
              <a:rPr lang="en-US" altLang="zh-CN" dirty="0">
                <a:ea typeface="宋体" panose="02010600030101010101" pitchFamily="2" charset="-122"/>
              </a:rPr>
              <a:t>private</a:t>
            </a:r>
          </a:p>
          <a:p>
            <a:pPr lvl="1"/>
            <a:r>
              <a:rPr lang="en-US" altLang="zh-CN" dirty="0">
                <a:ea typeface="宋体" panose="02010600030101010101" pitchFamily="2" charset="-122"/>
              </a:rPr>
              <a:t>protected</a:t>
            </a:r>
          </a:p>
          <a:p>
            <a:pPr lvl="1"/>
            <a:r>
              <a:rPr lang="en-US" altLang="zh-CN" dirty="0">
                <a:ea typeface="宋体" panose="02010600030101010101" pitchFamily="2" charset="-122"/>
              </a:rPr>
              <a:t>public</a:t>
            </a:r>
          </a:p>
          <a:p>
            <a:pPr lvl="1"/>
            <a:r>
              <a:rPr lang="en-US" altLang="zh-CN" dirty="0">
                <a:ea typeface="宋体" panose="02010600030101010101" pitchFamily="2" charset="-122"/>
              </a:rPr>
              <a:t>default (also called package)</a:t>
            </a:r>
          </a:p>
          <a:p>
            <a:pPr lvl="1"/>
            <a:endParaRPr lang="en-US" altLang="en-US" dirty="0"/>
          </a:p>
          <a:p>
            <a:r>
              <a:rPr lang="en-US" altLang="en-US" dirty="0"/>
              <a:t>Often </a:t>
            </a:r>
            <a:r>
              <a:rPr lang="en-US" altLang="en-US" dirty="0">
                <a:solidFill>
                  <a:schemeClr val="tx2"/>
                </a:solidFill>
              </a:rPr>
              <a:t>not used correctly</a:t>
            </a:r>
            <a:r>
              <a:rPr lang="en-US" altLang="en-US" dirty="0"/>
              <a:t> or understood, especially for programmers who are not well educated in </a:t>
            </a:r>
            <a:r>
              <a:rPr lang="en-US" altLang="en-US" u="sng" dirty="0"/>
              <a:t>design</a:t>
            </a:r>
          </a:p>
        </p:txBody>
      </p:sp>
    </p:spTree>
    <p:extLst>
      <p:ext uri="{BB962C8B-B14F-4D97-AF65-F5344CB8AC3E}">
        <p14:creationId xmlns:p14="http://schemas.microsoft.com/office/powerpoint/2010/main" val="4075785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2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2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2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208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2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66F78210-4F70-F244-974D-A572C55D5A01}"/>
              </a:ext>
            </a:extLst>
          </p:cNvPr>
          <p:cNvSpPr>
            <a:spLocks noGrp="1" noChangeArrowheads="1"/>
          </p:cNvSpPr>
          <p:nvPr>
            <p:ph type="title"/>
          </p:nvPr>
        </p:nvSpPr>
        <p:spPr/>
        <p:txBody>
          <a:bodyPr/>
          <a:lstStyle/>
          <a:p>
            <a:r>
              <a:rPr lang="en-US" altLang="en-US"/>
              <a:t>Access Control in Java</a:t>
            </a:r>
          </a:p>
        </p:txBody>
      </p:sp>
      <p:graphicFrame>
        <p:nvGraphicFramePr>
          <p:cNvPr id="303217" name="Group 113">
            <a:extLst>
              <a:ext uri="{FF2B5EF4-FFF2-40B4-BE49-F238E27FC236}">
                <a16:creationId xmlns:a16="http://schemas.microsoft.com/office/drawing/2014/main" id="{D6A5D9B0-88BD-D946-A1CD-2904D7CE24D8}"/>
              </a:ext>
            </a:extLst>
          </p:cNvPr>
          <p:cNvGraphicFramePr>
            <a:graphicFrameLocks noGrp="1"/>
          </p:cNvGraphicFramePr>
          <p:nvPr>
            <p:ph idx="1"/>
            <p:extLst>
              <p:ext uri="{D42A27DB-BD31-4B8C-83A1-F6EECF244321}">
                <p14:modId xmlns:p14="http://schemas.microsoft.com/office/powerpoint/2010/main" val="124398993"/>
              </p:ext>
            </p:extLst>
          </p:nvPr>
        </p:nvGraphicFramePr>
        <p:xfrm>
          <a:off x="2227263" y="1046164"/>
          <a:ext cx="7734300" cy="2359025"/>
        </p:xfrm>
        <a:graphic>
          <a:graphicData uri="http://schemas.openxmlformats.org/drawingml/2006/table">
            <a:tbl>
              <a:tblPr/>
              <a:tblGrid>
                <a:gridCol w="1263650">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2170113">
                  <a:extLst>
                    <a:ext uri="{9D8B030D-6E8A-4147-A177-3AD203B41FA5}">
                      <a16:colId xmlns:a16="http://schemas.microsoft.com/office/drawing/2014/main" val="20003"/>
                    </a:ext>
                  </a:extLst>
                </a:gridCol>
                <a:gridCol w="2219325">
                  <a:extLst>
                    <a:ext uri="{9D8B030D-6E8A-4147-A177-3AD203B41FA5}">
                      <a16:colId xmlns:a16="http://schemas.microsoft.com/office/drawing/2014/main" val="20004"/>
                    </a:ext>
                  </a:extLst>
                </a:gridCol>
              </a:tblGrid>
              <a:tr h="7493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 Specifier</a:t>
                      </a:r>
                    </a:p>
                    <a:p>
                      <a:pPr marL="0" marR="0" lvl="0" indent="0" algn="ctr" defTabSz="914400" rtl="0" eaLnBrk="0" fontAlgn="base" latinLnBrk="0" hangingPunct="0">
                        <a:lnSpc>
                          <a:spcPct val="90000"/>
                        </a:lnSpc>
                        <a:spcBef>
                          <a:spcPct val="30000"/>
                        </a:spcBef>
                        <a:spcAft>
                          <a:spcPct val="0"/>
                        </a:spcAft>
                        <a:buClrTx/>
                        <a:buSzPct val="85000"/>
                        <a:buFontTx/>
                        <a:buNone/>
                        <a:tabLst/>
                      </a:pPr>
                      <a:endParaRPr kumimoji="0" lang="zh-CN" altLang="en-US" sz="2000" b="1" i="0" u="none" strike="noStrike" cap="none" normalizeH="0" baseline="0" dirty="0">
                        <a:ln>
                          <a:noFill/>
                        </a:ln>
                        <a:solidFill>
                          <a:schemeClr val="tx2"/>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Same</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Same package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Different package subclass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2"/>
                          </a:solidFill>
                          <a:effectLst/>
                          <a:latin typeface="Times New Roman" pitchFamily="18" charset="0"/>
                          <a:ea typeface="宋体" charset="-122"/>
                        </a:rPr>
                        <a:t>Different package non-subclass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609725">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private</a:t>
                      </a:r>
                    </a:p>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package</a:t>
                      </a:r>
                    </a:p>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protected</a:t>
                      </a:r>
                    </a:p>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public</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n</a:t>
                      </a:r>
                    </a:p>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Y</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03218" name="Rectangle 114">
            <a:extLst>
              <a:ext uri="{FF2B5EF4-FFF2-40B4-BE49-F238E27FC236}">
                <a16:creationId xmlns:a16="http://schemas.microsoft.com/office/drawing/2014/main" id="{308B19F0-4065-064E-B922-FCFC5466B315}"/>
              </a:ext>
            </a:extLst>
          </p:cNvPr>
          <p:cNvSpPr>
            <a:spLocks noChangeArrowheads="1"/>
          </p:cNvSpPr>
          <p:nvPr/>
        </p:nvSpPr>
        <p:spPr bwMode="auto">
          <a:xfrm>
            <a:off x="1662114" y="3840163"/>
            <a:ext cx="886777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anose="02020603050405020304" pitchFamily="18" charset="0"/>
              </a:defRPr>
            </a:lvl1pPr>
            <a:lvl2pPr marL="685800" indent="-22860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85000"/>
              <a:buFontTx/>
              <a:buChar char="•"/>
            </a:pPr>
            <a:r>
              <a:rPr lang="en-US" altLang="en-US" sz="2400">
                <a:solidFill>
                  <a:schemeClr val="tx1"/>
                </a:solidFill>
              </a:rPr>
              <a:t>Most class variables should be </a:t>
            </a:r>
            <a:r>
              <a:rPr lang="en-US" altLang="en-US" sz="2400" u="sng">
                <a:solidFill>
                  <a:schemeClr val="tx2"/>
                </a:solidFill>
              </a:rPr>
              <a:t>private</a:t>
            </a:r>
          </a:p>
          <a:p>
            <a:pPr>
              <a:lnSpc>
                <a:spcPct val="90000"/>
              </a:lnSpc>
              <a:spcBef>
                <a:spcPct val="30000"/>
              </a:spcBef>
              <a:buSzPct val="85000"/>
              <a:buFontTx/>
              <a:buChar char="•"/>
            </a:pPr>
            <a:r>
              <a:rPr lang="en-US" altLang="en-US" sz="2400" u="sng">
                <a:solidFill>
                  <a:schemeClr val="tx2"/>
                </a:solidFill>
              </a:rPr>
              <a:t>Public</a:t>
            </a:r>
            <a:r>
              <a:rPr lang="en-US" altLang="en-US" sz="2400">
                <a:solidFill>
                  <a:schemeClr val="tx1"/>
                </a:solidFill>
              </a:rPr>
              <a:t> variables should seldom be used</a:t>
            </a:r>
          </a:p>
          <a:p>
            <a:pPr>
              <a:lnSpc>
                <a:spcPct val="90000"/>
              </a:lnSpc>
              <a:spcBef>
                <a:spcPct val="30000"/>
              </a:spcBef>
              <a:buSzPct val="85000"/>
              <a:buFontTx/>
              <a:buChar char="•"/>
            </a:pPr>
            <a:r>
              <a:rPr lang="en-US" altLang="en-US" sz="2400" u="sng">
                <a:solidFill>
                  <a:schemeClr val="tx2"/>
                </a:solidFill>
              </a:rPr>
              <a:t>Protected</a:t>
            </a:r>
            <a:r>
              <a:rPr lang="en-US" altLang="en-US" sz="2400">
                <a:solidFill>
                  <a:schemeClr val="tx1"/>
                </a:solidFill>
              </a:rPr>
              <a:t> variables are particularly </a:t>
            </a:r>
            <a:r>
              <a:rPr lang="en-US" altLang="en-US" sz="2400" u="sng">
                <a:solidFill>
                  <a:schemeClr val="hlink"/>
                </a:solidFill>
              </a:rPr>
              <a:t>dangerous</a:t>
            </a:r>
            <a:r>
              <a:rPr lang="en-US" altLang="en-US" sz="2400">
                <a:solidFill>
                  <a:schemeClr val="tx1"/>
                </a:solidFill>
              </a:rPr>
              <a:t> – future programmers can accidentally override (by using the same name) or accidentally use (by mis-typing a similar name)</a:t>
            </a:r>
          </a:p>
          <a:p>
            <a:pPr lvl="1">
              <a:lnSpc>
                <a:spcPct val="90000"/>
              </a:lnSpc>
              <a:spcBef>
                <a:spcPct val="30000"/>
              </a:spcBef>
              <a:buSzPct val="100000"/>
              <a:buFontTx/>
              <a:buChar char="–"/>
            </a:pPr>
            <a:r>
              <a:rPr lang="en-US" altLang="en-US">
                <a:solidFill>
                  <a:schemeClr val="tx1"/>
                </a:solidFill>
              </a:rPr>
              <a:t>They should be called “unprotected”</a:t>
            </a:r>
          </a:p>
        </p:txBody>
      </p:sp>
    </p:spTree>
    <p:extLst>
      <p:ext uri="{BB962C8B-B14F-4D97-AF65-F5344CB8AC3E}">
        <p14:creationId xmlns:p14="http://schemas.microsoft.com/office/powerpoint/2010/main" val="21391385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3217"/>
                                        </p:tgtEl>
                                        <p:attrNameLst>
                                          <p:attrName>style.visibility</p:attrName>
                                        </p:attrNameLst>
                                      </p:cBhvr>
                                      <p:to>
                                        <p:strVal val="visible"/>
                                      </p:to>
                                    </p:set>
                                    <p:animEffect transition="in" filter="dissolve">
                                      <p:cBhvr>
                                        <p:cTn id="7" dur="1000"/>
                                        <p:tgtEl>
                                          <p:spTgt spid="303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321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21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3218">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32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1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FBE736C-E96A-D746-9869-7009D4DDE0C2}"/>
              </a:ext>
            </a:extLst>
          </p:cNvPr>
          <p:cNvSpPr>
            <a:spLocks noGrp="1" noChangeArrowheads="1"/>
          </p:cNvSpPr>
          <p:nvPr>
            <p:ph type="title"/>
          </p:nvPr>
        </p:nvSpPr>
        <p:spPr>
          <a:xfrm>
            <a:off x="2076450" y="96839"/>
            <a:ext cx="8039100" cy="915987"/>
          </a:xfrm>
        </p:spPr>
        <p:txBody>
          <a:bodyPr/>
          <a:lstStyle/>
          <a:p>
            <a:r>
              <a:rPr lang="en-US" altLang="zh-CN" sz="3200">
                <a:ea typeface="宋体" panose="02010600030101010101" pitchFamily="2" charset="-122"/>
              </a:rPr>
              <a:t>Object-Oriented Language Features (Java)</a:t>
            </a:r>
            <a:endParaRPr lang="en-US" altLang="en-US" sz="3200"/>
          </a:p>
        </p:txBody>
      </p:sp>
      <p:sp>
        <p:nvSpPr>
          <p:cNvPr id="309251" name="Rectangle 3">
            <a:extLst>
              <a:ext uri="{FF2B5EF4-FFF2-40B4-BE49-F238E27FC236}">
                <a16:creationId xmlns:a16="http://schemas.microsoft.com/office/drawing/2014/main" id="{479CB73E-0316-9541-A72B-61D4A41E278E}"/>
              </a:ext>
            </a:extLst>
          </p:cNvPr>
          <p:cNvSpPr>
            <a:spLocks noGrp="1" noChangeArrowheads="1"/>
          </p:cNvSpPr>
          <p:nvPr>
            <p:ph type="body" idx="1"/>
          </p:nvPr>
        </p:nvSpPr>
        <p:spPr/>
        <p:txBody>
          <a:bodyPr>
            <a:normAutofit fontScale="92500" lnSpcReduction="20000"/>
          </a:bodyPr>
          <a:lstStyle/>
          <a:p>
            <a:r>
              <a:rPr lang="en-US" altLang="zh-CN" u="sng">
                <a:solidFill>
                  <a:schemeClr val="tx2"/>
                </a:solidFill>
                <a:ea typeface="宋体" panose="02010600030101010101" pitchFamily="2" charset="-122"/>
              </a:rPr>
              <a:t>Method overriding</a:t>
            </a:r>
          </a:p>
          <a:p>
            <a:pPr lvl="1">
              <a:buFontTx/>
              <a:buNone/>
            </a:pPr>
            <a:r>
              <a:rPr lang="en-US" altLang="zh-CN">
                <a:ea typeface="宋体" panose="02010600030101010101" pitchFamily="2" charset="-122"/>
              </a:rPr>
              <a:t>   Allows a method in a subclass to have the same name,  arguments and result  type as a method in its parent</a:t>
            </a:r>
          </a:p>
          <a:p>
            <a:r>
              <a:rPr lang="en-US" altLang="zh-CN" u="sng">
                <a:solidFill>
                  <a:schemeClr val="tx2"/>
                </a:solidFill>
                <a:ea typeface="宋体" panose="02010600030101010101" pitchFamily="2" charset="-122"/>
              </a:rPr>
              <a:t>Variable hiding</a:t>
            </a:r>
          </a:p>
          <a:p>
            <a:pPr lvl="1">
              <a:buFontTx/>
              <a:buNone/>
            </a:pPr>
            <a:r>
              <a:rPr lang="en-US" altLang="zh-CN">
                <a:ea typeface="宋体" panose="02010600030101010101" pitchFamily="2" charset="-122"/>
              </a:rPr>
              <a:t>   Achieved by defining a variable in a child class that has the same name and type of an inherited variable</a:t>
            </a:r>
          </a:p>
          <a:p>
            <a:r>
              <a:rPr lang="en-US" altLang="zh-CN" u="sng">
                <a:solidFill>
                  <a:schemeClr val="tx2"/>
                </a:solidFill>
                <a:ea typeface="宋体" panose="02010600030101010101" pitchFamily="2" charset="-122"/>
              </a:rPr>
              <a:t>Class constructors</a:t>
            </a:r>
          </a:p>
          <a:p>
            <a:pPr lvl="1">
              <a:buFontTx/>
              <a:buNone/>
            </a:pPr>
            <a:r>
              <a:rPr lang="en-US" altLang="zh-CN">
                <a:ea typeface="宋体" panose="02010600030101010101" pitchFamily="2" charset="-122"/>
              </a:rPr>
              <a:t>Not inherited in the same way other methods are – must be explicitly called</a:t>
            </a:r>
          </a:p>
          <a:p>
            <a:r>
              <a:rPr lang="en-US" altLang="zh-CN" u="sng">
                <a:solidFill>
                  <a:schemeClr val="tx2"/>
                </a:solidFill>
                <a:ea typeface="宋体" panose="02010600030101010101" pitchFamily="2" charset="-122"/>
              </a:rPr>
              <a:t>Each object has</a:t>
            </a:r>
            <a:r>
              <a:rPr lang="en-US" altLang="zh-CN">
                <a:solidFill>
                  <a:schemeClr val="tx2"/>
                </a:solidFill>
                <a:ea typeface="宋体" panose="02010600030101010101" pitchFamily="2" charset="-122"/>
              </a:rPr>
              <a:t> …</a:t>
            </a:r>
          </a:p>
          <a:p>
            <a:pPr lvl="1"/>
            <a:r>
              <a:rPr lang="en-US" altLang="zh-CN">
                <a:ea typeface="宋体" panose="02010600030101010101" pitchFamily="2" charset="-122"/>
              </a:rPr>
              <a:t>a </a:t>
            </a:r>
            <a:r>
              <a:rPr lang="en-US" altLang="zh-CN" u="sng">
                <a:ea typeface="宋体" panose="02010600030101010101" pitchFamily="2" charset="-122"/>
              </a:rPr>
              <a:t>declared</a:t>
            </a:r>
            <a:r>
              <a:rPr lang="en-US" altLang="zh-CN">
                <a:ea typeface="宋体" panose="02010600030101010101" pitchFamily="2" charset="-122"/>
              </a:rPr>
              <a:t> type : </a:t>
            </a:r>
            <a:r>
              <a:rPr lang="en-US" altLang="zh-CN" i="1">
                <a:solidFill>
                  <a:schemeClr val="tx2"/>
                </a:solidFill>
                <a:ea typeface="宋体" panose="02010600030101010101" pitchFamily="2" charset="-122"/>
              </a:rPr>
              <a:t>Parent P;</a:t>
            </a:r>
          </a:p>
          <a:p>
            <a:pPr lvl="1"/>
            <a:r>
              <a:rPr lang="en-US" altLang="zh-CN">
                <a:ea typeface="宋体" panose="02010600030101010101" pitchFamily="2" charset="-122"/>
              </a:rPr>
              <a:t>an </a:t>
            </a:r>
            <a:r>
              <a:rPr lang="en-US" altLang="zh-CN" u="sng">
                <a:ea typeface="宋体" panose="02010600030101010101" pitchFamily="2" charset="-122"/>
              </a:rPr>
              <a:t>actual</a:t>
            </a:r>
            <a:r>
              <a:rPr lang="en-US" altLang="zh-CN">
                <a:ea typeface="宋体" panose="02010600030101010101" pitchFamily="2" charset="-122"/>
              </a:rPr>
              <a:t> type : </a:t>
            </a:r>
            <a:r>
              <a:rPr lang="en-US" altLang="zh-CN" i="1">
                <a:solidFill>
                  <a:schemeClr val="tx2"/>
                </a:solidFill>
                <a:ea typeface="宋体" panose="02010600030101010101" pitchFamily="2" charset="-122"/>
              </a:rPr>
              <a:t>P = new Child ();</a:t>
            </a:r>
            <a:r>
              <a:rPr lang="en-US" altLang="zh-CN">
                <a:ea typeface="宋体" panose="02010600030101010101" pitchFamily="2" charset="-122"/>
              </a:rPr>
              <a:t> or assignment : </a:t>
            </a:r>
            <a:r>
              <a:rPr lang="en-US" altLang="zh-CN" i="1">
                <a:solidFill>
                  <a:schemeClr val="tx2"/>
                </a:solidFill>
                <a:ea typeface="宋体" panose="02010600030101010101" pitchFamily="2" charset="-122"/>
              </a:rPr>
              <a:t>P = Pold;</a:t>
            </a:r>
          </a:p>
          <a:p>
            <a:pPr lvl="1"/>
            <a:r>
              <a:rPr lang="en-US" altLang="en-US"/>
              <a:t>Declared and actual types allow uses of the same name to reference </a:t>
            </a:r>
            <a:r>
              <a:rPr lang="en-US" altLang="en-US" u="sng">
                <a:solidFill>
                  <a:schemeClr val="tx2"/>
                </a:solidFill>
              </a:rPr>
              <a:t>different variables</a:t>
            </a:r>
            <a:r>
              <a:rPr lang="en-US" altLang="en-US"/>
              <a:t> with different </a:t>
            </a:r>
            <a:r>
              <a:rPr lang="en-US" altLang="en-US" u="sng">
                <a:solidFill>
                  <a:schemeClr val="tx2"/>
                </a:solidFill>
              </a:rPr>
              <a:t>types</a:t>
            </a:r>
          </a:p>
        </p:txBody>
      </p:sp>
    </p:spTree>
    <p:extLst>
      <p:ext uri="{BB962C8B-B14F-4D97-AF65-F5344CB8AC3E}">
        <p14:creationId xmlns:p14="http://schemas.microsoft.com/office/powerpoint/2010/main" val="147695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2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9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925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925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92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92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9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FF9ED83B-B66C-1E4D-94F7-6D7C020FAD2C}"/>
              </a:ext>
            </a:extLst>
          </p:cNvPr>
          <p:cNvSpPr>
            <a:spLocks noGrp="1" noChangeArrowheads="1"/>
          </p:cNvSpPr>
          <p:nvPr>
            <p:ph type="title"/>
          </p:nvPr>
        </p:nvSpPr>
        <p:spPr/>
        <p:txBody>
          <a:bodyPr/>
          <a:lstStyle/>
          <a:p>
            <a:r>
              <a:rPr lang="en-US" altLang="en-US"/>
              <a:t>OO Language Feature Terms</a:t>
            </a:r>
          </a:p>
        </p:txBody>
      </p:sp>
      <p:sp>
        <p:nvSpPr>
          <p:cNvPr id="310275" name="Rectangle 3">
            <a:extLst>
              <a:ext uri="{FF2B5EF4-FFF2-40B4-BE49-F238E27FC236}">
                <a16:creationId xmlns:a16="http://schemas.microsoft.com/office/drawing/2014/main" id="{350D1FE1-BCC2-C24A-BE2A-1C367A2549D4}"/>
              </a:ext>
            </a:extLst>
          </p:cNvPr>
          <p:cNvSpPr>
            <a:spLocks noGrp="1" noChangeArrowheads="1"/>
          </p:cNvSpPr>
          <p:nvPr>
            <p:ph type="body" idx="1"/>
          </p:nvPr>
        </p:nvSpPr>
        <p:spPr/>
        <p:txBody>
          <a:bodyPr>
            <a:normAutofit fontScale="92500" lnSpcReduction="20000"/>
          </a:bodyPr>
          <a:lstStyle/>
          <a:p>
            <a:pPr>
              <a:lnSpc>
                <a:spcPct val="80000"/>
              </a:lnSpc>
            </a:pPr>
            <a:r>
              <a:rPr lang="en-US" altLang="zh-CN" u="sng">
                <a:solidFill>
                  <a:schemeClr val="tx2"/>
                </a:solidFill>
                <a:ea typeface="宋体" panose="02010600030101010101" pitchFamily="2" charset="-122"/>
              </a:rPr>
              <a:t>Polymorphic attribute</a:t>
            </a:r>
          </a:p>
          <a:p>
            <a:pPr lvl="1">
              <a:lnSpc>
                <a:spcPct val="80000"/>
              </a:lnSpc>
            </a:pPr>
            <a:r>
              <a:rPr lang="en-US" altLang="zh-CN">
                <a:ea typeface="宋体" panose="02010600030101010101" pitchFamily="2" charset="-122"/>
              </a:rPr>
              <a:t>An object reference that can take on </a:t>
            </a:r>
            <a:r>
              <a:rPr lang="en-US" altLang="zh-CN" u="sng">
                <a:ea typeface="宋体" panose="02010600030101010101" pitchFamily="2" charset="-122"/>
              </a:rPr>
              <a:t>various types</a:t>
            </a:r>
          </a:p>
          <a:p>
            <a:pPr lvl="1">
              <a:lnSpc>
                <a:spcPct val="80000"/>
              </a:lnSpc>
            </a:pPr>
            <a:r>
              <a:rPr lang="en-US" altLang="zh-CN">
                <a:ea typeface="宋体" panose="02010600030101010101" pitchFamily="2" charset="-122"/>
              </a:rPr>
              <a:t>Type the object reference takes on during execution can change</a:t>
            </a:r>
          </a:p>
          <a:p>
            <a:pPr>
              <a:lnSpc>
                <a:spcPct val="80000"/>
              </a:lnSpc>
            </a:pPr>
            <a:r>
              <a:rPr lang="en-US" altLang="zh-CN" u="sng">
                <a:solidFill>
                  <a:schemeClr val="tx2"/>
                </a:solidFill>
                <a:ea typeface="宋体" panose="02010600030101010101" pitchFamily="2" charset="-122"/>
              </a:rPr>
              <a:t>Polymorphic method</a:t>
            </a:r>
          </a:p>
          <a:p>
            <a:pPr lvl="1">
              <a:lnSpc>
                <a:spcPct val="80000"/>
              </a:lnSpc>
            </a:pPr>
            <a:r>
              <a:rPr lang="en-US" altLang="zh-CN">
                <a:ea typeface="宋体" panose="02010600030101010101" pitchFamily="2" charset="-122"/>
              </a:rPr>
              <a:t>Can accept parameters of different types because it has a parameter that is declared of type Object</a:t>
            </a:r>
            <a:endParaRPr lang="en-US" altLang="zh-CN">
              <a:solidFill>
                <a:schemeClr val="tx2"/>
              </a:solidFill>
              <a:ea typeface="宋体" panose="02010600030101010101" pitchFamily="2" charset="-122"/>
            </a:endParaRPr>
          </a:p>
          <a:p>
            <a:pPr>
              <a:lnSpc>
                <a:spcPct val="80000"/>
              </a:lnSpc>
            </a:pPr>
            <a:r>
              <a:rPr lang="en-US" altLang="zh-CN" u="sng">
                <a:solidFill>
                  <a:schemeClr val="tx2"/>
                </a:solidFill>
                <a:ea typeface="宋体" panose="02010600030101010101" pitchFamily="2" charset="-122"/>
              </a:rPr>
              <a:t>Overloading</a:t>
            </a:r>
          </a:p>
          <a:p>
            <a:pPr lvl="1">
              <a:lnSpc>
                <a:spcPct val="80000"/>
              </a:lnSpc>
            </a:pPr>
            <a:r>
              <a:rPr lang="en-US" altLang="zh-CN">
                <a:ea typeface="宋体" panose="02010600030101010101" pitchFamily="2" charset="-122"/>
              </a:rPr>
              <a:t>Using the </a:t>
            </a:r>
            <a:r>
              <a:rPr lang="en-US" altLang="zh-CN" u="sng">
                <a:ea typeface="宋体" panose="02010600030101010101" pitchFamily="2" charset="-122"/>
              </a:rPr>
              <a:t>same name</a:t>
            </a:r>
            <a:r>
              <a:rPr lang="en-US" altLang="zh-CN">
                <a:ea typeface="宋体" panose="02010600030101010101" pitchFamily="2" charset="-122"/>
              </a:rPr>
              <a:t> for different constructors or methods in the same class</a:t>
            </a:r>
          </a:p>
          <a:p>
            <a:pPr>
              <a:lnSpc>
                <a:spcPct val="80000"/>
              </a:lnSpc>
            </a:pPr>
            <a:r>
              <a:rPr lang="en-US" altLang="zh-CN" u="sng">
                <a:solidFill>
                  <a:schemeClr val="tx2"/>
                </a:solidFill>
                <a:ea typeface="宋体" panose="02010600030101010101" pitchFamily="2" charset="-122"/>
              </a:rPr>
              <a:t>Overriding</a:t>
            </a:r>
          </a:p>
          <a:p>
            <a:pPr lvl="1">
              <a:lnSpc>
                <a:spcPct val="80000"/>
              </a:lnSpc>
            </a:pPr>
            <a:r>
              <a:rPr lang="en-US" altLang="zh-CN">
                <a:ea typeface="宋体" panose="02010600030101010101" pitchFamily="2" charset="-122"/>
              </a:rPr>
              <a:t>A child class declares an object or method with a name that is already declared in an ancestor class</a:t>
            </a:r>
          </a:p>
          <a:p>
            <a:pPr lvl="1">
              <a:lnSpc>
                <a:spcPct val="80000"/>
              </a:lnSpc>
            </a:pPr>
            <a:r>
              <a:rPr lang="en-US" altLang="zh-CN">
                <a:ea typeface="宋体" panose="02010600030101010101" pitchFamily="2" charset="-122"/>
              </a:rPr>
              <a:t>Easily confused with overloading because the two mechanisms have similar names and semantics</a:t>
            </a:r>
          </a:p>
          <a:p>
            <a:pPr lvl="1">
              <a:lnSpc>
                <a:spcPct val="80000"/>
              </a:lnSpc>
            </a:pPr>
            <a:r>
              <a:rPr lang="en-US" altLang="zh-CN">
                <a:ea typeface="宋体" panose="02010600030101010101" pitchFamily="2" charset="-122"/>
              </a:rPr>
              <a:t>Overloading is in the same class, overriding is between a class and a descendant</a:t>
            </a:r>
            <a:endParaRPr lang="en-US" altLang="en-US"/>
          </a:p>
        </p:txBody>
      </p:sp>
    </p:spTree>
    <p:extLst>
      <p:ext uri="{BB962C8B-B14F-4D97-AF65-F5344CB8AC3E}">
        <p14:creationId xmlns:p14="http://schemas.microsoft.com/office/powerpoint/2010/main" val="294057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0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0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02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02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02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02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46256D96-1029-F141-A01A-D1512932FC21}"/>
              </a:ext>
            </a:extLst>
          </p:cNvPr>
          <p:cNvSpPr>
            <a:spLocks noGrp="1" noChangeArrowheads="1"/>
          </p:cNvSpPr>
          <p:nvPr>
            <p:ph type="title"/>
          </p:nvPr>
        </p:nvSpPr>
        <p:spPr/>
        <p:txBody>
          <a:bodyPr/>
          <a:lstStyle/>
          <a:p>
            <a:r>
              <a:rPr lang="en-US" altLang="en-US"/>
              <a:t>More OO Language Feature Terms</a:t>
            </a:r>
          </a:p>
        </p:txBody>
      </p:sp>
      <p:sp>
        <p:nvSpPr>
          <p:cNvPr id="311299" name="Rectangle 3">
            <a:extLst>
              <a:ext uri="{FF2B5EF4-FFF2-40B4-BE49-F238E27FC236}">
                <a16:creationId xmlns:a16="http://schemas.microsoft.com/office/drawing/2014/main" id="{FCC015A7-985E-2D43-90B3-EEF779E05239}"/>
              </a:ext>
            </a:extLst>
          </p:cNvPr>
          <p:cNvSpPr>
            <a:spLocks noGrp="1" noChangeArrowheads="1"/>
          </p:cNvSpPr>
          <p:nvPr>
            <p:ph type="body" idx="1"/>
          </p:nvPr>
        </p:nvSpPr>
        <p:spPr/>
        <p:txBody>
          <a:bodyPr/>
          <a:lstStyle/>
          <a:p>
            <a:r>
              <a:rPr lang="en-US" altLang="zh-CN">
                <a:ea typeface="宋体" panose="02010600030101010101" pitchFamily="2" charset="-122"/>
              </a:rPr>
              <a:t>Members associated with a class are called </a:t>
            </a:r>
            <a:r>
              <a:rPr lang="en-US" altLang="zh-CN" u="sng">
                <a:solidFill>
                  <a:schemeClr val="tx2"/>
                </a:solidFill>
                <a:ea typeface="宋体" panose="02010600030101010101" pitchFamily="2" charset="-122"/>
              </a:rPr>
              <a:t>class</a:t>
            </a:r>
            <a:r>
              <a:rPr lang="en-US" altLang="zh-CN">
                <a:ea typeface="宋体" panose="02010600030101010101" pitchFamily="2" charset="-122"/>
              </a:rPr>
              <a:t> or </a:t>
            </a:r>
            <a:r>
              <a:rPr lang="en-US" altLang="zh-CN" u="sng">
                <a:solidFill>
                  <a:schemeClr val="tx2"/>
                </a:solidFill>
                <a:ea typeface="宋体" panose="02010600030101010101" pitchFamily="2" charset="-122"/>
              </a:rPr>
              <a:t>instance</a:t>
            </a:r>
            <a:r>
              <a:rPr lang="en-US" altLang="zh-CN">
                <a:ea typeface="宋体" panose="02010600030101010101" pitchFamily="2" charset="-122"/>
              </a:rPr>
              <a:t> variables and methods</a:t>
            </a:r>
          </a:p>
          <a:p>
            <a:pPr lvl="1"/>
            <a:r>
              <a:rPr lang="en-US" altLang="zh-CN" u="sng">
                <a:ea typeface="宋体" panose="02010600030101010101" pitchFamily="2" charset="-122"/>
              </a:rPr>
              <a:t>Static methods</a:t>
            </a:r>
            <a:r>
              <a:rPr lang="en-US" altLang="zh-CN">
                <a:ea typeface="宋体" panose="02010600030101010101" pitchFamily="2" charset="-122"/>
              </a:rPr>
              <a:t> can operate only on static variables; not instance variables</a:t>
            </a:r>
          </a:p>
          <a:p>
            <a:pPr lvl="1"/>
            <a:r>
              <a:rPr lang="en-US" altLang="zh-CN" u="sng">
                <a:ea typeface="宋体" panose="02010600030101010101" pitchFamily="2" charset="-122"/>
              </a:rPr>
              <a:t>Instance variables</a:t>
            </a:r>
            <a:r>
              <a:rPr lang="en-US" altLang="zh-CN">
                <a:ea typeface="宋体" panose="02010600030101010101" pitchFamily="2" charset="-122"/>
              </a:rPr>
              <a:t> are declared at the class level and are available to objects</a:t>
            </a:r>
          </a:p>
          <a:p>
            <a:pPr lvl="1"/>
            <a:endParaRPr lang="en-US" altLang="zh-CN">
              <a:ea typeface="宋体" panose="02010600030101010101" pitchFamily="2" charset="-122"/>
            </a:endParaRPr>
          </a:p>
          <a:p>
            <a:r>
              <a:rPr lang="en-US" altLang="en-US"/>
              <a:t>20 object-oriented mutation operators </a:t>
            </a:r>
            <a:r>
              <a:rPr lang="en-US" altLang="en-US">
                <a:solidFill>
                  <a:schemeClr val="tx2"/>
                </a:solidFill>
              </a:rPr>
              <a:t>defined for Java</a:t>
            </a:r>
            <a:r>
              <a:rPr lang="en-US" altLang="en-US"/>
              <a:t> – muJava</a:t>
            </a:r>
          </a:p>
          <a:p>
            <a:pPr lvl="1"/>
            <a:endParaRPr lang="en-US" altLang="en-US"/>
          </a:p>
          <a:p>
            <a:r>
              <a:rPr lang="en-US" altLang="en-US"/>
              <a:t>Broken into </a:t>
            </a:r>
            <a:r>
              <a:rPr lang="en-US" altLang="en-US">
                <a:solidFill>
                  <a:schemeClr val="tx2"/>
                </a:solidFill>
              </a:rPr>
              <a:t>4 general categories</a:t>
            </a:r>
            <a:endParaRPr lang="en-US" altLang="en-US"/>
          </a:p>
        </p:txBody>
      </p:sp>
    </p:spTree>
    <p:extLst>
      <p:ext uri="{BB962C8B-B14F-4D97-AF65-F5344CB8AC3E}">
        <p14:creationId xmlns:p14="http://schemas.microsoft.com/office/powerpoint/2010/main" val="3919641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1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1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12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1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40C3C7FB-8769-EF42-BDD3-2B1DC646F3D0}"/>
              </a:ext>
            </a:extLst>
          </p:cNvPr>
          <p:cNvSpPr>
            <a:spLocks noGrp="1" noChangeArrowheads="1"/>
          </p:cNvSpPr>
          <p:nvPr>
            <p:ph type="title"/>
          </p:nvPr>
        </p:nvSpPr>
        <p:spPr/>
        <p:txBody>
          <a:bodyPr/>
          <a:lstStyle/>
          <a:p>
            <a:r>
              <a:rPr lang="en-US" altLang="en-US"/>
              <a:t>OO Mutation Operators—</a:t>
            </a:r>
            <a:r>
              <a:rPr lang="en-US" altLang="en-US" i="1"/>
              <a:t>Encapsulation</a:t>
            </a:r>
          </a:p>
        </p:txBody>
      </p:sp>
      <p:grpSp>
        <p:nvGrpSpPr>
          <p:cNvPr id="2" name="Group 9">
            <a:extLst>
              <a:ext uri="{FF2B5EF4-FFF2-40B4-BE49-F238E27FC236}">
                <a16:creationId xmlns:a16="http://schemas.microsoft.com/office/drawing/2014/main" id="{AB09BE23-03E2-F44C-9F01-1431AEEE1F60}"/>
              </a:ext>
            </a:extLst>
          </p:cNvPr>
          <p:cNvGrpSpPr>
            <a:grpSpLocks/>
          </p:cNvGrpSpPr>
          <p:nvPr/>
        </p:nvGrpSpPr>
        <p:grpSpPr bwMode="auto">
          <a:xfrm>
            <a:off x="1946276" y="2174875"/>
            <a:ext cx="8297863" cy="1270000"/>
            <a:chOff x="232" y="1370"/>
            <a:chExt cx="5227" cy="800"/>
          </a:xfrm>
        </p:grpSpPr>
        <p:sp>
          <p:nvSpPr>
            <p:cNvPr id="33799" name="Text Box 5">
              <a:extLst>
                <a:ext uri="{FF2B5EF4-FFF2-40B4-BE49-F238E27FC236}">
                  <a16:creationId xmlns:a16="http://schemas.microsoft.com/office/drawing/2014/main" id="{76E8B225-C747-9B45-B69E-7F3904D59D90}"/>
                </a:ext>
              </a:extLst>
            </p:cNvPr>
            <p:cNvSpPr txBox="1">
              <a:spLocks noChangeArrowheads="1"/>
            </p:cNvSpPr>
            <p:nvPr/>
          </p:nvSpPr>
          <p:spPr bwMode="auto">
            <a:xfrm>
              <a:off x="232" y="1518"/>
              <a:ext cx="5227" cy="652"/>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The access level for each instance variable and method is changed to other access levels.</a:t>
              </a:r>
            </a:p>
          </p:txBody>
        </p:sp>
        <p:grpSp>
          <p:nvGrpSpPr>
            <p:cNvPr id="33800" name="Group 8">
              <a:extLst>
                <a:ext uri="{FF2B5EF4-FFF2-40B4-BE49-F238E27FC236}">
                  <a16:creationId xmlns:a16="http://schemas.microsoft.com/office/drawing/2014/main" id="{2DDA95DC-A121-A441-82D5-7341E21CF423}"/>
                </a:ext>
              </a:extLst>
            </p:cNvPr>
            <p:cNvGrpSpPr>
              <a:grpSpLocks/>
            </p:cNvGrpSpPr>
            <p:nvPr/>
          </p:nvGrpSpPr>
          <p:grpSpPr bwMode="auto">
            <a:xfrm>
              <a:off x="268" y="1370"/>
              <a:ext cx="3021" cy="288"/>
              <a:chOff x="808" y="2032"/>
              <a:chExt cx="3021" cy="288"/>
            </a:xfrm>
          </p:grpSpPr>
          <p:sp>
            <p:nvSpPr>
              <p:cNvPr id="33801" name="AutoShape 7">
                <a:extLst>
                  <a:ext uri="{FF2B5EF4-FFF2-40B4-BE49-F238E27FC236}">
                    <a16:creationId xmlns:a16="http://schemas.microsoft.com/office/drawing/2014/main" id="{1DE61DE1-A268-C248-989A-3F28B1AA1648}"/>
                  </a:ext>
                </a:extLst>
              </p:cNvPr>
              <p:cNvSpPr>
                <a:spLocks noChangeArrowheads="1"/>
              </p:cNvSpPr>
              <p:nvPr/>
            </p:nvSpPr>
            <p:spPr bwMode="auto">
              <a:xfrm>
                <a:off x="838" y="2034"/>
                <a:ext cx="2960"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3802" name="Text Box 6">
                <a:extLst>
                  <a:ext uri="{FF2B5EF4-FFF2-40B4-BE49-F238E27FC236}">
                    <a16:creationId xmlns:a16="http://schemas.microsoft.com/office/drawing/2014/main" id="{8B84237C-36CD-A847-9A7E-42DCA5991200}"/>
                  </a:ext>
                </a:extLst>
              </p:cNvPr>
              <p:cNvSpPr txBox="1">
                <a:spLocks noChangeArrowheads="1"/>
              </p:cNvSpPr>
              <p:nvPr/>
            </p:nvSpPr>
            <p:spPr bwMode="auto">
              <a:xfrm>
                <a:off x="808" y="2032"/>
                <a:ext cx="30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i="1">
                    <a:solidFill>
                      <a:srgbClr val="000000"/>
                    </a:solidFill>
                    <a:ea typeface="宋体" panose="02010600030101010101" pitchFamily="2" charset="-122"/>
                  </a:rPr>
                  <a:t>1. AMC </a:t>
                </a:r>
                <a:r>
                  <a:rPr lang="en-US" altLang="zh-CN" sz="2400" b="0" i="1">
                    <a:solidFill>
                      <a:srgbClr val="000000"/>
                    </a:solidFill>
                    <a:ea typeface="宋体" panose="02010600030101010101" pitchFamily="2" charset="-122"/>
                  </a:rPr>
                  <a:t>––</a:t>
                </a:r>
                <a:r>
                  <a:rPr lang="en-US" altLang="zh-CN" sz="2400">
                    <a:solidFill>
                      <a:srgbClr val="000000"/>
                    </a:solidFill>
                    <a:ea typeface="宋体" panose="02010600030101010101" pitchFamily="2" charset="-122"/>
                  </a:rPr>
                  <a:t> </a:t>
                </a:r>
                <a:r>
                  <a:rPr lang="en-US" altLang="en-US" sz="2400" b="0" i="1">
                    <a:solidFill>
                      <a:srgbClr val="000000"/>
                    </a:solidFill>
                    <a:ea typeface="宋体" panose="02010600030101010101" pitchFamily="2" charset="-122"/>
                  </a:rPr>
                  <a:t>Access Modi</a:t>
                </a:r>
                <a:r>
                  <a:rPr lang="en-US" altLang="zh-CN" sz="2400" b="0" i="1">
                    <a:solidFill>
                      <a:srgbClr val="000000"/>
                    </a:solidFill>
                    <a:ea typeface="宋体" panose="02010600030101010101" pitchFamily="2" charset="-122"/>
                  </a:rPr>
                  <a:t>fi</a:t>
                </a:r>
                <a:r>
                  <a:rPr lang="en-US" altLang="en-US" sz="2400" b="0" i="1">
                    <a:solidFill>
                      <a:srgbClr val="000000"/>
                    </a:solidFill>
                    <a:ea typeface="宋体" panose="02010600030101010101" pitchFamily="2" charset="-122"/>
                  </a:rPr>
                  <a:t>er Change</a:t>
                </a:r>
              </a:p>
            </p:txBody>
          </p:sp>
        </p:grpSp>
      </p:grpSp>
    </p:spTree>
    <p:extLst>
      <p:ext uri="{BB962C8B-B14F-4D97-AF65-F5344CB8AC3E}">
        <p14:creationId xmlns:p14="http://schemas.microsoft.com/office/powerpoint/2010/main" val="2370500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F7975087-BD3E-7143-B9D2-8D80BD0916E0}"/>
              </a:ext>
            </a:extLst>
          </p:cNvPr>
          <p:cNvSpPr>
            <a:spLocks noGrp="1" noChangeArrowheads="1"/>
          </p:cNvSpPr>
          <p:nvPr>
            <p:ph type="title"/>
          </p:nvPr>
        </p:nvSpPr>
        <p:spPr/>
        <p:txBody>
          <a:bodyPr/>
          <a:lstStyle/>
          <a:p>
            <a:r>
              <a:rPr lang="en-US" altLang="en-US"/>
              <a:t>OO Mutation Operators—</a:t>
            </a:r>
            <a:r>
              <a:rPr lang="en-US" altLang="en-US" i="1"/>
              <a:t>Example</a:t>
            </a:r>
          </a:p>
        </p:txBody>
      </p:sp>
      <p:sp>
        <p:nvSpPr>
          <p:cNvPr id="34821" name="Text Box 4">
            <a:extLst>
              <a:ext uri="{FF2B5EF4-FFF2-40B4-BE49-F238E27FC236}">
                <a16:creationId xmlns:a16="http://schemas.microsoft.com/office/drawing/2014/main" id="{46C87B9E-792A-B14B-AE32-D76530DA38C1}"/>
              </a:ext>
            </a:extLst>
          </p:cNvPr>
          <p:cNvSpPr txBox="1">
            <a:spLocks noChangeArrowheads="1"/>
          </p:cNvSpPr>
          <p:nvPr/>
        </p:nvSpPr>
        <p:spPr bwMode="auto">
          <a:xfrm>
            <a:off x="4162425" y="1419226"/>
            <a:ext cx="427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eaLnBrk="1" hangingPunct="1"/>
            <a:r>
              <a:rPr lang="en-US" altLang="en-US" i="1">
                <a:solidFill>
                  <a:schemeClr val="tx1"/>
                </a:solidFill>
                <a:latin typeface="Arial" panose="020B0604020202020204" pitchFamily="34" charset="0"/>
                <a:cs typeface="Arial" panose="020B0604020202020204" pitchFamily="34" charset="0"/>
              </a:rPr>
              <a:t>1. AMC – Access Modifier Change</a:t>
            </a:r>
          </a:p>
        </p:txBody>
      </p:sp>
      <p:grpSp>
        <p:nvGrpSpPr>
          <p:cNvPr id="34822" name="Group 5">
            <a:extLst>
              <a:ext uri="{FF2B5EF4-FFF2-40B4-BE49-F238E27FC236}">
                <a16:creationId xmlns:a16="http://schemas.microsoft.com/office/drawing/2014/main" id="{CF3F5B24-805E-464B-8120-150B7ADFCD7E}"/>
              </a:ext>
            </a:extLst>
          </p:cNvPr>
          <p:cNvGrpSpPr>
            <a:grpSpLocks/>
          </p:cNvGrpSpPr>
          <p:nvPr/>
        </p:nvGrpSpPr>
        <p:grpSpPr bwMode="auto">
          <a:xfrm>
            <a:off x="4953001" y="2133601"/>
            <a:ext cx="2703513" cy="2246313"/>
            <a:chOff x="1440" y="1344"/>
            <a:chExt cx="1522" cy="1415"/>
          </a:xfrm>
        </p:grpSpPr>
        <p:sp>
          <p:nvSpPr>
            <p:cNvPr id="34824" name="Text Box 6">
              <a:extLst>
                <a:ext uri="{FF2B5EF4-FFF2-40B4-BE49-F238E27FC236}">
                  <a16:creationId xmlns:a16="http://schemas.microsoft.com/office/drawing/2014/main" id="{8E1F4D8A-C011-7046-B422-26A93D45660E}"/>
                </a:ext>
              </a:extLst>
            </p:cNvPr>
            <p:cNvSpPr txBox="1">
              <a:spLocks noChangeArrowheads="1"/>
            </p:cNvSpPr>
            <p:nvPr/>
          </p:nvSpPr>
          <p:spPr bwMode="auto">
            <a:xfrm>
              <a:off x="1440" y="1344"/>
              <a:ext cx="1522" cy="1415"/>
            </a:xfrm>
            <a:prstGeom prst="rect">
              <a:avLst/>
            </a:prstGeom>
            <a:noFill/>
            <a:ln w="19050">
              <a:solidFill>
                <a:schemeClr val="tx1"/>
              </a:solidFill>
              <a:miter lim="800000"/>
              <a:headEnd/>
              <a:tailEnd/>
            </a:ln>
          </p:spPr>
          <p:txBody>
            <a:bodyPr>
              <a:spAutoFit/>
            </a:bodyPr>
            <a:lstStyle>
              <a:lvl1pPr>
                <a:tabLst>
                  <a:tab pos="346075" algn="l"/>
                </a:tabLst>
                <a:defRPr sz="2000" b="1">
                  <a:solidFill>
                    <a:srgbClr val="FAFD00"/>
                  </a:solidFill>
                  <a:latin typeface="Times New Roman" panose="02020603050405020304" pitchFamily="18" charset="0"/>
                </a:defRPr>
              </a:lvl1pPr>
              <a:lvl2pPr marL="742950" indent="-285750">
                <a:tabLst>
                  <a:tab pos="346075" algn="l"/>
                </a:tabLst>
                <a:defRPr sz="2000" b="1">
                  <a:solidFill>
                    <a:srgbClr val="FAFD00"/>
                  </a:solidFill>
                  <a:latin typeface="Times New Roman" panose="02020603050405020304" pitchFamily="18" charset="0"/>
                </a:defRPr>
              </a:lvl2pPr>
              <a:lvl3pPr marL="1143000" indent="-228600">
                <a:tabLst>
                  <a:tab pos="346075" algn="l"/>
                </a:tabLst>
                <a:defRPr sz="2000" b="1">
                  <a:solidFill>
                    <a:srgbClr val="FAFD00"/>
                  </a:solidFill>
                  <a:latin typeface="Times New Roman" panose="02020603050405020304" pitchFamily="18" charset="0"/>
                </a:defRPr>
              </a:lvl3pPr>
              <a:lvl4pPr marL="1600200" indent="-228600">
                <a:tabLst>
                  <a:tab pos="346075" algn="l"/>
                </a:tabLst>
                <a:defRPr sz="2000" b="1">
                  <a:solidFill>
                    <a:srgbClr val="FAFD00"/>
                  </a:solidFill>
                  <a:latin typeface="Times New Roman" panose="02020603050405020304" pitchFamily="18" charset="0"/>
                </a:defRPr>
              </a:lvl4pPr>
              <a:lvl5pPr marL="2057400" indent="-228600">
                <a:tabLst>
                  <a:tab pos="346075"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346075"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346075"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346075"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346075"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	  private int x;</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1  </a:t>
              </a:r>
              <a:r>
                <a:rPr lang="en-US" altLang="en-US" b="0" dirty="0">
                  <a:solidFill>
                    <a:schemeClr val="tx1"/>
                  </a:solidFill>
                  <a:latin typeface="Comic Sans MS" panose="030F0902030302020204" pitchFamily="66" charset="0"/>
                  <a:cs typeface="Arial" panose="020B0604020202020204" pitchFamily="34" charset="0"/>
                </a:rPr>
                <a:t> public int x;</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2  </a:t>
              </a:r>
              <a:r>
                <a:rPr lang="en-US" altLang="en-US" b="0" dirty="0">
                  <a:solidFill>
                    <a:schemeClr val="tx1"/>
                  </a:solidFill>
                  <a:latin typeface="Comic Sans MS" panose="030F0902030302020204" pitchFamily="66" charset="0"/>
                  <a:cs typeface="Arial" panose="020B0604020202020204" pitchFamily="34" charset="0"/>
                </a:rPr>
                <a:t> protected int x;</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3  </a:t>
              </a:r>
              <a:r>
                <a:rPr lang="en-US" altLang="en-US" b="0" dirty="0">
                  <a:solidFill>
                    <a:schemeClr val="tx1"/>
                  </a:solidFill>
                  <a:latin typeface="Comic Sans MS" panose="030F0902030302020204" pitchFamily="66" charset="0"/>
                  <a:cs typeface="Arial" panose="020B0604020202020204" pitchFamily="34" charset="0"/>
                </a:rPr>
                <a:t> int x;</a:t>
              </a:r>
            </a:p>
            <a:p>
              <a:pPr algn="ctr" eaLnBrk="1" hangingPunct="1"/>
              <a:endParaRPr lang="en-US" altLang="en-US" b="0" dirty="0">
                <a:solidFill>
                  <a:schemeClr val="tx1"/>
                </a:solidFill>
                <a:latin typeface="Comic Sans MS" panose="030F0902030302020204" pitchFamily="66" charset="0"/>
                <a:cs typeface="Arial" panose="020B0604020202020204" pitchFamily="34" charset="0"/>
              </a:endParaRPr>
            </a:p>
          </p:txBody>
        </p:sp>
        <p:sp>
          <p:nvSpPr>
            <p:cNvPr id="34825" name="Line 7">
              <a:extLst>
                <a:ext uri="{FF2B5EF4-FFF2-40B4-BE49-F238E27FC236}">
                  <a16:creationId xmlns:a16="http://schemas.microsoft.com/office/drawing/2014/main" id="{2DDFBEB2-CF1F-E246-8A31-D1D72294B0B1}"/>
                </a:ext>
              </a:extLst>
            </p:cNvPr>
            <p:cNvSpPr>
              <a:spLocks noChangeShapeType="1"/>
            </p:cNvSpPr>
            <p:nvPr/>
          </p:nvSpPr>
          <p:spPr bwMode="auto">
            <a:xfrm flipV="1">
              <a:off x="1440" y="1550"/>
              <a:ext cx="151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58732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BC253B2D-DCD8-7C45-9ADD-5DB111700CCF}"/>
              </a:ext>
            </a:extLst>
          </p:cNvPr>
          <p:cNvSpPr>
            <a:spLocks noGrp="1" noChangeArrowheads="1"/>
          </p:cNvSpPr>
          <p:nvPr>
            <p:ph type="title"/>
          </p:nvPr>
        </p:nvSpPr>
        <p:spPr>
          <a:xfrm>
            <a:off x="838200" y="-244474"/>
            <a:ext cx="10515600" cy="1325563"/>
          </a:xfrm>
        </p:spPr>
        <p:txBody>
          <a:bodyPr/>
          <a:lstStyle/>
          <a:p>
            <a:r>
              <a:rPr lang="en-US" altLang="en-US" dirty="0"/>
              <a:t>OO Mutation Operators—</a:t>
            </a:r>
            <a:r>
              <a:rPr lang="en-US" altLang="en-US" i="1" dirty="0"/>
              <a:t>Inheritance</a:t>
            </a:r>
          </a:p>
        </p:txBody>
      </p:sp>
      <p:grpSp>
        <p:nvGrpSpPr>
          <p:cNvPr id="2" name="Group 26">
            <a:extLst>
              <a:ext uri="{FF2B5EF4-FFF2-40B4-BE49-F238E27FC236}">
                <a16:creationId xmlns:a16="http://schemas.microsoft.com/office/drawing/2014/main" id="{5EF9CB90-F6C5-594B-9E19-43AA861C3421}"/>
              </a:ext>
            </a:extLst>
          </p:cNvPr>
          <p:cNvGrpSpPr>
            <a:grpSpLocks/>
          </p:cNvGrpSpPr>
          <p:nvPr/>
        </p:nvGrpSpPr>
        <p:grpSpPr bwMode="auto">
          <a:xfrm>
            <a:off x="1930401" y="1109663"/>
            <a:ext cx="8297863" cy="939800"/>
            <a:chOff x="256" y="1540"/>
            <a:chExt cx="5227" cy="592"/>
          </a:xfrm>
        </p:grpSpPr>
        <p:sp>
          <p:nvSpPr>
            <p:cNvPr id="35862" name="Text Box 22">
              <a:extLst>
                <a:ext uri="{FF2B5EF4-FFF2-40B4-BE49-F238E27FC236}">
                  <a16:creationId xmlns:a16="http://schemas.microsoft.com/office/drawing/2014/main" id="{45E0EA27-25E0-B049-BFA8-BCEA82A6CDB4}"/>
                </a:ext>
              </a:extLst>
            </p:cNvPr>
            <p:cNvSpPr txBox="1">
              <a:spLocks noChangeArrowheads="1"/>
            </p:cNvSpPr>
            <p:nvPr/>
          </p:nvSpPr>
          <p:spPr bwMode="auto">
            <a:xfrm>
              <a:off x="256" y="1672"/>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declaration of an overriding or hiding variable is deleted.</a:t>
              </a:r>
            </a:p>
          </p:txBody>
        </p:sp>
        <p:grpSp>
          <p:nvGrpSpPr>
            <p:cNvPr id="35863" name="Group 19">
              <a:extLst>
                <a:ext uri="{FF2B5EF4-FFF2-40B4-BE49-F238E27FC236}">
                  <a16:creationId xmlns:a16="http://schemas.microsoft.com/office/drawing/2014/main" id="{3311CF13-E5F1-6744-A62D-4AE4FCCE0BE4}"/>
                </a:ext>
              </a:extLst>
            </p:cNvPr>
            <p:cNvGrpSpPr>
              <a:grpSpLocks/>
            </p:cNvGrpSpPr>
            <p:nvPr/>
          </p:nvGrpSpPr>
          <p:grpSpPr bwMode="auto">
            <a:xfrm>
              <a:off x="326" y="1540"/>
              <a:ext cx="4287" cy="288"/>
              <a:chOff x="244" y="2647"/>
              <a:chExt cx="4287" cy="288"/>
            </a:xfrm>
          </p:grpSpPr>
          <p:sp>
            <p:nvSpPr>
              <p:cNvPr id="35864" name="AutoShape 15">
                <a:extLst>
                  <a:ext uri="{FF2B5EF4-FFF2-40B4-BE49-F238E27FC236}">
                    <a16:creationId xmlns:a16="http://schemas.microsoft.com/office/drawing/2014/main" id="{119A8C79-D759-DA4F-B581-10378F0DBADE}"/>
                  </a:ext>
                </a:extLst>
              </p:cNvPr>
              <p:cNvSpPr>
                <a:spLocks noChangeArrowheads="1"/>
              </p:cNvSpPr>
              <p:nvPr/>
            </p:nvSpPr>
            <p:spPr bwMode="auto">
              <a:xfrm>
                <a:off x="244" y="2649"/>
                <a:ext cx="4287"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5865" name="Text Box 8">
                <a:extLst>
                  <a:ext uri="{FF2B5EF4-FFF2-40B4-BE49-F238E27FC236}">
                    <a16:creationId xmlns:a16="http://schemas.microsoft.com/office/drawing/2014/main" id="{DBFBE1D7-39A1-5B4C-A040-BE080CB3CF4A}"/>
                  </a:ext>
                </a:extLst>
              </p:cNvPr>
              <p:cNvSpPr txBox="1">
                <a:spLocks noChangeArrowheads="1"/>
              </p:cNvSpPr>
              <p:nvPr/>
            </p:nvSpPr>
            <p:spPr bwMode="auto">
              <a:xfrm>
                <a:off x="248" y="2647"/>
                <a:ext cx="4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2. HVD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Hiding Variable Deletion</a:t>
                </a:r>
              </a:p>
            </p:txBody>
          </p:sp>
        </p:grpSp>
      </p:grpSp>
      <p:grpSp>
        <p:nvGrpSpPr>
          <p:cNvPr id="4" name="Group 25">
            <a:extLst>
              <a:ext uri="{FF2B5EF4-FFF2-40B4-BE49-F238E27FC236}">
                <a16:creationId xmlns:a16="http://schemas.microsoft.com/office/drawing/2014/main" id="{65CE8B6E-7F73-C443-A655-ACEC6C0B3102}"/>
              </a:ext>
            </a:extLst>
          </p:cNvPr>
          <p:cNvGrpSpPr>
            <a:grpSpLocks/>
          </p:cNvGrpSpPr>
          <p:nvPr/>
        </p:nvGrpSpPr>
        <p:grpSpPr bwMode="auto">
          <a:xfrm>
            <a:off x="1930401" y="2347914"/>
            <a:ext cx="8297863" cy="1317625"/>
            <a:chOff x="256" y="670"/>
            <a:chExt cx="5227" cy="830"/>
          </a:xfrm>
        </p:grpSpPr>
        <p:sp>
          <p:nvSpPr>
            <p:cNvPr id="35858" name="Text Box 4">
              <a:extLst>
                <a:ext uri="{FF2B5EF4-FFF2-40B4-BE49-F238E27FC236}">
                  <a16:creationId xmlns:a16="http://schemas.microsoft.com/office/drawing/2014/main" id="{D3B7A881-87F7-754B-B3BA-3EC1B38B026A}"/>
                </a:ext>
              </a:extLst>
            </p:cNvPr>
            <p:cNvSpPr txBox="1">
              <a:spLocks noChangeArrowheads="1"/>
            </p:cNvSpPr>
            <p:nvPr/>
          </p:nvSpPr>
          <p:spPr bwMode="auto">
            <a:xfrm>
              <a:off x="256" y="848"/>
              <a:ext cx="5227" cy="652"/>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A declaration is added to hide the declaration of each variable declared in an ancestor.</a:t>
              </a:r>
            </a:p>
          </p:txBody>
        </p:sp>
        <p:grpSp>
          <p:nvGrpSpPr>
            <p:cNvPr id="35859" name="Group 18">
              <a:extLst>
                <a:ext uri="{FF2B5EF4-FFF2-40B4-BE49-F238E27FC236}">
                  <a16:creationId xmlns:a16="http://schemas.microsoft.com/office/drawing/2014/main" id="{D8579FC0-302B-5E4F-9D32-FCE8297F2903}"/>
                </a:ext>
              </a:extLst>
            </p:cNvPr>
            <p:cNvGrpSpPr>
              <a:grpSpLocks/>
            </p:cNvGrpSpPr>
            <p:nvPr/>
          </p:nvGrpSpPr>
          <p:grpSpPr bwMode="auto">
            <a:xfrm>
              <a:off x="319" y="670"/>
              <a:ext cx="4287" cy="288"/>
              <a:chOff x="233" y="648"/>
              <a:chExt cx="4287" cy="288"/>
            </a:xfrm>
          </p:grpSpPr>
          <p:sp>
            <p:nvSpPr>
              <p:cNvPr id="35860" name="AutoShape 6">
                <a:extLst>
                  <a:ext uri="{FF2B5EF4-FFF2-40B4-BE49-F238E27FC236}">
                    <a16:creationId xmlns:a16="http://schemas.microsoft.com/office/drawing/2014/main" id="{C70C346B-09BB-624B-862F-A86469618EB8}"/>
                  </a:ext>
                </a:extLst>
              </p:cNvPr>
              <p:cNvSpPr>
                <a:spLocks noChangeArrowheads="1"/>
              </p:cNvSpPr>
              <p:nvPr/>
            </p:nvSpPr>
            <p:spPr bwMode="auto">
              <a:xfrm>
                <a:off x="233" y="650"/>
                <a:ext cx="4287"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5861" name="Text Box 11">
                <a:extLst>
                  <a:ext uri="{FF2B5EF4-FFF2-40B4-BE49-F238E27FC236}">
                    <a16:creationId xmlns:a16="http://schemas.microsoft.com/office/drawing/2014/main" id="{8EDF03C8-262F-834C-89E6-4EAFE3A6A506}"/>
                  </a:ext>
                </a:extLst>
              </p:cNvPr>
              <p:cNvSpPr txBox="1">
                <a:spLocks noChangeArrowheads="1"/>
              </p:cNvSpPr>
              <p:nvPr/>
            </p:nvSpPr>
            <p:spPr bwMode="auto">
              <a:xfrm>
                <a:off x="247" y="648"/>
                <a:ext cx="4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3. HVI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Hiding Variable Insertion</a:t>
                </a:r>
              </a:p>
            </p:txBody>
          </p:sp>
        </p:grpSp>
      </p:grpSp>
      <p:grpSp>
        <p:nvGrpSpPr>
          <p:cNvPr id="6" name="Group 27">
            <a:extLst>
              <a:ext uri="{FF2B5EF4-FFF2-40B4-BE49-F238E27FC236}">
                <a16:creationId xmlns:a16="http://schemas.microsoft.com/office/drawing/2014/main" id="{E509F8B7-0A65-B643-B4AF-D4A01294993E}"/>
              </a:ext>
            </a:extLst>
          </p:cNvPr>
          <p:cNvGrpSpPr>
            <a:grpSpLocks/>
          </p:cNvGrpSpPr>
          <p:nvPr/>
        </p:nvGrpSpPr>
        <p:grpSpPr bwMode="auto">
          <a:xfrm>
            <a:off x="1930401" y="3825876"/>
            <a:ext cx="8297863" cy="949325"/>
            <a:chOff x="256" y="2410"/>
            <a:chExt cx="5227" cy="598"/>
          </a:xfrm>
        </p:grpSpPr>
        <p:sp>
          <p:nvSpPr>
            <p:cNvPr id="35854" name="Text Box 23">
              <a:extLst>
                <a:ext uri="{FF2B5EF4-FFF2-40B4-BE49-F238E27FC236}">
                  <a16:creationId xmlns:a16="http://schemas.microsoft.com/office/drawing/2014/main" id="{6C4610E6-37E3-064A-97A7-E7A0F4DBFEE9}"/>
                </a:ext>
              </a:extLst>
            </p:cNvPr>
            <p:cNvSpPr txBox="1">
              <a:spLocks noChangeArrowheads="1"/>
            </p:cNvSpPr>
            <p:nvPr/>
          </p:nvSpPr>
          <p:spPr bwMode="auto">
            <a:xfrm>
              <a:off x="256" y="2548"/>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entire declaration of an overriding method is deleted.</a:t>
              </a:r>
            </a:p>
          </p:txBody>
        </p:sp>
        <p:grpSp>
          <p:nvGrpSpPr>
            <p:cNvPr id="35855" name="Group 20">
              <a:extLst>
                <a:ext uri="{FF2B5EF4-FFF2-40B4-BE49-F238E27FC236}">
                  <a16:creationId xmlns:a16="http://schemas.microsoft.com/office/drawing/2014/main" id="{7B11DA1A-2C79-F149-87F4-6FF7238D6FAF}"/>
                </a:ext>
              </a:extLst>
            </p:cNvPr>
            <p:cNvGrpSpPr>
              <a:grpSpLocks/>
            </p:cNvGrpSpPr>
            <p:nvPr/>
          </p:nvGrpSpPr>
          <p:grpSpPr bwMode="auto">
            <a:xfrm>
              <a:off x="319" y="2410"/>
              <a:ext cx="4302" cy="288"/>
              <a:chOff x="221" y="3295"/>
              <a:chExt cx="4302" cy="288"/>
            </a:xfrm>
          </p:grpSpPr>
          <p:sp>
            <p:nvSpPr>
              <p:cNvPr id="35856" name="AutoShape 16">
                <a:extLst>
                  <a:ext uri="{FF2B5EF4-FFF2-40B4-BE49-F238E27FC236}">
                    <a16:creationId xmlns:a16="http://schemas.microsoft.com/office/drawing/2014/main" id="{025A91F8-13BB-0E4A-9AEE-7D865E991975}"/>
                  </a:ext>
                </a:extLst>
              </p:cNvPr>
              <p:cNvSpPr>
                <a:spLocks noChangeArrowheads="1"/>
              </p:cNvSpPr>
              <p:nvPr/>
            </p:nvSpPr>
            <p:spPr bwMode="auto">
              <a:xfrm>
                <a:off x="229" y="3297"/>
                <a:ext cx="4287"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5857" name="Text Box 12">
                <a:extLst>
                  <a:ext uri="{FF2B5EF4-FFF2-40B4-BE49-F238E27FC236}">
                    <a16:creationId xmlns:a16="http://schemas.microsoft.com/office/drawing/2014/main" id="{A8509324-510B-1C4C-99BF-1418BDB4E6C9}"/>
                  </a:ext>
                </a:extLst>
              </p:cNvPr>
              <p:cNvSpPr txBox="1">
                <a:spLocks noChangeArrowheads="1"/>
              </p:cNvSpPr>
              <p:nvPr/>
            </p:nvSpPr>
            <p:spPr bwMode="auto">
              <a:xfrm>
                <a:off x="221" y="3295"/>
                <a:ext cx="4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4. OMD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Overriding Method Deletion</a:t>
                </a:r>
              </a:p>
            </p:txBody>
          </p:sp>
        </p:grpSp>
      </p:grpSp>
      <p:grpSp>
        <p:nvGrpSpPr>
          <p:cNvPr id="8" name="Group 28">
            <a:extLst>
              <a:ext uri="{FF2B5EF4-FFF2-40B4-BE49-F238E27FC236}">
                <a16:creationId xmlns:a16="http://schemas.microsoft.com/office/drawing/2014/main" id="{9B10E4F8-8D13-5840-BAB2-54E27CB7D51C}"/>
              </a:ext>
            </a:extLst>
          </p:cNvPr>
          <p:cNvGrpSpPr>
            <a:grpSpLocks/>
          </p:cNvGrpSpPr>
          <p:nvPr/>
        </p:nvGrpSpPr>
        <p:grpSpPr bwMode="auto">
          <a:xfrm>
            <a:off x="1930401" y="5207000"/>
            <a:ext cx="8297863" cy="1263650"/>
            <a:chOff x="256" y="3280"/>
            <a:chExt cx="5227" cy="796"/>
          </a:xfrm>
        </p:grpSpPr>
        <p:sp>
          <p:nvSpPr>
            <p:cNvPr id="35850" name="Text Box 24">
              <a:extLst>
                <a:ext uri="{FF2B5EF4-FFF2-40B4-BE49-F238E27FC236}">
                  <a16:creationId xmlns:a16="http://schemas.microsoft.com/office/drawing/2014/main" id="{590CBCEC-7E85-4B4F-A1C3-0B2D11FFB188}"/>
                </a:ext>
              </a:extLst>
            </p:cNvPr>
            <p:cNvSpPr txBox="1">
              <a:spLocks noChangeArrowheads="1"/>
            </p:cNvSpPr>
            <p:nvPr/>
          </p:nvSpPr>
          <p:spPr bwMode="auto">
            <a:xfrm>
              <a:off x="256" y="3424"/>
              <a:ext cx="5227" cy="652"/>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call to an overridden method is moved to the first and last statements of the method and up and down one statement.</a:t>
              </a:r>
            </a:p>
          </p:txBody>
        </p:sp>
        <p:grpSp>
          <p:nvGrpSpPr>
            <p:cNvPr id="35851" name="Group 21">
              <a:extLst>
                <a:ext uri="{FF2B5EF4-FFF2-40B4-BE49-F238E27FC236}">
                  <a16:creationId xmlns:a16="http://schemas.microsoft.com/office/drawing/2014/main" id="{D99BDA1F-8D2C-E141-BE72-A050F900320A}"/>
                </a:ext>
              </a:extLst>
            </p:cNvPr>
            <p:cNvGrpSpPr>
              <a:grpSpLocks/>
            </p:cNvGrpSpPr>
            <p:nvPr/>
          </p:nvGrpSpPr>
          <p:grpSpPr bwMode="auto">
            <a:xfrm>
              <a:off x="319" y="3280"/>
              <a:ext cx="4310" cy="291"/>
              <a:chOff x="233" y="3506"/>
              <a:chExt cx="4310" cy="291"/>
            </a:xfrm>
          </p:grpSpPr>
          <p:sp>
            <p:nvSpPr>
              <p:cNvPr id="35852" name="AutoShape 17">
                <a:extLst>
                  <a:ext uri="{FF2B5EF4-FFF2-40B4-BE49-F238E27FC236}">
                    <a16:creationId xmlns:a16="http://schemas.microsoft.com/office/drawing/2014/main" id="{6D3BC2D2-35A9-6D44-BE87-17A3E33D38AC}"/>
                  </a:ext>
                </a:extLst>
              </p:cNvPr>
              <p:cNvSpPr>
                <a:spLocks noChangeArrowheads="1"/>
              </p:cNvSpPr>
              <p:nvPr/>
            </p:nvSpPr>
            <p:spPr bwMode="auto">
              <a:xfrm>
                <a:off x="244" y="3508"/>
                <a:ext cx="4287"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5853" name="Text Box 13">
                <a:extLst>
                  <a:ext uri="{FF2B5EF4-FFF2-40B4-BE49-F238E27FC236}">
                    <a16:creationId xmlns:a16="http://schemas.microsoft.com/office/drawing/2014/main" id="{DFC87A02-3940-C34C-8B94-DA56FA5525D4}"/>
                  </a:ext>
                </a:extLst>
              </p:cNvPr>
              <p:cNvSpPr txBox="1">
                <a:spLocks noChangeArrowheads="1"/>
              </p:cNvSpPr>
              <p:nvPr/>
            </p:nvSpPr>
            <p:spPr bwMode="auto">
              <a:xfrm>
                <a:off x="233" y="3506"/>
                <a:ext cx="4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5. OMM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Overridden Method Moving</a:t>
                </a:r>
              </a:p>
            </p:txBody>
          </p:sp>
        </p:grpSp>
      </p:grpSp>
    </p:spTree>
    <p:extLst>
      <p:ext uri="{BB962C8B-B14F-4D97-AF65-F5344CB8AC3E}">
        <p14:creationId xmlns:p14="http://schemas.microsoft.com/office/powerpoint/2010/main" val="320372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18197D9A-2D0F-C44A-A54B-5E2F45DB6242}"/>
              </a:ext>
            </a:extLst>
          </p:cNvPr>
          <p:cNvSpPr>
            <a:spLocks noGrp="1" noChangeArrowheads="1"/>
          </p:cNvSpPr>
          <p:nvPr>
            <p:ph type="title"/>
          </p:nvPr>
        </p:nvSpPr>
        <p:spPr/>
        <p:txBody>
          <a:bodyPr/>
          <a:lstStyle/>
          <a:p>
            <a:r>
              <a:rPr lang="en-US" altLang="en-US"/>
              <a:t>OO Mutation Operators—</a:t>
            </a:r>
            <a:r>
              <a:rPr lang="en-US" altLang="en-US" i="1"/>
              <a:t>Example</a:t>
            </a:r>
          </a:p>
        </p:txBody>
      </p:sp>
      <p:grpSp>
        <p:nvGrpSpPr>
          <p:cNvPr id="36869" name="Group 19">
            <a:extLst>
              <a:ext uri="{FF2B5EF4-FFF2-40B4-BE49-F238E27FC236}">
                <a16:creationId xmlns:a16="http://schemas.microsoft.com/office/drawing/2014/main" id="{1071FEA5-F4C3-164F-AE9D-3449B7AA7A0D}"/>
              </a:ext>
            </a:extLst>
          </p:cNvPr>
          <p:cNvGrpSpPr>
            <a:grpSpLocks/>
          </p:cNvGrpSpPr>
          <p:nvPr/>
        </p:nvGrpSpPr>
        <p:grpSpPr bwMode="auto">
          <a:xfrm>
            <a:off x="6084888" y="1200150"/>
            <a:ext cx="4259262" cy="3486150"/>
            <a:chOff x="584200" y="1200150"/>
            <a:chExt cx="4259629" cy="3486150"/>
          </a:xfrm>
        </p:grpSpPr>
        <p:sp>
          <p:nvSpPr>
            <p:cNvPr id="36879" name="Text Box 8">
              <a:extLst>
                <a:ext uri="{FF2B5EF4-FFF2-40B4-BE49-F238E27FC236}">
                  <a16:creationId xmlns:a16="http://schemas.microsoft.com/office/drawing/2014/main" id="{A43EEC95-A0F4-F349-9166-8B79FA3DD178}"/>
                </a:ext>
              </a:extLst>
            </p:cNvPr>
            <p:cNvSpPr txBox="1">
              <a:spLocks noChangeArrowheads="1"/>
            </p:cNvSpPr>
            <p:nvPr/>
          </p:nvSpPr>
          <p:spPr bwMode="auto">
            <a:xfrm>
              <a:off x="584200" y="1200150"/>
              <a:ext cx="42596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3. HVI – Hiding Variable Insertion</a:t>
              </a:r>
            </a:p>
          </p:txBody>
        </p:sp>
        <p:sp>
          <p:nvSpPr>
            <p:cNvPr id="36880" name="Text Box 10">
              <a:extLst>
                <a:ext uri="{FF2B5EF4-FFF2-40B4-BE49-F238E27FC236}">
                  <a16:creationId xmlns:a16="http://schemas.microsoft.com/office/drawing/2014/main" id="{5B0B2B4D-5A59-CA4C-B4C7-4B52C797A1EF}"/>
                </a:ext>
              </a:extLst>
            </p:cNvPr>
            <p:cNvSpPr txBox="1">
              <a:spLocks noChangeArrowheads="1"/>
            </p:cNvSpPr>
            <p:nvPr/>
          </p:nvSpPr>
          <p:spPr bwMode="auto">
            <a:xfrm>
              <a:off x="1563688" y="3660775"/>
              <a:ext cx="2101850" cy="1025525"/>
            </a:xfrm>
            <a:prstGeom prst="rect">
              <a:avLst/>
            </a:prstGeom>
            <a:noFill/>
            <a:ln w="19050">
              <a:solidFill>
                <a:schemeClr val="tx1"/>
              </a:solidFill>
              <a:miter lim="800000"/>
              <a:headEnd/>
              <a:tailEnd/>
            </a:ln>
          </p:spPr>
          <p:txBody>
            <a:bodyPr>
              <a:spAutoFit/>
            </a:bodyPr>
            <a:lstStyle>
              <a:lvl1pPr>
                <a:tabLst>
                  <a:tab pos="457200" algn="l"/>
                </a:tabLst>
                <a:defRPr sz="2000" b="1">
                  <a:solidFill>
                    <a:srgbClr val="FAFD00"/>
                  </a:solidFill>
                  <a:latin typeface="Times New Roman" panose="02020603050405020304" pitchFamily="18" charset="0"/>
                </a:defRPr>
              </a:lvl1pPr>
              <a:lvl2pPr marL="742950" indent="-285750">
                <a:tabLst>
                  <a:tab pos="457200" algn="l"/>
                </a:tabLst>
                <a:defRPr sz="2000" b="1">
                  <a:solidFill>
                    <a:srgbClr val="FAFD00"/>
                  </a:solidFill>
                  <a:latin typeface="Times New Roman" panose="02020603050405020304" pitchFamily="18" charset="0"/>
                </a:defRPr>
              </a:lvl2pPr>
              <a:lvl3pPr marL="1143000" indent="-228600">
                <a:tabLst>
                  <a:tab pos="457200" algn="l"/>
                </a:tabLst>
                <a:defRPr sz="2000" b="1">
                  <a:solidFill>
                    <a:srgbClr val="FAFD00"/>
                  </a:solidFill>
                  <a:latin typeface="Times New Roman" panose="02020603050405020304" pitchFamily="18" charset="0"/>
                </a:defRPr>
              </a:lvl3pPr>
              <a:lvl4pPr marL="1600200" indent="-228600">
                <a:tabLst>
                  <a:tab pos="457200" algn="l"/>
                </a:tabLst>
                <a:defRPr sz="2000" b="1">
                  <a:solidFill>
                    <a:srgbClr val="FAFD00"/>
                  </a:solidFill>
                  <a:latin typeface="Times New Roman" panose="02020603050405020304" pitchFamily="18" charset="0"/>
                </a:defRPr>
              </a:lvl4pPr>
              <a:lvl5pPr marL="2057400" indent="-228600">
                <a:tabLst>
                  <a:tab pos="45720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colorpoint</a:t>
              </a:r>
            </a:p>
            <a:p>
              <a:pPr eaLnBrk="1" hangingPunct="1"/>
              <a:r>
                <a:rPr lang="en-US" altLang="en-US" b="0">
                  <a:solidFill>
                    <a:schemeClr val="tx1"/>
                  </a:solidFill>
                  <a:latin typeface="Comic Sans MS" panose="030F0902030302020204" pitchFamily="66" charset="0"/>
                  <a:cs typeface="Arial" panose="020B0604020202020204" pitchFamily="34" charset="0"/>
                  <a:sym typeface="Symbol" pitchFamily="2" charset="2"/>
                </a:rPr>
                <a:t>1</a:t>
              </a:r>
              <a:r>
                <a:rPr lang="en-US" altLang="en-US" b="0">
                  <a:solidFill>
                    <a:schemeClr val="tx1"/>
                  </a:solidFill>
                  <a:latin typeface="Comic Sans MS" panose="030F0902030302020204" pitchFamily="66" charset="0"/>
                  <a:cs typeface="Arial" panose="020B0604020202020204" pitchFamily="34" charset="0"/>
                </a:rPr>
                <a:t> 	int x;</a:t>
              </a:r>
            </a:p>
            <a:p>
              <a:pPr eaLnBrk="1" hangingPunct="1"/>
              <a:r>
                <a:rPr lang="en-US" altLang="en-US" b="0">
                  <a:solidFill>
                    <a:schemeClr val="tx1"/>
                  </a:solidFill>
                  <a:latin typeface="Comic Sans MS" panose="030F0902030302020204" pitchFamily="66" charset="0"/>
                  <a:cs typeface="Arial" panose="020B0604020202020204" pitchFamily="34" charset="0"/>
                  <a:sym typeface="Symbol" pitchFamily="2" charset="2"/>
                </a:rPr>
                <a:t>2</a:t>
              </a:r>
              <a:r>
                <a:rPr lang="en-US" altLang="en-US" b="0">
                  <a:solidFill>
                    <a:schemeClr val="tx1"/>
                  </a:solidFill>
                  <a:latin typeface="Comic Sans MS" panose="030F0902030302020204" pitchFamily="66" charset="0"/>
                  <a:cs typeface="Arial" panose="020B0604020202020204" pitchFamily="34" charset="0"/>
                </a:rPr>
                <a:t> 	int y;</a:t>
              </a:r>
            </a:p>
          </p:txBody>
        </p:sp>
        <p:sp>
          <p:nvSpPr>
            <p:cNvPr id="36881" name="AutoShape 11">
              <a:extLst>
                <a:ext uri="{FF2B5EF4-FFF2-40B4-BE49-F238E27FC236}">
                  <a16:creationId xmlns:a16="http://schemas.microsoft.com/office/drawing/2014/main" id="{45D4E5C9-495A-DD43-A276-46B9CE7A9A13}"/>
                </a:ext>
              </a:extLst>
            </p:cNvPr>
            <p:cNvSpPr>
              <a:spLocks noChangeArrowheads="1"/>
            </p:cNvSpPr>
            <p:nvPr/>
          </p:nvSpPr>
          <p:spPr bwMode="auto">
            <a:xfrm>
              <a:off x="2490788" y="3241675"/>
              <a:ext cx="246062" cy="136525"/>
            </a:xfrm>
            <a:prstGeom prst="triangle">
              <a:avLst>
                <a:gd name="adj" fmla="val 50000"/>
              </a:avLst>
            </a:prstGeom>
            <a:solidFill>
              <a:srgbClr val="3366CC"/>
            </a:solidFill>
            <a:ln w="9525">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6882" name="AutoShape 12">
              <a:extLst>
                <a:ext uri="{FF2B5EF4-FFF2-40B4-BE49-F238E27FC236}">
                  <a16:creationId xmlns:a16="http://schemas.microsoft.com/office/drawing/2014/main" id="{CB4E5CF4-2550-5742-A713-4D8798E1C67A}"/>
                </a:ext>
              </a:extLst>
            </p:cNvPr>
            <p:cNvCxnSpPr>
              <a:cxnSpLocks noChangeShapeType="1"/>
              <a:stCxn id="36881" idx="3"/>
              <a:endCxn id="36880" idx="0"/>
            </p:cNvCxnSpPr>
            <p:nvPr/>
          </p:nvCxnSpPr>
          <p:spPr bwMode="auto">
            <a:xfrm>
              <a:off x="2614613" y="3378200"/>
              <a:ext cx="0"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6883" name="Text Box 13">
              <a:extLst>
                <a:ext uri="{FF2B5EF4-FFF2-40B4-BE49-F238E27FC236}">
                  <a16:creationId xmlns:a16="http://schemas.microsoft.com/office/drawing/2014/main" id="{C739C5B2-2A3B-6043-8FD2-DAD91E20E8BD}"/>
                </a:ext>
              </a:extLst>
            </p:cNvPr>
            <p:cNvSpPr txBox="1">
              <a:spLocks noChangeArrowheads="1"/>
            </p:cNvSpPr>
            <p:nvPr/>
          </p:nvSpPr>
          <p:spPr bwMode="auto">
            <a:xfrm>
              <a:off x="1563688" y="2200275"/>
              <a:ext cx="2101850" cy="1025525"/>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r>
                <a:rPr lang="en-US" altLang="en-US" b="0">
                  <a:solidFill>
                    <a:schemeClr val="tx1"/>
                  </a:solidFill>
                  <a:latin typeface="Comic Sans MS" panose="030F0902030302020204" pitchFamily="66" charset="0"/>
                  <a:cs typeface="Arial" panose="020B0604020202020204" pitchFamily="34" charset="0"/>
                </a:rPr>
                <a:t>int x;</a:t>
              </a:r>
            </a:p>
            <a:p>
              <a:pPr algn="ctr" eaLnBrk="1" hangingPunct="1"/>
              <a:r>
                <a:rPr lang="en-US" altLang="en-US" b="0">
                  <a:solidFill>
                    <a:schemeClr val="tx1"/>
                  </a:solidFill>
                  <a:latin typeface="Comic Sans MS" panose="030F0902030302020204" pitchFamily="66" charset="0"/>
                  <a:cs typeface="Arial" panose="020B0604020202020204" pitchFamily="34" charset="0"/>
                </a:rPr>
                <a:t>int y;</a:t>
              </a:r>
            </a:p>
          </p:txBody>
        </p:sp>
        <p:sp>
          <p:nvSpPr>
            <p:cNvPr id="36884" name="Line 14">
              <a:extLst>
                <a:ext uri="{FF2B5EF4-FFF2-40B4-BE49-F238E27FC236}">
                  <a16:creationId xmlns:a16="http://schemas.microsoft.com/office/drawing/2014/main" id="{CEF9B7AF-D453-0647-8540-92EB49895838}"/>
                </a:ext>
              </a:extLst>
            </p:cNvPr>
            <p:cNvSpPr>
              <a:spLocks noChangeShapeType="1"/>
            </p:cNvSpPr>
            <p:nvPr/>
          </p:nvSpPr>
          <p:spPr bwMode="auto">
            <a:xfrm>
              <a:off x="1570038" y="2532063"/>
              <a:ext cx="2089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15">
              <a:extLst>
                <a:ext uri="{FF2B5EF4-FFF2-40B4-BE49-F238E27FC236}">
                  <a16:creationId xmlns:a16="http://schemas.microsoft.com/office/drawing/2014/main" id="{68937FFC-0915-DA48-8490-46649B9A4CBD}"/>
                </a:ext>
              </a:extLst>
            </p:cNvPr>
            <p:cNvSpPr>
              <a:spLocks noChangeShapeType="1"/>
            </p:cNvSpPr>
            <p:nvPr/>
          </p:nvSpPr>
          <p:spPr bwMode="auto">
            <a:xfrm>
              <a:off x="1570038" y="4006850"/>
              <a:ext cx="2089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70" name="Group 20">
            <a:extLst>
              <a:ext uri="{FF2B5EF4-FFF2-40B4-BE49-F238E27FC236}">
                <a16:creationId xmlns:a16="http://schemas.microsoft.com/office/drawing/2014/main" id="{686652BF-EC55-ED4C-88A2-9A5E494C904C}"/>
              </a:ext>
            </a:extLst>
          </p:cNvPr>
          <p:cNvGrpSpPr>
            <a:grpSpLocks/>
          </p:cNvGrpSpPr>
          <p:nvPr/>
        </p:nvGrpSpPr>
        <p:grpSpPr bwMode="auto">
          <a:xfrm>
            <a:off x="1831976" y="1200150"/>
            <a:ext cx="4233863" cy="4095750"/>
            <a:chOff x="4845050" y="1200150"/>
            <a:chExt cx="4233981" cy="4095750"/>
          </a:xfrm>
        </p:grpSpPr>
        <p:sp>
          <p:nvSpPr>
            <p:cNvPr id="36872" name="Text Box 17">
              <a:extLst>
                <a:ext uri="{FF2B5EF4-FFF2-40B4-BE49-F238E27FC236}">
                  <a16:creationId xmlns:a16="http://schemas.microsoft.com/office/drawing/2014/main" id="{253A6C8E-69AA-8C42-8030-5A96AD487DCD}"/>
                </a:ext>
              </a:extLst>
            </p:cNvPr>
            <p:cNvSpPr txBox="1">
              <a:spLocks noChangeArrowheads="1"/>
            </p:cNvSpPr>
            <p:nvPr/>
          </p:nvSpPr>
          <p:spPr bwMode="auto">
            <a:xfrm>
              <a:off x="4845050" y="1200150"/>
              <a:ext cx="4233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2. HVD – Hiding Variable Deletion</a:t>
              </a:r>
            </a:p>
          </p:txBody>
        </p:sp>
        <p:sp>
          <p:nvSpPr>
            <p:cNvPr id="36873" name="Text Box 18">
              <a:extLst>
                <a:ext uri="{FF2B5EF4-FFF2-40B4-BE49-F238E27FC236}">
                  <a16:creationId xmlns:a16="http://schemas.microsoft.com/office/drawing/2014/main" id="{856D277A-1B5A-7342-AD36-9D0FABBF6C63}"/>
                </a:ext>
              </a:extLst>
            </p:cNvPr>
            <p:cNvSpPr txBox="1">
              <a:spLocks noChangeArrowheads="1"/>
            </p:cNvSpPr>
            <p:nvPr/>
          </p:nvSpPr>
          <p:spPr bwMode="auto">
            <a:xfrm>
              <a:off x="5846763" y="2200275"/>
              <a:ext cx="2101850" cy="1025525"/>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r>
                <a:rPr lang="en-US" altLang="en-US" b="0">
                  <a:solidFill>
                    <a:schemeClr val="tx1"/>
                  </a:solidFill>
                  <a:latin typeface="Comic Sans MS" panose="030F0902030302020204" pitchFamily="66" charset="0"/>
                  <a:cs typeface="Arial" panose="020B0604020202020204" pitchFamily="34" charset="0"/>
                </a:rPr>
                <a:t>int x;</a:t>
              </a:r>
            </a:p>
            <a:p>
              <a:pPr algn="ctr" eaLnBrk="1" hangingPunct="1"/>
              <a:r>
                <a:rPr lang="en-US" altLang="en-US" b="0">
                  <a:solidFill>
                    <a:schemeClr val="tx1"/>
                  </a:solidFill>
                  <a:latin typeface="Comic Sans MS" panose="030F0902030302020204" pitchFamily="66" charset="0"/>
                  <a:cs typeface="Arial" panose="020B0604020202020204" pitchFamily="34" charset="0"/>
                </a:rPr>
                <a:t>int y;</a:t>
              </a:r>
            </a:p>
          </p:txBody>
        </p:sp>
        <p:sp>
          <p:nvSpPr>
            <p:cNvPr id="36874" name="Text Box 19">
              <a:extLst>
                <a:ext uri="{FF2B5EF4-FFF2-40B4-BE49-F238E27FC236}">
                  <a16:creationId xmlns:a16="http://schemas.microsoft.com/office/drawing/2014/main" id="{E482E984-1693-924B-BE01-43381BE3E8E4}"/>
                </a:ext>
              </a:extLst>
            </p:cNvPr>
            <p:cNvSpPr txBox="1">
              <a:spLocks noChangeArrowheads="1"/>
            </p:cNvSpPr>
            <p:nvPr/>
          </p:nvSpPr>
          <p:spPr bwMode="auto">
            <a:xfrm>
              <a:off x="5846763" y="3660775"/>
              <a:ext cx="2101850" cy="1635125"/>
            </a:xfrm>
            <a:prstGeom prst="rect">
              <a:avLst/>
            </a:prstGeom>
            <a:noFill/>
            <a:ln w="19050">
              <a:solidFill>
                <a:schemeClr val="tx1"/>
              </a:solidFill>
              <a:miter lim="800000"/>
              <a:headEnd/>
              <a:tailEnd/>
            </a:ln>
          </p:spPr>
          <p:txBody>
            <a:bodyPr>
              <a:spAutoFit/>
            </a:bodyPr>
            <a:lstStyle>
              <a:lvl1pPr>
                <a:tabLst>
                  <a:tab pos="457200" algn="l"/>
                </a:tabLst>
                <a:defRPr sz="2000" b="1">
                  <a:solidFill>
                    <a:srgbClr val="FAFD00"/>
                  </a:solidFill>
                  <a:latin typeface="Times New Roman" panose="02020603050405020304" pitchFamily="18" charset="0"/>
                </a:defRPr>
              </a:lvl1pPr>
              <a:lvl2pPr marL="742950" indent="-285750">
                <a:tabLst>
                  <a:tab pos="457200" algn="l"/>
                </a:tabLst>
                <a:defRPr sz="2000" b="1">
                  <a:solidFill>
                    <a:srgbClr val="FAFD00"/>
                  </a:solidFill>
                  <a:latin typeface="Times New Roman" panose="02020603050405020304" pitchFamily="18" charset="0"/>
                </a:defRPr>
              </a:lvl2pPr>
              <a:lvl3pPr marL="1143000" indent="-228600">
                <a:tabLst>
                  <a:tab pos="457200" algn="l"/>
                </a:tabLst>
                <a:defRPr sz="2000" b="1">
                  <a:solidFill>
                    <a:srgbClr val="FAFD00"/>
                  </a:solidFill>
                  <a:latin typeface="Times New Roman" panose="02020603050405020304" pitchFamily="18" charset="0"/>
                </a:defRPr>
              </a:lvl3pPr>
              <a:lvl4pPr marL="1600200" indent="-228600">
                <a:tabLst>
                  <a:tab pos="457200" algn="l"/>
                </a:tabLst>
                <a:defRPr sz="2000" b="1">
                  <a:solidFill>
                    <a:srgbClr val="FAFD00"/>
                  </a:solidFill>
                  <a:latin typeface="Times New Roman" panose="02020603050405020304" pitchFamily="18" charset="0"/>
                </a:defRPr>
              </a:lvl4pPr>
              <a:lvl5pPr marL="2057400" indent="-228600">
                <a:tabLst>
                  <a:tab pos="45720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int x;	</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1</a:t>
              </a:r>
              <a:r>
                <a:rPr lang="en-US" altLang="en-US" b="0" dirty="0">
                  <a:solidFill>
                    <a:schemeClr val="tx1"/>
                  </a:solidFill>
                  <a:latin typeface="Comic Sans MS" panose="030F0902030302020204" pitchFamily="66" charset="0"/>
                  <a:cs typeface="Arial" panose="020B0604020202020204" pitchFamily="34" charset="0"/>
                </a:rPr>
                <a:t> 	// int x;</a:t>
              </a:r>
            </a:p>
            <a:p>
              <a:pPr eaLnBrk="1" hangingPunct="1"/>
              <a:r>
                <a:rPr lang="en-US" altLang="en-US" b="0" dirty="0">
                  <a:solidFill>
                    <a:schemeClr val="tx1"/>
                  </a:solidFill>
                  <a:latin typeface="Comic Sans MS" panose="030F0902030302020204" pitchFamily="66" charset="0"/>
                  <a:cs typeface="Arial" panose="020B0604020202020204" pitchFamily="34" charset="0"/>
                </a:rPr>
                <a:t>	int y;</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2</a:t>
              </a:r>
              <a:r>
                <a:rPr lang="en-US" altLang="en-US" b="0" dirty="0">
                  <a:solidFill>
                    <a:schemeClr val="tx1"/>
                  </a:solidFill>
                  <a:latin typeface="Comic Sans MS" panose="030F0902030302020204" pitchFamily="66" charset="0"/>
                  <a:cs typeface="Arial" panose="020B0604020202020204" pitchFamily="34" charset="0"/>
                </a:rPr>
                <a:t> 	// int y;</a:t>
              </a:r>
            </a:p>
          </p:txBody>
        </p:sp>
        <p:sp>
          <p:nvSpPr>
            <p:cNvPr id="36875" name="AutoShape 20">
              <a:extLst>
                <a:ext uri="{FF2B5EF4-FFF2-40B4-BE49-F238E27FC236}">
                  <a16:creationId xmlns:a16="http://schemas.microsoft.com/office/drawing/2014/main" id="{AE32743D-182A-834D-AE36-004A1FAB76F6}"/>
                </a:ext>
              </a:extLst>
            </p:cNvPr>
            <p:cNvSpPr>
              <a:spLocks noChangeArrowheads="1"/>
            </p:cNvSpPr>
            <p:nvPr/>
          </p:nvSpPr>
          <p:spPr bwMode="auto">
            <a:xfrm>
              <a:off x="6773863" y="3241675"/>
              <a:ext cx="246062" cy="136525"/>
            </a:xfrm>
            <a:prstGeom prst="triangle">
              <a:avLst>
                <a:gd name="adj" fmla="val 50000"/>
              </a:avLst>
            </a:prstGeom>
            <a:solidFill>
              <a:srgbClr val="3366CC"/>
            </a:solidFill>
            <a:ln w="9525">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6876" name="AutoShape 21">
              <a:extLst>
                <a:ext uri="{FF2B5EF4-FFF2-40B4-BE49-F238E27FC236}">
                  <a16:creationId xmlns:a16="http://schemas.microsoft.com/office/drawing/2014/main" id="{5DA6B8AF-46B9-FD4F-9325-527A1BF84A1D}"/>
                </a:ext>
              </a:extLst>
            </p:cNvPr>
            <p:cNvCxnSpPr>
              <a:cxnSpLocks noChangeShapeType="1"/>
              <a:stCxn id="36875" idx="3"/>
              <a:endCxn id="36874" idx="0"/>
            </p:cNvCxnSpPr>
            <p:nvPr/>
          </p:nvCxnSpPr>
          <p:spPr bwMode="auto">
            <a:xfrm>
              <a:off x="6897688" y="3378200"/>
              <a:ext cx="0"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6877" name="Line 22">
              <a:extLst>
                <a:ext uri="{FF2B5EF4-FFF2-40B4-BE49-F238E27FC236}">
                  <a16:creationId xmlns:a16="http://schemas.microsoft.com/office/drawing/2014/main" id="{6F14D273-D12B-1649-9205-A913F384CD64}"/>
                </a:ext>
              </a:extLst>
            </p:cNvPr>
            <p:cNvSpPr>
              <a:spLocks noChangeShapeType="1"/>
            </p:cNvSpPr>
            <p:nvPr/>
          </p:nvSpPr>
          <p:spPr bwMode="auto">
            <a:xfrm>
              <a:off x="5853113" y="2532063"/>
              <a:ext cx="2089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23">
              <a:extLst>
                <a:ext uri="{FF2B5EF4-FFF2-40B4-BE49-F238E27FC236}">
                  <a16:creationId xmlns:a16="http://schemas.microsoft.com/office/drawing/2014/main" id="{B0D1A21B-83C9-D54B-950B-11423268DFA2}"/>
                </a:ext>
              </a:extLst>
            </p:cNvPr>
            <p:cNvSpPr>
              <a:spLocks noChangeShapeType="1"/>
            </p:cNvSpPr>
            <p:nvPr/>
          </p:nvSpPr>
          <p:spPr bwMode="auto">
            <a:xfrm>
              <a:off x="5853113" y="4006850"/>
              <a:ext cx="2089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16423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01F7C75F-F238-B34A-9C8F-C82A6A1CBF69}"/>
              </a:ext>
            </a:extLst>
          </p:cNvPr>
          <p:cNvSpPr>
            <a:spLocks noGrp="1" noChangeArrowheads="1"/>
          </p:cNvSpPr>
          <p:nvPr>
            <p:ph type="title"/>
          </p:nvPr>
        </p:nvSpPr>
        <p:spPr/>
        <p:txBody>
          <a:bodyPr/>
          <a:lstStyle/>
          <a:p>
            <a:r>
              <a:rPr lang="en-US" altLang="en-US"/>
              <a:t>OO Mutation Operators—</a:t>
            </a:r>
            <a:r>
              <a:rPr lang="en-US" altLang="en-US" i="1"/>
              <a:t>Example</a:t>
            </a:r>
          </a:p>
        </p:txBody>
      </p:sp>
      <p:sp>
        <p:nvSpPr>
          <p:cNvPr id="37893" name="Text Box 18">
            <a:extLst>
              <a:ext uri="{FF2B5EF4-FFF2-40B4-BE49-F238E27FC236}">
                <a16:creationId xmlns:a16="http://schemas.microsoft.com/office/drawing/2014/main" id="{5BBAF996-8D98-0A4D-861E-998AACA90061}"/>
              </a:ext>
            </a:extLst>
          </p:cNvPr>
          <p:cNvSpPr txBox="1">
            <a:spLocks noChangeArrowheads="1"/>
          </p:cNvSpPr>
          <p:nvPr/>
        </p:nvSpPr>
        <p:spPr bwMode="auto">
          <a:xfrm>
            <a:off x="1624013" y="1200150"/>
            <a:ext cx="4781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4. OMD – Overriding Method Deletion</a:t>
            </a:r>
          </a:p>
        </p:txBody>
      </p:sp>
      <p:sp>
        <p:nvSpPr>
          <p:cNvPr id="37894" name="Text Box 19">
            <a:extLst>
              <a:ext uri="{FF2B5EF4-FFF2-40B4-BE49-F238E27FC236}">
                <a16:creationId xmlns:a16="http://schemas.microsoft.com/office/drawing/2014/main" id="{E50D0978-3376-8046-AC89-D359D4719926}"/>
              </a:ext>
            </a:extLst>
          </p:cNvPr>
          <p:cNvSpPr txBox="1">
            <a:spLocks noChangeArrowheads="1"/>
          </p:cNvSpPr>
          <p:nvPr/>
        </p:nvSpPr>
        <p:spPr bwMode="auto">
          <a:xfrm>
            <a:off x="6394451" y="1200151"/>
            <a:ext cx="4035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cs typeface="Arial" panose="020B0604020202020204" pitchFamily="34" charset="0"/>
              </a:rPr>
              <a:t>5. OMM – Overriding Method Moving</a:t>
            </a:r>
          </a:p>
        </p:txBody>
      </p:sp>
      <p:grpSp>
        <p:nvGrpSpPr>
          <p:cNvPr id="37895" name="Group 22">
            <a:extLst>
              <a:ext uri="{FF2B5EF4-FFF2-40B4-BE49-F238E27FC236}">
                <a16:creationId xmlns:a16="http://schemas.microsoft.com/office/drawing/2014/main" id="{B975583B-4CC0-F249-9F7A-9700F258BC2B}"/>
              </a:ext>
            </a:extLst>
          </p:cNvPr>
          <p:cNvGrpSpPr>
            <a:grpSpLocks/>
          </p:cNvGrpSpPr>
          <p:nvPr/>
        </p:nvGrpSpPr>
        <p:grpSpPr bwMode="auto">
          <a:xfrm>
            <a:off x="3890963" y="3105151"/>
            <a:ext cx="246062" cy="428625"/>
            <a:chOff x="1419" y="2064"/>
            <a:chExt cx="155" cy="270"/>
          </a:xfrm>
        </p:grpSpPr>
        <p:sp>
          <p:nvSpPr>
            <p:cNvPr id="37911" name="AutoShape 23">
              <a:extLst>
                <a:ext uri="{FF2B5EF4-FFF2-40B4-BE49-F238E27FC236}">
                  <a16:creationId xmlns:a16="http://schemas.microsoft.com/office/drawing/2014/main" id="{89FAF367-3F7E-1444-8D75-214268764E28}"/>
                </a:ext>
              </a:extLst>
            </p:cNvPr>
            <p:cNvSpPr>
              <a:spLocks noChangeArrowheads="1"/>
            </p:cNvSpPr>
            <p:nvPr/>
          </p:nvSpPr>
          <p:spPr bwMode="auto">
            <a:xfrm>
              <a:off x="1419" y="2064"/>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7912" name="AutoShape 24">
              <a:extLst>
                <a:ext uri="{FF2B5EF4-FFF2-40B4-BE49-F238E27FC236}">
                  <a16:creationId xmlns:a16="http://schemas.microsoft.com/office/drawing/2014/main" id="{7D0342DD-13D4-4D46-B9C6-1E770EB78A08}"/>
                </a:ext>
              </a:extLst>
            </p:cNvPr>
            <p:cNvCxnSpPr>
              <a:cxnSpLocks noChangeShapeType="1"/>
              <a:stCxn id="37911" idx="3"/>
              <a:endCxn id="37907" idx="0"/>
            </p:cNvCxnSpPr>
            <p:nvPr/>
          </p:nvCxnSpPr>
          <p:spPr bwMode="auto">
            <a:xfrm>
              <a:off x="1496" y="2150"/>
              <a:ext cx="0" cy="1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7896" name="Group 38">
            <a:extLst>
              <a:ext uri="{FF2B5EF4-FFF2-40B4-BE49-F238E27FC236}">
                <a16:creationId xmlns:a16="http://schemas.microsoft.com/office/drawing/2014/main" id="{CC6C0EE9-608B-0A44-9FEC-B29C7F320E18}"/>
              </a:ext>
            </a:extLst>
          </p:cNvPr>
          <p:cNvGrpSpPr>
            <a:grpSpLocks/>
          </p:cNvGrpSpPr>
          <p:nvPr/>
        </p:nvGrpSpPr>
        <p:grpSpPr bwMode="auto">
          <a:xfrm>
            <a:off x="2446338" y="2070101"/>
            <a:ext cx="3135312" cy="1025525"/>
            <a:chOff x="863" y="1226"/>
            <a:chExt cx="1975" cy="646"/>
          </a:xfrm>
        </p:grpSpPr>
        <p:sp>
          <p:nvSpPr>
            <p:cNvPr id="37909" name="Text Box 25">
              <a:extLst>
                <a:ext uri="{FF2B5EF4-FFF2-40B4-BE49-F238E27FC236}">
                  <a16:creationId xmlns:a16="http://schemas.microsoft.com/office/drawing/2014/main" id="{D2855B4A-ADEC-654A-93F9-767C04D223FB}"/>
                </a:ext>
              </a:extLst>
            </p:cNvPr>
            <p:cNvSpPr txBox="1">
              <a:spLocks noChangeArrowheads="1"/>
            </p:cNvSpPr>
            <p:nvPr/>
          </p:nvSpPr>
          <p:spPr bwMode="auto">
            <a:xfrm>
              <a:off x="866" y="1226"/>
              <a:ext cx="1971" cy="646"/>
            </a:xfrm>
            <a:prstGeom prst="rect">
              <a:avLst/>
            </a:prstGeom>
            <a:noFill/>
            <a:ln w="19050">
              <a:solidFill>
                <a:schemeClr val="tx1"/>
              </a:solidFill>
              <a:miter lim="800000"/>
              <a:headEnd/>
              <a:tailEnd/>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a:p>
              <a:pPr eaLnBrk="1" hangingPunct="1"/>
              <a:r>
                <a:rPr lang="en-US" altLang="en-US" b="0">
                  <a:solidFill>
                    <a:schemeClr val="tx1"/>
                  </a:solidFill>
                  <a:latin typeface="Comic Sans MS" panose="030F0902030302020204" pitchFamily="66" charset="0"/>
                  <a:cs typeface="Arial" panose="020B0604020202020204" pitchFamily="34" charset="0"/>
                </a:rPr>
                <a:t>void set (int x, int y)</a:t>
              </a:r>
            </a:p>
          </p:txBody>
        </p:sp>
        <p:sp>
          <p:nvSpPr>
            <p:cNvPr id="37910" name="Line 26">
              <a:extLst>
                <a:ext uri="{FF2B5EF4-FFF2-40B4-BE49-F238E27FC236}">
                  <a16:creationId xmlns:a16="http://schemas.microsoft.com/office/drawing/2014/main" id="{19BBF840-2847-CC47-920D-855DC5B07CD8}"/>
                </a:ext>
              </a:extLst>
            </p:cNvPr>
            <p:cNvSpPr>
              <a:spLocks noChangeShapeType="1"/>
            </p:cNvSpPr>
            <p:nvPr/>
          </p:nvSpPr>
          <p:spPr bwMode="auto">
            <a:xfrm>
              <a:off x="863" y="1505"/>
              <a:ext cx="1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7" name="Group 39">
            <a:extLst>
              <a:ext uri="{FF2B5EF4-FFF2-40B4-BE49-F238E27FC236}">
                <a16:creationId xmlns:a16="http://schemas.microsoft.com/office/drawing/2014/main" id="{A77B9F1D-F80F-E94E-8B43-9050AB278172}"/>
              </a:ext>
            </a:extLst>
          </p:cNvPr>
          <p:cNvGrpSpPr>
            <a:grpSpLocks/>
          </p:cNvGrpSpPr>
          <p:nvPr/>
        </p:nvGrpSpPr>
        <p:grpSpPr bwMode="auto">
          <a:xfrm>
            <a:off x="2316163" y="3533776"/>
            <a:ext cx="3395662" cy="1323975"/>
            <a:chOff x="825" y="2744"/>
            <a:chExt cx="1971" cy="834"/>
          </a:xfrm>
        </p:grpSpPr>
        <p:sp>
          <p:nvSpPr>
            <p:cNvPr id="37907" name="Text Box 21">
              <a:extLst>
                <a:ext uri="{FF2B5EF4-FFF2-40B4-BE49-F238E27FC236}">
                  <a16:creationId xmlns:a16="http://schemas.microsoft.com/office/drawing/2014/main" id="{14A48954-65C3-A54A-83F1-03C4ABE44630}"/>
                </a:ext>
              </a:extLst>
            </p:cNvPr>
            <p:cNvSpPr txBox="1">
              <a:spLocks noChangeArrowheads="1"/>
            </p:cNvSpPr>
            <p:nvPr/>
          </p:nvSpPr>
          <p:spPr bwMode="auto">
            <a:xfrm>
              <a:off x="825" y="2744"/>
              <a:ext cx="1971" cy="834"/>
            </a:xfrm>
            <a:prstGeom prst="rect">
              <a:avLst/>
            </a:prstGeom>
            <a:noFill/>
            <a:ln w="19050">
              <a:solidFill>
                <a:schemeClr val="tx1"/>
              </a:solidFill>
              <a:miter lim="800000"/>
              <a:headEnd/>
              <a:tailEnd/>
            </a:ln>
          </p:spPr>
          <p:txBody>
            <a:bodyPr>
              <a:spAutoFit/>
            </a:bodyPr>
            <a:lstStyle>
              <a:lvl1pPr>
                <a:tabLst>
                  <a:tab pos="457200" algn="l"/>
                </a:tabLst>
                <a:defRPr sz="2000" b="1">
                  <a:solidFill>
                    <a:srgbClr val="FAFD00"/>
                  </a:solidFill>
                  <a:latin typeface="Times New Roman" panose="02020603050405020304" pitchFamily="18" charset="0"/>
                </a:defRPr>
              </a:lvl1pPr>
              <a:lvl2pPr marL="742950" indent="-285750">
                <a:tabLst>
                  <a:tab pos="457200" algn="l"/>
                </a:tabLst>
                <a:defRPr sz="2000" b="1">
                  <a:solidFill>
                    <a:srgbClr val="FAFD00"/>
                  </a:solidFill>
                  <a:latin typeface="Times New Roman" panose="02020603050405020304" pitchFamily="18" charset="0"/>
                </a:defRPr>
              </a:lvl2pPr>
              <a:lvl3pPr marL="1143000" indent="-228600">
                <a:tabLst>
                  <a:tab pos="457200" algn="l"/>
                </a:tabLst>
                <a:defRPr sz="2000" b="1">
                  <a:solidFill>
                    <a:srgbClr val="FAFD00"/>
                  </a:solidFill>
                  <a:latin typeface="Times New Roman" panose="02020603050405020304" pitchFamily="18" charset="0"/>
                </a:defRPr>
              </a:lvl3pPr>
              <a:lvl4pPr marL="1600200" indent="-228600">
                <a:tabLst>
                  <a:tab pos="457200" algn="l"/>
                </a:tabLst>
                <a:defRPr sz="2000" b="1">
                  <a:solidFill>
                    <a:srgbClr val="FAFD00"/>
                  </a:solidFill>
                  <a:latin typeface="Times New Roman" panose="02020603050405020304" pitchFamily="18" charset="0"/>
                </a:defRPr>
              </a:lvl4pPr>
              <a:lvl5pPr marL="2057400" indent="-228600">
                <a:tabLst>
                  <a:tab pos="45720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a:t>
              </a:r>
            </a:p>
            <a:p>
              <a:pPr eaLnBrk="1" hangingPunct="1">
                <a:buFont typeface="Symbol" pitchFamily="2" charset="2"/>
                <a:buChar char="D"/>
              </a:pPr>
              <a:r>
                <a:rPr lang="en-US" altLang="en-US" b="0" dirty="0">
                  <a:solidFill>
                    <a:schemeClr val="tx1"/>
                  </a:solidFill>
                  <a:latin typeface="Comic Sans MS" panose="030F0902030302020204" pitchFamily="66" charset="0"/>
                  <a:cs typeface="Arial" panose="020B0604020202020204" pitchFamily="34" charset="0"/>
                </a:rPr>
                <a:t> // void set (int x, int y)</a:t>
              </a:r>
            </a:p>
          </p:txBody>
        </p:sp>
        <p:sp>
          <p:nvSpPr>
            <p:cNvPr id="37908" name="Line 27">
              <a:extLst>
                <a:ext uri="{FF2B5EF4-FFF2-40B4-BE49-F238E27FC236}">
                  <a16:creationId xmlns:a16="http://schemas.microsoft.com/office/drawing/2014/main" id="{1C3E3559-85ED-0547-8BF2-44419140975C}"/>
                </a:ext>
              </a:extLst>
            </p:cNvPr>
            <p:cNvSpPr>
              <a:spLocks noChangeShapeType="1"/>
            </p:cNvSpPr>
            <p:nvPr/>
          </p:nvSpPr>
          <p:spPr bwMode="auto">
            <a:xfrm>
              <a:off x="825" y="2966"/>
              <a:ext cx="19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898" name="Text Box 30">
            <a:extLst>
              <a:ext uri="{FF2B5EF4-FFF2-40B4-BE49-F238E27FC236}">
                <a16:creationId xmlns:a16="http://schemas.microsoft.com/office/drawing/2014/main" id="{3FF8D657-E43E-4E4C-AC87-007E26EC0FB1}"/>
              </a:ext>
            </a:extLst>
          </p:cNvPr>
          <p:cNvSpPr txBox="1">
            <a:spLocks noChangeArrowheads="1"/>
          </p:cNvSpPr>
          <p:nvPr/>
        </p:nvSpPr>
        <p:spPr bwMode="auto">
          <a:xfrm>
            <a:off x="6435726" y="2070100"/>
            <a:ext cx="3952875" cy="1360488"/>
          </a:xfrm>
          <a:prstGeom prst="rect">
            <a:avLst/>
          </a:prstGeom>
          <a:noFill/>
          <a:ln w="19050">
            <a:solidFill>
              <a:schemeClr val="tx1"/>
            </a:solidFill>
            <a:miter lim="800000"/>
            <a:headEnd/>
            <a:tailEnd/>
          </a:ln>
        </p:spPr>
        <p:txBody>
          <a:bodyPr/>
          <a:lstStyle>
            <a:lvl1pPr>
              <a:tabLst>
                <a:tab pos="457200" algn="l"/>
              </a:tabLst>
              <a:defRPr sz="2000" b="1">
                <a:solidFill>
                  <a:srgbClr val="FAFD00"/>
                </a:solidFill>
                <a:latin typeface="Times New Roman" panose="02020603050405020304" pitchFamily="18" charset="0"/>
              </a:defRPr>
            </a:lvl1pPr>
            <a:lvl2pPr marL="742950" indent="-285750">
              <a:tabLst>
                <a:tab pos="457200" algn="l"/>
              </a:tabLst>
              <a:defRPr sz="2000" b="1">
                <a:solidFill>
                  <a:srgbClr val="FAFD00"/>
                </a:solidFill>
                <a:latin typeface="Times New Roman" panose="02020603050405020304" pitchFamily="18" charset="0"/>
              </a:defRPr>
            </a:lvl2pPr>
            <a:lvl3pPr marL="1143000" indent="-228600">
              <a:tabLst>
                <a:tab pos="457200" algn="l"/>
              </a:tabLst>
              <a:defRPr sz="2000" b="1">
                <a:solidFill>
                  <a:srgbClr val="FAFD00"/>
                </a:solidFill>
                <a:latin typeface="Times New Roman" panose="02020603050405020304" pitchFamily="18" charset="0"/>
              </a:defRPr>
            </a:lvl3pPr>
            <a:lvl4pPr marL="1600200" indent="-228600">
              <a:tabLst>
                <a:tab pos="457200" algn="l"/>
              </a:tabLst>
              <a:defRPr sz="2000" b="1">
                <a:solidFill>
                  <a:srgbClr val="FAFD00"/>
                </a:solidFill>
                <a:latin typeface="Times New Roman" panose="02020603050405020304" pitchFamily="18" charset="0"/>
              </a:defRPr>
            </a:lvl4pPr>
            <a:lvl5pPr marL="2057400" indent="-228600">
              <a:tabLst>
                <a:tab pos="45720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a:p>
            <a:pPr eaLnBrk="1" hangingPunct="1"/>
            <a:r>
              <a:rPr lang="en-US" altLang="en-US" b="0">
                <a:solidFill>
                  <a:schemeClr val="tx1"/>
                </a:solidFill>
                <a:latin typeface="Comic Sans MS" panose="030F0902030302020204" pitchFamily="66" charset="0"/>
                <a:cs typeface="Arial" panose="020B0604020202020204" pitchFamily="34" charset="0"/>
              </a:rPr>
              <a:t>void set (int x, int y) </a:t>
            </a:r>
          </a:p>
          <a:p>
            <a:pPr eaLnBrk="1" hangingPunct="1"/>
            <a:r>
              <a:rPr lang="en-US" altLang="en-US" b="0">
                <a:solidFill>
                  <a:schemeClr val="tx1"/>
                </a:solidFill>
                <a:latin typeface="Comic Sans MS" panose="030F0902030302020204" pitchFamily="66" charset="0"/>
                <a:cs typeface="Arial" panose="020B0604020202020204" pitchFamily="34" charset="0"/>
              </a:rPr>
              <a:t>{ width = 5;…}</a:t>
            </a:r>
          </a:p>
        </p:txBody>
      </p:sp>
      <p:sp>
        <p:nvSpPr>
          <p:cNvPr id="37899" name="Line 31">
            <a:extLst>
              <a:ext uri="{FF2B5EF4-FFF2-40B4-BE49-F238E27FC236}">
                <a16:creationId xmlns:a16="http://schemas.microsoft.com/office/drawing/2014/main" id="{E8301B6C-7A5E-9A4A-9867-4DA0BB69C22A}"/>
              </a:ext>
            </a:extLst>
          </p:cNvPr>
          <p:cNvSpPr>
            <a:spLocks noChangeShapeType="1"/>
          </p:cNvSpPr>
          <p:nvPr/>
        </p:nvSpPr>
        <p:spPr bwMode="auto">
          <a:xfrm>
            <a:off x="6438900" y="2398713"/>
            <a:ext cx="39449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900" name="Group 37">
            <a:extLst>
              <a:ext uri="{FF2B5EF4-FFF2-40B4-BE49-F238E27FC236}">
                <a16:creationId xmlns:a16="http://schemas.microsoft.com/office/drawing/2014/main" id="{FE2896BA-C005-5949-8029-1F8764E545E0}"/>
              </a:ext>
            </a:extLst>
          </p:cNvPr>
          <p:cNvGrpSpPr>
            <a:grpSpLocks/>
          </p:cNvGrpSpPr>
          <p:nvPr/>
        </p:nvGrpSpPr>
        <p:grpSpPr bwMode="auto">
          <a:xfrm>
            <a:off x="6405563" y="3895726"/>
            <a:ext cx="4013200" cy="1724025"/>
            <a:chOff x="3153" y="2328"/>
            <a:chExt cx="2528" cy="1086"/>
          </a:xfrm>
        </p:grpSpPr>
        <p:sp>
          <p:nvSpPr>
            <p:cNvPr id="37905" name="Text Box 29">
              <a:extLst>
                <a:ext uri="{FF2B5EF4-FFF2-40B4-BE49-F238E27FC236}">
                  <a16:creationId xmlns:a16="http://schemas.microsoft.com/office/drawing/2014/main" id="{F4059165-3AB1-E048-9940-FC580BAF0EE4}"/>
                </a:ext>
              </a:extLst>
            </p:cNvPr>
            <p:cNvSpPr txBox="1">
              <a:spLocks noChangeArrowheads="1"/>
            </p:cNvSpPr>
            <p:nvPr/>
          </p:nvSpPr>
          <p:spPr bwMode="auto">
            <a:xfrm>
              <a:off x="3153" y="2328"/>
              <a:ext cx="2528" cy="1086"/>
            </a:xfrm>
            <a:prstGeom prst="rect">
              <a:avLst/>
            </a:prstGeom>
            <a:noFill/>
            <a:ln w="19050">
              <a:solidFill>
                <a:schemeClr val="tx1"/>
              </a:solidFill>
              <a:miter lim="800000"/>
              <a:headEnd/>
              <a:tailEnd/>
            </a:ln>
          </p:spPr>
          <p:txBody>
            <a:bodyPr/>
            <a:lstStyle>
              <a:lvl1pPr>
                <a:tabLst>
                  <a:tab pos="223838" algn="l"/>
                </a:tabLst>
                <a:defRPr sz="2000" b="1">
                  <a:solidFill>
                    <a:srgbClr val="FAFD00"/>
                  </a:solidFill>
                  <a:latin typeface="Times New Roman" panose="02020603050405020304" pitchFamily="18" charset="0"/>
                </a:defRPr>
              </a:lvl1pPr>
              <a:lvl2pPr marL="742950" indent="-285750">
                <a:tabLst>
                  <a:tab pos="223838" algn="l"/>
                </a:tabLst>
                <a:defRPr sz="2000" b="1">
                  <a:solidFill>
                    <a:srgbClr val="FAFD00"/>
                  </a:solidFill>
                  <a:latin typeface="Times New Roman" panose="02020603050405020304" pitchFamily="18" charset="0"/>
                </a:defRPr>
              </a:lvl2pPr>
              <a:lvl3pPr marL="1143000" indent="-228600">
                <a:tabLst>
                  <a:tab pos="223838" algn="l"/>
                </a:tabLst>
                <a:defRPr sz="2000" b="1">
                  <a:solidFill>
                    <a:srgbClr val="FAFD00"/>
                  </a:solidFill>
                  <a:latin typeface="Times New Roman" panose="02020603050405020304" pitchFamily="18" charset="0"/>
                </a:defRPr>
              </a:lvl3pPr>
              <a:lvl4pPr marL="1600200" indent="-228600">
                <a:tabLst>
                  <a:tab pos="223838" algn="l"/>
                </a:tabLst>
                <a:defRPr sz="2000" b="1">
                  <a:solidFill>
                    <a:srgbClr val="FAFD00"/>
                  </a:solidFill>
                  <a:latin typeface="Times New Roman" panose="02020603050405020304" pitchFamily="18" charset="0"/>
                </a:defRPr>
              </a:lvl4pPr>
              <a:lvl5pPr marL="2057400" indent="-228600">
                <a:tabLst>
                  <a:tab pos="223838"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23838"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23838"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23838"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23838"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a:t>
              </a:r>
            </a:p>
            <a:p>
              <a:pPr eaLnBrk="1" hangingPunct="1"/>
              <a:r>
                <a:rPr lang="en-US" altLang="en-US" b="0" dirty="0">
                  <a:solidFill>
                    <a:schemeClr val="tx1"/>
                  </a:solidFill>
                  <a:latin typeface="Comic Sans MS" panose="030F0902030302020204" pitchFamily="66" charset="0"/>
                  <a:cs typeface="Arial" panose="020B0604020202020204" pitchFamily="34" charset="0"/>
                </a:rPr>
                <a:t>   { </a:t>
              </a:r>
              <a:r>
                <a:rPr lang="en-US" altLang="en-US" b="0" dirty="0" err="1">
                  <a:solidFill>
                    <a:schemeClr val="tx1"/>
                  </a:solidFill>
                  <a:latin typeface="Comic Sans MS" panose="030F0902030302020204" pitchFamily="66" charset="0"/>
                  <a:cs typeface="Arial" panose="020B0604020202020204" pitchFamily="34" charset="0"/>
                </a:rPr>
                <a:t>super.set</a:t>
              </a:r>
              <a:r>
                <a:rPr lang="en-US" altLang="en-US" b="0" dirty="0">
                  <a:solidFill>
                    <a:schemeClr val="tx1"/>
                  </a:solidFill>
                  <a:latin typeface="Comic Sans MS" panose="030F0902030302020204" pitchFamily="66" charset="0"/>
                  <a:cs typeface="Arial" panose="020B0604020202020204" pitchFamily="34" charset="0"/>
                </a:rPr>
                <a:t> (x, y); width = 10;}</a:t>
              </a:r>
            </a:p>
            <a:p>
              <a:pPr eaLnBrk="1" hangingPunct="1">
                <a:buFont typeface="Symbol" pitchFamily="2" charset="2"/>
                <a:buChar char="D"/>
              </a:pPr>
              <a:r>
                <a:rPr lang="en-US" altLang="en-US" b="0" dirty="0">
                  <a:solidFill>
                    <a:schemeClr val="tx1"/>
                  </a:solidFill>
                  <a:latin typeface="Comic Sans MS" panose="030F0902030302020204" pitchFamily="66" charset="0"/>
                  <a:cs typeface="Arial" panose="020B0604020202020204" pitchFamily="34" charset="0"/>
                </a:rPr>
                <a:t> { width=10; </a:t>
              </a:r>
              <a:r>
                <a:rPr lang="en-US" altLang="en-US" b="0" dirty="0" err="1">
                  <a:solidFill>
                    <a:schemeClr val="tx1"/>
                  </a:solidFill>
                  <a:latin typeface="Comic Sans MS" panose="030F0902030302020204" pitchFamily="66" charset="0"/>
                  <a:cs typeface="Arial" panose="020B0604020202020204" pitchFamily="34" charset="0"/>
                  <a:sym typeface="Symbol" pitchFamily="2" charset="2"/>
                </a:rPr>
                <a:t>super.set</a:t>
              </a:r>
              <a:r>
                <a:rPr lang="en-US" altLang="en-US" b="0" dirty="0">
                  <a:solidFill>
                    <a:schemeClr val="tx1"/>
                  </a:solidFill>
                  <a:latin typeface="Comic Sans MS" panose="030F0902030302020204" pitchFamily="66" charset="0"/>
                  <a:cs typeface="Arial" panose="020B0604020202020204" pitchFamily="34" charset="0"/>
                  <a:sym typeface="Symbol" pitchFamily="2" charset="2"/>
                </a:rPr>
                <a:t> (x, y); }</a:t>
              </a:r>
            </a:p>
          </p:txBody>
        </p:sp>
        <p:sp>
          <p:nvSpPr>
            <p:cNvPr id="37906" name="Line 32">
              <a:extLst>
                <a:ext uri="{FF2B5EF4-FFF2-40B4-BE49-F238E27FC236}">
                  <a16:creationId xmlns:a16="http://schemas.microsoft.com/office/drawing/2014/main" id="{7D595675-CCE1-EF4B-95F0-FEEA8F22E74E}"/>
                </a:ext>
              </a:extLst>
            </p:cNvPr>
            <p:cNvSpPr>
              <a:spLocks noChangeShapeType="1"/>
            </p:cNvSpPr>
            <p:nvPr/>
          </p:nvSpPr>
          <p:spPr bwMode="auto">
            <a:xfrm>
              <a:off x="3155" y="2546"/>
              <a:ext cx="25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901" name="Group 36">
            <a:extLst>
              <a:ext uri="{FF2B5EF4-FFF2-40B4-BE49-F238E27FC236}">
                <a16:creationId xmlns:a16="http://schemas.microsoft.com/office/drawing/2014/main" id="{FF51ED75-2049-0748-AAE2-E5CFCFC6DEC9}"/>
              </a:ext>
            </a:extLst>
          </p:cNvPr>
          <p:cNvGrpSpPr>
            <a:grpSpLocks/>
          </p:cNvGrpSpPr>
          <p:nvPr/>
        </p:nvGrpSpPr>
        <p:grpSpPr bwMode="auto">
          <a:xfrm>
            <a:off x="8288338" y="3438526"/>
            <a:ext cx="246062" cy="428625"/>
            <a:chOff x="4310" y="2064"/>
            <a:chExt cx="155" cy="270"/>
          </a:xfrm>
        </p:grpSpPr>
        <p:sp>
          <p:nvSpPr>
            <p:cNvPr id="37903" name="AutoShape 34">
              <a:extLst>
                <a:ext uri="{FF2B5EF4-FFF2-40B4-BE49-F238E27FC236}">
                  <a16:creationId xmlns:a16="http://schemas.microsoft.com/office/drawing/2014/main" id="{D2C63D1A-9BF9-CF42-ABFA-2B5B72E72CDC}"/>
                </a:ext>
              </a:extLst>
            </p:cNvPr>
            <p:cNvSpPr>
              <a:spLocks noChangeArrowheads="1"/>
            </p:cNvSpPr>
            <p:nvPr/>
          </p:nvSpPr>
          <p:spPr bwMode="auto">
            <a:xfrm>
              <a:off x="4310" y="2064"/>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7904" name="AutoShape 35">
              <a:extLst>
                <a:ext uri="{FF2B5EF4-FFF2-40B4-BE49-F238E27FC236}">
                  <a16:creationId xmlns:a16="http://schemas.microsoft.com/office/drawing/2014/main" id="{AFD531A0-21BB-6B4B-915C-E2816C82C7D7}"/>
                </a:ext>
              </a:extLst>
            </p:cNvPr>
            <p:cNvCxnSpPr>
              <a:cxnSpLocks noChangeShapeType="1"/>
              <a:stCxn id="37903" idx="3"/>
            </p:cNvCxnSpPr>
            <p:nvPr/>
          </p:nvCxnSpPr>
          <p:spPr bwMode="auto">
            <a:xfrm>
              <a:off x="4388" y="2156"/>
              <a:ext cx="2" cy="17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3441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6EE040C0-FD00-854E-853D-31A04E1CF43B}"/>
              </a:ext>
            </a:extLst>
          </p:cNvPr>
          <p:cNvSpPr>
            <a:spLocks noGrp="1" noChangeArrowheads="1"/>
          </p:cNvSpPr>
          <p:nvPr>
            <p:ph type="title"/>
          </p:nvPr>
        </p:nvSpPr>
        <p:spPr/>
        <p:txBody>
          <a:bodyPr/>
          <a:lstStyle/>
          <a:p>
            <a:r>
              <a:rPr lang="en-US" altLang="en-US"/>
              <a:t>Estimating marbles</a:t>
            </a:r>
          </a:p>
        </p:txBody>
      </p:sp>
      <p:sp>
        <p:nvSpPr>
          <p:cNvPr id="195588" name="Rectangle 4">
            <a:extLst>
              <a:ext uri="{FF2B5EF4-FFF2-40B4-BE49-F238E27FC236}">
                <a16:creationId xmlns:a16="http://schemas.microsoft.com/office/drawing/2014/main" id="{D1845EE7-EC9E-7546-BDC0-3145E238D78E}"/>
              </a:ext>
            </a:extLst>
          </p:cNvPr>
          <p:cNvSpPr>
            <a:spLocks noGrp="1" noChangeArrowheads="1"/>
          </p:cNvSpPr>
          <p:nvPr>
            <p:ph type="body" sz="half" idx="2"/>
          </p:nvPr>
        </p:nvSpPr>
        <p:spPr/>
        <p:txBody>
          <a:bodyPr/>
          <a:lstStyle/>
          <a:p>
            <a:r>
              <a:rPr lang="en-US" altLang="en-US" sz="2400"/>
              <a:t>I mix 100 black marbles into the bowl</a:t>
            </a:r>
          </a:p>
          <a:p>
            <a:pPr lvl="1"/>
            <a:r>
              <a:rPr lang="en-US" altLang="en-US" sz="2000"/>
              <a:t>Stir well ... </a:t>
            </a:r>
          </a:p>
          <a:p>
            <a:r>
              <a:rPr lang="en-US" altLang="en-US" sz="2400"/>
              <a:t>I draw out 100 marbles at random</a:t>
            </a:r>
          </a:p>
          <a:p>
            <a:r>
              <a:rPr lang="en-US" altLang="en-US" sz="2400"/>
              <a:t>20 of them are black</a:t>
            </a:r>
          </a:p>
          <a:p>
            <a:endParaRPr lang="en-US" altLang="en-US" sz="2400"/>
          </a:p>
          <a:p>
            <a:r>
              <a:rPr lang="en-US" altLang="en-US" sz="2400"/>
              <a:t>How many marbles were in the bowl to begin with?</a:t>
            </a:r>
          </a:p>
        </p:txBody>
      </p:sp>
      <p:pic>
        <p:nvPicPr>
          <p:cNvPr id="195589" name="Picture 5">
            <a:extLst>
              <a:ext uri="{FF2B5EF4-FFF2-40B4-BE49-F238E27FC236}">
                <a16:creationId xmlns:a16="http://schemas.microsoft.com/office/drawing/2014/main" id="{3F61349C-ECC4-4340-8F6B-525090062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3760788" cy="282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76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6DD3A848-D0BE-EB4C-8E5B-90FBFDB4C9C1}"/>
              </a:ext>
            </a:extLst>
          </p:cNvPr>
          <p:cNvSpPr>
            <a:spLocks noGrp="1" noChangeArrowheads="1"/>
          </p:cNvSpPr>
          <p:nvPr>
            <p:ph type="title"/>
          </p:nvPr>
        </p:nvSpPr>
        <p:spPr>
          <a:xfrm>
            <a:off x="838200" y="-104435"/>
            <a:ext cx="10515600" cy="1325563"/>
          </a:xfrm>
        </p:spPr>
        <p:txBody>
          <a:bodyPr/>
          <a:lstStyle/>
          <a:p>
            <a:r>
              <a:rPr lang="en-US" altLang="en-US" dirty="0"/>
              <a:t>OO Mutation Operators—</a:t>
            </a:r>
            <a:r>
              <a:rPr lang="en-US" altLang="en-US" i="1" dirty="0"/>
              <a:t>Inheritance</a:t>
            </a:r>
          </a:p>
        </p:txBody>
      </p:sp>
      <p:grpSp>
        <p:nvGrpSpPr>
          <p:cNvPr id="2" name="Group 26">
            <a:extLst>
              <a:ext uri="{FF2B5EF4-FFF2-40B4-BE49-F238E27FC236}">
                <a16:creationId xmlns:a16="http://schemas.microsoft.com/office/drawing/2014/main" id="{DEFC851F-5830-FE43-A8F3-DD20BD85A2D7}"/>
              </a:ext>
            </a:extLst>
          </p:cNvPr>
          <p:cNvGrpSpPr>
            <a:grpSpLocks/>
          </p:cNvGrpSpPr>
          <p:nvPr/>
        </p:nvGrpSpPr>
        <p:grpSpPr bwMode="auto">
          <a:xfrm>
            <a:off x="1946276" y="3294063"/>
            <a:ext cx="8297863" cy="946150"/>
            <a:chOff x="266" y="2412"/>
            <a:chExt cx="5227" cy="596"/>
          </a:xfrm>
        </p:grpSpPr>
        <p:sp>
          <p:nvSpPr>
            <p:cNvPr id="38929" name="Text Box 22">
              <a:extLst>
                <a:ext uri="{FF2B5EF4-FFF2-40B4-BE49-F238E27FC236}">
                  <a16:creationId xmlns:a16="http://schemas.microsoft.com/office/drawing/2014/main" id="{8EAA7A90-9489-8841-BADE-2281CDAC4A77}"/>
                </a:ext>
              </a:extLst>
            </p:cNvPr>
            <p:cNvSpPr txBox="1">
              <a:spLocks noChangeArrowheads="1"/>
            </p:cNvSpPr>
            <p:nvPr/>
          </p:nvSpPr>
          <p:spPr bwMode="auto">
            <a:xfrm>
              <a:off x="266" y="2548"/>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Delete each occurrence of the </a:t>
              </a:r>
              <a:r>
                <a:rPr lang="en-US" altLang="zh-CN" b="0">
                  <a:solidFill>
                    <a:schemeClr val="tx1"/>
                  </a:solidFill>
                  <a:latin typeface="Comic Sans MS" panose="030F0902030302020204" pitchFamily="66" charset="0"/>
                  <a:ea typeface="宋体" panose="02010600030101010101" pitchFamily="2" charset="-122"/>
                </a:rPr>
                <a:t>super</a:t>
              </a:r>
              <a:r>
                <a:rPr lang="en-US" altLang="zh-CN" b="0">
                  <a:solidFill>
                    <a:schemeClr val="tx1"/>
                  </a:solidFill>
                  <a:ea typeface="宋体" panose="02010600030101010101" pitchFamily="2" charset="-122"/>
                </a:rPr>
                <a:t> keyword.</a:t>
              </a:r>
            </a:p>
          </p:txBody>
        </p:sp>
        <p:grpSp>
          <p:nvGrpSpPr>
            <p:cNvPr id="38930" name="Group 19">
              <a:extLst>
                <a:ext uri="{FF2B5EF4-FFF2-40B4-BE49-F238E27FC236}">
                  <a16:creationId xmlns:a16="http://schemas.microsoft.com/office/drawing/2014/main" id="{F1572B8C-AF28-6543-8E3A-8A4A5A132EFF}"/>
                </a:ext>
              </a:extLst>
            </p:cNvPr>
            <p:cNvGrpSpPr>
              <a:grpSpLocks/>
            </p:cNvGrpSpPr>
            <p:nvPr/>
          </p:nvGrpSpPr>
          <p:grpSpPr bwMode="auto">
            <a:xfrm>
              <a:off x="323" y="2412"/>
              <a:ext cx="4550" cy="288"/>
              <a:chOff x="300" y="2544"/>
              <a:chExt cx="4550" cy="288"/>
            </a:xfrm>
          </p:grpSpPr>
          <p:sp>
            <p:nvSpPr>
              <p:cNvPr id="38931" name="AutoShape 13">
                <a:extLst>
                  <a:ext uri="{FF2B5EF4-FFF2-40B4-BE49-F238E27FC236}">
                    <a16:creationId xmlns:a16="http://schemas.microsoft.com/office/drawing/2014/main" id="{A9983E63-7ACF-DB45-98E4-F0099FB8EE8B}"/>
                  </a:ext>
                </a:extLst>
              </p:cNvPr>
              <p:cNvSpPr>
                <a:spLocks noChangeArrowheads="1"/>
              </p:cNvSpPr>
              <p:nvPr/>
            </p:nvSpPr>
            <p:spPr bwMode="auto">
              <a:xfrm>
                <a:off x="301" y="2546"/>
                <a:ext cx="454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8932" name="Text Box 9">
                <a:extLst>
                  <a:ext uri="{FF2B5EF4-FFF2-40B4-BE49-F238E27FC236}">
                    <a16:creationId xmlns:a16="http://schemas.microsoft.com/office/drawing/2014/main" id="{52096D95-7E54-2048-9424-E42CD1EBF6CA}"/>
                  </a:ext>
                </a:extLst>
              </p:cNvPr>
              <p:cNvSpPr txBox="1">
                <a:spLocks noChangeArrowheads="1"/>
              </p:cNvSpPr>
              <p:nvPr/>
            </p:nvSpPr>
            <p:spPr bwMode="auto">
              <a:xfrm>
                <a:off x="300" y="2544"/>
                <a:ext cx="45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7. SKD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Super Keyword Deletion</a:t>
                </a:r>
              </a:p>
            </p:txBody>
          </p:sp>
        </p:grpSp>
      </p:grpSp>
      <p:grpSp>
        <p:nvGrpSpPr>
          <p:cNvPr id="4" name="Group 27">
            <a:extLst>
              <a:ext uri="{FF2B5EF4-FFF2-40B4-BE49-F238E27FC236}">
                <a16:creationId xmlns:a16="http://schemas.microsoft.com/office/drawing/2014/main" id="{07CDC385-049C-E945-9E15-15BCE69AE9F8}"/>
              </a:ext>
            </a:extLst>
          </p:cNvPr>
          <p:cNvGrpSpPr>
            <a:grpSpLocks/>
          </p:cNvGrpSpPr>
          <p:nvPr/>
        </p:nvGrpSpPr>
        <p:grpSpPr bwMode="auto">
          <a:xfrm>
            <a:off x="1946276" y="5233988"/>
            <a:ext cx="8297863" cy="931862"/>
            <a:chOff x="266" y="3297"/>
            <a:chExt cx="5227" cy="587"/>
          </a:xfrm>
        </p:grpSpPr>
        <p:sp>
          <p:nvSpPr>
            <p:cNvPr id="38925" name="Text Box 21">
              <a:extLst>
                <a:ext uri="{FF2B5EF4-FFF2-40B4-BE49-F238E27FC236}">
                  <a16:creationId xmlns:a16="http://schemas.microsoft.com/office/drawing/2014/main" id="{DDFDD5DD-AEBD-9947-BE60-8CB6C46B3E05}"/>
                </a:ext>
              </a:extLst>
            </p:cNvPr>
            <p:cNvSpPr txBox="1">
              <a:spLocks noChangeArrowheads="1"/>
            </p:cNvSpPr>
            <p:nvPr/>
          </p:nvSpPr>
          <p:spPr bwMode="auto">
            <a:xfrm>
              <a:off x="266" y="3424"/>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call to a </a:t>
              </a:r>
              <a:r>
                <a:rPr lang="en-US" altLang="zh-CN" b="0">
                  <a:solidFill>
                    <a:schemeClr val="tx1"/>
                  </a:solidFill>
                  <a:latin typeface="Comic Sans MS" panose="030F0902030302020204" pitchFamily="66" charset="0"/>
                  <a:ea typeface="宋体" panose="02010600030101010101" pitchFamily="2" charset="-122"/>
                </a:rPr>
                <a:t>super</a:t>
              </a:r>
              <a:r>
                <a:rPr lang="en-US" altLang="zh-CN" b="0">
                  <a:solidFill>
                    <a:schemeClr val="tx1"/>
                  </a:solidFill>
                  <a:ea typeface="宋体" panose="02010600030101010101" pitchFamily="2" charset="-122"/>
                </a:rPr>
                <a:t> constructor is deleted.</a:t>
              </a:r>
            </a:p>
          </p:txBody>
        </p:sp>
        <p:grpSp>
          <p:nvGrpSpPr>
            <p:cNvPr id="38926" name="Group 20">
              <a:extLst>
                <a:ext uri="{FF2B5EF4-FFF2-40B4-BE49-F238E27FC236}">
                  <a16:creationId xmlns:a16="http://schemas.microsoft.com/office/drawing/2014/main" id="{FFD0ED58-8FB2-3B47-BC40-3D4E12233D14}"/>
                </a:ext>
              </a:extLst>
            </p:cNvPr>
            <p:cNvGrpSpPr>
              <a:grpSpLocks/>
            </p:cNvGrpSpPr>
            <p:nvPr/>
          </p:nvGrpSpPr>
          <p:grpSpPr bwMode="auto">
            <a:xfrm>
              <a:off x="323" y="3297"/>
              <a:ext cx="4550" cy="288"/>
              <a:chOff x="289" y="3086"/>
              <a:chExt cx="4550" cy="288"/>
            </a:xfrm>
          </p:grpSpPr>
          <p:sp>
            <p:nvSpPr>
              <p:cNvPr id="38927" name="AutoShape 4">
                <a:extLst>
                  <a:ext uri="{FF2B5EF4-FFF2-40B4-BE49-F238E27FC236}">
                    <a16:creationId xmlns:a16="http://schemas.microsoft.com/office/drawing/2014/main" id="{ED8FC30D-9811-AF43-AA2B-C98CCF66AFC5}"/>
                  </a:ext>
                </a:extLst>
              </p:cNvPr>
              <p:cNvSpPr>
                <a:spLocks noChangeArrowheads="1"/>
              </p:cNvSpPr>
              <p:nvPr/>
            </p:nvSpPr>
            <p:spPr bwMode="auto">
              <a:xfrm>
                <a:off x="290" y="3088"/>
                <a:ext cx="454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8928" name="Text Box 11">
                <a:extLst>
                  <a:ext uri="{FF2B5EF4-FFF2-40B4-BE49-F238E27FC236}">
                    <a16:creationId xmlns:a16="http://schemas.microsoft.com/office/drawing/2014/main" id="{5E126188-8426-CE48-8CC9-44D11F8A3399}"/>
                  </a:ext>
                </a:extLst>
              </p:cNvPr>
              <p:cNvSpPr txBox="1">
                <a:spLocks noChangeArrowheads="1"/>
              </p:cNvSpPr>
              <p:nvPr/>
            </p:nvSpPr>
            <p:spPr bwMode="auto">
              <a:xfrm>
                <a:off x="289" y="3086"/>
                <a:ext cx="45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8. PCD </a:t>
                </a:r>
                <a:r>
                  <a:rPr lang="en-US" altLang="zh-CN" b="0" i="1">
                    <a:solidFill>
                      <a:srgbClr val="000000"/>
                    </a:solidFill>
                    <a:ea typeface="宋体" panose="02010600030101010101" pitchFamily="2" charset="-122"/>
                  </a:rPr>
                  <a:t>––</a:t>
                </a:r>
                <a:r>
                  <a:rPr lang="en-US" altLang="en-US" sz="2400" b="0" i="1">
                    <a:solidFill>
                      <a:srgbClr val="000000"/>
                    </a:solidFill>
                  </a:rPr>
                  <a:t>Parent Constructor Deletion</a:t>
                </a:r>
              </a:p>
            </p:txBody>
          </p:sp>
        </p:grpSp>
      </p:grpSp>
      <p:grpSp>
        <p:nvGrpSpPr>
          <p:cNvPr id="6" name="Group 24">
            <a:extLst>
              <a:ext uri="{FF2B5EF4-FFF2-40B4-BE49-F238E27FC236}">
                <a16:creationId xmlns:a16="http://schemas.microsoft.com/office/drawing/2014/main" id="{1BD58A3E-BAC3-834A-BBB1-E44AB79369A1}"/>
              </a:ext>
            </a:extLst>
          </p:cNvPr>
          <p:cNvGrpSpPr>
            <a:grpSpLocks/>
          </p:cNvGrpSpPr>
          <p:nvPr/>
        </p:nvGrpSpPr>
        <p:grpSpPr bwMode="auto">
          <a:xfrm>
            <a:off x="1946276" y="1047750"/>
            <a:ext cx="8297863" cy="1250950"/>
            <a:chOff x="266" y="660"/>
            <a:chExt cx="5227" cy="788"/>
          </a:xfrm>
        </p:grpSpPr>
        <p:sp>
          <p:nvSpPr>
            <p:cNvPr id="38921" name="Text Box 3">
              <a:extLst>
                <a:ext uri="{FF2B5EF4-FFF2-40B4-BE49-F238E27FC236}">
                  <a16:creationId xmlns:a16="http://schemas.microsoft.com/office/drawing/2014/main" id="{93DF5175-316E-4346-BDA7-2DF61449D68C}"/>
                </a:ext>
              </a:extLst>
            </p:cNvPr>
            <p:cNvSpPr txBox="1">
              <a:spLocks noChangeArrowheads="1"/>
            </p:cNvSpPr>
            <p:nvPr/>
          </p:nvSpPr>
          <p:spPr bwMode="auto">
            <a:xfrm>
              <a:off x="266" y="796"/>
              <a:ext cx="5227" cy="652"/>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Renames the parent’s versions of methods that are overridden in a subclass so that the overriding does not affect the parent’s method.</a:t>
              </a:r>
            </a:p>
          </p:txBody>
        </p:sp>
        <p:grpSp>
          <p:nvGrpSpPr>
            <p:cNvPr id="38922" name="Group 17">
              <a:extLst>
                <a:ext uri="{FF2B5EF4-FFF2-40B4-BE49-F238E27FC236}">
                  <a16:creationId xmlns:a16="http://schemas.microsoft.com/office/drawing/2014/main" id="{958335CA-BFFE-B245-9537-98CBDB86BCEB}"/>
                </a:ext>
              </a:extLst>
            </p:cNvPr>
            <p:cNvGrpSpPr>
              <a:grpSpLocks/>
            </p:cNvGrpSpPr>
            <p:nvPr/>
          </p:nvGrpSpPr>
          <p:grpSpPr bwMode="auto">
            <a:xfrm>
              <a:off x="323" y="660"/>
              <a:ext cx="4550" cy="288"/>
              <a:chOff x="323" y="660"/>
              <a:chExt cx="4550" cy="288"/>
            </a:xfrm>
          </p:grpSpPr>
          <p:sp>
            <p:nvSpPr>
              <p:cNvPr id="38923" name="AutoShape 16">
                <a:extLst>
                  <a:ext uri="{FF2B5EF4-FFF2-40B4-BE49-F238E27FC236}">
                    <a16:creationId xmlns:a16="http://schemas.microsoft.com/office/drawing/2014/main" id="{5DBBEEDB-6BF1-F048-B401-08E5A676DF87}"/>
                  </a:ext>
                </a:extLst>
              </p:cNvPr>
              <p:cNvSpPr>
                <a:spLocks noChangeArrowheads="1"/>
              </p:cNvSpPr>
              <p:nvPr/>
            </p:nvSpPr>
            <p:spPr bwMode="auto">
              <a:xfrm>
                <a:off x="324" y="662"/>
                <a:ext cx="454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38924" name="Text Box 6">
                <a:extLst>
                  <a:ext uri="{FF2B5EF4-FFF2-40B4-BE49-F238E27FC236}">
                    <a16:creationId xmlns:a16="http://schemas.microsoft.com/office/drawing/2014/main" id="{315A8521-768E-DB4E-BBB2-A1C4F08BCEEB}"/>
                  </a:ext>
                </a:extLst>
              </p:cNvPr>
              <p:cNvSpPr txBox="1">
                <a:spLocks noChangeArrowheads="1"/>
              </p:cNvSpPr>
              <p:nvPr/>
            </p:nvSpPr>
            <p:spPr bwMode="auto">
              <a:xfrm>
                <a:off x="323" y="660"/>
                <a:ext cx="45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400" b="0">
                    <a:solidFill>
                      <a:srgbClr val="000000"/>
                    </a:solidFill>
                  </a:rPr>
                  <a:t>6. OMR </a:t>
                </a:r>
                <a:r>
                  <a:rPr lang="en-US" altLang="zh-CN" b="0" i="1">
                    <a:solidFill>
                      <a:srgbClr val="000000"/>
                    </a:solidFill>
                    <a:ea typeface="宋体" panose="02010600030101010101" pitchFamily="2" charset="-122"/>
                  </a:rPr>
                  <a:t>––</a:t>
                </a:r>
                <a:r>
                  <a:rPr lang="en-US" altLang="zh-CN" b="0">
                    <a:solidFill>
                      <a:srgbClr val="000000"/>
                    </a:solidFill>
                    <a:ea typeface="宋体" panose="02010600030101010101" pitchFamily="2" charset="-122"/>
                  </a:rPr>
                  <a:t> </a:t>
                </a:r>
                <a:r>
                  <a:rPr lang="en-US" altLang="en-US" sz="2400" b="0" i="1">
                    <a:solidFill>
                      <a:srgbClr val="000000"/>
                    </a:solidFill>
                  </a:rPr>
                  <a:t>Overridden Method Rename</a:t>
                </a:r>
              </a:p>
            </p:txBody>
          </p:sp>
        </p:grpSp>
      </p:grpSp>
    </p:spTree>
    <p:extLst>
      <p:ext uri="{BB962C8B-B14F-4D97-AF65-F5344CB8AC3E}">
        <p14:creationId xmlns:p14="http://schemas.microsoft.com/office/powerpoint/2010/main" val="14419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07E25F05-A061-7747-BD34-C32B1F3DF90B}"/>
              </a:ext>
            </a:extLst>
          </p:cNvPr>
          <p:cNvSpPr>
            <a:spLocks noGrp="1" noChangeArrowheads="1"/>
          </p:cNvSpPr>
          <p:nvPr>
            <p:ph type="title"/>
          </p:nvPr>
        </p:nvSpPr>
        <p:spPr>
          <a:xfrm>
            <a:off x="838200" y="-302143"/>
            <a:ext cx="10515600" cy="1325563"/>
          </a:xfrm>
        </p:spPr>
        <p:txBody>
          <a:bodyPr/>
          <a:lstStyle/>
          <a:p>
            <a:r>
              <a:rPr lang="en-US" altLang="en-US" dirty="0"/>
              <a:t>OO Mutation Operators—</a:t>
            </a:r>
            <a:r>
              <a:rPr lang="en-US" altLang="en-US" i="1" dirty="0"/>
              <a:t>Example</a:t>
            </a:r>
          </a:p>
        </p:txBody>
      </p:sp>
      <p:sp>
        <p:nvSpPr>
          <p:cNvPr id="39941" name="Text Box 4">
            <a:extLst>
              <a:ext uri="{FF2B5EF4-FFF2-40B4-BE49-F238E27FC236}">
                <a16:creationId xmlns:a16="http://schemas.microsoft.com/office/drawing/2014/main" id="{2693E425-1AB5-5F49-9428-46D3063A9408}"/>
              </a:ext>
            </a:extLst>
          </p:cNvPr>
          <p:cNvSpPr txBox="1">
            <a:spLocks noChangeArrowheads="1"/>
          </p:cNvSpPr>
          <p:nvPr/>
        </p:nvSpPr>
        <p:spPr bwMode="auto">
          <a:xfrm>
            <a:off x="1533526" y="812800"/>
            <a:ext cx="4767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6. OMR – Overriding Method Rename</a:t>
            </a:r>
          </a:p>
        </p:txBody>
      </p:sp>
      <p:grpSp>
        <p:nvGrpSpPr>
          <p:cNvPr id="39942" name="Group 54">
            <a:extLst>
              <a:ext uri="{FF2B5EF4-FFF2-40B4-BE49-F238E27FC236}">
                <a16:creationId xmlns:a16="http://schemas.microsoft.com/office/drawing/2014/main" id="{A3199F5B-E369-034D-9BFC-9EE6C238DA7E}"/>
              </a:ext>
            </a:extLst>
          </p:cNvPr>
          <p:cNvGrpSpPr>
            <a:grpSpLocks/>
          </p:cNvGrpSpPr>
          <p:nvPr/>
        </p:nvGrpSpPr>
        <p:grpSpPr bwMode="auto">
          <a:xfrm>
            <a:off x="2078039" y="1187450"/>
            <a:ext cx="3482975" cy="5232400"/>
            <a:chOff x="324" y="748"/>
            <a:chExt cx="2194" cy="3296"/>
          </a:xfrm>
        </p:grpSpPr>
        <p:grpSp>
          <p:nvGrpSpPr>
            <p:cNvPr id="39956" name="Group 23">
              <a:extLst>
                <a:ext uri="{FF2B5EF4-FFF2-40B4-BE49-F238E27FC236}">
                  <a16:creationId xmlns:a16="http://schemas.microsoft.com/office/drawing/2014/main" id="{F9557627-8181-714E-82F8-B4AAC38D9310}"/>
                </a:ext>
              </a:extLst>
            </p:cNvPr>
            <p:cNvGrpSpPr>
              <a:grpSpLocks/>
            </p:cNvGrpSpPr>
            <p:nvPr/>
          </p:nvGrpSpPr>
          <p:grpSpPr bwMode="auto">
            <a:xfrm>
              <a:off x="327" y="748"/>
              <a:ext cx="2189" cy="2374"/>
              <a:chOff x="836" y="1296"/>
              <a:chExt cx="1324" cy="2374"/>
            </a:xfrm>
          </p:grpSpPr>
          <p:sp>
            <p:nvSpPr>
              <p:cNvPr id="39963" name="Text Box 24">
                <a:extLst>
                  <a:ext uri="{FF2B5EF4-FFF2-40B4-BE49-F238E27FC236}">
                    <a16:creationId xmlns:a16="http://schemas.microsoft.com/office/drawing/2014/main" id="{56CDDD34-455A-F44F-B08F-54D79FED1D07}"/>
                  </a:ext>
                </a:extLst>
              </p:cNvPr>
              <p:cNvSpPr txBox="1">
                <a:spLocks noChangeArrowheads="1"/>
              </p:cNvSpPr>
              <p:nvPr/>
            </p:nvSpPr>
            <p:spPr bwMode="auto">
              <a:xfrm>
                <a:off x="836" y="1296"/>
                <a:ext cx="1324" cy="237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11430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eaLnBrk="1" hangingPunct="1"/>
                <a:r>
                  <a:rPr lang="en-US" altLang="en-US" b="0">
                    <a:solidFill>
                      <a:schemeClr val="tx1"/>
                    </a:solidFill>
                    <a:latin typeface="Comic Sans MS" panose="030F0902030302020204" pitchFamily="66" charset="0"/>
                    <a:cs typeface="Arial" panose="020B0604020202020204" pitchFamily="34" charset="0"/>
                  </a:rPr>
                  <a:t>…</a:t>
                </a:r>
              </a:p>
              <a:p>
                <a:pPr eaLnBrk="1" hangingPunct="1"/>
                <a:r>
                  <a:rPr lang="en-US" altLang="en-US" b="0">
                    <a:solidFill>
                      <a:schemeClr val="tx1"/>
                    </a:solidFill>
                    <a:latin typeface="Comic Sans MS" panose="030F0902030302020204" pitchFamily="66" charset="0"/>
                    <a:cs typeface="Arial" panose="020B0604020202020204" pitchFamily="34" charset="0"/>
                  </a:rPr>
                  <a:t>void set (int x, int y)</a:t>
                </a:r>
              </a:p>
              <a:p>
                <a:pPr eaLnBrk="1" hangingPunct="1">
                  <a:buFont typeface="Symbol" pitchFamily="2" charset="2"/>
                  <a:buChar char="D"/>
                </a:pPr>
                <a:r>
                  <a:rPr lang="en-US" altLang="en-US" b="0">
                    <a:solidFill>
                      <a:schemeClr val="tx1"/>
                    </a:solidFill>
                    <a:latin typeface="Comic Sans MS" panose="030F0902030302020204" pitchFamily="66" charset="0"/>
                    <a:cs typeface="Arial" panose="020B0604020202020204" pitchFamily="34" charset="0"/>
                  </a:rPr>
                  <a:t> void setP (int x, int y)</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void setDimension (int d)</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	…</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	set (x, y);</a:t>
                </a:r>
              </a:p>
              <a:p>
                <a:pPr lvl="1" eaLnBrk="1" hangingPunct="1">
                  <a:buFont typeface="Symbol" pitchFamily="2" charset="2"/>
                  <a:buChar char="D"/>
                </a:pPr>
                <a:r>
                  <a:rPr lang="en-US" altLang="en-US" b="0">
                    <a:solidFill>
                      <a:schemeClr val="tx1"/>
                    </a:solidFill>
                    <a:latin typeface="Comic Sans MS" panose="030F0902030302020204" pitchFamily="66" charset="0"/>
                    <a:cs typeface="Arial" panose="020B0604020202020204" pitchFamily="34" charset="0"/>
                  </a:rPr>
                  <a:t> setP (x, y);</a:t>
                </a:r>
              </a:p>
              <a:p>
                <a:pPr lvl="1"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	…</a:t>
                </a:r>
              </a:p>
              <a:p>
                <a:pPr eaLnBrk="1" hangingPunct="1">
                  <a:buFont typeface="Symbol" pitchFamily="2" charset="2"/>
                  <a:buNone/>
                </a:pPr>
                <a:r>
                  <a:rPr lang="en-US" altLang="en-US" b="0">
                    <a:solidFill>
                      <a:schemeClr val="tx1"/>
                    </a:solidFill>
                    <a:latin typeface="Comic Sans MS" panose="030F0902030302020204" pitchFamily="66" charset="0"/>
                    <a:cs typeface="Arial" panose="020B0604020202020204" pitchFamily="34" charset="0"/>
                  </a:rPr>
                  <a:t>}</a:t>
                </a:r>
              </a:p>
            </p:txBody>
          </p:sp>
          <p:sp>
            <p:nvSpPr>
              <p:cNvPr id="39964" name="Line 25">
                <a:extLst>
                  <a:ext uri="{FF2B5EF4-FFF2-40B4-BE49-F238E27FC236}">
                    <a16:creationId xmlns:a16="http://schemas.microsoft.com/office/drawing/2014/main" id="{0D07183D-63AE-FC47-98B0-C36591ECFFB0}"/>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57" name="Group 31">
              <a:extLst>
                <a:ext uri="{FF2B5EF4-FFF2-40B4-BE49-F238E27FC236}">
                  <a16:creationId xmlns:a16="http://schemas.microsoft.com/office/drawing/2014/main" id="{D236EBA5-2498-E347-9F80-A5215F54A545}"/>
                </a:ext>
              </a:extLst>
            </p:cNvPr>
            <p:cNvGrpSpPr>
              <a:grpSpLocks/>
            </p:cNvGrpSpPr>
            <p:nvPr/>
          </p:nvGrpSpPr>
          <p:grpSpPr bwMode="auto">
            <a:xfrm>
              <a:off x="324" y="3398"/>
              <a:ext cx="2194" cy="646"/>
              <a:chOff x="324" y="3290"/>
              <a:chExt cx="1324" cy="646"/>
            </a:xfrm>
          </p:grpSpPr>
          <p:sp>
            <p:nvSpPr>
              <p:cNvPr id="39961" name="Text Box 27">
                <a:extLst>
                  <a:ext uri="{FF2B5EF4-FFF2-40B4-BE49-F238E27FC236}">
                    <a16:creationId xmlns:a16="http://schemas.microsoft.com/office/drawing/2014/main" id="{2A1B1A3F-875B-324D-9B91-F61A098C047F}"/>
                  </a:ext>
                </a:extLst>
              </p:cNvPr>
              <p:cNvSpPr txBox="1">
                <a:spLocks noChangeArrowheads="1"/>
              </p:cNvSpPr>
              <p:nvPr/>
            </p:nvSpPr>
            <p:spPr bwMode="auto">
              <a:xfrm>
                <a:off x="324" y="3290"/>
                <a:ext cx="1324" cy="646"/>
              </a:xfrm>
              <a:prstGeom prst="rect">
                <a:avLst/>
              </a:prstGeom>
              <a:noFill/>
              <a:ln w="19050">
                <a:solidFill>
                  <a:schemeClr val="tx1"/>
                </a:solidFill>
                <a:miter lim="800000"/>
                <a:headEnd/>
                <a:tailEnd/>
              </a:ln>
            </p:spPr>
            <p:txBody>
              <a:bodyPr>
                <a:spAutoFit/>
              </a:bodyPr>
              <a:lstStyle>
                <a:lvl1pPr>
                  <a:tabLst>
                    <a:tab pos="457200" algn="l"/>
                  </a:tabLst>
                  <a:defRPr sz="2000" b="1">
                    <a:solidFill>
                      <a:srgbClr val="FAFD00"/>
                    </a:solidFill>
                    <a:latin typeface="Times New Roman" panose="02020603050405020304" pitchFamily="18" charset="0"/>
                  </a:defRPr>
                </a:lvl1pPr>
                <a:lvl2pPr marL="742950" indent="-285750">
                  <a:tabLst>
                    <a:tab pos="457200" algn="l"/>
                  </a:tabLst>
                  <a:defRPr sz="2000" b="1">
                    <a:solidFill>
                      <a:srgbClr val="FAFD00"/>
                    </a:solidFill>
                    <a:latin typeface="Times New Roman" panose="02020603050405020304" pitchFamily="18" charset="0"/>
                  </a:defRPr>
                </a:lvl2pPr>
                <a:lvl3pPr marL="1143000" indent="-228600">
                  <a:tabLst>
                    <a:tab pos="457200" algn="l"/>
                  </a:tabLst>
                  <a:defRPr sz="2000" b="1">
                    <a:solidFill>
                      <a:srgbClr val="FAFD00"/>
                    </a:solidFill>
                    <a:latin typeface="Times New Roman" panose="02020603050405020304" pitchFamily="18" charset="0"/>
                  </a:defRPr>
                </a:lvl3pPr>
                <a:lvl4pPr marL="1600200" indent="-228600">
                  <a:tabLst>
                    <a:tab pos="457200" algn="l"/>
                  </a:tabLst>
                  <a:defRPr sz="2000" b="1">
                    <a:solidFill>
                      <a:srgbClr val="FAFD00"/>
                    </a:solidFill>
                    <a:latin typeface="Times New Roman" panose="02020603050405020304" pitchFamily="18" charset="0"/>
                  </a:defRPr>
                </a:lvl4pPr>
                <a:lvl5pPr marL="2057400" indent="-228600">
                  <a:tabLst>
                    <a:tab pos="45720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colorpoint</a:t>
                </a:r>
              </a:p>
              <a:p>
                <a:pPr eaLnBrk="1" hangingPunct="1"/>
                <a:r>
                  <a:rPr lang="en-US" altLang="en-US" b="0">
                    <a:solidFill>
                      <a:schemeClr val="tx1"/>
                    </a:solidFill>
                    <a:latin typeface="Comic Sans MS" panose="030F0902030302020204" pitchFamily="66" charset="0"/>
                    <a:cs typeface="Arial" panose="020B0604020202020204" pitchFamily="34" charset="0"/>
                  </a:rPr>
                  <a:t>…</a:t>
                </a:r>
              </a:p>
              <a:p>
                <a:pPr eaLnBrk="1" hangingPunct="1"/>
                <a:r>
                  <a:rPr lang="en-US" altLang="en-US" b="0">
                    <a:solidFill>
                      <a:schemeClr val="tx1"/>
                    </a:solidFill>
                    <a:latin typeface="Comic Sans MS" panose="030F0902030302020204" pitchFamily="66" charset="0"/>
                    <a:cs typeface="Arial" panose="020B0604020202020204" pitchFamily="34" charset="0"/>
                  </a:rPr>
                  <a:t>void set (int x, int y)</a:t>
                </a:r>
              </a:p>
            </p:txBody>
          </p:sp>
          <p:sp>
            <p:nvSpPr>
              <p:cNvPr id="39962" name="Line 30">
                <a:extLst>
                  <a:ext uri="{FF2B5EF4-FFF2-40B4-BE49-F238E27FC236}">
                    <a16:creationId xmlns:a16="http://schemas.microsoft.com/office/drawing/2014/main" id="{FF495D45-1940-B947-A167-4A9CA29A135E}"/>
                  </a:ext>
                </a:extLst>
              </p:cNvPr>
              <p:cNvSpPr>
                <a:spLocks noChangeShapeType="1"/>
              </p:cNvSpPr>
              <p:nvPr/>
            </p:nvSpPr>
            <p:spPr bwMode="auto">
              <a:xfrm>
                <a:off x="327" y="3508"/>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58" name="Group 32">
              <a:extLst>
                <a:ext uri="{FF2B5EF4-FFF2-40B4-BE49-F238E27FC236}">
                  <a16:creationId xmlns:a16="http://schemas.microsoft.com/office/drawing/2014/main" id="{75B9690A-2E72-6041-8E3B-572EE5583E6E}"/>
                </a:ext>
              </a:extLst>
            </p:cNvPr>
            <p:cNvGrpSpPr>
              <a:grpSpLocks/>
            </p:cNvGrpSpPr>
            <p:nvPr/>
          </p:nvGrpSpPr>
          <p:grpSpPr bwMode="auto">
            <a:xfrm>
              <a:off x="1343" y="3132"/>
              <a:ext cx="155" cy="270"/>
              <a:chOff x="4310" y="2064"/>
              <a:chExt cx="155" cy="270"/>
            </a:xfrm>
          </p:grpSpPr>
          <p:sp>
            <p:nvSpPr>
              <p:cNvPr id="39959" name="AutoShape 33">
                <a:extLst>
                  <a:ext uri="{FF2B5EF4-FFF2-40B4-BE49-F238E27FC236}">
                    <a16:creationId xmlns:a16="http://schemas.microsoft.com/office/drawing/2014/main" id="{3591C369-2929-DC4F-BBFA-602AD8F30A43}"/>
                  </a:ext>
                </a:extLst>
              </p:cNvPr>
              <p:cNvSpPr>
                <a:spLocks noChangeArrowheads="1"/>
              </p:cNvSpPr>
              <p:nvPr/>
            </p:nvSpPr>
            <p:spPr bwMode="auto">
              <a:xfrm>
                <a:off x="4310" y="2064"/>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9960" name="AutoShape 34">
                <a:extLst>
                  <a:ext uri="{FF2B5EF4-FFF2-40B4-BE49-F238E27FC236}">
                    <a16:creationId xmlns:a16="http://schemas.microsoft.com/office/drawing/2014/main" id="{134FE411-1857-3A4E-859B-78AA53292FED}"/>
                  </a:ext>
                </a:extLst>
              </p:cNvPr>
              <p:cNvCxnSpPr>
                <a:cxnSpLocks noChangeShapeType="1"/>
                <a:stCxn id="39959" idx="3"/>
              </p:cNvCxnSpPr>
              <p:nvPr/>
            </p:nvCxnSpPr>
            <p:spPr bwMode="auto">
              <a:xfrm>
                <a:off x="4388" y="2156"/>
                <a:ext cx="2" cy="17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sp>
        <p:nvSpPr>
          <p:cNvPr id="39943" name="Text Box 35">
            <a:extLst>
              <a:ext uri="{FF2B5EF4-FFF2-40B4-BE49-F238E27FC236}">
                <a16:creationId xmlns:a16="http://schemas.microsoft.com/office/drawing/2014/main" id="{747D7BD4-C39A-0D4C-8DFF-E0D6C483A3A4}"/>
              </a:ext>
            </a:extLst>
          </p:cNvPr>
          <p:cNvSpPr txBox="1">
            <a:spLocks noChangeArrowheads="1"/>
          </p:cNvSpPr>
          <p:nvPr/>
        </p:nvSpPr>
        <p:spPr bwMode="auto">
          <a:xfrm>
            <a:off x="3967163" y="3530601"/>
            <a:ext cx="2438400" cy="1484313"/>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eaLnBrk="1" hangingPunct="1"/>
            <a:r>
              <a:rPr lang="en-US" altLang="en-US" sz="1800" b="0" dirty="0">
                <a:solidFill>
                  <a:schemeClr val="tx2"/>
                </a:solidFill>
                <a:latin typeface="Comic Sans MS" panose="030F0902030302020204" pitchFamily="66" charset="0"/>
                <a:cs typeface="Arial" panose="020B0604020202020204" pitchFamily="34" charset="0"/>
              </a:rPr>
              <a:t>point p;</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p = new </a:t>
            </a:r>
            <a:r>
              <a:rPr lang="en-US" altLang="en-US" sz="1800" b="0" dirty="0" err="1">
                <a:solidFill>
                  <a:schemeClr val="tx2"/>
                </a:solidFill>
                <a:latin typeface="Comic Sans MS" panose="030F0902030302020204" pitchFamily="66" charset="0"/>
                <a:cs typeface="Arial" panose="020B0604020202020204" pitchFamily="34" charset="0"/>
              </a:rPr>
              <a:t>colorpoint</a:t>
            </a:r>
            <a:r>
              <a:rPr lang="en-US" altLang="en-US" sz="1800" b="0" dirty="0">
                <a:solidFill>
                  <a:schemeClr val="tx2"/>
                </a:solidFill>
                <a:latin typeface="Comic Sans MS" panose="030F0902030302020204" pitchFamily="66" charset="0"/>
                <a:cs typeface="Arial" panose="020B0604020202020204" pitchFamily="34" charset="0"/>
              </a:rPr>
              <a:t> ();</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      …</a:t>
            </a:r>
          </a:p>
          <a:p>
            <a:pPr eaLnBrk="1" hangingPunct="1"/>
            <a:r>
              <a:rPr lang="en-US" altLang="en-US" sz="1800" b="0" dirty="0" err="1">
                <a:solidFill>
                  <a:schemeClr val="tx2"/>
                </a:solidFill>
                <a:latin typeface="Comic Sans MS" panose="030F0902030302020204" pitchFamily="66" charset="0"/>
                <a:cs typeface="Arial" panose="020B0604020202020204" pitchFamily="34" charset="0"/>
              </a:rPr>
              <a:t>p.set</a:t>
            </a:r>
            <a:r>
              <a:rPr lang="en-US" altLang="en-US" sz="1800" b="0" dirty="0">
                <a:solidFill>
                  <a:schemeClr val="tx2"/>
                </a:solidFill>
                <a:latin typeface="Comic Sans MS" panose="030F0902030302020204" pitchFamily="66" charset="0"/>
                <a:cs typeface="Arial" panose="020B0604020202020204" pitchFamily="34" charset="0"/>
              </a:rPr>
              <a:t> (1, 2);</a:t>
            </a:r>
          </a:p>
          <a:p>
            <a:pPr eaLnBrk="1" hangingPunct="1"/>
            <a:r>
              <a:rPr lang="en-US" altLang="en-US" sz="1800" b="0" dirty="0" err="1">
                <a:solidFill>
                  <a:schemeClr val="tx2"/>
                </a:solidFill>
                <a:latin typeface="Comic Sans MS" panose="030F0902030302020204" pitchFamily="66" charset="0"/>
                <a:cs typeface="Arial" panose="020B0604020202020204" pitchFamily="34" charset="0"/>
              </a:rPr>
              <a:t>p.setDimension</a:t>
            </a:r>
            <a:r>
              <a:rPr lang="en-US" altLang="en-US" sz="1800" b="0" dirty="0">
                <a:solidFill>
                  <a:schemeClr val="tx2"/>
                </a:solidFill>
                <a:latin typeface="Comic Sans MS" panose="030F0902030302020204" pitchFamily="66" charset="0"/>
                <a:cs typeface="Arial" panose="020B0604020202020204" pitchFamily="34" charset="0"/>
              </a:rPr>
              <a:t> (3);</a:t>
            </a:r>
          </a:p>
        </p:txBody>
      </p:sp>
      <p:sp>
        <p:nvSpPr>
          <p:cNvPr id="39945" name="Text Box 4">
            <a:extLst>
              <a:ext uri="{FF2B5EF4-FFF2-40B4-BE49-F238E27FC236}">
                <a16:creationId xmlns:a16="http://schemas.microsoft.com/office/drawing/2014/main" id="{1B8281FD-328B-DB49-8C00-D72CB3D19817}"/>
              </a:ext>
            </a:extLst>
          </p:cNvPr>
          <p:cNvSpPr txBox="1">
            <a:spLocks noChangeArrowheads="1"/>
          </p:cNvSpPr>
          <p:nvPr/>
        </p:nvSpPr>
        <p:spPr bwMode="auto">
          <a:xfrm>
            <a:off x="6318251" y="844550"/>
            <a:ext cx="425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7. SKD – Super Keyword Deletion</a:t>
            </a:r>
          </a:p>
        </p:txBody>
      </p:sp>
      <p:grpSp>
        <p:nvGrpSpPr>
          <p:cNvPr id="39946" name="Group 42">
            <a:extLst>
              <a:ext uri="{FF2B5EF4-FFF2-40B4-BE49-F238E27FC236}">
                <a16:creationId xmlns:a16="http://schemas.microsoft.com/office/drawing/2014/main" id="{541F209C-B3C3-DA47-8D62-174D79952BAC}"/>
              </a:ext>
            </a:extLst>
          </p:cNvPr>
          <p:cNvGrpSpPr>
            <a:grpSpLocks/>
          </p:cNvGrpSpPr>
          <p:nvPr/>
        </p:nvGrpSpPr>
        <p:grpSpPr bwMode="auto">
          <a:xfrm>
            <a:off x="7102476" y="2068513"/>
            <a:ext cx="2297113" cy="3105150"/>
            <a:chOff x="886" y="1446"/>
            <a:chExt cx="1324" cy="1956"/>
          </a:xfrm>
        </p:grpSpPr>
        <p:grpSp>
          <p:nvGrpSpPr>
            <p:cNvPr id="39947" name="Group 27">
              <a:extLst>
                <a:ext uri="{FF2B5EF4-FFF2-40B4-BE49-F238E27FC236}">
                  <a16:creationId xmlns:a16="http://schemas.microsoft.com/office/drawing/2014/main" id="{139E0990-BFD2-984F-9085-7E31C17E2059}"/>
                </a:ext>
              </a:extLst>
            </p:cNvPr>
            <p:cNvGrpSpPr>
              <a:grpSpLocks/>
            </p:cNvGrpSpPr>
            <p:nvPr/>
          </p:nvGrpSpPr>
          <p:grpSpPr bwMode="auto">
            <a:xfrm>
              <a:off x="1471" y="1917"/>
              <a:ext cx="155" cy="264"/>
              <a:chOff x="1329" y="1917"/>
              <a:chExt cx="155" cy="264"/>
            </a:xfrm>
          </p:grpSpPr>
          <p:sp>
            <p:nvSpPr>
              <p:cNvPr id="39954" name="AutoShape 20">
                <a:extLst>
                  <a:ext uri="{FF2B5EF4-FFF2-40B4-BE49-F238E27FC236}">
                    <a16:creationId xmlns:a16="http://schemas.microsoft.com/office/drawing/2014/main" id="{2F0D79D8-092F-B34A-88BC-88097D3116E9}"/>
                  </a:ext>
                </a:extLst>
              </p:cNvPr>
              <p:cNvSpPr>
                <a:spLocks noChangeArrowheads="1"/>
              </p:cNvSpPr>
              <p:nvPr/>
            </p:nvSpPr>
            <p:spPr bwMode="auto">
              <a:xfrm>
                <a:off x="1329" y="1917"/>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39955" name="AutoShape 21">
                <a:extLst>
                  <a:ext uri="{FF2B5EF4-FFF2-40B4-BE49-F238E27FC236}">
                    <a16:creationId xmlns:a16="http://schemas.microsoft.com/office/drawing/2014/main" id="{7774CD2D-76A9-EF48-9215-B586CCA4EEAF}"/>
                  </a:ext>
                </a:extLst>
              </p:cNvPr>
              <p:cNvCxnSpPr>
                <a:cxnSpLocks noChangeShapeType="1"/>
                <a:stCxn id="39954" idx="3"/>
                <a:endCxn id="39950" idx="0"/>
              </p:cNvCxnSpPr>
              <p:nvPr/>
            </p:nvCxnSpPr>
            <p:spPr bwMode="auto">
              <a:xfrm flipH="1">
                <a:off x="1406" y="2003"/>
                <a:ext cx="0" cy="17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9948" name="Group 22">
              <a:extLst>
                <a:ext uri="{FF2B5EF4-FFF2-40B4-BE49-F238E27FC236}">
                  <a16:creationId xmlns:a16="http://schemas.microsoft.com/office/drawing/2014/main" id="{EA2BC271-9FD2-DF40-B097-7D3EDBA68C12}"/>
                </a:ext>
              </a:extLst>
            </p:cNvPr>
            <p:cNvGrpSpPr>
              <a:grpSpLocks/>
            </p:cNvGrpSpPr>
            <p:nvPr/>
          </p:nvGrpSpPr>
          <p:grpSpPr bwMode="auto">
            <a:xfrm>
              <a:off x="886" y="1446"/>
              <a:ext cx="1324" cy="454"/>
              <a:chOff x="836" y="1296"/>
              <a:chExt cx="1324" cy="454"/>
            </a:xfrm>
          </p:grpSpPr>
          <p:sp>
            <p:nvSpPr>
              <p:cNvPr id="39952" name="Text Box 23">
                <a:extLst>
                  <a:ext uri="{FF2B5EF4-FFF2-40B4-BE49-F238E27FC236}">
                    <a16:creationId xmlns:a16="http://schemas.microsoft.com/office/drawing/2014/main" id="{D2C31A83-A778-F64F-ABF6-DE7947B84F3F}"/>
                  </a:ext>
                </a:extLst>
              </p:cNvPr>
              <p:cNvSpPr txBox="1">
                <a:spLocks noChangeArrowheads="1"/>
              </p:cNvSpPr>
              <p:nvPr/>
            </p:nvSpPr>
            <p:spPr bwMode="auto">
              <a:xfrm>
                <a:off x="836" y="1296"/>
                <a:ext cx="1324"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eaLnBrk="1" hangingPunct="1"/>
                <a:r>
                  <a:rPr lang="en-US" altLang="en-US" b="0">
                    <a:solidFill>
                      <a:schemeClr val="tx1"/>
                    </a:solidFill>
                    <a:latin typeface="Comic Sans MS" panose="030F0902030302020204" pitchFamily="66" charset="0"/>
                    <a:cs typeface="Arial" panose="020B0604020202020204" pitchFamily="34" charset="0"/>
                  </a:rPr>
                  <a:t>int getX()</a:t>
                </a:r>
              </a:p>
            </p:txBody>
          </p:sp>
          <p:sp>
            <p:nvSpPr>
              <p:cNvPr id="39953" name="Line 24">
                <a:extLst>
                  <a:ext uri="{FF2B5EF4-FFF2-40B4-BE49-F238E27FC236}">
                    <a16:creationId xmlns:a16="http://schemas.microsoft.com/office/drawing/2014/main" id="{3021E0FC-E2EA-F44D-8C54-065DF31DB8B5}"/>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9" name="Group 26">
              <a:extLst>
                <a:ext uri="{FF2B5EF4-FFF2-40B4-BE49-F238E27FC236}">
                  <a16:creationId xmlns:a16="http://schemas.microsoft.com/office/drawing/2014/main" id="{B97EDA25-BF69-5B46-8007-7D0BB30FC379}"/>
                </a:ext>
              </a:extLst>
            </p:cNvPr>
            <p:cNvGrpSpPr>
              <a:grpSpLocks/>
            </p:cNvGrpSpPr>
            <p:nvPr/>
          </p:nvGrpSpPr>
          <p:grpSpPr bwMode="auto">
            <a:xfrm>
              <a:off x="886" y="2181"/>
              <a:ext cx="1324" cy="1221"/>
              <a:chOff x="746" y="2181"/>
              <a:chExt cx="1324" cy="1221"/>
            </a:xfrm>
          </p:grpSpPr>
          <p:sp>
            <p:nvSpPr>
              <p:cNvPr id="39950" name="Text Box 19">
                <a:extLst>
                  <a:ext uri="{FF2B5EF4-FFF2-40B4-BE49-F238E27FC236}">
                    <a16:creationId xmlns:a16="http://schemas.microsoft.com/office/drawing/2014/main" id="{262E9905-619B-3643-A2AC-1C094EE3DCE0}"/>
                  </a:ext>
                </a:extLst>
              </p:cNvPr>
              <p:cNvSpPr txBox="1">
                <a:spLocks noChangeArrowheads="1"/>
              </p:cNvSpPr>
              <p:nvPr/>
            </p:nvSpPr>
            <p:spPr bwMode="auto">
              <a:xfrm>
                <a:off x="746" y="2181"/>
                <a:ext cx="1324" cy="1221"/>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2349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int </a:t>
                </a:r>
                <a:r>
                  <a:rPr lang="en-US" altLang="en-US" b="0" dirty="0" err="1">
                    <a:solidFill>
                      <a:schemeClr val="tx1"/>
                    </a:solidFill>
                    <a:latin typeface="Comic Sans MS" panose="030F0902030302020204" pitchFamily="66" charset="0"/>
                    <a:cs typeface="Arial" panose="020B0604020202020204" pitchFamily="34" charset="0"/>
                  </a:rPr>
                  <a:t>getX</a:t>
                </a:r>
                <a:r>
                  <a:rPr lang="en-US" altLang="en-US" b="0" dirty="0">
                    <a:solidFill>
                      <a:schemeClr val="tx1"/>
                    </a:solidFill>
                    <a:latin typeface="Comic Sans MS" panose="030F0902030302020204" pitchFamily="66" charset="0"/>
                    <a:cs typeface="Arial" panose="020B0604020202020204" pitchFamily="34" charset="0"/>
                  </a:rPr>
                  <a:t> ()</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	return </a:t>
                </a:r>
                <a:r>
                  <a:rPr lang="en-US" altLang="en-US" b="0" dirty="0" err="1">
                    <a:solidFill>
                      <a:schemeClr val="tx1"/>
                    </a:solidFill>
                    <a:latin typeface="Comic Sans MS" panose="030F0902030302020204" pitchFamily="66" charset="0"/>
                    <a:cs typeface="Arial" panose="020B0604020202020204" pitchFamily="34" charset="0"/>
                  </a:rPr>
                  <a:t>super.x</a:t>
                </a:r>
                <a:r>
                  <a:rPr lang="en-US" altLang="en-US" b="0" dirty="0">
                    <a:solidFill>
                      <a:schemeClr val="tx1"/>
                    </a:solidFill>
                    <a:latin typeface="Comic Sans MS" panose="030F0902030302020204" pitchFamily="66" charset="0"/>
                    <a:cs typeface="Arial" panose="020B0604020202020204" pitchFamily="34" charset="0"/>
                  </a:rPr>
                  <a:t>;</a:t>
                </a:r>
              </a:p>
              <a:p>
                <a:pPr lvl="1" eaLnBrk="1" hangingPunct="1">
                  <a:buFont typeface="Symbol" pitchFamily="2" charset="2"/>
                  <a:buChar char="D"/>
                </a:pPr>
                <a:r>
                  <a:rPr lang="en-US" altLang="en-US" b="0" dirty="0">
                    <a:solidFill>
                      <a:schemeClr val="tx1"/>
                    </a:solidFill>
                    <a:latin typeface="Comic Sans MS" panose="030F0902030302020204" pitchFamily="66" charset="0"/>
                    <a:cs typeface="Arial" panose="020B0604020202020204" pitchFamily="34" charset="0"/>
                  </a:rPr>
                  <a:t> return x;</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p:txBody>
          </p:sp>
          <p:sp>
            <p:nvSpPr>
              <p:cNvPr id="39951" name="Line 25">
                <a:extLst>
                  <a:ext uri="{FF2B5EF4-FFF2-40B4-BE49-F238E27FC236}">
                    <a16:creationId xmlns:a16="http://schemas.microsoft.com/office/drawing/2014/main" id="{59AAB70B-E842-8343-AC2C-3FB689C70D99}"/>
                  </a:ext>
                </a:extLst>
              </p:cNvPr>
              <p:cNvSpPr>
                <a:spLocks noChangeShapeType="1"/>
              </p:cNvSpPr>
              <p:nvPr/>
            </p:nvSpPr>
            <p:spPr bwMode="auto">
              <a:xfrm>
                <a:off x="749" y="24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691567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51520AEB-82CD-4043-AFBA-506B18A68C2F}"/>
              </a:ext>
            </a:extLst>
          </p:cNvPr>
          <p:cNvSpPr>
            <a:spLocks noGrp="1" noChangeArrowheads="1"/>
          </p:cNvSpPr>
          <p:nvPr>
            <p:ph type="title"/>
          </p:nvPr>
        </p:nvSpPr>
        <p:spPr>
          <a:xfrm>
            <a:off x="838200" y="142702"/>
            <a:ext cx="10515600" cy="1325563"/>
          </a:xfrm>
        </p:spPr>
        <p:txBody>
          <a:bodyPr/>
          <a:lstStyle/>
          <a:p>
            <a:r>
              <a:rPr lang="en-US" altLang="en-US" dirty="0"/>
              <a:t>OO Mutation Operators—</a:t>
            </a:r>
            <a:r>
              <a:rPr lang="en-US" altLang="en-US" i="1" dirty="0"/>
              <a:t>Example</a:t>
            </a:r>
          </a:p>
        </p:txBody>
      </p:sp>
      <p:grpSp>
        <p:nvGrpSpPr>
          <p:cNvPr id="40965" name="Group 27">
            <a:extLst>
              <a:ext uri="{FF2B5EF4-FFF2-40B4-BE49-F238E27FC236}">
                <a16:creationId xmlns:a16="http://schemas.microsoft.com/office/drawing/2014/main" id="{66CB13C5-6EF1-FF41-8A44-4B138E84DF7D}"/>
              </a:ext>
            </a:extLst>
          </p:cNvPr>
          <p:cNvGrpSpPr>
            <a:grpSpLocks/>
          </p:cNvGrpSpPr>
          <p:nvPr/>
        </p:nvGrpSpPr>
        <p:grpSpPr bwMode="auto">
          <a:xfrm>
            <a:off x="4052889" y="1111250"/>
            <a:ext cx="4086225" cy="4787900"/>
            <a:chOff x="4776788" y="1111250"/>
            <a:chExt cx="4087812" cy="4787900"/>
          </a:xfrm>
        </p:grpSpPr>
        <p:sp>
          <p:nvSpPr>
            <p:cNvPr id="40967" name="Text Box 11">
              <a:extLst>
                <a:ext uri="{FF2B5EF4-FFF2-40B4-BE49-F238E27FC236}">
                  <a16:creationId xmlns:a16="http://schemas.microsoft.com/office/drawing/2014/main" id="{C0BB124A-0771-AC4B-A274-17899DCB0283}"/>
                </a:ext>
              </a:extLst>
            </p:cNvPr>
            <p:cNvSpPr txBox="1">
              <a:spLocks noChangeArrowheads="1"/>
            </p:cNvSpPr>
            <p:nvPr/>
          </p:nvSpPr>
          <p:spPr bwMode="auto">
            <a:xfrm>
              <a:off x="4922044" y="1111250"/>
              <a:ext cx="3797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8. PCD – Parent Constructor Deletion</a:t>
              </a:r>
            </a:p>
          </p:txBody>
        </p:sp>
        <p:grpSp>
          <p:nvGrpSpPr>
            <p:cNvPr id="40968" name="Group 41">
              <a:extLst>
                <a:ext uri="{FF2B5EF4-FFF2-40B4-BE49-F238E27FC236}">
                  <a16:creationId xmlns:a16="http://schemas.microsoft.com/office/drawing/2014/main" id="{E29C26D8-8A42-8F41-96AC-6905151876C8}"/>
                </a:ext>
              </a:extLst>
            </p:cNvPr>
            <p:cNvGrpSpPr>
              <a:grpSpLocks/>
            </p:cNvGrpSpPr>
            <p:nvPr/>
          </p:nvGrpSpPr>
          <p:grpSpPr bwMode="auto">
            <a:xfrm>
              <a:off x="4776788" y="2184400"/>
              <a:ext cx="4087812" cy="3714750"/>
              <a:chOff x="3009" y="1376"/>
              <a:chExt cx="2575" cy="2340"/>
            </a:xfrm>
          </p:grpSpPr>
          <p:grpSp>
            <p:nvGrpSpPr>
              <p:cNvPr id="40969" name="Group 38">
                <a:extLst>
                  <a:ext uri="{FF2B5EF4-FFF2-40B4-BE49-F238E27FC236}">
                    <a16:creationId xmlns:a16="http://schemas.microsoft.com/office/drawing/2014/main" id="{09F7981D-275D-E64A-A97A-0D4C156CC187}"/>
                  </a:ext>
                </a:extLst>
              </p:cNvPr>
              <p:cNvGrpSpPr>
                <a:grpSpLocks/>
              </p:cNvGrpSpPr>
              <p:nvPr/>
            </p:nvGrpSpPr>
            <p:grpSpPr bwMode="auto">
              <a:xfrm>
                <a:off x="4199" y="2038"/>
                <a:ext cx="194" cy="258"/>
                <a:chOff x="4140" y="2038"/>
                <a:chExt cx="194" cy="258"/>
              </a:xfrm>
            </p:grpSpPr>
            <p:sp>
              <p:nvSpPr>
                <p:cNvPr id="40976" name="AutoShape 30">
                  <a:extLst>
                    <a:ext uri="{FF2B5EF4-FFF2-40B4-BE49-F238E27FC236}">
                      <a16:creationId xmlns:a16="http://schemas.microsoft.com/office/drawing/2014/main" id="{4C3DBB0D-5A58-0141-BC3B-663A9FB730A8}"/>
                    </a:ext>
                  </a:extLst>
                </p:cNvPr>
                <p:cNvSpPr>
                  <a:spLocks noChangeArrowheads="1"/>
                </p:cNvSpPr>
                <p:nvPr/>
              </p:nvSpPr>
              <p:spPr bwMode="auto">
                <a:xfrm>
                  <a:off x="4140" y="2038"/>
                  <a:ext cx="194"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0977" name="AutoShape 31">
                  <a:extLst>
                    <a:ext uri="{FF2B5EF4-FFF2-40B4-BE49-F238E27FC236}">
                      <a16:creationId xmlns:a16="http://schemas.microsoft.com/office/drawing/2014/main" id="{64F2D6EE-ECF5-6448-AD76-F437A3E44143}"/>
                    </a:ext>
                  </a:extLst>
                </p:cNvPr>
                <p:cNvCxnSpPr>
                  <a:cxnSpLocks noChangeShapeType="1"/>
                  <a:stCxn id="40976" idx="3"/>
                  <a:endCxn id="40972" idx="0"/>
                </p:cNvCxnSpPr>
                <p:nvPr/>
              </p:nvCxnSpPr>
              <p:spPr bwMode="auto">
                <a:xfrm>
                  <a:off x="4237" y="2130"/>
                  <a:ext cx="2"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0970" name="Group 37">
                <a:extLst>
                  <a:ext uri="{FF2B5EF4-FFF2-40B4-BE49-F238E27FC236}">
                    <a16:creationId xmlns:a16="http://schemas.microsoft.com/office/drawing/2014/main" id="{E7B6FA4C-1EA4-D045-821A-0CDE19A5AFE4}"/>
                  </a:ext>
                </a:extLst>
              </p:cNvPr>
              <p:cNvGrpSpPr>
                <a:grpSpLocks/>
              </p:cNvGrpSpPr>
              <p:nvPr/>
            </p:nvGrpSpPr>
            <p:grpSpPr bwMode="auto">
              <a:xfrm>
                <a:off x="3009" y="1376"/>
                <a:ext cx="2575" cy="646"/>
                <a:chOff x="3409" y="1261"/>
                <a:chExt cx="1660" cy="646"/>
              </a:xfrm>
            </p:grpSpPr>
            <p:sp>
              <p:nvSpPr>
                <p:cNvPr id="40974" name="Text Box 33">
                  <a:extLst>
                    <a:ext uri="{FF2B5EF4-FFF2-40B4-BE49-F238E27FC236}">
                      <a16:creationId xmlns:a16="http://schemas.microsoft.com/office/drawing/2014/main" id="{5D739308-2430-D149-9926-C960ABAC1588}"/>
                    </a:ext>
                  </a:extLst>
                </p:cNvPr>
                <p:cNvSpPr txBox="1">
                  <a:spLocks noChangeArrowheads="1"/>
                </p:cNvSpPr>
                <p:nvPr/>
              </p:nvSpPr>
              <p:spPr bwMode="auto">
                <a:xfrm>
                  <a:off x="3409" y="1261"/>
                  <a:ext cx="1660"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eaLnBrk="1" hangingPunct="1"/>
                  <a:r>
                    <a:rPr lang="en-US" altLang="en-US" b="0">
                      <a:solidFill>
                        <a:schemeClr val="tx1"/>
                      </a:solidFill>
                      <a:latin typeface="Comic Sans MS" panose="030F0902030302020204" pitchFamily="66" charset="0"/>
                      <a:cs typeface="Arial" panose="020B0604020202020204" pitchFamily="34" charset="0"/>
                    </a:rPr>
                    <a:t>point (int x, int y) </a:t>
                  </a:r>
                </a:p>
                <a:p>
                  <a:pPr eaLnBrk="1" hangingPunct="1"/>
                  <a:r>
                    <a:rPr lang="en-US" altLang="en-US" b="0">
                      <a:solidFill>
                        <a:schemeClr val="tx1"/>
                      </a:solidFill>
                      <a:latin typeface="Comic Sans MS" panose="030F0902030302020204" pitchFamily="66" charset="0"/>
                      <a:cs typeface="Arial" panose="020B0604020202020204" pitchFamily="34" charset="0"/>
                    </a:rPr>
                    <a:t>…</a:t>
                  </a:r>
                </a:p>
              </p:txBody>
            </p:sp>
            <p:sp>
              <p:nvSpPr>
                <p:cNvPr id="40975" name="Line 34">
                  <a:extLst>
                    <a:ext uri="{FF2B5EF4-FFF2-40B4-BE49-F238E27FC236}">
                      <a16:creationId xmlns:a16="http://schemas.microsoft.com/office/drawing/2014/main" id="{BF455830-2F59-734A-9EA7-5D99CDA0A095}"/>
                    </a:ext>
                  </a:extLst>
                </p:cNvPr>
                <p:cNvSpPr>
                  <a:spLocks noChangeShapeType="1"/>
                </p:cNvSpPr>
                <p:nvPr/>
              </p:nvSpPr>
              <p:spPr bwMode="auto">
                <a:xfrm>
                  <a:off x="3413" y="1476"/>
                  <a:ext cx="1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971" name="Group 39">
                <a:extLst>
                  <a:ext uri="{FF2B5EF4-FFF2-40B4-BE49-F238E27FC236}">
                    <a16:creationId xmlns:a16="http://schemas.microsoft.com/office/drawing/2014/main" id="{F81DC6C2-3CA2-6B48-BD99-FC57235B5DF1}"/>
                  </a:ext>
                </a:extLst>
              </p:cNvPr>
              <p:cNvGrpSpPr>
                <a:grpSpLocks/>
              </p:cNvGrpSpPr>
              <p:nvPr/>
            </p:nvGrpSpPr>
            <p:grpSpPr bwMode="auto">
              <a:xfrm>
                <a:off x="3009" y="2302"/>
                <a:ext cx="2575" cy="1414"/>
                <a:chOff x="3409" y="2302"/>
                <a:chExt cx="1660" cy="1414"/>
              </a:xfrm>
            </p:grpSpPr>
            <p:sp>
              <p:nvSpPr>
                <p:cNvPr id="40972" name="Text Box 29">
                  <a:extLst>
                    <a:ext uri="{FF2B5EF4-FFF2-40B4-BE49-F238E27FC236}">
                      <a16:creationId xmlns:a16="http://schemas.microsoft.com/office/drawing/2014/main" id="{45E668D7-7D7A-D34C-A3BE-B4A4AF5EED96}"/>
                    </a:ext>
                  </a:extLst>
                </p:cNvPr>
                <p:cNvSpPr txBox="1">
                  <a:spLocks noChangeArrowheads="1"/>
                </p:cNvSpPr>
                <p:nvPr/>
              </p:nvSpPr>
              <p:spPr bwMode="auto">
                <a:xfrm>
                  <a:off x="3409" y="2302"/>
                  <a:ext cx="1660" cy="141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2349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err="1">
                      <a:solidFill>
                        <a:schemeClr val="tx1"/>
                      </a:solidFill>
                      <a:latin typeface="Comic Sans MS" panose="030F0902030302020204" pitchFamily="66" charset="0"/>
                      <a:cs typeface="Arial" panose="020B0604020202020204" pitchFamily="34" charset="0"/>
                    </a:rPr>
                    <a:t>colorpoint</a:t>
                  </a:r>
                  <a:r>
                    <a:rPr lang="en-US" altLang="en-US" b="0" dirty="0">
                      <a:solidFill>
                        <a:schemeClr val="tx1"/>
                      </a:solidFill>
                      <a:latin typeface="Comic Sans MS" panose="030F0902030302020204" pitchFamily="66" charset="0"/>
                      <a:cs typeface="Arial" panose="020B0604020202020204" pitchFamily="34" charset="0"/>
                    </a:rPr>
                    <a:t> (int x, int y, int color)</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	super (x, y);</a:t>
                  </a:r>
                </a:p>
                <a:p>
                  <a:pPr lvl="1" eaLnBrk="1" hangingPunct="1">
                    <a:buFont typeface="Symbol" pitchFamily="2" charset="2"/>
                    <a:buChar char="D"/>
                  </a:pPr>
                  <a:r>
                    <a:rPr lang="en-US" altLang="en-US" b="0" dirty="0">
                      <a:solidFill>
                        <a:schemeClr val="tx1"/>
                      </a:solidFill>
                      <a:latin typeface="Comic Sans MS" panose="030F0902030302020204" pitchFamily="66" charset="0"/>
                      <a:cs typeface="Arial" panose="020B0604020202020204" pitchFamily="34" charset="0"/>
                    </a:rPr>
                    <a:t> // super (x, y);</a:t>
                  </a:r>
                </a:p>
                <a:p>
                  <a:pPr lvl="1" eaLnBrk="1" hangingPunct="1">
                    <a:buFont typeface="Symbol" pitchFamily="2" charset="2"/>
                    <a:buNone/>
                  </a:pPr>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p:txBody>
            </p:sp>
            <p:sp>
              <p:nvSpPr>
                <p:cNvPr id="40973" name="Line 35">
                  <a:extLst>
                    <a:ext uri="{FF2B5EF4-FFF2-40B4-BE49-F238E27FC236}">
                      <a16:creationId xmlns:a16="http://schemas.microsoft.com/office/drawing/2014/main" id="{2C36AB3F-6963-7B4A-925D-D737A9FDEE32}"/>
                    </a:ext>
                  </a:extLst>
                </p:cNvPr>
                <p:cNvSpPr>
                  <a:spLocks noChangeShapeType="1"/>
                </p:cNvSpPr>
                <p:nvPr/>
              </p:nvSpPr>
              <p:spPr bwMode="auto">
                <a:xfrm>
                  <a:off x="3413" y="2514"/>
                  <a:ext cx="1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extLst>
      <p:ext uri="{BB962C8B-B14F-4D97-AF65-F5344CB8AC3E}">
        <p14:creationId xmlns:p14="http://schemas.microsoft.com/office/powerpoint/2010/main" val="989073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60BB66DC-2FE2-AC4B-AD38-76F9CB645F8C}"/>
              </a:ext>
            </a:extLst>
          </p:cNvPr>
          <p:cNvGrpSpPr>
            <a:grpSpLocks/>
          </p:cNvGrpSpPr>
          <p:nvPr/>
        </p:nvGrpSpPr>
        <p:grpSpPr bwMode="auto">
          <a:xfrm>
            <a:off x="1946276" y="3890964"/>
            <a:ext cx="8297863" cy="898525"/>
            <a:chOff x="266" y="2448"/>
            <a:chExt cx="5227" cy="566"/>
          </a:xfrm>
        </p:grpSpPr>
        <p:sp>
          <p:nvSpPr>
            <p:cNvPr id="42006" name="Text Box 25">
              <a:extLst>
                <a:ext uri="{FF2B5EF4-FFF2-40B4-BE49-F238E27FC236}">
                  <a16:creationId xmlns:a16="http://schemas.microsoft.com/office/drawing/2014/main" id="{86DFFD1E-4325-834E-9F0A-1066850C27D5}"/>
                </a:ext>
              </a:extLst>
            </p:cNvPr>
            <p:cNvSpPr txBox="1">
              <a:spLocks noChangeArrowheads="1"/>
            </p:cNvSpPr>
            <p:nvPr/>
          </p:nvSpPr>
          <p:spPr bwMode="auto">
            <a:xfrm>
              <a:off x="266" y="2568"/>
              <a:ext cx="5227" cy="446"/>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The declared type of each parameter object is changed in the declaration.</a:t>
              </a:r>
            </a:p>
          </p:txBody>
        </p:sp>
        <p:grpSp>
          <p:nvGrpSpPr>
            <p:cNvPr id="42007" name="Group 22">
              <a:extLst>
                <a:ext uri="{FF2B5EF4-FFF2-40B4-BE49-F238E27FC236}">
                  <a16:creationId xmlns:a16="http://schemas.microsoft.com/office/drawing/2014/main" id="{1B315FBD-655E-DA41-9698-2F2A383E8360}"/>
                </a:ext>
              </a:extLst>
            </p:cNvPr>
            <p:cNvGrpSpPr>
              <a:grpSpLocks/>
            </p:cNvGrpSpPr>
            <p:nvPr/>
          </p:nvGrpSpPr>
          <p:grpSpPr bwMode="auto">
            <a:xfrm>
              <a:off x="315" y="2448"/>
              <a:ext cx="4485" cy="284"/>
              <a:chOff x="307" y="2477"/>
              <a:chExt cx="4485" cy="284"/>
            </a:xfrm>
          </p:grpSpPr>
          <p:sp>
            <p:nvSpPr>
              <p:cNvPr id="42008" name="AutoShape 17">
                <a:extLst>
                  <a:ext uri="{FF2B5EF4-FFF2-40B4-BE49-F238E27FC236}">
                    <a16:creationId xmlns:a16="http://schemas.microsoft.com/office/drawing/2014/main" id="{4A390F11-7C8C-754C-8753-B8D3D4544477}"/>
                  </a:ext>
                </a:extLst>
              </p:cNvPr>
              <p:cNvSpPr>
                <a:spLocks noChangeArrowheads="1"/>
              </p:cNvSpPr>
              <p:nvPr/>
            </p:nvSpPr>
            <p:spPr bwMode="auto">
              <a:xfrm>
                <a:off x="329" y="2477"/>
                <a:ext cx="4441"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2009" name="Text Box 7">
                <a:extLst>
                  <a:ext uri="{FF2B5EF4-FFF2-40B4-BE49-F238E27FC236}">
                    <a16:creationId xmlns:a16="http://schemas.microsoft.com/office/drawing/2014/main" id="{416E01D0-54C4-BA40-BEBA-68356E16A440}"/>
                  </a:ext>
                </a:extLst>
              </p:cNvPr>
              <p:cNvSpPr txBox="1">
                <a:spLocks noChangeArrowheads="1"/>
              </p:cNvSpPr>
              <p:nvPr/>
            </p:nvSpPr>
            <p:spPr bwMode="auto">
              <a:xfrm>
                <a:off x="307" y="2494"/>
                <a:ext cx="4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11.</a:t>
                </a:r>
                <a:r>
                  <a:rPr lang="en-US" altLang="en-US"/>
                  <a:t> </a:t>
                </a:r>
                <a:r>
                  <a:rPr lang="en-US" altLang="en-US" b="0">
                    <a:solidFill>
                      <a:srgbClr val="000000"/>
                    </a:solidFill>
                  </a:rPr>
                  <a:t>PTC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Parameter Type Change</a:t>
                </a:r>
              </a:p>
            </p:txBody>
          </p:sp>
        </p:grpSp>
      </p:grpSp>
      <p:sp>
        <p:nvSpPr>
          <p:cNvPr id="41989" name="Rectangle 2">
            <a:extLst>
              <a:ext uri="{FF2B5EF4-FFF2-40B4-BE49-F238E27FC236}">
                <a16:creationId xmlns:a16="http://schemas.microsoft.com/office/drawing/2014/main" id="{C0F11C43-9A52-CE48-9E57-A038C3DFDD7F}"/>
              </a:ext>
            </a:extLst>
          </p:cNvPr>
          <p:cNvSpPr>
            <a:spLocks noGrp="1" noChangeArrowheads="1"/>
          </p:cNvSpPr>
          <p:nvPr>
            <p:ph type="title"/>
          </p:nvPr>
        </p:nvSpPr>
        <p:spPr>
          <a:xfrm>
            <a:off x="2030414" y="96839"/>
            <a:ext cx="8131175" cy="915987"/>
          </a:xfrm>
        </p:spPr>
        <p:txBody>
          <a:bodyPr/>
          <a:lstStyle/>
          <a:p>
            <a:r>
              <a:rPr lang="en-US" altLang="en-US" sz="3200"/>
              <a:t>OO Mutation Operators—</a:t>
            </a:r>
            <a:r>
              <a:rPr lang="en-US" altLang="en-US" sz="3200" i="1"/>
              <a:t>Polymorphism</a:t>
            </a:r>
          </a:p>
        </p:txBody>
      </p:sp>
      <p:grpSp>
        <p:nvGrpSpPr>
          <p:cNvPr id="4" name="Group 30">
            <a:extLst>
              <a:ext uri="{FF2B5EF4-FFF2-40B4-BE49-F238E27FC236}">
                <a16:creationId xmlns:a16="http://schemas.microsoft.com/office/drawing/2014/main" id="{67C9E9C7-99A0-D445-8EBA-EC93078499E1}"/>
              </a:ext>
            </a:extLst>
          </p:cNvPr>
          <p:cNvGrpSpPr>
            <a:grpSpLocks/>
          </p:cNvGrpSpPr>
          <p:nvPr/>
        </p:nvGrpSpPr>
        <p:grpSpPr bwMode="auto">
          <a:xfrm>
            <a:off x="1946276" y="1031875"/>
            <a:ext cx="8297863" cy="939800"/>
            <a:chOff x="266" y="650"/>
            <a:chExt cx="5227" cy="592"/>
          </a:xfrm>
        </p:grpSpPr>
        <p:sp>
          <p:nvSpPr>
            <p:cNvPr id="42002" name="Text Box 3">
              <a:extLst>
                <a:ext uri="{FF2B5EF4-FFF2-40B4-BE49-F238E27FC236}">
                  <a16:creationId xmlns:a16="http://schemas.microsoft.com/office/drawing/2014/main" id="{B98B0A50-EA2A-8F46-A46B-4194A578C5B7}"/>
                </a:ext>
              </a:extLst>
            </p:cNvPr>
            <p:cNvSpPr txBox="1">
              <a:spLocks noChangeArrowheads="1"/>
            </p:cNvSpPr>
            <p:nvPr/>
          </p:nvSpPr>
          <p:spPr bwMode="auto">
            <a:xfrm>
              <a:off x="266" y="796"/>
              <a:ext cx="5227" cy="446"/>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The actual type of a new object is changed in the </a:t>
              </a:r>
              <a:r>
                <a:rPr lang="en-US" altLang="zh-CN" b="0">
                  <a:solidFill>
                    <a:schemeClr val="tx1"/>
                  </a:solidFill>
                  <a:latin typeface="Comic Sans MS" panose="030F0902030302020204" pitchFamily="66" charset="0"/>
                  <a:ea typeface="宋体" panose="02010600030101010101" pitchFamily="2" charset="-122"/>
                </a:rPr>
                <a:t>new()</a:t>
              </a:r>
              <a:r>
                <a:rPr lang="en-US" altLang="zh-CN" b="0">
                  <a:solidFill>
                    <a:schemeClr val="tx1"/>
                  </a:solidFill>
                  <a:ea typeface="宋体" panose="02010600030101010101" pitchFamily="2" charset="-122"/>
                </a:rPr>
                <a:t> statement.</a:t>
              </a:r>
            </a:p>
          </p:txBody>
        </p:sp>
        <p:grpSp>
          <p:nvGrpSpPr>
            <p:cNvPr id="42003" name="Group 20">
              <a:extLst>
                <a:ext uri="{FF2B5EF4-FFF2-40B4-BE49-F238E27FC236}">
                  <a16:creationId xmlns:a16="http://schemas.microsoft.com/office/drawing/2014/main" id="{34E98E02-6357-3041-BCED-3D97D19ED633}"/>
                </a:ext>
              </a:extLst>
            </p:cNvPr>
            <p:cNvGrpSpPr>
              <a:grpSpLocks/>
            </p:cNvGrpSpPr>
            <p:nvPr/>
          </p:nvGrpSpPr>
          <p:grpSpPr bwMode="auto">
            <a:xfrm>
              <a:off x="315" y="650"/>
              <a:ext cx="4485" cy="284"/>
              <a:chOff x="328" y="650"/>
              <a:chExt cx="4485" cy="284"/>
            </a:xfrm>
          </p:grpSpPr>
          <p:sp>
            <p:nvSpPr>
              <p:cNvPr id="42004" name="AutoShape 19">
                <a:extLst>
                  <a:ext uri="{FF2B5EF4-FFF2-40B4-BE49-F238E27FC236}">
                    <a16:creationId xmlns:a16="http://schemas.microsoft.com/office/drawing/2014/main" id="{C7F1B9D0-3BA0-904C-8C02-A681227E6FB9}"/>
                  </a:ext>
                </a:extLst>
              </p:cNvPr>
              <p:cNvSpPr>
                <a:spLocks noChangeArrowheads="1"/>
              </p:cNvSpPr>
              <p:nvPr/>
            </p:nvSpPr>
            <p:spPr bwMode="auto">
              <a:xfrm>
                <a:off x="350" y="650"/>
                <a:ext cx="4441"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2005" name="Text Box 6">
                <a:extLst>
                  <a:ext uri="{FF2B5EF4-FFF2-40B4-BE49-F238E27FC236}">
                    <a16:creationId xmlns:a16="http://schemas.microsoft.com/office/drawing/2014/main" id="{529DD553-1074-6447-B8D7-26F26FC6809C}"/>
                  </a:ext>
                </a:extLst>
              </p:cNvPr>
              <p:cNvSpPr txBox="1">
                <a:spLocks noChangeArrowheads="1"/>
              </p:cNvSpPr>
              <p:nvPr/>
            </p:nvSpPr>
            <p:spPr bwMode="auto">
              <a:xfrm>
                <a:off x="328" y="667"/>
                <a:ext cx="4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9. ATC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Actual Type Change</a:t>
                </a:r>
              </a:p>
            </p:txBody>
          </p:sp>
        </p:grpSp>
      </p:grpSp>
      <p:grpSp>
        <p:nvGrpSpPr>
          <p:cNvPr id="6" name="Group 27">
            <a:extLst>
              <a:ext uri="{FF2B5EF4-FFF2-40B4-BE49-F238E27FC236}">
                <a16:creationId xmlns:a16="http://schemas.microsoft.com/office/drawing/2014/main" id="{2E1B3421-6F1C-2246-B1B3-3BC618B02697}"/>
              </a:ext>
            </a:extLst>
          </p:cNvPr>
          <p:cNvGrpSpPr>
            <a:grpSpLocks/>
          </p:cNvGrpSpPr>
          <p:nvPr/>
        </p:nvGrpSpPr>
        <p:grpSpPr bwMode="auto">
          <a:xfrm>
            <a:off x="1946276" y="5275263"/>
            <a:ext cx="8297863" cy="1223962"/>
            <a:chOff x="266" y="3323"/>
            <a:chExt cx="5227" cy="771"/>
          </a:xfrm>
        </p:grpSpPr>
        <p:sp>
          <p:nvSpPr>
            <p:cNvPr id="41998" name="Text Box 26">
              <a:extLst>
                <a:ext uri="{FF2B5EF4-FFF2-40B4-BE49-F238E27FC236}">
                  <a16:creationId xmlns:a16="http://schemas.microsoft.com/office/drawing/2014/main" id="{C8AB6B43-07FD-8B4E-B2B3-8B8F737C0636}"/>
                </a:ext>
              </a:extLst>
            </p:cNvPr>
            <p:cNvSpPr txBox="1">
              <a:spLocks noChangeArrowheads="1"/>
            </p:cNvSpPr>
            <p:nvPr/>
          </p:nvSpPr>
          <p:spPr bwMode="auto">
            <a:xfrm>
              <a:off x="266" y="3454"/>
              <a:ext cx="5227" cy="64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kumimoji="1" lang="en-US" altLang="ko-KR" b="0">
                <a:solidFill>
                  <a:schemeClr val="tx1"/>
                </a:solidFill>
                <a:ea typeface="굴림" panose="020B0600000101010101" pitchFamily="34" charset="-127"/>
              </a:endParaRPr>
            </a:p>
            <a:p>
              <a:r>
                <a:rPr kumimoji="1" lang="en-US" altLang="ko-KR" b="0">
                  <a:solidFill>
                    <a:schemeClr val="tx1"/>
                  </a:solidFill>
                  <a:ea typeface="굴림" panose="020B0600000101010101" pitchFamily="34" charset="-127"/>
                </a:rPr>
                <a:t>The right side objects of assignment statements are changed to refer to objects of a compatible type.</a:t>
              </a:r>
              <a:endParaRPr lang="en-US" altLang="zh-CN" b="0">
                <a:solidFill>
                  <a:schemeClr val="tx1"/>
                </a:solidFill>
                <a:ea typeface="宋体" panose="02010600030101010101" pitchFamily="2" charset="-122"/>
              </a:endParaRPr>
            </a:p>
          </p:txBody>
        </p:sp>
        <p:grpSp>
          <p:nvGrpSpPr>
            <p:cNvPr id="41999" name="Group 23">
              <a:extLst>
                <a:ext uri="{FF2B5EF4-FFF2-40B4-BE49-F238E27FC236}">
                  <a16:creationId xmlns:a16="http://schemas.microsoft.com/office/drawing/2014/main" id="{BB4BE84D-5669-4F44-A3D5-10274C6A4FC2}"/>
                </a:ext>
              </a:extLst>
            </p:cNvPr>
            <p:cNvGrpSpPr>
              <a:grpSpLocks/>
            </p:cNvGrpSpPr>
            <p:nvPr/>
          </p:nvGrpSpPr>
          <p:grpSpPr bwMode="auto">
            <a:xfrm>
              <a:off x="315" y="3323"/>
              <a:ext cx="4485" cy="284"/>
              <a:chOff x="315" y="3381"/>
              <a:chExt cx="4485" cy="284"/>
            </a:xfrm>
          </p:grpSpPr>
          <p:sp>
            <p:nvSpPr>
              <p:cNvPr id="42000" name="AutoShape 18">
                <a:extLst>
                  <a:ext uri="{FF2B5EF4-FFF2-40B4-BE49-F238E27FC236}">
                    <a16:creationId xmlns:a16="http://schemas.microsoft.com/office/drawing/2014/main" id="{1927EEB8-958C-4948-BC0F-3531267FF53B}"/>
                  </a:ext>
                </a:extLst>
              </p:cNvPr>
              <p:cNvSpPr>
                <a:spLocks noChangeArrowheads="1"/>
              </p:cNvSpPr>
              <p:nvPr/>
            </p:nvSpPr>
            <p:spPr bwMode="auto">
              <a:xfrm>
                <a:off x="337" y="3381"/>
                <a:ext cx="4441"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2001" name="Text Box 8">
                <a:extLst>
                  <a:ext uri="{FF2B5EF4-FFF2-40B4-BE49-F238E27FC236}">
                    <a16:creationId xmlns:a16="http://schemas.microsoft.com/office/drawing/2014/main" id="{DCEC48BC-1CD3-8145-AA15-88F75751D257}"/>
                  </a:ext>
                </a:extLst>
              </p:cNvPr>
              <p:cNvSpPr txBox="1">
                <a:spLocks noChangeArrowheads="1"/>
              </p:cNvSpPr>
              <p:nvPr/>
            </p:nvSpPr>
            <p:spPr bwMode="auto">
              <a:xfrm>
                <a:off x="315" y="3398"/>
                <a:ext cx="4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12.</a:t>
                </a:r>
                <a:r>
                  <a:rPr lang="en-US" altLang="en-US"/>
                  <a:t> </a:t>
                </a:r>
                <a:r>
                  <a:rPr lang="en-US" altLang="en-US" b="0">
                    <a:solidFill>
                      <a:srgbClr val="000000"/>
                    </a:solidFill>
                  </a:rPr>
                  <a:t>RTC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zh-CN" b="0" i="1">
                    <a:solidFill>
                      <a:srgbClr val="000000"/>
                    </a:solidFill>
                    <a:ea typeface="宋体" panose="02010600030101010101" pitchFamily="2" charset="-122"/>
                  </a:rPr>
                  <a:t>Reference T</a:t>
                </a:r>
                <a:r>
                  <a:rPr lang="en-US" altLang="en-US" b="0" i="1">
                    <a:solidFill>
                      <a:srgbClr val="000000"/>
                    </a:solidFill>
                  </a:rPr>
                  <a:t>ype Change</a:t>
                </a:r>
              </a:p>
            </p:txBody>
          </p:sp>
        </p:grpSp>
      </p:grpSp>
      <p:grpSp>
        <p:nvGrpSpPr>
          <p:cNvPr id="8" name="Group 29">
            <a:extLst>
              <a:ext uri="{FF2B5EF4-FFF2-40B4-BE49-F238E27FC236}">
                <a16:creationId xmlns:a16="http://schemas.microsoft.com/office/drawing/2014/main" id="{905F5908-172F-C242-866B-AC36079953C2}"/>
              </a:ext>
            </a:extLst>
          </p:cNvPr>
          <p:cNvGrpSpPr>
            <a:grpSpLocks/>
          </p:cNvGrpSpPr>
          <p:nvPr/>
        </p:nvGrpSpPr>
        <p:grpSpPr bwMode="auto">
          <a:xfrm>
            <a:off x="1946276" y="2457450"/>
            <a:ext cx="8297863" cy="946150"/>
            <a:chOff x="266" y="1532"/>
            <a:chExt cx="5227" cy="596"/>
          </a:xfrm>
        </p:grpSpPr>
        <p:sp>
          <p:nvSpPr>
            <p:cNvPr id="41994" name="Text Box 24">
              <a:extLst>
                <a:ext uri="{FF2B5EF4-FFF2-40B4-BE49-F238E27FC236}">
                  <a16:creationId xmlns:a16="http://schemas.microsoft.com/office/drawing/2014/main" id="{A69D8192-724A-6A47-83E3-862F7CAD8FA4}"/>
                </a:ext>
              </a:extLst>
            </p:cNvPr>
            <p:cNvSpPr txBox="1">
              <a:spLocks noChangeArrowheads="1"/>
            </p:cNvSpPr>
            <p:nvPr/>
          </p:nvSpPr>
          <p:spPr bwMode="auto">
            <a:xfrm>
              <a:off x="266" y="1682"/>
              <a:ext cx="5227" cy="446"/>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dirty="0">
                <a:solidFill>
                  <a:schemeClr val="tx1"/>
                </a:solidFill>
                <a:ea typeface="宋体" panose="02010600030101010101" pitchFamily="2" charset="-122"/>
              </a:endParaRPr>
            </a:p>
            <a:p>
              <a:r>
                <a:rPr lang="en-US" altLang="zh-CN" b="0" dirty="0">
                  <a:solidFill>
                    <a:schemeClr val="tx1"/>
                  </a:solidFill>
                  <a:ea typeface="宋体" panose="02010600030101010101" pitchFamily="2" charset="-122"/>
                </a:rPr>
                <a:t>The declared type of each new object is changed in the declaration.</a:t>
              </a:r>
            </a:p>
          </p:txBody>
        </p:sp>
        <p:grpSp>
          <p:nvGrpSpPr>
            <p:cNvPr id="41995" name="Group 21">
              <a:extLst>
                <a:ext uri="{FF2B5EF4-FFF2-40B4-BE49-F238E27FC236}">
                  <a16:creationId xmlns:a16="http://schemas.microsoft.com/office/drawing/2014/main" id="{D1F49D35-9A9E-384E-847C-3A7B39B1A46A}"/>
                </a:ext>
              </a:extLst>
            </p:cNvPr>
            <p:cNvGrpSpPr>
              <a:grpSpLocks/>
            </p:cNvGrpSpPr>
            <p:nvPr/>
          </p:nvGrpSpPr>
          <p:grpSpPr bwMode="auto">
            <a:xfrm>
              <a:off x="315" y="1532"/>
              <a:ext cx="4485" cy="284"/>
              <a:chOff x="314" y="1561"/>
              <a:chExt cx="4485" cy="284"/>
            </a:xfrm>
          </p:grpSpPr>
          <p:sp>
            <p:nvSpPr>
              <p:cNvPr id="41996" name="AutoShape 13">
                <a:extLst>
                  <a:ext uri="{FF2B5EF4-FFF2-40B4-BE49-F238E27FC236}">
                    <a16:creationId xmlns:a16="http://schemas.microsoft.com/office/drawing/2014/main" id="{C17948BF-54C3-3647-93DE-3242A45FDC7F}"/>
                  </a:ext>
                </a:extLst>
              </p:cNvPr>
              <p:cNvSpPr>
                <a:spLocks noChangeArrowheads="1"/>
              </p:cNvSpPr>
              <p:nvPr/>
            </p:nvSpPr>
            <p:spPr bwMode="auto">
              <a:xfrm>
                <a:off x="336" y="1561"/>
                <a:ext cx="4441"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1997" name="Text Box 10">
                <a:extLst>
                  <a:ext uri="{FF2B5EF4-FFF2-40B4-BE49-F238E27FC236}">
                    <a16:creationId xmlns:a16="http://schemas.microsoft.com/office/drawing/2014/main" id="{B3544291-1BE1-994F-95B4-4FB0B8CAAF8D}"/>
                  </a:ext>
                </a:extLst>
              </p:cNvPr>
              <p:cNvSpPr txBox="1">
                <a:spLocks noChangeArrowheads="1"/>
              </p:cNvSpPr>
              <p:nvPr/>
            </p:nvSpPr>
            <p:spPr bwMode="auto">
              <a:xfrm>
                <a:off x="314" y="1578"/>
                <a:ext cx="44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10.</a:t>
                </a:r>
                <a:r>
                  <a:rPr lang="en-US" altLang="en-US"/>
                  <a:t> </a:t>
                </a:r>
                <a:r>
                  <a:rPr lang="en-US" altLang="en-US" b="0">
                    <a:solidFill>
                      <a:srgbClr val="000000"/>
                    </a:solidFill>
                  </a:rPr>
                  <a:t>DTC </a:t>
                </a:r>
                <a:r>
                  <a:rPr lang="en-US" altLang="zh-CN" b="0" i="1">
                    <a:solidFill>
                      <a:srgbClr val="000000"/>
                    </a:solidFill>
                    <a:ea typeface="宋体" panose="02010600030101010101" pitchFamily="2" charset="-122"/>
                  </a:rPr>
                  <a:t>––</a:t>
                </a:r>
                <a:r>
                  <a:rPr lang="en-US" altLang="en-US" b="0" i="1">
                    <a:solidFill>
                      <a:srgbClr val="000000"/>
                    </a:solidFill>
                  </a:rPr>
                  <a:t>Declared Type Change</a:t>
                </a:r>
              </a:p>
            </p:txBody>
          </p:sp>
        </p:grpSp>
      </p:grpSp>
    </p:spTree>
    <p:extLst>
      <p:ext uri="{BB962C8B-B14F-4D97-AF65-F5344CB8AC3E}">
        <p14:creationId xmlns:p14="http://schemas.microsoft.com/office/powerpoint/2010/main" val="160286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80264C0D-083C-B443-AC47-41164BB40656}"/>
              </a:ext>
            </a:extLst>
          </p:cNvPr>
          <p:cNvSpPr>
            <a:spLocks noGrp="1" noChangeArrowheads="1"/>
          </p:cNvSpPr>
          <p:nvPr>
            <p:ph type="title"/>
          </p:nvPr>
        </p:nvSpPr>
        <p:spPr>
          <a:xfrm>
            <a:off x="838200" y="93274"/>
            <a:ext cx="10515600" cy="1325563"/>
          </a:xfrm>
        </p:spPr>
        <p:txBody>
          <a:bodyPr/>
          <a:lstStyle/>
          <a:p>
            <a:r>
              <a:rPr lang="en-US" altLang="en-US" dirty="0"/>
              <a:t>OO Mutation Operators—</a:t>
            </a:r>
            <a:r>
              <a:rPr lang="en-US" altLang="en-US" i="1" dirty="0"/>
              <a:t>Example</a:t>
            </a:r>
          </a:p>
        </p:txBody>
      </p:sp>
      <p:grpSp>
        <p:nvGrpSpPr>
          <p:cNvPr id="43013" name="Group 32">
            <a:extLst>
              <a:ext uri="{FF2B5EF4-FFF2-40B4-BE49-F238E27FC236}">
                <a16:creationId xmlns:a16="http://schemas.microsoft.com/office/drawing/2014/main" id="{19865F05-6299-424F-BEFC-E9D2A67138B2}"/>
              </a:ext>
            </a:extLst>
          </p:cNvPr>
          <p:cNvGrpSpPr>
            <a:grpSpLocks/>
          </p:cNvGrpSpPr>
          <p:nvPr/>
        </p:nvGrpSpPr>
        <p:grpSpPr bwMode="auto">
          <a:xfrm>
            <a:off x="1736725" y="904875"/>
            <a:ext cx="4089400" cy="5030788"/>
            <a:chOff x="236306" y="904875"/>
            <a:chExt cx="4089114" cy="5030788"/>
          </a:xfrm>
        </p:grpSpPr>
        <p:sp>
          <p:nvSpPr>
            <p:cNvPr id="43028" name="Text Box 4">
              <a:extLst>
                <a:ext uri="{FF2B5EF4-FFF2-40B4-BE49-F238E27FC236}">
                  <a16:creationId xmlns:a16="http://schemas.microsoft.com/office/drawing/2014/main" id="{210AD3B2-925C-F34E-BDFB-2EB2405BE2B0}"/>
                </a:ext>
              </a:extLst>
            </p:cNvPr>
            <p:cNvSpPr txBox="1">
              <a:spLocks noChangeArrowheads="1"/>
            </p:cNvSpPr>
            <p:nvPr/>
          </p:nvSpPr>
          <p:spPr bwMode="auto">
            <a:xfrm>
              <a:off x="236306" y="904875"/>
              <a:ext cx="4089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9. ATC – Actual Type Change</a:t>
              </a:r>
            </a:p>
          </p:txBody>
        </p:sp>
        <p:grpSp>
          <p:nvGrpSpPr>
            <p:cNvPr id="43029" name="Group 66">
              <a:extLst>
                <a:ext uri="{FF2B5EF4-FFF2-40B4-BE49-F238E27FC236}">
                  <a16:creationId xmlns:a16="http://schemas.microsoft.com/office/drawing/2014/main" id="{B97046AC-935B-6B4D-80AC-DAD2C003D2E4}"/>
                </a:ext>
              </a:extLst>
            </p:cNvPr>
            <p:cNvGrpSpPr>
              <a:grpSpLocks/>
            </p:cNvGrpSpPr>
            <p:nvPr/>
          </p:nvGrpSpPr>
          <p:grpSpPr bwMode="auto">
            <a:xfrm>
              <a:off x="940219" y="2070100"/>
              <a:ext cx="2681288" cy="3865563"/>
              <a:chOff x="502" y="1318"/>
              <a:chExt cx="1689" cy="2435"/>
            </a:xfrm>
          </p:grpSpPr>
          <p:grpSp>
            <p:nvGrpSpPr>
              <p:cNvPr id="43030" name="Group 37">
                <a:extLst>
                  <a:ext uri="{FF2B5EF4-FFF2-40B4-BE49-F238E27FC236}">
                    <a16:creationId xmlns:a16="http://schemas.microsoft.com/office/drawing/2014/main" id="{5B1C3A1E-324F-B645-8031-61A6209E4C07}"/>
                  </a:ext>
                </a:extLst>
              </p:cNvPr>
              <p:cNvGrpSpPr>
                <a:grpSpLocks/>
              </p:cNvGrpSpPr>
              <p:nvPr/>
            </p:nvGrpSpPr>
            <p:grpSpPr bwMode="auto">
              <a:xfrm>
                <a:off x="1269" y="1977"/>
                <a:ext cx="155" cy="258"/>
                <a:chOff x="4289" y="1792"/>
                <a:chExt cx="155" cy="258"/>
              </a:xfrm>
            </p:grpSpPr>
            <p:cxnSp>
              <p:nvCxnSpPr>
                <p:cNvPr id="43039" name="AutoShape 17">
                  <a:extLst>
                    <a:ext uri="{FF2B5EF4-FFF2-40B4-BE49-F238E27FC236}">
                      <a16:creationId xmlns:a16="http://schemas.microsoft.com/office/drawing/2014/main" id="{98F3A585-511B-0847-9C0D-8F3FDF362586}"/>
                    </a:ext>
                  </a:extLst>
                </p:cNvPr>
                <p:cNvCxnSpPr>
                  <a:cxnSpLocks noChangeShapeType="1"/>
                  <a:stCxn id="43040" idx="3"/>
                </p:cNvCxnSpPr>
                <p:nvPr/>
              </p:nvCxnSpPr>
              <p:spPr bwMode="auto">
                <a:xfrm flipH="1">
                  <a:off x="4366" y="1884"/>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3040" name="AutoShape 21">
                  <a:extLst>
                    <a:ext uri="{FF2B5EF4-FFF2-40B4-BE49-F238E27FC236}">
                      <a16:creationId xmlns:a16="http://schemas.microsoft.com/office/drawing/2014/main" id="{BF81741B-17A4-194F-94F3-C085A8EF6B88}"/>
                    </a:ext>
                  </a:extLst>
                </p:cNvPr>
                <p:cNvSpPr>
                  <a:spLocks noChangeArrowheads="1"/>
                </p:cNvSpPr>
                <p:nvPr/>
              </p:nvSpPr>
              <p:spPr bwMode="auto">
                <a:xfrm>
                  <a:off x="4289" y="1792"/>
                  <a:ext cx="155" cy="86"/>
                </a:xfrm>
                <a:prstGeom prst="triangle">
                  <a:avLst>
                    <a:gd name="adj" fmla="val 50000"/>
                  </a:avLst>
                </a:prstGeom>
                <a:solidFill>
                  <a:srgbClr val="00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grpSp>
          <p:grpSp>
            <p:nvGrpSpPr>
              <p:cNvPr id="43031" name="Group 38">
                <a:extLst>
                  <a:ext uri="{FF2B5EF4-FFF2-40B4-BE49-F238E27FC236}">
                    <a16:creationId xmlns:a16="http://schemas.microsoft.com/office/drawing/2014/main" id="{B1FEA3BE-B2C4-7B41-95E3-630E0FBAC0AD}"/>
                  </a:ext>
                </a:extLst>
              </p:cNvPr>
              <p:cNvGrpSpPr>
                <a:grpSpLocks/>
              </p:cNvGrpSpPr>
              <p:nvPr/>
            </p:nvGrpSpPr>
            <p:grpSpPr bwMode="auto">
              <a:xfrm>
                <a:off x="685" y="1318"/>
                <a:ext cx="1324" cy="646"/>
                <a:chOff x="836" y="1420"/>
                <a:chExt cx="1324" cy="646"/>
              </a:xfrm>
            </p:grpSpPr>
            <p:sp>
              <p:nvSpPr>
                <p:cNvPr id="43037" name="Text Box 32">
                  <a:extLst>
                    <a:ext uri="{FF2B5EF4-FFF2-40B4-BE49-F238E27FC236}">
                      <a16:creationId xmlns:a16="http://schemas.microsoft.com/office/drawing/2014/main" id="{D1D5E0F4-FAA5-814C-B6E7-DD8DC900C576}"/>
                    </a:ext>
                  </a:extLst>
                </p:cNvPr>
                <p:cNvSpPr txBox="1">
                  <a:spLocks noChangeArrowheads="1"/>
                </p:cNvSpPr>
                <p:nvPr/>
              </p:nvSpPr>
              <p:spPr bwMode="auto">
                <a:xfrm>
                  <a:off x="836" y="142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3038" name="Line 33">
                  <a:extLst>
                    <a:ext uri="{FF2B5EF4-FFF2-40B4-BE49-F238E27FC236}">
                      <a16:creationId xmlns:a16="http://schemas.microsoft.com/office/drawing/2014/main" id="{BD6345EA-C21F-0F41-B653-B95FB1F658A1}"/>
                    </a:ext>
                  </a:extLst>
                </p:cNvPr>
                <p:cNvSpPr>
                  <a:spLocks noChangeShapeType="1"/>
                </p:cNvSpPr>
                <p:nvPr/>
              </p:nvSpPr>
              <p:spPr bwMode="auto">
                <a:xfrm>
                  <a:off x="839" y="1629"/>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2" name="Group 65">
                <a:extLst>
                  <a:ext uri="{FF2B5EF4-FFF2-40B4-BE49-F238E27FC236}">
                    <a16:creationId xmlns:a16="http://schemas.microsoft.com/office/drawing/2014/main" id="{57FE97AF-3CCF-0B4E-B3AE-5823E8A91C10}"/>
                  </a:ext>
                </a:extLst>
              </p:cNvPr>
              <p:cNvGrpSpPr>
                <a:grpSpLocks/>
              </p:cNvGrpSpPr>
              <p:nvPr/>
            </p:nvGrpSpPr>
            <p:grpSpPr bwMode="auto">
              <a:xfrm>
                <a:off x="502" y="2254"/>
                <a:ext cx="1689" cy="1499"/>
                <a:chOff x="502" y="2254"/>
                <a:chExt cx="1689" cy="1499"/>
              </a:xfrm>
            </p:grpSpPr>
            <p:sp>
              <p:nvSpPr>
                <p:cNvPr id="43033" name="Text Box 15">
                  <a:extLst>
                    <a:ext uri="{FF2B5EF4-FFF2-40B4-BE49-F238E27FC236}">
                      <a16:creationId xmlns:a16="http://schemas.microsoft.com/office/drawing/2014/main" id="{015471C2-72FE-7443-B854-D57FED9066F6}"/>
                    </a:ext>
                  </a:extLst>
                </p:cNvPr>
                <p:cNvSpPr txBox="1">
                  <a:spLocks noChangeArrowheads="1"/>
                </p:cNvSpPr>
                <p:nvPr/>
              </p:nvSpPr>
              <p:spPr bwMode="auto">
                <a:xfrm>
                  <a:off x="502" y="3164"/>
                  <a:ext cx="1689" cy="589"/>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eaLnBrk="1" hangingPunct="1"/>
                  <a:r>
                    <a:rPr lang="en-US" altLang="en-US" sz="1800" b="0" dirty="0">
                      <a:solidFill>
                        <a:schemeClr val="tx2"/>
                      </a:solidFill>
                      <a:latin typeface="Comic Sans MS" panose="030F0902030302020204" pitchFamily="66" charset="0"/>
                      <a:cs typeface="Arial" panose="020B0604020202020204" pitchFamily="34" charset="0"/>
                    </a:rPr>
                    <a:t>   point p;</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   p = new point ();</a:t>
                  </a:r>
                </a:p>
                <a:p>
                  <a:pPr eaLnBrk="1" hangingPunct="1"/>
                  <a:r>
                    <a:rPr lang="en-US" altLang="en-US" sz="1800" b="0" dirty="0">
                      <a:solidFill>
                        <a:schemeClr val="tx2"/>
                      </a:solidFill>
                      <a:latin typeface="Comic Sans MS" panose="030F0902030302020204" pitchFamily="66" charset="0"/>
                      <a:sym typeface="Symbol" pitchFamily="2" charset="2"/>
                    </a:rPr>
                    <a:t> 	p = new </a:t>
                  </a:r>
                  <a:r>
                    <a:rPr lang="en-US" altLang="en-US" sz="1800" b="0" dirty="0" err="1">
                      <a:solidFill>
                        <a:schemeClr val="tx2"/>
                      </a:solidFill>
                      <a:latin typeface="Comic Sans MS" panose="030F0902030302020204" pitchFamily="66" charset="0"/>
                      <a:sym typeface="Symbol" pitchFamily="2" charset="2"/>
                    </a:rPr>
                    <a:t>colorpoint</a:t>
                  </a:r>
                  <a:r>
                    <a:rPr lang="en-US" altLang="en-US" sz="1800" b="0" dirty="0">
                      <a:solidFill>
                        <a:schemeClr val="tx2"/>
                      </a:solidFill>
                      <a:latin typeface="Comic Sans MS" panose="030F0902030302020204" pitchFamily="66" charset="0"/>
                      <a:sym typeface="Symbol" pitchFamily="2" charset="2"/>
                    </a:rPr>
                    <a:t> ();</a:t>
                  </a:r>
                </a:p>
              </p:txBody>
            </p:sp>
            <p:grpSp>
              <p:nvGrpSpPr>
                <p:cNvPr id="43034" name="Group 35">
                  <a:extLst>
                    <a:ext uri="{FF2B5EF4-FFF2-40B4-BE49-F238E27FC236}">
                      <a16:creationId xmlns:a16="http://schemas.microsoft.com/office/drawing/2014/main" id="{607CEA32-2BA0-3741-970A-B95765CA76ED}"/>
                    </a:ext>
                  </a:extLst>
                </p:cNvPr>
                <p:cNvGrpSpPr>
                  <a:grpSpLocks/>
                </p:cNvGrpSpPr>
                <p:nvPr/>
              </p:nvGrpSpPr>
              <p:grpSpPr bwMode="auto">
                <a:xfrm>
                  <a:off x="685" y="2254"/>
                  <a:ext cx="1324" cy="646"/>
                  <a:chOff x="836" y="2210"/>
                  <a:chExt cx="1324" cy="646"/>
                </a:xfrm>
              </p:grpSpPr>
              <p:sp>
                <p:nvSpPr>
                  <p:cNvPr id="43035" name="Text Box 28">
                    <a:extLst>
                      <a:ext uri="{FF2B5EF4-FFF2-40B4-BE49-F238E27FC236}">
                        <a16:creationId xmlns:a16="http://schemas.microsoft.com/office/drawing/2014/main" id="{1E8D65C0-3A06-B543-BC94-C19381867FC4}"/>
                      </a:ext>
                    </a:extLst>
                  </p:cNvPr>
                  <p:cNvSpPr txBox="1">
                    <a:spLocks noChangeArrowheads="1"/>
                  </p:cNvSpPr>
                  <p:nvPr/>
                </p:nvSpPr>
                <p:spPr bwMode="auto">
                  <a:xfrm>
                    <a:off x="836" y="221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p:txBody>
              </p:sp>
              <p:sp>
                <p:nvSpPr>
                  <p:cNvPr id="43036" name="Line 34">
                    <a:extLst>
                      <a:ext uri="{FF2B5EF4-FFF2-40B4-BE49-F238E27FC236}">
                        <a16:creationId xmlns:a16="http://schemas.microsoft.com/office/drawing/2014/main" id="{4497A64E-0E94-8E48-A812-C8988362A4A3}"/>
                      </a:ext>
                    </a:extLst>
                  </p:cNvPr>
                  <p:cNvSpPr>
                    <a:spLocks noChangeShapeType="1"/>
                  </p:cNvSpPr>
                  <p:nvPr/>
                </p:nvSpPr>
                <p:spPr bwMode="auto">
                  <a:xfrm>
                    <a:off x="839" y="2428"/>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grpSp>
        <p:nvGrpSpPr>
          <p:cNvPr id="43014" name="Group 31">
            <a:extLst>
              <a:ext uri="{FF2B5EF4-FFF2-40B4-BE49-F238E27FC236}">
                <a16:creationId xmlns:a16="http://schemas.microsoft.com/office/drawing/2014/main" id="{286A82E5-691D-F04E-8FE9-AF6EF032412E}"/>
              </a:ext>
            </a:extLst>
          </p:cNvPr>
          <p:cNvGrpSpPr>
            <a:grpSpLocks/>
          </p:cNvGrpSpPr>
          <p:nvPr/>
        </p:nvGrpSpPr>
        <p:grpSpPr bwMode="auto">
          <a:xfrm>
            <a:off x="6037263" y="904876"/>
            <a:ext cx="4418012" cy="5027613"/>
            <a:chOff x="4275138" y="904875"/>
            <a:chExt cx="4418012" cy="5027613"/>
          </a:xfrm>
        </p:grpSpPr>
        <p:sp>
          <p:nvSpPr>
            <p:cNvPr id="43016" name="Text Box 16">
              <a:extLst>
                <a:ext uri="{FF2B5EF4-FFF2-40B4-BE49-F238E27FC236}">
                  <a16:creationId xmlns:a16="http://schemas.microsoft.com/office/drawing/2014/main" id="{F74E6A64-CCA5-BE4C-9D07-46993E7EF649}"/>
                </a:ext>
              </a:extLst>
            </p:cNvPr>
            <p:cNvSpPr txBox="1">
              <a:spLocks noChangeArrowheads="1"/>
            </p:cNvSpPr>
            <p:nvPr/>
          </p:nvSpPr>
          <p:spPr bwMode="auto">
            <a:xfrm>
              <a:off x="4275138" y="904875"/>
              <a:ext cx="4418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dirty="0">
                  <a:solidFill>
                    <a:schemeClr val="tx1"/>
                  </a:solidFill>
                  <a:latin typeface="Arial" panose="020B0604020202020204" pitchFamily="34" charset="0"/>
                </a:rPr>
                <a:t>10. DTC – Declared Type Change</a:t>
              </a:r>
            </a:p>
          </p:txBody>
        </p:sp>
        <p:grpSp>
          <p:nvGrpSpPr>
            <p:cNvPr id="43017" name="Group 64">
              <a:extLst>
                <a:ext uri="{FF2B5EF4-FFF2-40B4-BE49-F238E27FC236}">
                  <a16:creationId xmlns:a16="http://schemas.microsoft.com/office/drawing/2014/main" id="{3764C28B-9ADE-9644-9C0F-A348F643C16B}"/>
                </a:ext>
              </a:extLst>
            </p:cNvPr>
            <p:cNvGrpSpPr>
              <a:grpSpLocks/>
            </p:cNvGrpSpPr>
            <p:nvPr/>
          </p:nvGrpSpPr>
          <p:grpSpPr bwMode="auto">
            <a:xfrm>
              <a:off x="5143500" y="2030413"/>
              <a:ext cx="2681288" cy="3902075"/>
              <a:chOff x="3029" y="1279"/>
              <a:chExt cx="1689" cy="2458"/>
            </a:xfrm>
          </p:grpSpPr>
          <p:grpSp>
            <p:nvGrpSpPr>
              <p:cNvPr id="43018" name="Group 50">
                <a:extLst>
                  <a:ext uri="{FF2B5EF4-FFF2-40B4-BE49-F238E27FC236}">
                    <a16:creationId xmlns:a16="http://schemas.microsoft.com/office/drawing/2014/main" id="{175C89EE-EACE-BB41-B7B6-EF504DC829CB}"/>
                  </a:ext>
                </a:extLst>
              </p:cNvPr>
              <p:cNvGrpSpPr>
                <a:grpSpLocks/>
              </p:cNvGrpSpPr>
              <p:nvPr/>
            </p:nvGrpSpPr>
            <p:grpSpPr bwMode="auto">
              <a:xfrm>
                <a:off x="3796" y="1946"/>
                <a:ext cx="155" cy="258"/>
                <a:chOff x="4167" y="1946"/>
                <a:chExt cx="155" cy="258"/>
              </a:xfrm>
            </p:grpSpPr>
            <p:sp>
              <p:nvSpPr>
                <p:cNvPr id="43026" name="AutoShape 43">
                  <a:extLst>
                    <a:ext uri="{FF2B5EF4-FFF2-40B4-BE49-F238E27FC236}">
                      <a16:creationId xmlns:a16="http://schemas.microsoft.com/office/drawing/2014/main" id="{C32134E8-3911-0A40-9591-363BA7B923DD}"/>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3027" name="AutoShape 44">
                  <a:extLst>
                    <a:ext uri="{FF2B5EF4-FFF2-40B4-BE49-F238E27FC236}">
                      <a16:creationId xmlns:a16="http://schemas.microsoft.com/office/drawing/2014/main" id="{86206C6D-2167-2F40-86F0-6FA7B0886A58}"/>
                    </a:ext>
                  </a:extLst>
                </p:cNvPr>
                <p:cNvCxnSpPr>
                  <a:cxnSpLocks noChangeShapeType="1"/>
                  <a:stCxn id="43026" idx="3"/>
                  <a:endCxn id="43022" idx="0"/>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3019" name="Group 49">
                <a:extLst>
                  <a:ext uri="{FF2B5EF4-FFF2-40B4-BE49-F238E27FC236}">
                    <a16:creationId xmlns:a16="http://schemas.microsoft.com/office/drawing/2014/main" id="{3740E2FC-9E55-E841-B615-FA5B9F99D48A}"/>
                  </a:ext>
                </a:extLst>
              </p:cNvPr>
              <p:cNvGrpSpPr>
                <a:grpSpLocks/>
              </p:cNvGrpSpPr>
              <p:nvPr/>
            </p:nvGrpSpPr>
            <p:grpSpPr bwMode="auto">
              <a:xfrm>
                <a:off x="3212" y="1279"/>
                <a:ext cx="1324" cy="646"/>
                <a:chOff x="3584" y="1420"/>
                <a:chExt cx="1324" cy="646"/>
              </a:xfrm>
            </p:grpSpPr>
            <p:sp>
              <p:nvSpPr>
                <p:cNvPr id="43024" name="Text Box 46">
                  <a:extLst>
                    <a:ext uri="{FF2B5EF4-FFF2-40B4-BE49-F238E27FC236}">
                      <a16:creationId xmlns:a16="http://schemas.microsoft.com/office/drawing/2014/main" id="{B288ACBB-40FB-9F45-9C3D-2DC5D51DCB24}"/>
                    </a:ext>
                  </a:extLst>
                </p:cNvPr>
                <p:cNvSpPr txBox="1">
                  <a:spLocks noChangeArrowheads="1"/>
                </p:cNvSpPr>
                <p:nvPr/>
              </p:nvSpPr>
              <p:spPr bwMode="auto">
                <a:xfrm>
                  <a:off x="3584" y="142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3025" name="Line 47">
                  <a:extLst>
                    <a:ext uri="{FF2B5EF4-FFF2-40B4-BE49-F238E27FC236}">
                      <a16:creationId xmlns:a16="http://schemas.microsoft.com/office/drawing/2014/main" id="{9A83B7F9-8733-254C-A8F9-B594FE219428}"/>
                    </a:ext>
                  </a:extLst>
                </p:cNvPr>
                <p:cNvSpPr>
                  <a:spLocks noChangeShapeType="1"/>
                </p:cNvSpPr>
                <p:nvPr/>
              </p:nvSpPr>
              <p:spPr bwMode="auto">
                <a:xfrm>
                  <a:off x="3587" y="1629"/>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20" name="Group 51">
                <a:extLst>
                  <a:ext uri="{FF2B5EF4-FFF2-40B4-BE49-F238E27FC236}">
                    <a16:creationId xmlns:a16="http://schemas.microsoft.com/office/drawing/2014/main" id="{CC5D63CB-6153-C04F-A9FC-93C2F4A8DD8C}"/>
                  </a:ext>
                </a:extLst>
              </p:cNvPr>
              <p:cNvGrpSpPr>
                <a:grpSpLocks/>
              </p:cNvGrpSpPr>
              <p:nvPr/>
            </p:nvGrpSpPr>
            <p:grpSpPr bwMode="auto">
              <a:xfrm>
                <a:off x="3212" y="2210"/>
                <a:ext cx="1324" cy="646"/>
                <a:chOff x="3584" y="2210"/>
                <a:chExt cx="1324" cy="646"/>
              </a:xfrm>
            </p:grpSpPr>
            <p:sp>
              <p:nvSpPr>
                <p:cNvPr id="43022" name="Text Box 42">
                  <a:extLst>
                    <a:ext uri="{FF2B5EF4-FFF2-40B4-BE49-F238E27FC236}">
                      <a16:creationId xmlns:a16="http://schemas.microsoft.com/office/drawing/2014/main" id="{F27008C3-2535-334A-B741-BF9249186786}"/>
                    </a:ext>
                  </a:extLst>
                </p:cNvPr>
                <p:cNvSpPr txBox="1">
                  <a:spLocks noChangeArrowheads="1"/>
                </p:cNvSpPr>
                <p:nvPr/>
              </p:nvSpPr>
              <p:spPr bwMode="auto">
                <a:xfrm>
                  <a:off x="3584" y="221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colorpoint</a:t>
                  </a:r>
                </a:p>
                <a:p>
                  <a:pPr algn="ctr" eaLnBrk="1" hangingPunct="1"/>
                  <a:endParaRPr lang="en-US" altLang="en-US">
                    <a:solidFill>
                      <a:schemeClr val="tx1"/>
                    </a:solidFill>
                    <a:latin typeface="Comic Sans MS" panose="030F0902030302020204" pitchFamily="66" charset="0"/>
                    <a:cs typeface="Arial" panose="020B0604020202020204" pitchFamily="34" charset="0"/>
                  </a:endParaRPr>
                </a:p>
                <a:p>
                  <a:pPr algn="ctr" eaLnBrk="1" hangingPunct="1"/>
                  <a:endParaRPr lang="en-US" altLang="en-US">
                    <a:solidFill>
                      <a:schemeClr val="tx1"/>
                    </a:solidFill>
                    <a:latin typeface="Comic Sans MS" panose="030F0902030302020204" pitchFamily="66" charset="0"/>
                    <a:cs typeface="Arial" panose="020B0604020202020204" pitchFamily="34" charset="0"/>
                  </a:endParaRPr>
                </a:p>
              </p:txBody>
            </p:sp>
            <p:sp>
              <p:nvSpPr>
                <p:cNvPr id="43023" name="Line 48">
                  <a:extLst>
                    <a:ext uri="{FF2B5EF4-FFF2-40B4-BE49-F238E27FC236}">
                      <a16:creationId xmlns:a16="http://schemas.microsoft.com/office/drawing/2014/main" id="{97E4858B-5A74-1E47-903A-E9CAF53F616C}"/>
                    </a:ext>
                  </a:extLst>
                </p:cNvPr>
                <p:cNvSpPr>
                  <a:spLocks noChangeShapeType="1"/>
                </p:cNvSpPr>
                <p:nvPr/>
              </p:nvSpPr>
              <p:spPr bwMode="auto">
                <a:xfrm>
                  <a:off x="3587" y="2422"/>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21" name="Text Box 63">
                <a:extLst>
                  <a:ext uri="{FF2B5EF4-FFF2-40B4-BE49-F238E27FC236}">
                    <a16:creationId xmlns:a16="http://schemas.microsoft.com/office/drawing/2014/main" id="{2356AE85-89F8-0847-9161-AAF3A7EE28D5}"/>
                  </a:ext>
                </a:extLst>
              </p:cNvPr>
              <p:cNvSpPr txBox="1">
                <a:spLocks noChangeArrowheads="1"/>
              </p:cNvSpPr>
              <p:nvPr/>
            </p:nvSpPr>
            <p:spPr bwMode="auto">
              <a:xfrm>
                <a:off x="3029" y="3155"/>
                <a:ext cx="1689" cy="582"/>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eaLnBrk="1" hangingPunct="1"/>
                <a:r>
                  <a:rPr lang="en-US" altLang="en-US" sz="1800" b="0" dirty="0">
                    <a:solidFill>
                      <a:schemeClr val="tx2"/>
                    </a:solidFill>
                    <a:latin typeface="Comic Sans MS" panose="030F0902030302020204" pitchFamily="66" charset="0"/>
                    <a:cs typeface="Arial" panose="020B0604020202020204" pitchFamily="34" charset="0"/>
                  </a:rPr>
                  <a:t>   point p;</a:t>
                </a:r>
              </a:p>
              <a:p>
                <a:pPr eaLnBrk="1" hangingPunct="1"/>
                <a:r>
                  <a:rPr lang="en-US" altLang="en-US" sz="1800" b="0" dirty="0">
                    <a:solidFill>
                      <a:schemeClr val="tx2"/>
                    </a:solidFill>
                    <a:latin typeface="Comic Sans MS" panose="030F0902030302020204" pitchFamily="66" charset="0"/>
                    <a:sym typeface="Symbol" pitchFamily="2" charset="2"/>
                  </a:rPr>
                  <a:t></a:t>
                </a:r>
                <a:r>
                  <a:rPr lang="en-US" altLang="en-US" sz="1800" b="0" dirty="0">
                    <a:solidFill>
                      <a:schemeClr val="tx2"/>
                    </a:solidFill>
                    <a:latin typeface="Comic Sans MS" panose="030F0902030302020204" pitchFamily="66" charset="0"/>
                    <a:cs typeface="Arial" panose="020B0604020202020204" pitchFamily="34" charset="0"/>
                  </a:rPr>
                  <a:t> </a:t>
                </a:r>
                <a:r>
                  <a:rPr lang="en-US" altLang="en-US" sz="1800" b="0" dirty="0" err="1">
                    <a:solidFill>
                      <a:schemeClr val="tx2"/>
                    </a:solidFill>
                    <a:latin typeface="Comic Sans MS" panose="030F0902030302020204" pitchFamily="66" charset="0"/>
                    <a:cs typeface="Arial" panose="020B0604020202020204" pitchFamily="34" charset="0"/>
                  </a:rPr>
                  <a:t>colorpoint</a:t>
                </a:r>
                <a:r>
                  <a:rPr lang="en-US" altLang="en-US" sz="1800" b="0" dirty="0">
                    <a:solidFill>
                      <a:schemeClr val="tx2"/>
                    </a:solidFill>
                    <a:latin typeface="Comic Sans MS" panose="030F0902030302020204" pitchFamily="66" charset="0"/>
                    <a:cs typeface="Arial" panose="020B0604020202020204" pitchFamily="34" charset="0"/>
                  </a:rPr>
                  <a:t> p;</a:t>
                </a:r>
              </a:p>
              <a:p>
                <a:pPr eaLnBrk="1" hangingPunct="1"/>
                <a:r>
                  <a:rPr lang="en-US" altLang="en-US" sz="1800" b="0" dirty="0">
                    <a:solidFill>
                      <a:schemeClr val="tx2"/>
                    </a:solidFill>
                    <a:latin typeface="Comic Sans MS" panose="030F0902030302020204" pitchFamily="66" charset="0"/>
                    <a:sym typeface="Symbol" pitchFamily="2" charset="2"/>
                  </a:rPr>
                  <a:t>	p = new </a:t>
                </a:r>
                <a:r>
                  <a:rPr lang="en-US" altLang="en-US" sz="1800" b="0" dirty="0" err="1">
                    <a:solidFill>
                      <a:schemeClr val="tx2"/>
                    </a:solidFill>
                    <a:latin typeface="Comic Sans MS" panose="030F0902030302020204" pitchFamily="66" charset="0"/>
                    <a:sym typeface="Symbol" pitchFamily="2" charset="2"/>
                  </a:rPr>
                  <a:t>colorpoint</a:t>
                </a:r>
                <a:r>
                  <a:rPr lang="en-US" altLang="en-US" sz="1800" b="0" dirty="0">
                    <a:solidFill>
                      <a:schemeClr val="tx2"/>
                    </a:solidFill>
                    <a:latin typeface="Comic Sans MS" panose="030F0902030302020204" pitchFamily="66" charset="0"/>
                    <a:sym typeface="Symbol" pitchFamily="2" charset="2"/>
                  </a:rPr>
                  <a:t> ();</a:t>
                </a:r>
                <a:endParaRPr lang="en-US" altLang="en-US" sz="1800" b="0" dirty="0">
                  <a:solidFill>
                    <a:schemeClr val="tx2"/>
                  </a:solidFill>
                  <a:latin typeface="Comic Sans MS" panose="030F0902030302020204" pitchFamily="66" charset="0"/>
                  <a:cs typeface="Arial" panose="020B0604020202020204" pitchFamily="34" charset="0"/>
                </a:endParaRPr>
              </a:p>
            </p:txBody>
          </p:sp>
        </p:grpSp>
      </p:grpSp>
    </p:spTree>
    <p:extLst>
      <p:ext uri="{BB962C8B-B14F-4D97-AF65-F5344CB8AC3E}">
        <p14:creationId xmlns:p14="http://schemas.microsoft.com/office/powerpoint/2010/main" val="28583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BD3E35EA-58D7-D544-B8F3-CC0DDC32F446}"/>
              </a:ext>
            </a:extLst>
          </p:cNvPr>
          <p:cNvSpPr>
            <a:spLocks noGrp="1" noChangeArrowheads="1"/>
          </p:cNvSpPr>
          <p:nvPr>
            <p:ph type="title"/>
          </p:nvPr>
        </p:nvSpPr>
        <p:spPr/>
        <p:txBody>
          <a:bodyPr/>
          <a:lstStyle/>
          <a:p>
            <a:r>
              <a:rPr lang="en-US" altLang="en-US"/>
              <a:t>OO Mutation Operators—</a:t>
            </a:r>
            <a:r>
              <a:rPr lang="en-US" altLang="en-US" i="1"/>
              <a:t>Example</a:t>
            </a:r>
          </a:p>
        </p:txBody>
      </p:sp>
      <p:grpSp>
        <p:nvGrpSpPr>
          <p:cNvPr id="44037" name="Group 47">
            <a:extLst>
              <a:ext uri="{FF2B5EF4-FFF2-40B4-BE49-F238E27FC236}">
                <a16:creationId xmlns:a16="http://schemas.microsoft.com/office/drawing/2014/main" id="{371CCA57-AE10-184F-898A-C28085109F7C}"/>
              </a:ext>
            </a:extLst>
          </p:cNvPr>
          <p:cNvGrpSpPr>
            <a:grpSpLocks/>
          </p:cNvGrpSpPr>
          <p:nvPr/>
        </p:nvGrpSpPr>
        <p:grpSpPr bwMode="auto">
          <a:xfrm>
            <a:off x="1638301" y="1182688"/>
            <a:ext cx="4278313" cy="5072062"/>
            <a:chOff x="1765034" y="1182277"/>
            <a:chExt cx="4278312" cy="5072473"/>
          </a:xfrm>
        </p:grpSpPr>
        <p:sp>
          <p:nvSpPr>
            <p:cNvPr id="44059" name="Text Box 4">
              <a:extLst>
                <a:ext uri="{FF2B5EF4-FFF2-40B4-BE49-F238E27FC236}">
                  <a16:creationId xmlns:a16="http://schemas.microsoft.com/office/drawing/2014/main" id="{0B8E877E-B857-3946-8588-363404BDB0B7}"/>
                </a:ext>
              </a:extLst>
            </p:cNvPr>
            <p:cNvSpPr txBox="1">
              <a:spLocks noChangeArrowheads="1"/>
            </p:cNvSpPr>
            <p:nvPr/>
          </p:nvSpPr>
          <p:spPr bwMode="auto">
            <a:xfrm>
              <a:off x="1765034" y="1182277"/>
              <a:ext cx="427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11. PTC – Parameter Type Change</a:t>
              </a:r>
            </a:p>
          </p:txBody>
        </p:sp>
        <p:grpSp>
          <p:nvGrpSpPr>
            <p:cNvPr id="44060" name="Group 31">
              <a:extLst>
                <a:ext uri="{FF2B5EF4-FFF2-40B4-BE49-F238E27FC236}">
                  <a16:creationId xmlns:a16="http://schemas.microsoft.com/office/drawing/2014/main" id="{9F70F62A-2560-A04F-8988-62E53FC8E8DE}"/>
                </a:ext>
              </a:extLst>
            </p:cNvPr>
            <p:cNvGrpSpPr>
              <a:grpSpLocks/>
            </p:cNvGrpSpPr>
            <p:nvPr/>
          </p:nvGrpSpPr>
          <p:grpSpPr bwMode="auto">
            <a:xfrm>
              <a:off x="2188103" y="2114550"/>
              <a:ext cx="3432175" cy="4140200"/>
              <a:chOff x="485" y="1304"/>
              <a:chExt cx="2162" cy="2608"/>
            </a:xfrm>
          </p:grpSpPr>
          <p:grpSp>
            <p:nvGrpSpPr>
              <p:cNvPr id="44061" name="Group 7">
                <a:extLst>
                  <a:ext uri="{FF2B5EF4-FFF2-40B4-BE49-F238E27FC236}">
                    <a16:creationId xmlns:a16="http://schemas.microsoft.com/office/drawing/2014/main" id="{EDFAAAF9-EEE1-D940-B409-A5120C90A8B8}"/>
                  </a:ext>
                </a:extLst>
              </p:cNvPr>
              <p:cNvGrpSpPr>
                <a:grpSpLocks/>
              </p:cNvGrpSpPr>
              <p:nvPr/>
            </p:nvGrpSpPr>
            <p:grpSpPr bwMode="auto">
              <a:xfrm>
                <a:off x="1489" y="1963"/>
                <a:ext cx="155" cy="258"/>
                <a:chOff x="4289" y="1792"/>
                <a:chExt cx="155" cy="258"/>
              </a:xfrm>
            </p:grpSpPr>
            <p:cxnSp>
              <p:nvCxnSpPr>
                <p:cNvPr id="44069" name="AutoShape 8">
                  <a:extLst>
                    <a:ext uri="{FF2B5EF4-FFF2-40B4-BE49-F238E27FC236}">
                      <a16:creationId xmlns:a16="http://schemas.microsoft.com/office/drawing/2014/main" id="{9192B53E-20BC-5B48-A4C6-6766DB869B99}"/>
                    </a:ext>
                  </a:extLst>
                </p:cNvPr>
                <p:cNvCxnSpPr>
                  <a:cxnSpLocks noChangeShapeType="1"/>
                  <a:stCxn id="44070" idx="3"/>
                </p:cNvCxnSpPr>
                <p:nvPr/>
              </p:nvCxnSpPr>
              <p:spPr bwMode="auto">
                <a:xfrm flipH="1">
                  <a:off x="4366" y="1884"/>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4070" name="AutoShape 9">
                  <a:extLst>
                    <a:ext uri="{FF2B5EF4-FFF2-40B4-BE49-F238E27FC236}">
                      <a16:creationId xmlns:a16="http://schemas.microsoft.com/office/drawing/2014/main" id="{748B21F8-EC82-7648-9BA8-47D554468051}"/>
                    </a:ext>
                  </a:extLst>
                </p:cNvPr>
                <p:cNvSpPr>
                  <a:spLocks noChangeArrowheads="1"/>
                </p:cNvSpPr>
                <p:nvPr/>
              </p:nvSpPr>
              <p:spPr bwMode="auto">
                <a:xfrm>
                  <a:off x="4289" y="1792"/>
                  <a:ext cx="155" cy="86"/>
                </a:xfrm>
                <a:prstGeom prst="triangle">
                  <a:avLst>
                    <a:gd name="adj" fmla="val 50000"/>
                  </a:avLst>
                </a:prstGeom>
                <a:solidFill>
                  <a:srgbClr val="00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grpSp>
          <p:grpSp>
            <p:nvGrpSpPr>
              <p:cNvPr id="44062" name="Group 10">
                <a:extLst>
                  <a:ext uri="{FF2B5EF4-FFF2-40B4-BE49-F238E27FC236}">
                    <a16:creationId xmlns:a16="http://schemas.microsoft.com/office/drawing/2014/main" id="{56B77C35-D5D5-7B47-B5FE-3B4FF5E10E79}"/>
                  </a:ext>
                </a:extLst>
              </p:cNvPr>
              <p:cNvGrpSpPr>
                <a:grpSpLocks/>
              </p:cNvGrpSpPr>
              <p:nvPr/>
            </p:nvGrpSpPr>
            <p:grpSpPr bwMode="auto">
              <a:xfrm>
                <a:off x="904" y="1304"/>
                <a:ext cx="1324" cy="646"/>
                <a:chOff x="836" y="1420"/>
                <a:chExt cx="1324" cy="646"/>
              </a:xfrm>
            </p:grpSpPr>
            <p:sp>
              <p:nvSpPr>
                <p:cNvPr id="44067" name="Text Box 11">
                  <a:extLst>
                    <a:ext uri="{FF2B5EF4-FFF2-40B4-BE49-F238E27FC236}">
                      <a16:creationId xmlns:a16="http://schemas.microsoft.com/office/drawing/2014/main" id="{6D1E7DCC-ECBF-A841-9AED-829BEF1794CA}"/>
                    </a:ext>
                  </a:extLst>
                </p:cNvPr>
                <p:cNvSpPr txBox="1">
                  <a:spLocks noChangeArrowheads="1"/>
                </p:cNvSpPr>
                <p:nvPr/>
              </p:nvSpPr>
              <p:spPr bwMode="auto">
                <a:xfrm>
                  <a:off x="836" y="142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4068" name="Line 12">
                  <a:extLst>
                    <a:ext uri="{FF2B5EF4-FFF2-40B4-BE49-F238E27FC236}">
                      <a16:creationId xmlns:a16="http://schemas.microsoft.com/office/drawing/2014/main" id="{2C8E95D0-9064-B045-AE2E-67AB1FD2FF6C}"/>
                    </a:ext>
                  </a:extLst>
                </p:cNvPr>
                <p:cNvSpPr>
                  <a:spLocks noChangeShapeType="1"/>
                </p:cNvSpPr>
                <p:nvPr/>
              </p:nvSpPr>
              <p:spPr bwMode="auto">
                <a:xfrm>
                  <a:off x="839" y="1629"/>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63" name="Text Box 14">
                <a:extLst>
                  <a:ext uri="{FF2B5EF4-FFF2-40B4-BE49-F238E27FC236}">
                    <a16:creationId xmlns:a16="http://schemas.microsoft.com/office/drawing/2014/main" id="{F3992929-8546-1E4D-A1BF-707DECF8FB77}"/>
                  </a:ext>
                </a:extLst>
              </p:cNvPr>
              <p:cNvSpPr txBox="1">
                <a:spLocks noChangeArrowheads="1"/>
              </p:cNvSpPr>
              <p:nvPr/>
            </p:nvSpPr>
            <p:spPr bwMode="auto">
              <a:xfrm>
                <a:off x="485" y="3150"/>
                <a:ext cx="2162" cy="762"/>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eaLnBrk="1" hangingPunct="1"/>
                <a:r>
                  <a:rPr lang="en-US" altLang="en-US" sz="1800" b="0" dirty="0">
                    <a:solidFill>
                      <a:schemeClr val="tx2"/>
                    </a:solidFill>
                    <a:latin typeface="Comic Sans MS" panose="030F0902030302020204" pitchFamily="66" charset="0"/>
                    <a:cs typeface="Arial" panose="020B0604020202020204" pitchFamily="34" charset="0"/>
                  </a:rPr>
                  <a:t>   </a:t>
                </a:r>
                <a:r>
                  <a:rPr lang="en-US" altLang="en-US" sz="1800" b="0" dirty="0" err="1">
                    <a:solidFill>
                      <a:schemeClr val="tx2"/>
                    </a:solidFill>
                    <a:latin typeface="Comic Sans MS" panose="030F0902030302020204" pitchFamily="66" charset="0"/>
                    <a:cs typeface="Arial" panose="020B0604020202020204" pitchFamily="34" charset="0"/>
                  </a:rPr>
                  <a:t>boolean</a:t>
                </a:r>
                <a:r>
                  <a:rPr lang="en-US" altLang="en-US" sz="1800" b="0" dirty="0">
                    <a:solidFill>
                      <a:schemeClr val="tx2"/>
                    </a:solidFill>
                    <a:latin typeface="Comic Sans MS" panose="030F0902030302020204" pitchFamily="66" charset="0"/>
                    <a:cs typeface="Arial" panose="020B0604020202020204" pitchFamily="34" charset="0"/>
                  </a:rPr>
                  <a:t> equals (point p)</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   { . . . }</a:t>
                </a:r>
              </a:p>
              <a:p>
                <a:pPr eaLnBrk="1" hangingPunct="1">
                  <a:buFont typeface="Symbol" pitchFamily="2" charset="2"/>
                  <a:buChar char="D"/>
                </a:pPr>
                <a:r>
                  <a:rPr lang="en-US" altLang="en-US" sz="1800" b="0" dirty="0">
                    <a:solidFill>
                      <a:schemeClr val="tx2"/>
                    </a:solidFill>
                    <a:latin typeface="Comic Sans MS" panose="030F0902030302020204" pitchFamily="66" charset="0"/>
                    <a:sym typeface="Symbol" pitchFamily="2" charset="2"/>
                  </a:rPr>
                  <a:t> </a:t>
                </a:r>
                <a:r>
                  <a:rPr lang="en-US" altLang="en-US" sz="1800" b="0" dirty="0" err="1">
                    <a:solidFill>
                      <a:schemeClr val="tx2"/>
                    </a:solidFill>
                    <a:latin typeface="Comic Sans MS" panose="030F0902030302020204" pitchFamily="66" charset="0"/>
                    <a:sym typeface="Symbol" pitchFamily="2" charset="2"/>
                  </a:rPr>
                  <a:t>boolean</a:t>
                </a:r>
                <a:r>
                  <a:rPr lang="en-US" altLang="en-US" sz="1800" b="0" dirty="0">
                    <a:solidFill>
                      <a:schemeClr val="tx2"/>
                    </a:solidFill>
                    <a:latin typeface="Comic Sans MS" panose="030F0902030302020204" pitchFamily="66" charset="0"/>
                    <a:sym typeface="Symbol" pitchFamily="2" charset="2"/>
                  </a:rPr>
                  <a:t> equals (</a:t>
                </a:r>
                <a:r>
                  <a:rPr lang="en-US" altLang="en-US" sz="1800" b="0" dirty="0" err="1">
                    <a:solidFill>
                      <a:schemeClr val="tx2"/>
                    </a:solidFill>
                    <a:latin typeface="Comic Sans MS" panose="030F0902030302020204" pitchFamily="66" charset="0"/>
                    <a:sym typeface="Symbol" pitchFamily="2" charset="2"/>
                  </a:rPr>
                  <a:t>colorpoint</a:t>
                </a:r>
                <a:r>
                  <a:rPr lang="en-US" altLang="en-US" sz="1800" b="0" dirty="0">
                    <a:solidFill>
                      <a:schemeClr val="tx2"/>
                    </a:solidFill>
                    <a:latin typeface="Comic Sans MS" panose="030F0902030302020204" pitchFamily="66" charset="0"/>
                    <a:sym typeface="Symbol" pitchFamily="2" charset="2"/>
                  </a:rPr>
                  <a:t> p)</a:t>
                </a:r>
              </a:p>
              <a:p>
                <a:pPr eaLnBrk="1" hangingPunct="1">
                  <a:buFont typeface="Symbol" pitchFamily="2" charset="2"/>
                  <a:buNone/>
                </a:pPr>
                <a:r>
                  <a:rPr lang="en-US" altLang="en-US" sz="1800" b="0" dirty="0">
                    <a:solidFill>
                      <a:schemeClr val="tx2"/>
                    </a:solidFill>
                    <a:latin typeface="Comic Sans MS" panose="030F0902030302020204" pitchFamily="66" charset="0"/>
                    <a:sym typeface="Symbol" pitchFamily="2" charset="2"/>
                  </a:rPr>
                  <a:t>   { . . .}</a:t>
                </a:r>
              </a:p>
            </p:txBody>
          </p:sp>
          <p:grpSp>
            <p:nvGrpSpPr>
              <p:cNvPr id="44064" name="Group 15">
                <a:extLst>
                  <a:ext uri="{FF2B5EF4-FFF2-40B4-BE49-F238E27FC236}">
                    <a16:creationId xmlns:a16="http://schemas.microsoft.com/office/drawing/2014/main" id="{F1B39ABF-DF0C-2549-94DD-B462BF3872F1}"/>
                  </a:ext>
                </a:extLst>
              </p:cNvPr>
              <p:cNvGrpSpPr>
                <a:grpSpLocks/>
              </p:cNvGrpSpPr>
              <p:nvPr/>
            </p:nvGrpSpPr>
            <p:grpSpPr bwMode="auto">
              <a:xfrm>
                <a:off x="904" y="2240"/>
                <a:ext cx="1324" cy="646"/>
                <a:chOff x="836" y="2210"/>
                <a:chExt cx="1324" cy="646"/>
              </a:xfrm>
            </p:grpSpPr>
            <p:sp>
              <p:nvSpPr>
                <p:cNvPr id="44065" name="Text Box 16">
                  <a:extLst>
                    <a:ext uri="{FF2B5EF4-FFF2-40B4-BE49-F238E27FC236}">
                      <a16:creationId xmlns:a16="http://schemas.microsoft.com/office/drawing/2014/main" id="{9674E899-5EE3-C144-A8BE-19000BFABC7F}"/>
                    </a:ext>
                  </a:extLst>
                </p:cNvPr>
                <p:cNvSpPr txBox="1">
                  <a:spLocks noChangeArrowheads="1"/>
                </p:cNvSpPr>
                <p:nvPr/>
              </p:nvSpPr>
              <p:spPr bwMode="auto">
                <a:xfrm>
                  <a:off x="836" y="2210"/>
                  <a:ext cx="1324" cy="646"/>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colorpoint</a:t>
                  </a:r>
                </a:p>
                <a:p>
                  <a:pPr algn="ctr" eaLnBrk="1" hangingPunct="1"/>
                  <a:endParaRPr lang="en-US" altLang="en-US">
                    <a:solidFill>
                      <a:schemeClr val="tx1"/>
                    </a:solidFill>
                    <a:latin typeface="Comic Sans MS" panose="030F0902030302020204" pitchFamily="66" charset="0"/>
                    <a:cs typeface="Arial" panose="020B0604020202020204" pitchFamily="34" charset="0"/>
                  </a:endParaRPr>
                </a:p>
                <a:p>
                  <a:pPr algn="ctr" eaLnBrk="1" hangingPunct="1"/>
                  <a:endParaRPr lang="en-US" altLang="en-US">
                    <a:solidFill>
                      <a:schemeClr val="tx1"/>
                    </a:solidFill>
                    <a:latin typeface="Comic Sans MS" panose="030F0902030302020204" pitchFamily="66" charset="0"/>
                    <a:cs typeface="Arial" panose="020B0604020202020204" pitchFamily="34" charset="0"/>
                  </a:endParaRPr>
                </a:p>
              </p:txBody>
            </p:sp>
            <p:sp>
              <p:nvSpPr>
                <p:cNvPr id="44066" name="Line 17">
                  <a:extLst>
                    <a:ext uri="{FF2B5EF4-FFF2-40B4-BE49-F238E27FC236}">
                      <a16:creationId xmlns:a16="http://schemas.microsoft.com/office/drawing/2014/main" id="{A94D6335-7C54-5144-A511-DFD83526BB62}"/>
                    </a:ext>
                  </a:extLst>
                </p:cNvPr>
                <p:cNvSpPr>
                  <a:spLocks noChangeShapeType="1"/>
                </p:cNvSpPr>
                <p:nvPr/>
              </p:nvSpPr>
              <p:spPr bwMode="auto">
                <a:xfrm>
                  <a:off x="839" y="2428"/>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44039" name="Group 49">
            <a:extLst>
              <a:ext uri="{FF2B5EF4-FFF2-40B4-BE49-F238E27FC236}">
                <a16:creationId xmlns:a16="http://schemas.microsoft.com/office/drawing/2014/main" id="{8A724401-BFEE-614E-B6CE-CD3960C54236}"/>
              </a:ext>
            </a:extLst>
          </p:cNvPr>
          <p:cNvGrpSpPr>
            <a:grpSpLocks/>
          </p:cNvGrpSpPr>
          <p:nvPr/>
        </p:nvGrpSpPr>
        <p:grpSpPr bwMode="auto">
          <a:xfrm>
            <a:off x="6000750" y="1182688"/>
            <a:ext cx="4552950" cy="4557712"/>
            <a:chOff x="2296274" y="1182273"/>
            <a:chExt cx="4551452" cy="4558127"/>
          </a:xfrm>
        </p:grpSpPr>
        <p:sp>
          <p:nvSpPr>
            <p:cNvPr id="44040" name="Text Box 5">
              <a:extLst>
                <a:ext uri="{FF2B5EF4-FFF2-40B4-BE49-F238E27FC236}">
                  <a16:creationId xmlns:a16="http://schemas.microsoft.com/office/drawing/2014/main" id="{A91EF7B7-1095-C74B-A625-C100B12CB3FB}"/>
                </a:ext>
              </a:extLst>
            </p:cNvPr>
            <p:cNvSpPr txBox="1">
              <a:spLocks noChangeArrowheads="1"/>
            </p:cNvSpPr>
            <p:nvPr/>
          </p:nvSpPr>
          <p:spPr bwMode="auto">
            <a:xfrm>
              <a:off x="2296274" y="1182273"/>
              <a:ext cx="4551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12. RTC – Reference Type Change</a:t>
              </a:r>
            </a:p>
          </p:txBody>
        </p:sp>
        <p:grpSp>
          <p:nvGrpSpPr>
            <p:cNvPr id="44041" name="Group 67">
              <a:extLst>
                <a:ext uri="{FF2B5EF4-FFF2-40B4-BE49-F238E27FC236}">
                  <a16:creationId xmlns:a16="http://schemas.microsoft.com/office/drawing/2014/main" id="{C238C38B-990E-6146-9AE8-F01FD0D11E92}"/>
                </a:ext>
              </a:extLst>
            </p:cNvPr>
            <p:cNvGrpSpPr>
              <a:grpSpLocks/>
            </p:cNvGrpSpPr>
            <p:nvPr/>
          </p:nvGrpSpPr>
          <p:grpSpPr bwMode="auto">
            <a:xfrm>
              <a:off x="2370138" y="2022475"/>
              <a:ext cx="4325938" cy="3717925"/>
              <a:chOff x="235" y="1274"/>
              <a:chExt cx="2725" cy="2342"/>
            </a:xfrm>
          </p:grpSpPr>
          <p:sp>
            <p:nvSpPr>
              <p:cNvPr id="44042" name="Text Box 44">
                <a:extLst>
                  <a:ext uri="{FF2B5EF4-FFF2-40B4-BE49-F238E27FC236}">
                    <a16:creationId xmlns:a16="http://schemas.microsoft.com/office/drawing/2014/main" id="{7C607E46-B5F7-CC45-A242-9DB9220F6552}"/>
                  </a:ext>
                </a:extLst>
              </p:cNvPr>
              <p:cNvSpPr txBox="1">
                <a:spLocks noChangeArrowheads="1"/>
              </p:cNvSpPr>
              <p:nvPr/>
            </p:nvSpPr>
            <p:spPr bwMode="auto">
              <a:xfrm>
                <a:off x="235" y="2685"/>
                <a:ext cx="2725" cy="931"/>
              </a:xfrm>
              <a:prstGeom prst="rect">
                <a:avLst/>
              </a:prstGeom>
              <a:noFill/>
              <a:ln w="9525">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eaLnBrk="1" hangingPunct="1"/>
                <a:r>
                  <a:rPr lang="en-US" altLang="en-US" sz="1800" b="0" dirty="0">
                    <a:solidFill>
                      <a:schemeClr val="tx2"/>
                    </a:solidFill>
                    <a:latin typeface="Comic Sans MS" panose="030F0902030302020204" pitchFamily="66" charset="0"/>
                    <a:cs typeface="Arial" panose="020B0604020202020204" pitchFamily="34" charset="0"/>
                  </a:rPr>
                  <a:t>   point p; </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	</a:t>
                </a:r>
                <a:r>
                  <a:rPr lang="en-US" altLang="en-US" sz="1800" b="0" dirty="0" err="1">
                    <a:solidFill>
                      <a:schemeClr val="tx2"/>
                    </a:solidFill>
                    <a:latin typeface="Comic Sans MS" panose="030F0902030302020204" pitchFamily="66" charset="0"/>
                    <a:cs typeface="Arial" panose="020B0604020202020204" pitchFamily="34" charset="0"/>
                  </a:rPr>
                  <a:t>colorpoint</a:t>
                </a:r>
                <a:r>
                  <a:rPr lang="en-US" altLang="en-US" sz="1800" b="0" dirty="0">
                    <a:solidFill>
                      <a:schemeClr val="tx2"/>
                    </a:solidFill>
                    <a:latin typeface="Comic Sans MS" panose="030F0902030302020204" pitchFamily="66" charset="0"/>
                    <a:cs typeface="Arial" panose="020B0604020202020204" pitchFamily="34" charset="0"/>
                  </a:rPr>
                  <a:t> cp = new </a:t>
                </a:r>
                <a:r>
                  <a:rPr lang="en-US" altLang="en-US" sz="1800" b="0" dirty="0" err="1">
                    <a:solidFill>
                      <a:schemeClr val="tx2"/>
                    </a:solidFill>
                    <a:latin typeface="Comic Sans MS" panose="030F0902030302020204" pitchFamily="66" charset="0"/>
                    <a:cs typeface="Arial" panose="020B0604020202020204" pitchFamily="34" charset="0"/>
                  </a:rPr>
                  <a:t>colorpoint</a:t>
                </a:r>
                <a:r>
                  <a:rPr lang="en-US" altLang="en-US" sz="1800" b="0" dirty="0">
                    <a:solidFill>
                      <a:schemeClr val="tx2"/>
                    </a:solidFill>
                    <a:latin typeface="Comic Sans MS" panose="030F0902030302020204" pitchFamily="66" charset="0"/>
                    <a:cs typeface="Arial" panose="020B0604020202020204" pitchFamily="34" charset="0"/>
                  </a:rPr>
                  <a:t> (0, 0);</a:t>
                </a:r>
              </a:p>
              <a:p>
                <a:pPr eaLnBrk="1" hangingPunct="1"/>
                <a:r>
                  <a:rPr lang="en-US" altLang="en-US" sz="1800" b="0" dirty="0">
                    <a:solidFill>
                      <a:schemeClr val="tx2"/>
                    </a:solidFill>
                    <a:latin typeface="Comic Sans MS" panose="030F0902030302020204" pitchFamily="66" charset="0"/>
                    <a:cs typeface="Arial" panose="020B0604020202020204" pitchFamily="34" charset="0"/>
                  </a:rPr>
                  <a:t>	point3D p3d = new point3D (0, 0, 0);</a:t>
                </a:r>
              </a:p>
              <a:p>
                <a:pPr eaLnBrk="1" hangingPunct="1"/>
                <a:r>
                  <a:rPr lang="en-US" altLang="en-US" sz="1800" b="0" dirty="0">
                    <a:solidFill>
                      <a:schemeClr val="tx2"/>
                    </a:solidFill>
                    <a:latin typeface="Comic Sans MS" panose="030F0902030302020204" pitchFamily="66" charset="0"/>
                    <a:cs typeface="Arial" panose="020B0604020202020204" pitchFamily="34" charset="0"/>
                    <a:sym typeface="Symbol" pitchFamily="2" charset="2"/>
                  </a:rPr>
                  <a:t>	p = cp;</a:t>
                </a:r>
              </a:p>
              <a:p>
                <a:pPr eaLnBrk="1" hangingPunct="1"/>
                <a:r>
                  <a:rPr lang="en-US" altLang="en-US" sz="1800" b="0" dirty="0">
                    <a:solidFill>
                      <a:schemeClr val="tx2"/>
                    </a:solidFill>
                    <a:latin typeface="Comic Sans MS" panose="030F0902030302020204" pitchFamily="66" charset="0"/>
                    <a:cs typeface="Arial" panose="020B0604020202020204" pitchFamily="34" charset="0"/>
                    <a:sym typeface="Symbol" pitchFamily="2" charset="2"/>
                  </a:rPr>
                  <a:t>	p = p3d;</a:t>
                </a:r>
                <a:endParaRPr lang="en-US" altLang="en-US" sz="1800" b="0" dirty="0">
                  <a:solidFill>
                    <a:schemeClr val="tx2"/>
                  </a:solidFill>
                  <a:latin typeface="Comic Sans MS" panose="030F0902030302020204" pitchFamily="66" charset="0"/>
                  <a:cs typeface="Arial" panose="020B0604020202020204" pitchFamily="34" charset="0"/>
                </a:endParaRPr>
              </a:p>
            </p:txBody>
          </p:sp>
          <p:grpSp>
            <p:nvGrpSpPr>
              <p:cNvPr id="44043" name="Group 63">
                <a:extLst>
                  <a:ext uri="{FF2B5EF4-FFF2-40B4-BE49-F238E27FC236}">
                    <a16:creationId xmlns:a16="http://schemas.microsoft.com/office/drawing/2014/main" id="{4D5225C9-1600-D045-8CAD-24EFEC8DC7AA}"/>
                  </a:ext>
                </a:extLst>
              </p:cNvPr>
              <p:cNvGrpSpPr>
                <a:grpSpLocks/>
              </p:cNvGrpSpPr>
              <p:nvPr/>
            </p:nvGrpSpPr>
            <p:grpSpPr bwMode="auto">
              <a:xfrm>
                <a:off x="590" y="1274"/>
                <a:ext cx="2116" cy="1193"/>
                <a:chOff x="381" y="1146"/>
                <a:chExt cx="2116" cy="1193"/>
              </a:xfrm>
            </p:grpSpPr>
            <p:grpSp>
              <p:nvGrpSpPr>
                <p:cNvPr id="44044" name="Group 45">
                  <a:extLst>
                    <a:ext uri="{FF2B5EF4-FFF2-40B4-BE49-F238E27FC236}">
                      <a16:creationId xmlns:a16="http://schemas.microsoft.com/office/drawing/2014/main" id="{280F4E11-69E4-7047-9816-6EC8BB1D5CF8}"/>
                    </a:ext>
                  </a:extLst>
                </p:cNvPr>
                <p:cNvGrpSpPr>
                  <a:grpSpLocks/>
                </p:cNvGrpSpPr>
                <p:nvPr/>
              </p:nvGrpSpPr>
              <p:grpSpPr bwMode="auto">
                <a:xfrm>
                  <a:off x="777" y="1146"/>
                  <a:ext cx="1324" cy="454"/>
                  <a:chOff x="749" y="1389"/>
                  <a:chExt cx="1324" cy="454"/>
                </a:xfrm>
              </p:grpSpPr>
              <p:sp>
                <p:nvSpPr>
                  <p:cNvPr id="44057" name="Text Box 33">
                    <a:extLst>
                      <a:ext uri="{FF2B5EF4-FFF2-40B4-BE49-F238E27FC236}">
                        <a16:creationId xmlns:a16="http://schemas.microsoft.com/office/drawing/2014/main" id="{C3A69A3F-4354-7545-807E-F1BC2EA8AD6B}"/>
                      </a:ext>
                    </a:extLst>
                  </p:cNvPr>
                  <p:cNvSpPr txBox="1">
                    <a:spLocks noChangeArrowheads="1"/>
                  </p:cNvSpPr>
                  <p:nvPr/>
                </p:nvSpPr>
                <p:spPr bwMode="auto">
                  <a:xfrm>
                    <a:off x="749" y="1389"/>
                    <a:ext cx="1324"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4058" name="Line 34">
                    <a:extLst>
                      <a:ext uri="{FF2B5EF4-FFF2-40B4-BE49-F238E27FC236}">
                        <a16:creationId xmlns:a16="http://schemas.microsoft.com/office/drawing/2014/main" id="{D00CA237-4155-1C4A-A11F-583F902AC9C2}"/>
                      </a:ext>
                    </a:extLst>
                  </p:cNvPr>
                  <p:cNvSpPr>
                    <a:spLocks noChangeShapeType="1"/>
                  </p:cNvSpPr>
                  <p:nvPr/>
                </p:nvSpPr>
                <p:spPr bwMode="auto">
                  <a:xfrm>
                    <a:off x="752" y="1604"/>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5" name="Group 50">
                  <a:extLst>
                    <a:ext uri="{FF2B5EF4-FFF2-40B4-BE49-F238E27FC236}">
                      <a16:creationId xmlns:a16="http://schemas.microsoft.com/office/drawing/2014/main" id="{4562C651-D31B-DF45-B4F8-66B736A6C068}"/>
                    </a:ext>
                  </a:extLst>
                </p:cNvPr>
                <p:cNvGrpSpPr>
                  <a:grpSpLocks/>
                </p:cNvGrpSpPr>
                <p:nvPr/>
              </p:nvGrpSpPr>
              <p:grpSpPr bwMode="auto">
                <a:xfrm>
                  <a:off x="381" y="1885"/>
                  <a:ext cx="940" cy="454"/>
                  <a:chOff x="381" y="2179"/>
                  <a:chExt cx="940" cy="454"/>
                </a:xfrm>
              </p:grpSpPr>
              <p:sp>
                <p:nvSpPr>
                  <p:cNvPr id="44055" name="Text Box 36">
                    <a:extLst>
                      <a:ext uri="{FF2B5EF4-FFF2-40B4-BE49-F238E27FC236}">
                        <a16:creationId xmlns:a16="http://schemas.microsoft.com/office/drawing/2014/main" id="{CF0A3FFC-B5B3-7E4C-A26C-1A6EC1FE0FDE}"/>
                      </a:ext>
                    </a:extLst>
                  </p:cNvPr>
                  <p:cNvSpPr txBox="1">
                    <a:spLocks noChangeArrowheads="1"/>
                  </p:cNvSpPr>
                  <p:nvPr/>
                </p:nvSpPr>
                <p:spPr bwMode="auto">
                  <a:xfrm>
                    <a:off x="381" y="2179"/>
                    <a:ext cx="940"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err="1">
                        <a:solidFill>
                          <a:schemeClr val="tx1"/>
                        </a:solidFill>
                        <a:latin typeface="Comic Sans MS" panose="030F0902030302020204" pitchFamily="66" charset="0"/>
                        <a:cs typeface="Arial" panose="020B0604020202020204" pitchFamily="34" charset="0"/>
                      </a:rPr>
                      <a:t>colorpoint</a:t>
                    </a:r>
                    <a:endParaRPr lang="en-US" altLang="en-US" dirty="0">
                      <a:solidFill>
                        <a:schemeClr val="tx1"/>
                      </a:solidFill>
                      <a:latin typeface="Comic Sans MS" panose="030F0902030302020204" pitchFamily="66" charset="0"/>
                      <a:cs typeface="Arial" panose="020B0604020202020204" pitchFamily="34" charset="0"/>
                    </a:endParaRP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p:txBody>
              </p:sp>
              <p:sp>
                <p:nvSpPr>
                  <p:cNvPr id="44056" name="Line 37">
                    <a:extLst>
                      <a:ext uri="{FF2B5EF4-FFF2-40B4-BE49-F238E27FC236}">
                        <a16:creationId xmlns:a16="http://schemas.microsoft.com/office/drawing/2014/main" id="{CAF7EE79-6220-2A45-8914-4B33DEAA77DC}"/>
                      </a:ext>
                    </a:extLst>
                  </p:cNvPr>
                  <p:cNvSpPr>
                    <a:spLocks noChangeShapeType="1"/>
                  </p:cNvSpPr>
                  <p:nvPr/>
                </p:nvSpPr>
                <p:spPr bwMode="auto">
                  <a:xfrm>
                    <a:off x="383" y="2397"/>
                    <a:ext cx="9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6" name="Group 49">
                  <a:extLst>
                    <a:ext uri="{FF2B5EF4-FFF2-40B4-BE49-F238E27FC236}">
                      <a16:creationId xmlns:a16="http://schemas.microsoft.com/office/drawing/2014/main" id="{F83B449F-7FF9-1748-A262-3CADC9B02BA3}"/>
                    </a:ext>
                  </a:extLst>
                </p:cNvPr>
                <p:cNvGrpSpPr>
                  <a:grpSpLocks/>
                </p:cNvGrpSpPr>
                <p:nvPr/>
              </p:nvGrpSpPr>
              <p:grpSpPr bwMode="auto">
                <a:xfrm>
                  <a:off x="1557" y="1885"/>
                  <a:ext cx="940" cy="454"/>
                  <a:chOff x="1557" y="2179"/>
                  <a:chExt cx="940" cy="454"/>
                </a:xfrm>
              </p:grpSpPr>
              <p:sp>
                <p:nvSpPr>
                  <p:cNvPr id="44053" name="Text Box 42">
                    <a:extLst>
                      <a:ext uri="{FF2B5EF4-FFF2-40B4-BE49-F238E27FC236}">
                        <a16:creationId xmlns:a16="http://schemas.microsoft.com/office/drawing/2014/main" id="{B81D0ABB-BF31-D744-9810-F9866A822FD9}"/>
                      </a:ext>
                    </a:extLst>
                  </p:cNvPr>
                  <p:cNvSpPr txBox="1">
                    <a:spLocks noChangeArrowheads="1"/>
                  </p:cNvSpPr>
                  <p:nvPr/>
                </p:nvSpPr>
                <p:spPr bwMode="auto">
                  <a:xfrm>
                    <a:off x="1557" y="2179"/>
                    <a:ext cx="940"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point3D</a:t>
                    </a:r>
                  </a:p>
                  <a:p>
                    <a:pPr algn="ctr" eaLnBrk="1" hangingPunct="1"/>
                    <a:endParaRPr lang="en-US" altLang="en-US" dirty="0">
                      <a:solidFill>
                        <a:schemeClr val="tx1"/>
                      </a:solidFill>
                      <a:latin typeface="Comic Sans MS" panose="030F0902030302020204" pitchFamily="66" charset="0"/>
                      <a:cs typeface="Arial" panose="020B0604020202020204" pitchFamily="34" charset="0"/>
                    </a:endParaRPr>
                  </a:p>
                </p:txBody>
              </p:sp>
              <p:sp>
                <p:nvSpPr>
                  <p:cNvPr id="44054" name="Line 43">
                    <a:extLst>
                      <a:ext uri="{FF2B5EF4-FFF2-40B4-BE49-F238E27FC236}">
                        <a16:creationId xmlns:a16="http://schemas.microsoft.com/office/drawing/2014/main" id="{AA7C066B-1E19-0E43-8FE4-BB88BD20CAF4}"/>
                      </a:ext>
                    </a:extLst>
                  </p:cNvPr>
                  <p:cNvSpPr>
                    <a:spLocks noChangeShapeType="1"/>
                  </p:cNvSpPr>
                  <p:nvPr/>
                </p:nvSpPr>
                <p:spPr bwMode="auto">
                  <a:xfrm>
                    <a:off x="1559" y="2397"/>
                    <a:ext cx="9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7" name="Group 46">
                  <a:extLst>
                    <a:ext uri="{FF2B5EF4-FFF2-40B4-BE49-F238E27FC236}">
                      <a16:creationId xmlns:a16="http://schemas.microsoft.com/office/drawing/2014/main" id="{E1C00768-A08B-9E4E-A9D1-A27372FC0CAC}"/>
                    </a:ext>
                  </a:extLst>
                </p:cNvPr>
                <p:cNvGrpSpPr>
                  <a:grpSpLocks/>
                </p:cNvGrpSpPr>
                <p:nvPr/>
              </p:nvGrpSpPr>
              <p:grpSpPr bwMode="auto">
                <a:xfrm>
                  <a:off x="773" y="1621"/>
                  <a:ext cx="155" cy="258"/>
                  <a:chOff x="4167" y="1946"/>
                  <a:chExt cx="155" cy="258"/>
                </a:xfrm>
              </p:grpSpPr>
              <p:sp>
                <p:nvSpPr>
                  <p:cNvPr id="44051" name="AutoShape 47">
                    <a:extLst>
                      <a:ext uri="{FF2B5EF4-FFF2-40B4-BE49-F238E27FC236}">
                        <a16:creationId xmlns:a16="http://schemas.microsoft.com/office/drawing/2014/main" id="{7D74BF7B-9D1C-5347-87B5-03165249203A}"/>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4052" name="AutoShape 48">
                    <a:extLst>
                      <a:ext uri="{FF2B5EF4-FFF2-40B4-BE49-F238E27FC236}">
                        <a16:creationId xmlns:a16="http://schemas.microsoft.com/office/drawing/2014/main" id="{865E7287-51B3-D74F-BE24-31612D8E4B38}"/>
                      </a:ext>
                    </a:extLst>
                  </p:cNvPr>
                  <p:cNvCxnSpPr>
                    <a:cxnSpLocks noChangeShapeType="1"/>
                    <a:stCxn id="44051" idx="3"/>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4048" name="Group 52">
                  <a:extLst>
                    <a:ext uri="{FF2B5EF4-FFF2-40B4-BE49-F238E27FC236}">
                      <a16:creationId xmlns:a16="http://schemas.microsoft.com/office/drawing/2014/main" id="{CAB7CDAE-026A-BE48-A2DD-C73CB5C2E0FE}"/>
                    </a:ext>
                  </a:extLst>
                </p:cNvPr>
                <p:cNvGrpSpPr>
                  <a:grpSpLocks/>
                </p:cNvGrpSpPr>
                <p:nvPr/>
              </p:nvGrpSpPr>
              <p:grpSpPr bwMode="auto">
                <a:xfrm>
                  <a:off x="1950" y="1614"/>
                  <a:ext cx="155" cy="258"/>
                  <a:chOff x="4167" y="1946"/>
                  <a:chExt cx="155" cy="258"/>
                </a:xfrm>
              </p:grpSpPr>
              <p:sp>
                <p:nvSpPr>
                  <p:cNvPr id="44049" name="AutoShape 53">
                    <a:extLst>
                      <a:ext uri="{FF2B5EF4-FFF2-40B4-BE49-F238E27FC236}">
                        <a16:creationId xmlns:a16="http://schemas.microsoft.com/office/drawing/2014/main" id="{8DAF45F8-E7CA-144D-8BC4-916E9AD17B33}"/>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4050" name="AutoShape 54">
                    <a:extLst>
                      <a:ext uri="{FF2B5EF4-FFF2-40B4-BE49-F238E27FC236}">
                        <a16:creationId xmlns:a16="http://schemas.microsoft.com/office/drawing/2014/main" id="{C6BBAFE8-44CB-6445-B183-6ED34E20885F}"/>
                      </a:ext>
                    </a:extLst>
                  </p:cNvPr>
                  <p:cNvCxnSpPr>
                    <a:cxnSpLocks noChangeShapeType="1"/>
                    <a:stCxn id="44049" idx="3"/>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grpSp>
      </p:grpSp>
    </p:spTree>
    <p:extLst>
      <p:ext uri="{BB962C8B-B14F-4D97-AF65-F5344CB8AC3E}">
        <p14:creationId xmlns:p14="http://schemas.microsoft.com/office/powerpoint/2010/main" val="908932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FE499145-3107-564D-A7B9-E9DD224D4003}"/>
              </a:ext>
            </a:extLst>
          </p:cNvPr>
          <p:cNvSpPr>
            <a:spLocks noGrp="1" noChangeArrowheads="1"/>
          </p:cNvSpPr>
          <p:nvPr>
            <p:ph type="title"/>
          </p:nvPr>
        </p:nvSpPr>
        <p:spPr>
          <a:xfrm>
            <a:off x="2030414" y="96839"/>
            <a:ext cx="8131175" cy="915987"/>
          </a:xfrm>
        </p:spPr>
        <p:txBody>
          <a:bodyPr/>
          <a:lstStyle/>
          <a:p>
            <a:r>
              <a:rPr lang="en-US" altLang="en-US" sz="3200"/>
              <a:t>OO Mutation Operators—</a:t>
            </a:r>
            <a:r>
              <a:rPr lang="en-US" altLang="en-US" sz="3200" i="1"/>
              <a:t>Polymorphism</a:t>
            </a:r>
          </a:p>
        </p:txBody>
      </p:sp>
      <p:grpSp>
        <p:nvGrpSpPr>
          <p:cNvPr id="2" name="Group 23">
            <a:extLst>
              <a:ext uri="{FF2B5EF4-FFF2-40B4-BE49-F238E27FC236}">
                <a16:creationId xmlns:a16="http://schemas.microsoft.com/office/drawing/2014/main" id="{C0A7B578-CD68-244B-9CBB-C94D025D01FE}"/>
              </a:ext>
            </a:extLst>
          </p:cNvPr>
          <p:cNvGrpSpPr>
            <a:grpSpLocks/>
          </p:cNvGrpSpPr>
          <p:nvPr/>
        </p:nvGrpSpPr>
        <p:grpSpPr bwMode="auto">
          <a:xfrm>
            <a:off x="1947863" y="1136650"/>
            <a:ext cx="8297862" cy="946150"/>
            <a:chOff x="266" y="3289"/>
            <a:chExt cx="5227" cy="596"/>
          </a:xfrm>
        </p:grpSpPr>
        <p:sp>
          <p:nvSpPr>
            <p:cNvPr id="45078" name="Text Box 19">
              <a:extLst>
                <a:ext uri="{FF2B5EF4-FFF2-40B4-BE49-F238E27FC236}">
                  <a16:creationId xmlns:a16="http://schemas.microsoft.com/office/drawing/2014/main" id="{5B147FE4-779F-FD4D-ACBD-FF0C76FB1C7F}"/>
                </a:ext>
              </a:extLst>
            </p:cNvPr>
            <p:cNvSpPr txBox="1">
              <a:spLocks noChangeArrowheads="1"/>
            </p:cNvSpPr>
            <p:nvPr/>
          </p:nvSpPr>
          <p:spPr bwMode="auto">
            <a:xfrm>
              <a:off x="266" y="3425"/>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dirty="0">
                <a:solidFill>
                  <a:schemeClr val="tx1"/>
                </a:solidFill>
                <a:ea typeface="宋体" panose="02010600030101010101" pitchFamily="2" charset="-122"/>
              </a:endParaRPr>
            </a:p>
            <a:p>
              <a:r>
                <a:rPr lang="en-US" altLang="zh-CN" b="0" dirty="0">
                  <a:solidFill>
                    <a:schemeClr val="tx1"/>
                  </a:solidFill>
                  <a:ea typeface="宋体" panose="02010600030101010101" pitchFamily="2" charset="-122"/>
                </a:rPr>
                <a:t>For each pair of methods that have the same name, the bodies are interchanged.</a:t>
              </a:r>
            </a:p>
          </p:txBody>
        </p:sp>
        <p:grpSp>
          <p:nvGrpSpPr>
            <p:cNvPr id="45079" name="Group 16">
              <a:extLst>
                <a:ext uri="{FF2B5EF4-FFF2-40B4-BE49-F238E27FC236}">
                  <a16:creationId xmlns:a16="http://schemas.microsoft.com/office/drawing/2014/main" id="{5430D1A9-2DCD-8045-9C0E-82C4B1E4011A}"/>
                </a:ext>
              </a:extLst>
            </p:cNvPr>
            <p:cNvGrpSpPr>
              <a:grpSpLocks/>
            </p:cNvGrpSpPr>
            <p:nvPr/>
          </p:nvGrpSpPr>
          <p:grpSpPr bwMode="auto">
            <a:xfrm>
              <a:off x="336" y="3289"/>
              <a:ext cx="4521" cy="284"/>
              <a:chOff x="288" y="3290"/>
              <a:chExt cx="4521" cy="284"/>
            </a:xfrm>
          </p:grpSpPr>
          <p:sp>
            <p:nvSpPr>
              <p:cNvPr id="45080" name="AutoShape 10">
                <a:extLst>
                  <a:ext uri="{FF2B5EF4-FFF2-40B4-BE49-F238E27FC236}">
                    <a16:creationId xmlns:a16="http://schemas.microsoft.com/office/drawing/2014/main" id="{F2ED1773-D724-7B41-8F11-A6FA4E0828C2}"/>
                  </a:ext>
                </a:extLst>
              </p:cNvPr>
              <p:cNvSpPr>
                <a:spLocks noChangeArrowheads="1"/>
              </p:cNvSpPr>
              <p:nvPr/>
            </p:nvSpPr>
            <p:spPr bwMode="auto">
              <a:xfrm>
                <a:off x="310" y="3290"/>
                <a:ext cx="447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5081" name="Text Box 9">
                <a:extLst>
                  <a:ext uri="{FF2B5EF4-FFF2-40B4-BE49-F238E27FC236}">
                    <a16:creationId xmlns:a16="http://schemas.microsoft.com/office/drawing/2014/main" id="{2B6A67DF-8EDC-5548-8AA2-688EE3675C16}"/>
                  </a:ext>
                </a:extLst>
              </p:cNvPr>
              <p:cNvSpPr txBox="1">
                <a:spLocks noChangeArrowheads="1"/>
              </p:cNvSpPr>
              <p:nvPr/>
            </p:nvSpPr>
            <p:spPr bwMode="auto">
              <a:xfrm>
                <a:off x="288" y="3307"/>
                <a:ext cx="4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13.</a:t>
                </a:r>
                <a:r>
                  <a:rPr lang="en-US" altLang="en-US"/>
                  <a:t> </a:t>
                </a:r>
                <a:r>
                  <a:rPr lang="en-US" altLang="en-US" b="0">
                    <a:solidFill>
                      <a:srgbClr val="000000"/>
                    </a:solidFill>
                  </a:rPr>
                  <a:t>OMC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Overloading Method Change</a:t>
                </a:r>
              </a:p>
            </p:txBody>
          </p:sp>
        </p:grpSp>
      </p:grpSp>
      <p:grpSp>
        <p:nvGrpSpPr>
          <p:cNvPr id="4" name="Group 12">
            <a:extLst>
              <a:ext uri="{FF2B5EF4-FFF2-40B4-BE49-F238E27FC236}">
                <a16:creationId xmlns:a16="http://schemas.microsoft.com/office/drawing/2014/main" id="{98E95026-1D7A-C344-82E0-0FE27A4ED8B0}"/>
              </a:ext>
            </a:extLst>
          </p:cNvPr>
          <p:cNvGrpSpPr>
            <a:grpSpLocks/>
          </p:cNvGrpSpPr>
          <p:nvPr/>
        </p:nvGrpSpPr>
        <p:grpSpPr bwMode="auto">
          <a:xfrm>
            <a:off x="1947863" y="2376488"/>
            <a:ext cx="8297862" cy="944562"/>
            <a:chOff x="266" y="870"/>
            <a:chExt cx="5227" cy="595"/>
          </a:xfrm>
        </p:grpSpPr>
        <p:sp>
          <p:nvSpPr>
            <p:cNvPr id="45074" name="Text Box 3">
              <a:extLst>
                <a:ext uri="{FF2B5EF4-FFF2-40B4-BE49-F238E27FC236}">
                  <a16:creationId xmlns:a16="http://schemas.microsoft.com/office/drawing/2014/main" id="{70EAEF09-413A-6B42-9F81-DA517453D75E}"/>
                </a:ext>
              </a:extLst>
            </p:cNvPr>
            <p:cNvSpPr txBox="1">
              <a:spLocks noChangeArrowheads="1"/>
            </p:cNvSpPr>
            <p:nvPr/>
          </p:nvSpPr>
          <p:spPr bwMode="auto">
            <a:xfrm>
              <a:off x="266" y="1005"/>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overloaded method declaration is deleted, one at a time.</a:t>
              </a:r>
            </a:p>
          </p:txBody>
        </p:sp>
        <p:grpSp>
          <p:nvGrpSpPr>
            <p:cNvPr id="45075" name="Group 9">
              <a:extLst>
                <a:ext uri="{FF2B5EF4-FFF2-40B4-BE49-F238E27FC236}">
                  <a16:creationId xmlns:a16="http://schemas.microsoft.com/office/drawing/2014/main" id="{90A03415-EA14-8047-AE25-68F60251094D}"/>
                </a:ext>
              </a:extLst>
            </p:cNvPr>
            <p:cNvGrpSpPr>
              <a:grpSpLocks/>
            </p:cNvGrpSpPr>
            <p:nvPr/>
          </p:nvGrpSpPr>
          <p:grpSpPr bwMode="auto">
            <a:xfrm>
              <a:off x="339" y="870"/>
              <a:ext cx="4069" cy="284"/>
              <a:chOff x="353" y="1665"/>
              <a:chExt cx="4069" cy="284"/>
            </a:xfrm>
          </p:grpSpPr>
          <p:sp>
            <p:nvSpPr>
              <p:cNvPr id="45076" name="AutoShape 8">
                <a:extLst>
                  <a:ext uri="{FF2B5EF4-FFF2-40B4-BE49-F238E27FC236}">
                    <a16:creationId xmlns:a16="http://schemas.microsoft.com/office/drawing/2014/main" id="{C89B352E-A1FA-684C-B26F-499F536F1B48}"/>
                  </a:ext>
                </a:extLst>
              </p:cNvPr>
              <p:cNvSpPr>
                <a:spLocks noChangeArrowheads="1"/>
              </p:cNvSpPr>
              <p:nvPr/>
            </p:nvSpPr>
            <p:spPr bwMode="auto">
              <a:xfrm>
                <a:off x="353" y="1665"/>
                <a:ext cx="406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5077" name="Text Box 6">
                <a:extLst>
                  <a:ext uri="{FF2B5EF4-FFF2-40B4-BE49-F238E27FC236}">
                    <a16:creationId xmlns:a16="http://schemas.microsoft.com/office/drawing/2014/main" id="{B63C19CA-5BD2-3F4D-82FD-1B2CF67F68CA}"/>
                  </a:ext>
                </a:extLst>
              </p:cNvPr>
              <p:cNvSpPr txBox="1">
                <a:spLocks noChangeArrowheads="1"/>
              </p:cNvSpPr>
              <p:nvPr/>
            </p:nvSpPr>
            <p:spPr bwMode="auto">
              <a:xfrm>
                <a:off x="353" y="1682"/>
                <a:ext cx="40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14.</a:t>
                </a:r>
                <a:r>
                  <a:rPr lang="en-US" altLang="en-US"/>
                  <a:t> </a:t>
                </a:r>
                <a:r>
                  <a:rPr lang="en-US" altLang="en-US" b="0">
                    <a:solidFill>
                      <a:srgbClr val="000000"/>
                    </a:solidFill>
                  </a:rPr>
                  <a:t>OMD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Overloading Method Deletion</a:t>
                </a:r>
              </a:p>
            </p:txBody>
          </p:sp>
        </p:grpSp>
      </p:grpSp>
      <p:grpSp>
        <p:nvGrpSpPr>
          <p:cNvPr id="6" name="Group 13">
            <a:extLst>
              <a:ext uri="{FF2B5EF4-FFF2-40B4-BE49-F238E27FC236}">
                <a16:creationId xmlns:a16="http://schemas.microsoft.com/office/drawing/2014/main" id="{2AB544F2-B3C5-F64E-B121-451CCB65DAF5}"/>
              </a:ext>
            </a:extLst>
          </p:cNvPr>
          <p:cNvGrpSpPr>
            <a:grpSpLocks/>
          </p:cNvGrpSpPr>
          <p:nvPr/>
        </p:nvGrpSpPr>
        <p:grpSpPr bwMode="auto">
          <a:xfrm>
            <a:off x="1947864" y="5113338"/>
            <a:ext cx="8296275" cy="1244600"/>
            <a:chOff x="267" y="2531"/>
            <a:chExt cx="5227" cy="784"/>
          </a:xfrm>
        </p:grpSpPr>
        <p:sp>
          <p:nvSpPr>
            <p:cNvPr id="45070" name="Text Box 11">
              <a:extLst>
                <a:ext uri="{FF2B5EF4-FFF2-40B4-BE49-F238E27FC236}">
                  <a16:creationId xmlns:a16="http://schemas.microsoft.com/office/drawing/2014/main" id="{A0A56F52-5919-934D-8E29-E3AA324B03C9}"/>
                </a:ext>
              </a:extLst>
            </p:cNvPr>
            <p:cNvSpPr txBox="1">
              <a:spLocks noChangeArrowheads="1"/>
            </p:cNvSpPr>
            <p:nvPr/>
          </p:nvSpPr>
          <p:spPr bwMode="auto">
            <a:xfrm>
              <a:off x="267" y="2663"/>
              <a:ext cx="5227" cy="652"/>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dirty="0">
                <a:solidFill>
                  <a:schemeClr val="tx1"/>
                </a:solidFill>
                <a:ea typeface="宋体" panose="02010600030101010101" pitchFamily="2" charset="-122"/>
              </a:endParaRPr>
            </a:p>
            <a:p>
              <a:r>
                <a:rPr lang="en-US" altLang="zh-CN" b="0" dirty="0">
                  <a:solidFill>
                    <a:schemeClr val="tx1"/>
                  </a:solidFill>
                  <a:ea typeface="宋体" panose="02010600030101010101" pitchFamily="2" charset="-122"/>
                </a:rPr>
                <a:t>The number of the arguments in method invocations is changed to be the same as that of another overloading method, if one exists.</a:t>
              </a:r>
            </a:p>
          </p:txBody>
        </p:sp>
        <p:grpSp>
          <p:nvGrpSpPr>
            <p:cNvPr id="45071" name="Group 10">
              <a:extLst>
                <a:ext uri="{FF2B5EF4-FFF2-40B4-BE49-F238E27FC236}">
                  <a16:creationId xmlns:a16="http://schemas.microsoft.com/office/drawing/2014/main" id="{18562166-E373-8B41-BB5F-E2D99E35BBCF}"/>
                </a:ext>
              </a:extLst>
            </p:cNvPr>
            <p:cNvGrpSpPr>
              <a:grpSpLocks/>
            </p:cNvGrpSpPr>
            <p:nvPr/>
          </p:nvGrpSpPr>
          <p:grpSpPr bwMode="auto">
            <a:xfrm>
              <a:off x="339" y="2531"/>
              <a:ext cx="4069" cy="284"/>
              <a:chOff x="249" y="2954"/>
              <a:chExt cx="4069" cy="284"/>
            </a:xfrm>
          </p:grpSpPr>
          <p:sp>
            <p:nvSpPr>
              <p:cNvPr id="45072" name="AutoShape 4">
                <a:extLst>
                  <a:ext uri="{FF2B5EF4-FFF2-40B4-BE49-F238E27FC236}">
                    <a16:creationId xmlns:a16="http://schemas.microsoft.com/office/drawing/2014/main" id="{2C141E72-FA29-AE4F-8E39-85840DCB11EC}"/>
                  </a:ext>
                </a:extLst>
              </p:cNvPr>
              <p:cNvSpPr>
                <a:spLocks noChangeArrowheads="1"/>
              </p:cNvSpPr>
              <p:nvPr/>
            </p:nvSpPr>
            <p:spPr bwMode="auto">
              <a:xfrm>
                <a:off x="250" y="2954"/>
                <a:ext cx="406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5073" name="Text Box 7">
                <a:extLst>
                  <a:ext uri="{FF2B5EF4-FFF2-40B4-BE49-F238E27FC236}">
                    <a16:creationId xmlns:a16="http://schemas.microsoft.com/office/drawing/2014/main" id="{B1E05A8D-2533-514E-8253-2B4F72878B94}"/>
                  </a:ext>
                </a:extLst>
              </p:cNvPr>
              <p:cNvSpPr txBox="1">
                <a:spLocks noChangeArrowheads="1"/>
              </p:cNvSpPr>
              <p:nvPr/>
            </p:nvSpPr>
            <p:spPr bwMode="auto">
              <a:xfrm>
                <a:off x="249" y="2971"/>
                <a:ext cx="40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16.</a:t>
                </a:r>
                <a:r>
                  <a:rPr lang="en-US" altLang="en-US"/>
                  <a:t> </a:t>
                </a:r>
                <a:r>
                  <a:rPr lang="en-US" altLang="en-US" b="0">
                    <a:solidFill>
                      <a:srgbClr val="000000"/>
                    </a:solidFill>
                  </a:rPr>
                  <a:t>ANC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Argument Number Change</a:t>
                </a:r>
              </a:p>
            </p:txBody>
          </p:sp>
        </p:grpSp>
      </p:grpSp>
      <p:grpSp>
        <p:nvGrpSpPr>
          <p:cNvPr id="8" name="Group 13">
            <a:extLst>
              <a:ext uri="{FF2B5EF4-FFF2-40B4-BE49-F238E27FC236}">
                <a16:creationId xmlns:a16="http://schemas.microsoft.com/office/drawing/2014/main" id="{E9B099D1-C9BA-FC40-808F-50ACD92D82CD}"/>
              </a:ext>
            </a:extLst>
          </p:cNvPr>
          <p:cNvGrpSpPr>
            <a:grpSpLocks/>
          </p:cNvGrpSpPr>
          <p:nvPr/>
        </p:nvGrpSpPr>
        <p:grpSpPr bwMode="auto">
          <a:xfrm>
            <a:off x="1947864" y="3594101"/>
            <a:ext cx="8296275" cy="1235075"/>
            <a:chOff x="267" y="2531"/>
            <a:chExt cx="5227" cy="778"/>
          </a:xfrm>
        </p:grpSpPr>
        <p:sp>
          <p:nvSpPr>
            <p:cNvPr id="45066" name="Text Box 11">
              <a:extLst>
                <a:ext uri="{FF2B5EF4-FFF2-40B4-BE49-F238E27FC236}">
                  <a16:creationId xmlns:a16="http://schemas.microsoft.com/office/drawing/2014/main" id="{1A6F27CF-CE34-F846-BA37-82B677AAE256}"/>
                </a:ext>
              </a:extLst>
            </p:cNvPr>
            <p:cNvSpPr txBox="1">
              <a:spLocks noChangeArrowheads="1"/>
            </p:cNvSpPr>
            <p:nvPr/>
          </p:nvSpPr>
          <p:spPr bwMode="auto">
            <a:xfrm>
              <a:off x="267" y="2669"/>
              <a:ext cx="5227" cy="64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The order of the arguments in method invocations is changed to be the same as that of another overloading method, if one exists.</a:t>
              </a:r>
            </a:p>
          </p:txBody>
        </p:sp>
        <p:grpSp>
          <p:nvGrpSpPr>
            <p:cNvPr id="45067" name="Group 10">
              <a:extLst>
                <a:ext uri="{FF2B5EF4-FFF2-40B4-BE49-F238E27FC236}">
                  <a16:creationId xmlns:a16="http://schemas.microsoft.com/office/drawing/2014/main" id="{E412F184-58CC-8D43-A43D-1E60B2B42144}"/>
                </a:ext>
              </a:extLst>
            </p:cNvPr>
            <p:cNvGrpSpPr>
              <a:grpSpLocks/>
            </p:cNvGrpSpPr>
            <p:nvPr/>
          </p:nvGrpSpPr>
          <p:grpSpPr bwMode="auto">
            <a:xfrm>
              <a:off x="339" y="2531"/>
              <a:ext cx="4069" cy="284"/>
              <a:chOff x="249" y="2954"/>
              <a:chExt cx="4069" cy="284"/>
            </a:xfrm>
          </p:grpSpPr>
          <p:sp>
            <p:nvSpPr>
              <p:cNvPr id="45068" name="AutoShape 4">
                <a:extLst>
                  <a:ext uri="{FF2B5EF4-FFF2-40B4-BE49-F238E27FC236}">
                    <a16:creationId xmlns:a16="http://schemas.microsoft.com/office/drawing/2014/main" id="{EEEA55DD-6B43-1F49-9242-A7EA83B35218}"/>
                  </a:ext>
                </a:extLst>
              </p:cNvPr>
              <p:cNvSpPr>
                <a:spLocks noChangeArrowheads="1"/>
              </p:cNvSpPr>
              <p:nvPr/>
            </p:nvSpPr>
            <p:spPr bwMode="auto">
              <a:xfrm>
                <a:off x="250" y="2954"/>
                <a:ext cx="406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5069" name="Text Box 7">
                <a:extLst>
                  <a:ext uri="{FF2B5EF4-FFF2-40B4-BE49-F238E27FC236}">
                    <a16:creationId xmlns:a16="http://schemas.microsoft.com/office/drawing/2014/main" id="{6A99952D-66A9-474E-BF95-70AC0DBBFDDB}"/>
                  </a:ext>
                </a:extLst>
              </p:cNvPr>
              <p:cNvSpPr txBox="1">
                <a:spLocks noChangeArrowheads="1"/>
              </p:cNvSpPr>
              <p:nvPr/>
            </p:nvSpPr>
            <p:spPr bwMode="auto">
              <a:xfrm>
                <a:off x="249" y="2971"/>
                <a:ext cx="40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15.</a:t>
                </a:r>
                <a:r>
                  <a:rPr lang="en-US" altLang="en-US"/>
                  <a:t> </a:t>
                </a:r>
                <a:r>
                  <a:rPr lang="en-US" altLang="en-US" b="0">
                    <a:solidFill>
                      <a:srgbClr val="000000"/>
                    </a:solidFill>
                  </a:rPr>
                  <a:t>AOC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Argument Order Change</a:t>
                </a:r>
              </a:p>
            </p:txBody>
          </p:sp>
        </p:grpSp>
      </p:grpSp>
    </p:spTree>
    <p:extLst>
      <p:ext uri="{BB962C8B-B14F-4D97-AF65-F5344CB8AC3E}">
        <p14:creationId xmlns:p14="http://schemas.microsoft.com/office/powerpoint/2010/main" val="62804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84190FAC-2966-964D-9D90-2CEA2F65C9D9}"/>
              </a:ext>
            </a:extLst>
          </p:cNvPr>
          <p:cNvSpPr>
            <a:spLocks noGrp="1" noChangeArrowheads="1"/>
          </p:cNvSpPr>
          <p:nvPr>
            <p:ph type="title"/>
          </p:nvPr>
        </p:nvSpPr>
        <p:spPr/>
        <p:txBody>
          <a:bodyPr/>
          <a:lstStyle/>
          <a:p>
            <a:r>
              <a:rPr lang="en-US" altLang="en-US"/>
              <a:t>OO Mutation Operators—</a:t>
            </a:r>
            <a:r>
              <a:rPr lang="en-US" altLang="en-US" i="1"/>
              <a:t>Example</a:t>
            </a:r>
          </a:p>
        </p:txBody>
      </p:sp>
      <p:grpSp>
        <p:nvGrpSpPr>
          <p:cNvPr id="46085" name="Group 28">
            <a:extLst>
              <a:ext uri="{FF2B5EF4-FFF2-40B4-BE49-F238E27FC236}">
                <a16:creationId xmlns:a16="http://schemas.microsoft.com/office/drawing/2014/main" id="{AB1791E1-09E9-7A43-BC26-17AA5044124C}"/>
              </a:ext>
            </a:extLst>
          </p:cNvPr>
          <p:cNvGrpSpPr>
            <a:grpSpLocks/>
          </p:cNvGrpSpPr>
          <p:nvPr/>
        </p:nvGrpSpPr>
        <p:grpSpPr bwMode="auto">
          <a:xfrm>
            <a:off x="1841501" y="1241426"/>
            <a:ext cx="4189413" cy="4208463"/>
            <a:chOff x="298450" y="1240799"/>
            <a:chExt cx="4189413" cy="4208632"/>
          </a:xfrm>
        </p:grpSpPr>
        <p:sp>
          <p:nvSpPr>
            <p:cNvPr id="46099" name="Text Box 4">
              <a:extLst>
                <a:ext uri="{FF2B5EF4-FFF2-40B4-BE49-F238E27FC236}">
                  <a16:creationId xmlns:a16="http://schemas.microsoft.com/office/drawing/2014/main" id="{96C0807D-C803-1C4D-8D47-47FFFC5F1C9F}"/>
                </a:ext>
              </a:extLst>
            </p:cNvPr>
            <p:cNvSpPr txBox="1">
              <a:spLocks noChangeArrowheads="1"/>
            </p:cNvSpPr>
            <p:nvPr/>
          </p:nvSpPr>
          <p:spPr bwMode="auto">
            <a:xfrm>
              <a:off x="700881" y="1240799"/>
              <a:ext cx="338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13. OMR – Overloading Method Change</a:t>
              </a:r>
            </a:p>
          </p:txBody>
        </p:sp>
        <p:grpSp>
          <p:nvGrpSpPr>
            <p:cNvPr id="46100" name="Group 66">
              <a:extLst>
                <a:ext uri="{FF2B5EF4-FFF2-40B4-BE49-F238E27FC236}">
                  <a16:creationId xmlns:a16="http://schemas.microsoft.com/office/drawing/2014/main" id="{18BC01AB-211A-9846-B9CB-0004AE1AC0BB}"/>
                </a:ext>
              </a:extLst>
            </p:cNvPr>
            <p:cNvGrpSpPr>
              <a:grpSpLocks/>
            </p:cNvGrpSpPr>
            <p:nvPr/>
          </p:nvGrpSpPr>
          <p:grpSpPr bwMode="auto">
            <a:xfrm>
              <a:off x="298450" y="2506206"/>
              <a:ext cx="4189413" cy="2943225"/>
              <a:chOff x="3300" y="1414"/>
              <a:chExt cx="2354" cy="1854"/>
            </a:xfrm>
          </p:grpSpPr>
          <p:grpSp>
            <p:nvGrpSpPr>
              <p:cNvPr id="46101" name="Group 17">
                <a:extLst>
                  <a:ext uri="{FF2B5EF4-FFF2-40B4-BE49-F238E27FC236}">
                    <a16:creationId xmlns:a16="http://schemas.microsoft.com/office/drawing/2014/main" id="{A3F0F09E-518F-3A4C-9D7E-85F629763976}"/>
                  </a:ext>
                </a:extLst>
              </p:cNvPr>
              <p:cNvGrpSpPr>
                <a:grpSpLocks/>
              </p:cNvGrpSpPr>
              <p:nvPr/>
            </p:nvGrpSpPr>
            <p:grpSpPr bwMode="auto">
              <a:xfrm>
                <a:off x="4399" y="1882"/>
                <a:ext cx="155" cy="258"/>
                <a:chOff x="4167" y="1946"/>
                <a:chExt cx="155" cy="258"/>
              </a:xfrm>
            </p:grpSpPr>
            <p:sp>
              <p:nvSpPr>
                <p:cNvPr id="46108" name="AutoShape 18">
                  <a:extLst>
                    <a:ext uri="{FF2B5EF4-FFF2-40B4-BE49-F238E27FC236}">
                      <a16:creationId xmlns:a16="http://schemas.microsoft.com/office/drawing/2014/main" id="{6A917B78-5CD2-254B-9C03-A10FD8F4B221}"/>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6109" name="AutoShape 19">
                  <a:extLst>
                    <a:ext uri="{FF2B5EF4-FFF2-40B4-BE49-F238E27FC236}">
                      <a16:creationId xmlns:a16="http://schemas.microsoft.com/office/drawing/2014/main" id="{D7879169-42F2-9846-8102-9AF5178C3B4A}"/>
                    </a:ext>
                  </a:extLst>
                </p:cNvPr>
                <p:cNvCxnSpPr>
                  <a:cxnSpLocks noChangeShapeType="1"/>
                  <a:stCxn id="46108" idx="3"/>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6102" name="Group 65">
                <a:extLst>
                  <a:ext uri="{FF2B5EF4-FFF2-40B4-BE49-F238E27FC236}">
                    <a16:creationId xmlns:a16="http://schemas.microsoft.com/office/drawing/2014/main" id="{04C49632-2337-A743-9CC3-F15DADFF827F}"/>
                  </a:ext>
                </a:extLst>
              </p:cNvPr>
              <p:cNvGrpSpPr>
                <a:grpSpLocks/>
              </p:cNvGrpSpPr>
              <p:nvPr/>
            </p:nvGrpSpPr>
            <p:grpSpPr bwMode="auto">
              <a:xfrm>
                <a:off x="3695" y="1414"/>
                <a:ext cx="1564" cy="454"/>
                <a:chOff x="3552" y="1414"/>
                <a:chExt cx="1564" cy="454"/>
              </a:xfrm>
            </p:grpSpPr>
            <p:sp>
              <p:nvSpPr>
                <p:cNvPr id="46106" name="Text Box 60">
                  <a:extLst>
                    <a:ext uri="{FF2B5EF4-FFF2-40B4-BE49-F238E27FC236}">
                      <a16:creationId xmlns:a16="http://schemas.microsoft.com/office/drawing/2014/main" id="{072B4926-EF2B-4A42-AC76-C9210328B76D}"/>
                    </a:ext>
                  </a:extLst>
                </p:cNvPr>
                <p:cNvSpPr txBox="1">
                  <a:spLocks noChangeArrowheads="1"/>
                </p:cNvSpPr>
                <p:nvPr/>
              </p:nvSpPr>
              <p:spPr bwMode="auto">
                <a:xfrm>
                  <a:off x="3552" y="1414"/>
                  <a:ext cx="1564"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6107" name="Line 61">
                  <a:extLst>
                    <a:ext uri="{FF2B5EF4-FFF2-40B4-BE49-F238E27FC236}">
                      <a16:creationId xmlns:a16="http://schemas.microsoft.com/office/drawing/2014/main" id="{EF8074E5-0655-9C42-AB20-A14F70492D3A}"/>
                    </a:ext>
                  </a:extLst>
                </p:cNvPr>
                <p:cNvSpPr>
                  <a:spLocks noChangeShapeType="1"/>
                </p:cNvSpPr>
                <p:nvPr/>
              </p:nvSpPr>
              <p:spPr bwMode="auto">
                <a:xfrm>
                  <a:off x="3557" y="1623"/>
                  <a:ext cx="15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03" name="Group 64">
                <a:extLst>
                  <a:ext uri="{FF2B5EF4-FFF2-40B4-BE49-F238E27FC236}">
                    <a16:creationId xmlns:a16="http://schemas.microsoft.com/office/drawing/2014/main" id="{47B0C604-8832-124A-8ED1-6BD55ECD1FC8}"/>
                  </a:ext>
                </a:extLst>
              </p:cNvPr>
              <p:cNvGrpSpPr>
                <a:grpSpLocks/>
              </p:cNvGrpSpPr>
              <p:nvPr/>
            </p:nvGrpSpPr>
            <p:grpSpPr bwMode="auto">
              <a:xfrm>
                <a:off x="3300" y="2144"/>
                <a:ext cx="2354" cy="1124"/>
                <a:chOff x="3300" y="2144"/>
                <a:chExt cx="2354" cy="1124"/>
              </a:xfrm>
            </p:grpSpPr>
            <p:sp>
              <p:nvSpPr>
                <p:cNvPr id="46104" name="Text Box 56">
                  <a:extLst>
                    <a:ext uri="{FF2B5EF4-FFF2-40B4-BE49-F238E27FC236}">
                      <a16:creationId xmlns:a16="http://schemas.microsoft.com/office/drawing/2014/main" id="{044FD8BA-D81B-DA48-88F6-3426EC963127}"/>
                    </a:ext>
                  </a:extLst>
                </p:cNvPr>
                <p:cNvSpPr txBox="1">
                  <a:spLocks noChangeArrowheads="1"/>
                </p:cNvSpPr>
                <p:nvPr/>
              </p:nvSpPr>
              <p:spPr bwMode="auto">
                <a:xfrm>
                  <a:off x="3302" y="2144"/>
                  <a:ext cx="2352" cy="112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point3D</a:t>
                  </a:r>
                </a:p>
                <a:p>
                  <a:pPr eaLnBrk="1" hangingPunct="1"/>
                  <a:endParaRPr lang="en-US" altLang="en-US" sz="1800" b="0" dirty="0">
                    <a:solidFill>
                      <a:schemeClr val="tx1"/>
                    </a:solidFill>
                    <a:latin typeface="Comic Sans MS" panose="030F0902030302020204" pitchFamily="66" charset="0"/>
                    <a:cs typeface="Arial" panose="020B0604020202020204" pitchFamily="34" charset="0"/>
                  </a:endParaRPr>
                </a:p>
                <a:p>
                  <a:pPr eaLnBrk="1" hangingPunct="1"/>
                  <a:r>
                    <a:rPr lang="en-US" altLang="en-US" sz="1800" b="0" dirty="0">
                      <a:solidFill>
                        <a:schemeClr val="tx1"/>
                      </a:solidFill>
                      <a:latin typeface="Comic Sans MS" panose="030F0902030302020204" pitchFamily="66" charset="0"/>
                      <a:cs typeface="Arial" panose="020B0604020202020204" pitchFamily="34" charset="0"/>
                    </a:rPr>
                    <a:t>   void set (int x, int y) { S1 }</a:t>
                  </a:r>
                </a:p>
                <a:p>
                  <a:pPr eaLnBrk="1" hangingPunct="1"/>
                  <a:endParaRPr lang="en-US" altLang="en-US" sz="1800" b="0" dirty="0">
                    <a:solidFill>
                      <a:schemeClr val="tx1"/>
                    </a:solidFill>
                    <a:latin typeface="Comic Sans MS" panose="030F0902030302020204" pitchFamily="66" charset="0"/>
                    <a:cs typeface="Arial" panose="020B0604020202020204" pitchFamily="34" charset="0"/>
                  </a:endParaRPr>
                </a:p>
                <a:p>
                  <a:pPr eaLnBrk="1" hangingPunct="1"/>
                  <a:r>
                    <a:rPr lang="en-US" altLang="en-US" sz="1800" b="0" dirty="0">
                      <a:solidFill>
                        <a:schemeClr val="tx1"/>
                      </a:solidFill>
                      <a:latin typeface="Comic Sans MS" panose="030F0902030302020204" pitchFamily="66" charset="0"/>
                      <a:cs typeface="Arial" panose="020B0604020202020204" pitchFamily="34" charset="0"/>
                    </a:rPr>
                    <a:t>    void set (int x, int y, int z) { S2 }</a:t>
                  </a:r>
                </a:p>
                <a:p>
                  <a:pPr eaLnBrk="1" hangingPunct="1"/>
                  <a:r>
                    <a:rPr lang="en-US" altLang="en-US" sz="1800" b="0" dirty="0">
                      <a:solidFill>
                        <a:schemeClr val="tx1"/>
                      </a:solidFill>
                      <a:latin typeface="Comic Sans MS" panose="030F0902030302020204" pitchFamily="66" charset="0"/>
                      <a:cs typeface="Arial" panose="020B0604020202020204" pitchFamily="34" charset="0"/>
                      <a:sym typeface="Symbol" pitchFamily="2" charset="2"/>
                    </a:rPr>
                    <a:t>  </a:t>
                  </a:r>
                  <a:r>
                    <a:rPr lang="en-US" altLang="en-US" sz="1800" b="0" dirty="0">
                      <a:solidFill>
                        <a:schemeClr val="tx1"/>
                      </a:solidFill>
                      <a:latin typeface="Comic Sans MS" panose="030F0902030302020204" pitchFamily="66" charset="0"/>
                      <a:cs typeface="Arial" panose="020B0604020202020204" pitchFamily="34" charset="0"/>
                    </a:rPr>
                    <a:t>void set (int x, int y, int z) { </a:t>
                  </a:r>
                  <a:r>
                    <a:rPr lang="en-US" altLang="en-US" sz="1800" b="0" dirty="0">
                      <a:solidFill>
                        <a:schemeClr val="tx2"/>
                      </a:solidFill>
                      <a:latin typeface="Comic Sans MS" panose="030F0902030302020204" pitchFamily="66" charset="0"/>
                      <a:cs typeface="Arial" panose="020B0604020202020204" pitchFamily="34" charset="0"/>
                    </a:rPr>
                    <a:t>S1</a:t>
                  </a:r>
                  <a:r>
                    <a:rPr lang="en-US" altLang="en-US" sz="1800" b="0" dirty="0">
                      <a:solidFill>
                        <a:schemeClr val="tx1"/>
                      </a:solidFill>
                      <a:latin typeface="Comic Sans MS" panose="030F0902030302020204" pitchFamily="66" charset="0"/>
                      <a:cs typeface="Arial" panose="020B0604020202020204" pitchFamily="34" charset="0"/>
                    </a:rPr>
                    <a:t> }</a:t>
                  </a:r>
                </a:p>
              </p:txBody>
            </p:sp>
            <p:sp>
              <p:nvSpPr>
                <p:cNvPr id="46105" name="Line 62">
                  <a:extLst>
                    <a:ext uri="{FF2B5EF4-FFF2-40B4-BE49-F238E27FC236}">
                      <a16:creationId xmlns:a16="http://schemas.microsoft.com/office/drawing/2014/main" id="{4B3E5870-B750-FA42-94C4-116B3F191188}"/>
                    </a:ext>
                  </a:extLst>
                </p:cNvPr>
                <p:cNvSpPr>
                  <a:spLocks noChangeShapeType="1"/>
                </p:cNvSpPr>
                <p:nvPr/>
              </p:nvSpPr>
              <p:spPr bwMode="auto">
                <a:xfrm>
                  <a:off x="3300" y="2415"/>
                  <a:ext cx="23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46087" name="Group 27">
            <a:extLst>
              <a:ext uri="{FF2B5EF4-FFF2-40B4-BE49-F238E27FC236}">
                <a16:creationId xmlns:a16="http://schemas.microsoft.com/office/drawing/2014/main" id="{A74413A6-B206-5546-956B-B9D39ED485A6}"/>
              </a:ext>
            </a:extLst>
          </p:cNvPr>
          <p:cNvGrpSpPr>
            <a:grpSpLocks/>
          </p:cNvGrpSpPr>
          <p:nvPr/>
        </p:nvGrpSpPr>
        <p:grpSpPr bwMode="auto">
          <a:xfrm>
            <a:off x="6348414" y="1233489"/>
            <a:ext cx="4002087" cy="4389437"/>
            <a:chOff x="4879975" y="1234002"/>
            <a:chExt cx="4002088" cy="4388466"/>
          </a:xfrm>
        </p:grpSpPr>
        <p:sp>
          <p:nvSpPr>
            <p:cNvPr id="46088" name="Text Box 27">
              <a:extLst>
                <a:ext uri="{FF2B5EF4-FFF2-40B4-BE49-F238E27FC236}">
                  <a16:creationId xmlns:a16="http://schemas.microsoft.com/office/drawing/2014/main" id="{ED557BA6-0BEB-874D-9478-D828DCBDADC3}"/>
                </a:ext>
              </a:extLst>
            </p:cNvPr>
            <p:cNvSpPr txBox="1">
              <a:spLocks noChangeArrowheads="1"/>
            </p:cNvSpPr>
            <p:nvPr/>
          </p:nvSpPr>
          <p:spPr bwMode="auto">
            <a:xfrm>
              <a:off x="5376863" y="1234002"/>
              <a:ext cx="3008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14. OMD – Overloading Method Deletion</a:t>
              </a:r>
            </a:p>
          </p:txBody>
        </p:sp>
        <p:grpSp>
          <p:nvGrpSpPr>
            <p:cNvPr id="46089" name="Group 39">
              <a:extLst>
                <a:ext uri="{FF2B5EF4-FFF2-40B4-BE49-F238E27FC236}">
                  <a16:creationId xmlns:a16="http://schemas.microsoft.com/office/drawing/2014/main" id="{F0BB490C-4F9D-5D42-8127-9A43C8089179}"/>
                </a:ext>
              </a:extLst>
            </p:cNvPr>
            <p:cNvGrpSpPr>
              <a:grpSpLocks/>
            </p:cNvGrpSpPr>
            <p:nvPr/>
          </p:nvGrpSpPr>
          <p:grpSpPr bwMode="auto">
            <a:xfrm>
              <a:off x="4879975" y="2506206"/>
              <a:ext cx="4002088" cy="3116262"/>
              <a:chOff x="180" y="1330"/>
              <a:chExt cx="2447" cy="1963"/>
            </a:xfrm>
          </p:grpSpPr>
          <p:grpSp>
            <p:nvGrpSpPr>
              <p:cNvPr id="46090" name="Group 38">
                <a:extLst>
                  <a:ext uri="{FF2B5EF4-FFF2-40B4-BE49-F238E27FC236}">
                    <a16:creationId xmlns:a16="http://schemas.microsoft.com/office/drawing/2014/main" id="{4DE87C0D-DDAA-074D-A655-C09AAD7F024D}"/>
                  </a:ext>
                </a:extLst>
              </p:cNvPr>
              <p:cNvGrpSpPr>
                <a:grpSpLocks/>
              </p:cNvGrpSpPr>
              <p:nvPr/>
            </p:nvGrpSpPr>
            <p:grpSpPr bwMode="auto">
              <a:xfrm>
                <a:off x="1312" y="1808"/>
                <a:ext cx="183" cy="265"/>
                <a:chOff x="1272" y="1856"/>
                <a:chExt cx="183" cy="265"/>
              </a:xfrm>
            </p:grpSpPr>
            <p:sp>
              <p:nvSpPr>
                <p:cNvPr id="46097" name="AutoShape 30">
                  <a:extLst>
                    <a:ext uri="{FF2B5EF4-FFF2-40B4-BE49-F238E27FC236}">
                      <a16:creationId xmlns:a16="http://schemas.microsoft.com/office/drawing/2014/main" id="{116E5D46-B1BC-4141-8222-92546C09CB9F}"/>
                    </a:ext>
                  </a:extLst>
                </p:cNvPr>
                <p:cNvSpPr>
                  <a:spLocks noChangeArrowheads="1"/>
                </p:cNvSpPr>
                <p:nvPr/>
              </p:nvSpPr>
              <p:spPr bwMode="auto">
                <a:xfrm>
                  <a:off x="1272" y="1856"/>
                  <a:ext cx="183"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6098" name="AutoShape 31">
                  <a:extLst>
                    <a:ext uri="{FF2B5EF4-FFF2-40B4-BE49-F238E27FC236}">
                      <a16:creationId xmlns:a16="http://schemas.microsoft.com/office/drawing/2014/main" id="{D0091B6E-508E-7E4D-8058-0AB526500665}"/>
                    </a:ext>
                  </a:extLst>
                </p:cNvPr>
                <p:cNvCxnSpPr>
                  <a:cxnSpLocks noChangeShapeType="1"/>
                  <a:stCxn id="46097" idx="3"/>
                  <a:endCxn id="46093" idx="0"/>
                </p:cNvCxnSpPr>
                <p:nvPr/>
              </p:nvCxnSpPr>
              <p:spPr bwMode="auto">
                <a:xfrm rot="5400000">
                  <a:off x="1275" y="2031"/>
                  <a:ext cx="178"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6091" name="Group 37">
                <a:extLst>
                  <a:ext uri="{FF2B5EF4-FFF2-40B4-BE49-F238E27FC236}">
                    <a16:creationId xmlns:a16="http://schemas.microsoft.com/office/drawing/2014/main" id="{25094486-C2EE-2842-B43B-0D0C794649D4}"/>
                  </a:ext>
                </a:extLst>
              </p:cNvPr>
              <p:cNvGrpSpPr>
                <a:grpSpLocks/>
              </p:cNvGrpSpPr>
              <p:nvPr/>
            </p:nvGrpSpPr>
            <p:grpSpPr bwMode="auto">
              <a:xfrm>
                <a:off x="180" y="1330"/>
                <a:ext cx="2447" cy="454"/>
                <a:chOff x="583" y="1330"/>
                <a:chExt cx="1564" cy="454"/>
              </a:xfrm>
            </p:grpSpPr>
            <p:sp>
              <p:nvSpPr>
                <p:cNvPr id="46095" name="Text Box 33">
                  <a:extLst>
                    <a:ext uri="{FF2B5EF4-FFF2-40B4-BE49-F238E27FC236}">
                      <a16:creationId xmlns:a16="http://schemas.microsoft.com/office/drawing/2014/main" id="{6CCE1B39-A146-7744-8F93-B9EF57B5634A}"/>
                    </a:ext>
                  </a:extLst>
                </p:cNvPr>
                <p:cNvSpPr txBox="1">
                  <a:spLocks noChangeArrowheads="1"/>
                </p:cNvSpPr>
                <p:nvPr/>
              </p:nvSpPr>
              <p:spPr bwMode="auto">
                <a:xfrm>
                  <a:off x="583" y="1330"/>
                  <a:ext cx="1564"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6096" name="Line 34">
                  <a:extLst>
                    <a:ext uri="{FF2B5EF4-FFF2-40B4-BE49-F238E27FC236}">
                      <a16:creationId xmlns:a16="http://schemas.microsoft.com/office/drawing/2014/main" id="{80A2DBDC-48A5-4E47-8D26-6842CBC0FAF7}"/>
                    </a:ext>
                  </a:extLst>
                </p:cNvPr>
                <p:cNvSpPr>
                  <a:spLocks noChangeShapeType="1"/>
                </p:cNvSpPr>
                <p:nvPr/>
              </p:nvSpPr>
              <p:spPr bwMode="auto">
                <a:xfrm>
                  <a:off x="587" y="1551"/>
                  <a:ext cx="15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092" name="Group 36">
                <a:extLst>
                  <a:ext uri="{FF2B5EF4-FFF2-40B4-BE49-F238E27FC236}">
                    <a16:creationId xmlns:a16="http://schemas.microsoft.com/office/drawing/2014/main" id="{B4ABA34D-420B-E244-899E-3AF03D0E4C93}"/>
                  </a:ext>
                </a:extLst>
              </p:cNvPr>
              <p:cNvGrpSpPr>
                <a:grpSpLocks/>
              </p:cNvGrpSpPr>
              <p:nvPr/>
            </p:nvGrpSpPr>
            <p:grpSpPr bwMode="auto">
              <a:xfrm>
                <a:off x="180" y="2072"/>
                <a:ext cx="2447" cy="1221"/>
                <a:chOff x="583" y="2120"/>
                <a:chExt cx="1564" cy="1221"/>
              </a:xfrm>
            </p:grpSpPr>
            <p:sp>
              <p:nvSpPr>
                <p:cNvPr id="46093" name="Text Box 29">
                  <a:extLst>
                    <a:ext uri="{FF2B5EF4-FFF2-40B4-BE49-F238E27FC236}">
                      <a16:creationId xmlns:a16="http://schemas.microsoft.com/office/drawing/2014/main" id="{8E224C2F-CF20-5D45-AE54-328FDB50D93F}"/>
                    </a:ext>
                  </a:extLst>
                </p:cNvPr>
                <p:cNvSpPr txBox="1">
                  <a:spLocks noChangeArrowheads="1"/>
                </p:cNvSpPr>
                <p:nvPr/>
              </p:nvSpPr>
              <p:spPr bwMode="auto">
                <a:xfrm>
                  <a:off x="583" y="2120"/>
                  <a:ext cx="1564" cy="1221"/>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point3D</a:t>
                  </a:r>
                </a:p>
                <a:p>
                  <a:pPr eaLnBrk="1" hangingPunct="1"/>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    void set (int x, int y) { …}</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 </a:t>
                  </a:r>
                  <a:r>
                    <a:rPr lang="en-US" altLang="en-US" b="0" dirty="0">
                      <a:solidFill>
                        <a:schemeClr val="tx1"/>
                      </a:solidFill>
                      <a:latin typeface="Comic Sans MS" panose="030F0902030302020204" pitchFamily="66" charset="0"/>
                      <a:cs typeface="Arial" panose="020B0604020202020204" pitchFamily="34" charset="0"/>
                    </a:rPr>
                    <a:t>void set (int x, int y) { …}</a:t>
                  </a:r>
                </a:p>
                <a:p>
                  <a:pPr eaLnBrk="1" hangingPunct="1"/>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 int z) { … }</a:t>
                  </a:r>
                </a:p>
              </p:txBody>
            </p:sp>
            <p:sp>
              <p:nvSpPr>
                <p:cNvPr id="46094" name="Line 35">
                  <a:extLst>
                    <a:ext uri="{FF2B5EF4-FFF2-40B4-BE49-F238E27FC236}">
                      <a16:creationId xmlns:a16="http://schemas.microsoft.com/office/drawing/2014/main" id="{0BCEE528-5704-5242-A64F-39007C4600DC}"/>
                    </a:ext>
                  </a:extLst>
                </p:cNvPr>
                <p:cNvSpPr>
                  <a:spLocks noChangeShapeType="1"/>
                </p:cNvSpPr>
                <p:nvPr/>
              </p:nvSpPr>
              <p:spPr bwMode="auto">
                <a:xfrm>
                  <a:off x="587" y="2338"/>
                  <a:ext cx="15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extLst>
      <p:ext uri="{BB962C8B-B14F-4D97-AF65-F5344CB8AC3E}">
        <p14:creationId xmlns:p14="http://schemas.microsoft.com/office/powerpoint/2010/main" val="403046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EEE96546-3592-2B49-A4CE-9D88CFE411FA}"/>
              </a:ext>
            </a:extLst>
          </p:cNvPr>
          <p:cNvSpPr>
            <a:spLocks noGrp="1" noChangeArrowheads="1"/>
          </p:cNvSpPr>
          <p:nvPr>
            <p:ph type="title"/>
          </p:nvPr>
        </p:nvSpPr>
        <p:spPr>
          <a:xfrm>
            <a:off x="838200" y="-104435"/>
            <a:ext cx="10515600" cy="1325563"/>
          </a:xfrm>
        </p:spPr>
        <p:txBody>
          <a:bodyPr/>
          <a:lstStyle/>
          <a:p>
            <a:r>
              <a:rPr lang="en-US" altLang="en-US" dirty="0"/>
              <a:t>OO Mutation Operators—</a:t>
            </a:r>
            <a:r>
              <a:rPr lang="en-US" altLang="en-US" i="1" dirty="0"/>
              <a:t>Example</a:t>
            </a:r>
          </a:p>
        </p:txBody>
      </p:sp>
      <p:grpSp>
        <p:nvGrpSpPr>
          <p:cNvPr id="47109" name="Group 41">
            <a:extLst>
              <a:ext uri="{FF2B5EF4-FFF2-40B4-BE49-F238E27FC236}">
                <a16:creationId xmlns:a16="http://schemas.microsoft.com/office/drawing/2014/main" id="{FF80283E-D3A8-304D-AEC0-A76CD12DCD20}"/>
              </a:ext>
            </a:extLst>
          </p:cNvPr>
          <p:cNvGrpSpPr>
            <a:grpSpLocks/>
          </p:cNvGrpSpPr>
          <p:nvPr/>
        </p:nvGrpSpPr>
        <p:grpSpPr bwMode="auto">
          <a:xfrm>
            <a:off x="6224589" y="914400"/>
            <a:ext cx="4187825" cy="5213350"/>
            <a:chOff x="4354513" y="914293"/>
            <a:chExt cx="4187825" cy="5213457"/>
          </a:xfrm>
        </p:grpSpPr>
        <p:sp>
          <p:nvSpPr>
            <p:cNvPr id="47124" name="Text Box 4">
              <a:extLst>
                <a:ext uri="{FF2B5EF4-FFF2-40B4-BE49-F238E27FC236}">
                  <a16:creationId xmlns:a16="http://schemas.microsoft.com/office/drawing/2014/main" id="{BC14C732-C2DD-C04D-9379-9B07C9D7CC8E}"/>
                </a:ext>
              </a:extLst>
            </p:cNvPr>
            <p:cNvSpPr txBox="1">
              <a:spLocks noChangeArrowheads="1"/>
            </p:cNvSpPr>
            <p:nvPr/>
          </p:nvSpPr>
          <p:spPr bwMode="auto">
            <a:xfrm>
              <a:off x="4354513" y="914293"/>
              <a:ext cx="41878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16. ANC – Argument Number Change</a:t>
              </a:r>
            </a:p>
          </p:txBody>
        </p:sp>
        <p:grpSp>
          <p:nvGrpSpPr>
            <p:cNvPr id="47125" name="Group 50">
              <a:extLst>
                <a:ext uri="{FF2B5EF4-FFF2-40B4-BE49-F238E27FC236}">
                  <a16:creationId xmlns:a16="http://schemas.microsoft.com/office/drawing/2014/main" id="{725D9D2A-304D-2946-903D-E7AADCFB61A7}"/>
                </a:ext>
              </a:extLst>
            </p:cNvPr>
            <p:cNvGrpSpPr>
              <a:grpSpLocks/>
            </p:cNvGrpSpPr>
            <p:nvPr/>
          </p:nvGrpSpPr>
          <p:grpSpPr bwMode="auto">
            <a:xfrm>
              <a:off x="4729163" y="2047875"/>
              <a:ext cx="3438525" cy="4079875"/>
              <a:chOff x="3170" y="1290"/>
              <a:chExt cx="2166" cy="2570"/>
            </a:xfrm>
          </p:grpSpPr>
          <p:grpSp>
            <p:nvGrpSpPr>
              <p:cNvPr id="47126" name="Group 17">
                <a:extLst>
                  <a:ext uri="{FF2B5EF4-FFF2-40B4-BE49-F238E27FC236}">
                    <a16:creationId xmlns:a16="http://schemas.microsoft.com/office/drawing/2014/main" id="{757D6AA1-B0F6-2E40-9D11-976151EB3008}"/>
                  </a:ext>
                </a:extLst>
              </p:cNvPr>
              <p:cNvGrpSpPr>
                <a:grpSpLocks/>
              </p:cNvGrpSpPr>
              <p:nvPr/>
            </p:nvGrpSpPr>
            <p:grpSpPr bwMode="auto">
              <a:xfrm>
                <a:off x="4175" y="1759"/>
                <a:ext cx="155" cy="258"/>
                <a:chOff x="4167" y="1946"/>
                <a:chExt cx="155" cy="258"/>
              </a:xfrm>
            </p:grpSpPr>
            <p:sp>
              <p:nvSpPr>
                <p:cNvPr id="47134" name="AutoShape 18">
                  <a:extLst>
                    <a:ext uri="{FF2B5EF4-FFF2-40B4-BE49-F238E27FC236}">
                      <a16:creationId xmlns:a16="http://schemas.microsoft.com/office/drawing/2014/main" id="{4E34A7E5-C0CE-4A4C-AD87-73B9FFB60789}"/>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7135" name="AutoShape 19">
                  <a:extLst>
                    <a:ext uri="{FF2B5EF4-FFF2-40B4-BE49-F238E27FC236}">
                      <a16:creationId xmlns:a16="http://schemas.microsoft.com/office/drawing/2014/main" id="{D49796B8-CBBB-B54A-81E2-E24F775526D0}"/>
                    </a:ext>
                  </a:extLst>
                </p:cNvPr>
                <p:cNvCxnSpPr>
                  <a:cxnSpLocks noChangeShapeType="1"/>
                  <a:stCxn id="47134" idx="3"/>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7127" name="Text Box 26">
                <a:extLst>
                  <a:ext uri="{FF2B5EF4-FFF2-40B4-BE49-F238E27FC236}">
                    <a16:creationId xmlns:a16="http://schemas.microsoft.com/office/drawing/2014/main" id="{9F335D1A-4F44-B044-811C-2C5176956FA3}"/>
                  </a:ext>
                </a:extLst>
              </p:cNvPr>
              <p:cNvSpPr txBox="1">
                <a:spLocks noChangeArrowheads="1"/>
              </p:cNvSpPr>
              <p:nvPr/>
            </p:nvSpPr>
            <p:spPr bwMode="auto">
              <a:xfrm>
                <a:off x="3603" y="3104"/>
                <a:ext cx="1298" cy="756"/>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r>
                  <a:rPr lang="en-US" altLang="en-US" sz="1800" b="0" dirty="0">
                    <a:solidFill>
                      <a:schemeClr val="tx2"/>
                    </a:solidFill>
                    <a:latin typeface="Comic Sans MS" panose="030F0902030302020204" pitchFamily="66" charset="0"/>
                  </a:rPr>
                  <a:t>   point3D p;</a:t>
                </a:r>
              </a:p>
              <a:p>
                <a:r>
                  <a:rPr lang="en-US" altLang="en-US" sz="1800" b="0" dirty="0">
                    <a:solidFill>
                      <a:schemeClr val="tx2"/>
                    </a:solidFill>
                    <a:latin typeface="Comic Sans MS" panose="030F0902030302020204" pitchFamily="66" charset="0"/>
                  </a:rPr>
                  <a:t>   </a:t>
                </a:r>
                <a:r>
                  <a:rPr lang="en-US" altLang="en-US" sz="1800" b="0" dirty="0" err="1">
                    <a:solidFill>
                      <a:schemeClr val="tx2"/>
                    </a:solidFill>
                    <a:latin typeface="Comic Sans MS" panose="030F0902030302020204" pitchFamily="66" charset="0"/>
                  </a:rPr>
                  <a:t>p.set</a:t>
                </a:r>
                <a:r>
                  <a:rPr lang="en-US" altLang="en-US" sz="1800" b="0" dirty="0">
                    <a:solidFill>
                      <a:schemeClr val="tx2"/>
                    </a:solidFill>
                    <a:latin typeface="Comic Sans MS" panose="030F0902030302020204" pitchFamily="66" charset="0"/>
                  </a:rPr>
                  <a:t> (1, 2, 3);</a:t>
                </a:r>
              </a:p>
              <a:p>
                <a:r>
                  <a:rPr lang="en-US" altLang="en-US" sz="1800" b="0" dirty="0">
                    <a:solidFill>
                      <a:schemeClr val="tx2"/>
                    </a:solidFill>
                    <a:latin typeface="Comic Sans MS" panose="030F0902030302020204" pitchFamily="66" charset="0"/>
                    <a:sym typeface="Symbol" pitchFamily="2" charset="2"/>
                  </a:rPr>
                  <a:t> </a:t>
                </a:r>
                <a:r>
                  <a:rPr lang="en-US" altLang="en-US" sz="1800" b="0" dirty="0" err="1">
                    <a:solidFill>
                      <a:schemeClr val="tx2"/>
                    </a:solidFill>
                    <a:latin typeface="Comic Sans MS" panose="030F0902030302020204" pitchFamily="66" charset="0"/>
                  </a:rPr>
                  <a:t>p.set</a:t>
                </a:r>
                <a:r>
                  <a:rPr lang="en-US" altLang="en-US" sz="1800" b="0" dirty="0">
                    <a:solidFill>
                      <a:schemeClr val="tx2"/>
                    </a:solidFill>
                    <a:latin typeface="Comic Sans MS" panose="030F0902030302020204" pitchFamily="66" charset="0"/>
                  </a:rPr>
                  <a:t> (2, 3);</a:t>
                </a:r>
              </a:p>
              <a:p>
                <a:r>
                  <a:rPr lang="en-US" altLang="en-US" sz="1800" b="0" dirty="0">
                    <a:solidFill>
                      <a:schemeClr val="tx2"/>
                    </a:solidFill>
                    <a:latin typeface="Comic Sans MS" panose="030F0902030302020204" pitchFamily="66" charset="0"/>
                    <a:sym typeface="Symbol" pitchFamily="2" charset="2"/>
                  </a:rPr>
                  <a:t> </a:t>
                </a:r>
                <a:r>
                  <a:rPr lang="en-US" altLang="en-US" sz="1800" b="0" dirty="0" err="1">
                    <a:solidFill>
                      <a:schemeClr val="tx2"/>
                    </a:solidFill>
                    <a:latin typeface="Comic Sans MS" panose="030F0902030302020204" pitchFamily="66" charset="0"/>
                  </a:rPr>
                  <a:t>p.set</a:t>
                </a:r>
                <a:r>
                  <a:rPr lang="en-US" altLang="en-US" sz="1800" b="0" dirty="0">
                    <a:solidFill>
                      <a:schemeClr val="tx2"/>
                    </a:solidFill>
                    <a:latin typeface="Comic Sans MS" panose="030F0902030302020204" pitchFamily="66" charset="0"/>
                  </a:rPr>
                  <a:t> (3);</a:t>
                </a:r>
              </a:p>
            </p:txBody>
          </p:sp>
          <p:grpSp>
            <p:nvGrpSpPr>
              <p:cNvPr id="47128" name="Group 49">
                <a:extLst>
                  <a:ext uri="{FF2B5EF4-FFF2-40B4-BE49-F238E27FC236}">
                    <a16:creationId xmlns:a16="http://schemas.microsoft.com/office/drawing/2014/main" id="{B0480363-EED1-834E-A490-07B756DA3833}"/>
                  </a:ext>
                </a:extLst>
              </p:cNvPr>
              <p:cNvGrpSpPr>
                <a:grpSpLocks/>
              </p:cNvGrpSpPr>
              <p:nvPr/>
            </p:nvGrpSpPr>
            <p:grpSpPr bwMode="auto">
              <a:xfrm>
                <a:off x="3170" y="1290"/>
                <a:ext cx="2166" cy="454"/>
                <a:chOff x="3678" y="1290"/>
                <a:chExt cx="1468" cy="454"/>
              </a:xfrm>
            </p:grpSpPr>
            <p:sp>
              <p:nvSpPr>
                <p:cNvPr id="47132" name="Text Box 45">
                  <a:extLst>
                    <a:ext uri="{FF2B5EF4-FFF2-40B4-BE49-F238E27FC236}">
                      <a16:creationId xmlns:a16="http://schemas.microsoft.com/office/drawing/2014/main" id="{1D6DFB7C-6C2A-564F-9975-E88557248CB6}"/>
                    </a:ext>
                  </a:extLst>
                </p:cNvPr>
                <p:cNvSpPr txBox="1">
                  <a:spLocks noChangeArrowheads="1"/>
                </p:cNvSpPr>
                <p:nvPr/>
              </p:nvSpPr>
              <p:spPr bwMode="auto">
                <a:xfrm>
                  <a:off x="3678" y="1290"/>
                  <a:ext cx="1468"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7133" name="Line 46">
                  <a:extLst>
                    <a:ext uri="{FF2B5EF4-FFF2-40B4-BE49-F238E27FC236}">
                      <a16:creationId xmlns:a16="http://schemas.microsoft.com/office/drawing/2014/main" id="{0E061C7F-3F6D-D742-A98B-D81D1D0901E6}"/>
                    </a:ext>
                  </a:extLst>
                </p:cNvPr>
                <p:cNvSpPr>
                  <a:spLocks noChangeShapeType="1"/>
                </p:cNvSpPr>
                <p:nvPr/>
              </p:nvSpPr>
              <p:spPr bwMode="auto">
                <a:xfrm>
                  <a:off x="3681" y="1499"/>
                  <a:ext cx="14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7129" name="Group 48">
                <a:extLst>
                  <a:ext uri="{FF2B5EF4-FFF2-40B4-BE49-F238E27FC236}">
                    <a16:creationId xmlns:a16="http://schemas.microsoft.com/office/drawing/2014/main" id="{31627367-B7B4-D04B-84F5-248A08C43A84}"/>
                  </a:ext>
                </a:extLst>
              </p:cNvPr>
              <p:cNvGrpSpPr>
                <a:grpSpLocks/>
              </p:cNvGrpSpPr>
              <p:nvPr/>
            </p:nvGrpSpPr>
            <p:grpSpPr bwMode="auto">
              <a:xfrm>
                <a:off x="3170" y="2023"/>
                <a:ext cx="2166" cy="838"/>
                <a:chOff x="3678" y="2080"/>
                <a:chExt cx="1468" cy="838"/>
              </a:xfrm>
            </p:grpSpPr>
            <p:sp>
              <p:nvSpPr>
                <p:cNvPr id="47130" name="Text Box 41">
                  <a:extLst>
                    <a:ext uri="{FF2B5EF4-FFF2-40B4-BE49-F238E27FC236}">
                      <a16:creationId xmlns:a16="http://schemas.microsoft.com/office/drawing/2014/main" id="{1036C59C-0CB0-AD4E-992F-B79EB2A11EA6}"/>
                    </a:ext>
                  </a:extLst>
                </p:cNvPr>
                <p:cNvSpPr txBox="1">
                  <a:spLocks noChangeArrowheads="1"/>
                </p:cNvSpPr>
                <p:nvPr/>
              </p:nvSpPr>
              <p:spPr bwMode="auto">
                <a:xfrm>
                  <a:off x="3678" y="2080"/>
                  <a:ext cx="1468" cy="838"/>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point3D</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 int z);</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z);</a:t>
                  </a:r>
                </a:p>
              </p:txBody>
            </p:sp>
            <p:sp>
              <p:nvSpPr>
                <p:cNvPr id="47131" name="Line 47">
                  <a:extLst>
                    <a:ext uri="{FF2B5EF4-FFF2-40B4-BE49-F238E27FC236}">
                      <a16:creationId xmlns:a16="http://schemas.microsoft.com/office/drawing/2014/main" id="{74B75004-80FB-1B40-B545-4F3D05A1455F}"/>
                    </a:ext>
                  </a:extLst>
                </p:cNvPr>
                <p:cNvSpPr>
                  <a:spLocks noChangeShapeType="1"/>
                </p:cNvSpPr>
                <p:nvPr/>
              </p:nvSpPr>
              <p:spPr bwMode="auto">
                <a:xfrm>
                  <a:off x="3681" y="2286"/>
                  <a:ext cx="14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47111" name="Group 40">
            <a:extLst>
              <a:ext uri="{FF2B5EF4-FFF2-40B4-BE49-F238E27FC236}">
                <a16:creationId xmlns:a16="http://schemas.microsoft.com/office/drawing/2014/main" id="{67C21F4E-187B-9949-B6FF-24976642D136}"/>
              </a:ext>
            </a:extLst>
          </p:cNvPr>
          <p:cNvGrpSpPr>
            <a:grpSpLocks/>
          </p:cNvGrpSpPr>
          <p:nvPr/>
        </p:nvGrpSpPr>
        <p:grpSpPr bwMode="auto">
          <a:xfrm>
            <a:off x="1779589" y="914401"/>
            <a:ext cx="4187825" cy="4937125"/>
            <a:chOff x="171219" y="914293"/>
            <a:chExt cx="4187825" cy="4937232"/>
          </a:xfrm>
        </p:grpSpPr>
        <p:sp>
          <p:nvSpPr>
            <p:cNvPr id="47112" name="Text Box 4">
              <a:extLst>
                <a:ext uri="{FF2B5EF4-FFF2-40B4-BE49-F238E27FC236}">
                  <a16:creationId xmlns:a16="http://schemas.microsoft.com/office/drawing/2014/main" id="{02E1BAB3-69E1-6245-9373-445D2D22E81E}"/>
                </a:ext>
              </a:extLst>
            </p:cNvPr>
            <p:cNvSpPr txBox="1">
              <a:spLocks noChangeArrowheads="1"/>
            </p:cNvSpPr>
            <p:nvPr/>
          </p:nvSpPr>
          <p:spPr bwMode="auto">
            <a:xfrm>
              <a:off x="171219" y="914293"/>
              <a:ext cx="41878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15. AOC – Argument Order Change</a:t>
              </a:r>
            </a:p>
          </p:txBody>
        </p:sp>
        <p:grpSp>
          <p:nvGrpSpPr>
            <p:cNvPr id="47113" name="Group 50">
              <a:extLst>
                <a:ext uri="{FF2B5EF4-FFF2-40B4-BE49-F238E27FC236}">
                  <a16:creationId xmlns:a16="http://schemas.microsoft.com/office/drawing/2014/main" id="{B617D884-04C2-2749-A927-44F05FAA4E2A}"/>
                </a:ext>
              </a:extLst>
            </p:cNvPr>
            <p:cNvGrpSpPr>
              <a:grpSpLocks/>
            </p:cNvGrpSpPr>
            <p:nvPr/>
          </p:nvGrpSpPr>
          <p:grpSpPr bwMode="auto">
            <a:xfrm>
              <a:off x="452206" y="2047875"/>
              <a:ext cx="3625851" cy="3803650"/>
              <a:chOff x="3117" y="1290"/>
              <a:chExt cx="2284" cy="2396"/>
            </a:xfrm>
          </p:grpSpPr>
          <p:grpSp>
            <p:nvGrpSpPr>
              <p:cNvPr id="47114" name="Group 17">
                <a:extLst>
                  <a:ext uri="{FF2B5EF4-FFF2-40B4-BE49-F238E27FC236}">
                    <a16:creationId xmlns:a16="http://schemas.microsoft.com/office/drawing/2014/main" id="{55F6865A-E86D-F849-80DE-6A2E652FE785}"/>
                  </a:ext>
                </a:extLst>
              </p:cNvPr>
              <p:cNvGrpSpPr>
                <a:grpSpLocks/>
              </p:cNvGrpSpPr>
              <p:nvPr/>
            </p:nvGrpSpPr>
            <p:grpSpPr bwMode="auto">
              <a:xfrm>
                <a:off x="4175" y="1759"/>
                <a:ext cx="155" cy="258"/>
                <a:chOff x="4167" y="1946"/>
                <a:chExt cx="155" cy="258"/>
              </a:xfrm>
            </p:grpSpPr>
            <p:sp>
              <p:nvSpPr>
                <p:cNvPr id="47122" name="AutoShape 18">
                  <a:extLst>
                    <a:ext uri="{FF2B5EF4-FFF2-40B4-BE49-F238E27FC236}">
                      <a16:creationId xmlns:a16="http://schemas.microsoft.com/office/drawing/2014/main" id="{32E42EAE-516C-1340-B90A-2156B0897EDD}"/>
                    </a:ext>
                  </a:extLst>
                </p:cNvPr>
                <p:cNvSpPr>
                  <a:spLocks noChangeArrowheads="1"/>
                </p:cNvSpPr>
                <p:nvPr/>
              </p:nvSpPr>
              <p:spPr bwMode="auto">
                <a:xfrm>
                  <a:off x="4167" y="1946"/>
                  <a:ext cx="155" cy="86"/>
                </a:xfrm>
                <a:prstGeom prst="triangle">
                  <a:avLst>
                    <a:gd name="adj" fmla="val 50000"/>
                  </a:avLst>
                </a:prstGeom>
                <a:solidFill>
                  <a:srgbClr val="3366CC"/>
                </a:solidFill>
                <a:ln w="1905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cxnSp>
              <p:nvCxnSpPr>
                <p:cNvPr id="47123" name="AutoShape 19">
                  <a:extLst>
                    <a:ext uri="{FF2B5EF4-FFF2-40B4-BE49-F238E27FC236}">
                      <a16:creationId xmlns:a16="http://schemas.microsoft.com/office/drawing/2014/main" id="{666907C6-3D35-E44A-BB84-5DB61C233490}"/>
                    </a:ext>
                  </a:extLst>
                </p:cNvPr>
                <p:cNvCxnSpPr>
                  <a:cxnSpLocks noChangeShapeType="1"/>
                  <a:stCxn id="47122" idx="3"/>
                </p:cNvCxnSpPr>
                <p:nvPr/>
              </p:nvCxnSpPr>
              <p:spPr bwMode="auto">
                <a:xfrm>
                  <a:off x="4245" y="2038"/>
                  <a:ext cx="1"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7115" name="Text Box 26">
                <a:extLst>
                  <a:ext uri="{FF2B5EF4-FFF2-40B4-BE49-F238E27FC236}">
                    <a16:creationId xmlns:a16="http://schemas.microsoft.com/office/drawing/2014/main" id="{316156C8-D415-0445-916F-A8F0A1D1186F}"/>
                  </a:ext>
                </a:extLst>
              </p:cNvPr>
              <p:cNvSpPr txBox="1">
                <a:spLocks noChangeArrowheads="1"/>
              </p:cNvSpPr>
              <p:nvPr/>
            </p:nvSpPr>
            <p:spPr bwMode="auto">
              <a:xfrm>
                <a:off x="3603" y="3104"/>
                <a:ext cx="1298" cy="582"/>
              </a:xfrm>
              <a:prstGeom prst="rect">
                <a:avLst/>
              </a:prstGeom>
              <a:noFill/>
              <a:ln w="19050">
                <a:solidFill>
                  <a:schemeClr val="tx2"/>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r>
                  <a:rPr lang="en-US" altLang="en-US" sz="1800" b="0" dirty="0">
                    <a:solidFill>
                      <a:schemeClr val="tx2"/>
                    </a:solidFill>
                    <a:latin typeface="Comic Sans MS" panose="030F0902030302020204" pitchFamily="66" charset="0"/>
                  </a:rPr>
                  <a:t>   point3D p;</a:t>
                </a:r>
              </a:p>
              <a:p>
                <a:r>
                  <a:rPr lang="en-US" altLang="en-US" sz="1800" b="0" dirty="0">
                    <a:solidFill>
                      <a:schemeClr val="tx2"/>
                    </a:solidFill>
                    <a:latin typeface="Comic Sans MS" panose="030F0902030302020204" pitchFamily="66" charset="0"/>
                  </a:rPr>
                  <a:t>   </a:t>
                </a:r>
                <a:r>
                  <a:rPr lang="en-US" altLang="en-US" sz="1800" b="0" dirty="0" err="1">
                    <a:solidFill>
                      <a:schemeClr val="tx2"/>
                    </a:solidFill>
                    <a:latin typeface="Comic Sans MS" panose="030F0902030302020204" pitchFamily="66" charset="0"/>
                  </a:rPr>
                  <a:t>p.set</a:t>
                </a:r>
                <a:r>
                  <a:rPr lang="en-US" altLang="en-US" sz="1800" b="0" dirty="0">
                    <a:solidFill>
                      <a:schemeClr val="tx2"/>
                    </a:solidFill>
                    <a:latin typeface="Comic Sans MS" panose="030F0902030302020204" pitchFamily="66" charset="0"/>
                  </a:rPr>
                  <a:t> (1, 2, ‘t’);</a:t>
                </a:r>
              </a:p>
              <a:p>
                <a:r>
                  <a:rPr lang="en-US" altLang="en-US" sz="1800" b="0" dirty="0">
                    <a:solidFill>
                      <a:schemeClr val="tx2"/>
                    </a:solidFill>
                    <a:latin typeface="Comic Sans MS" panose="030F0902030302020204" pitchFamily="66" charset="0"/>
                    <a:sym typeface="Symbol" pitchFamily="2" charset="2"/>
                  </a:rPr>
                  <a:t> </a:t>
                </a:r>
                <a:r>
                  <a:rPr lang="en-US" altLang="en-US" sz="1800" b="0" dirty="0" err="1">
                    <a:solidFill>
                      <a:schemeClr val="tx2"/>
                    </a:solidFill>
                    <a:latin typeface="Comic Sans MS" panose="030F0902030302020204" pitchFamily="66" charset="0"/>
                  </a:rPr>
                  <a:t>p.set</a:t>
                </a:r>
                <a:r>
                  <a:rPr lang="en-US" altLang="en-US" sz="1800" b="0" dirty="0">
                    <a:solidFill>
                      <a:schemeClr val="tx2"/>
                    </a:solidFill>
                    <a:latin typeface="Comic Sans MS" panose="030F0902030302020204" pitchFamily="66" charset="0"/>
                  </a:rPr>
                  <a:t> (‘t’, 1, 2);</a:t>
                </a:r>
              </a:p>
            </p:txBody>
          </p:sp>
          <p:grpSp>
            <p:nvGrpSpPr>
              <p:cNvPr id="47116" name="Group 49">
                <a:extLst>
                  <a:ext uri="{FF2B5EF4-FFF2-40B4-BE49-F238E27FC236}">
                    <a16:creationId xmlns:a16="http://schemas.microsoft.com/office/drawing/2014/main" id="{659C58E9-3D05-DD41-BCC6-91B1C03E5032}"/>
                  </a:ext>
                </a:extLst>
              </p:cNvPr>
              <p:cNvGrpSpPr>
                <a:grpSpLocks/>
              </p:cNvGrpSpPr>
              <p:nvPr/>
            </p:nvGrpSpPr>
            <p:grpSpPr bwMode="auto">
              <a:xfrm>
                <a:off x="3170" y="1290"/>
                <a:ext cx="2166" cy="454"/>
                <a:chOff x="3678" y="1290"/>
                <a:chExt cx="1468" cy="454"/>
              </a:xfrm>
            </p:grpSpPr>
            <p:sp>
              <p:nvSpPr>
                <p:cNvPr id="47120" name="Text Box 45">
                  <a:extLst>
                    <a:ext uri="{FF2B5EF4-FFF2-40B4-BE49-F238E27FC236}">
                      <a16:creationId xmlns:a16="http://schemas.microsoft.com/office/drawing/2014/main" id="{F82B2F51-C0E7-DD40-80B3-4AF101ED2D65}"/>
                    </a:ext>
                  </a:extLst>
                </p:cNvPr>
                <p:cNvSpPr txBox="1">
                  <a:spLocks noChangeArrowheads="1"/>
                </p:cNvSpPr>
                <p:nvPr/>
              </p:nvSpPr>
              <p:spPr bwMode="auto">
                <a:xfrm>
                  <a:off x="3678" y="1290"/>
                  <a:ext cx="1468" cy="454"/>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a:solidFill>
                        <a:schemeClr val="tx1"/>
                      </a:solidFill>
                      <a:latin typeface="Comic Sans MS" panose="030F0902030302020204" pitchFamily="66" charset="0"/>
                      <a:cs typeface="Arial" panose="020B0604020202020204" pitchFamily="34" charset="0"/>
                    </a:rPr>
                    <a:t>point</a:t>
                  </a:r>
                  <a:endParaRPr lang="en-US" altLang="en-US" b="0">
                    <a:solidFill>
                      <a:schemeClr val="tx1"/>
                    </a:solidFill>
                    <a:latin typeface="Comic Sans MS" panose="030F0902030302020204" pitchFamily="66" charset="0"/>
                    <a:cs typeface="Arial" panose="020B0604020202020204" pitchFamily="34" charset="0"/>
                  </a:endParaRPr>
                </a:p>
                <a:p>
                  <a:pPr algn="ctr" eaLnBrk="1" hangingPunct="1"/>
                  <a:endParaRPr lang="en-US" altLang="en-US" b="0">
                    <a:solidFill>
                      <a:schemeClr val="tx1"/>
                    </a:solidFill>
                    <a:latin typeface="Comic Sans MS" panose="030F0902030302020204" pitchFamily="66" charset="0"/>
                    <a:cs typeface="Arial" panose="020B0604020202020204" pitchFamily="34" charset="0"/>
                  </a:endParaRPr>
                </a:p>
              </p:txBody>
            </p:sp>
            <p:sp>
              <p:nvSpPr>
                <p:cNvPr id="47121" name="Line 46">
                  <a:extLst>
                    <a:ext uri="{FF2B5EF4-FFF2-40B4-BE49-F238E27FC236}">
                      <a16:creationId xmlns:a16="http://schemas.microsoft.com/office/drawing/2014/main" id="{2406549F-0DC5-A048-AA2E-F4532684C6AA}"/>
                    </a:ext>
                  </a:extLst>
                </p:cNvPr>
                <p:cNvSpPr>
                  <a:spLocks noChangeShapeType="1"/>
                </p:cNvSpPr>
                <p:nvPr/>
              </p:nvSpPr>
              <p:spPr bwMode="auto">
                <a:xfrm>
                  <a:off x="3681" y="1499"/>
                  <a:ext cx="14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7117" name="Group 48">
                <a:extLst>
                  <a:ext uri="{FF2B5EF4-FFF2-40B4-BE49-F238E27FC236}">
                    <a16:creationId xmlns:a16="http://schemas.microsoft.com/office/drawing/2014/main" id="{431A47B1-9A5A-404C-AFED-B37CEBAE499C}"/>
                  </a:ext>
                </a:extLst>
              </p:cNvPr>
              <p:cNvGrpSpPr>
                <a:grpSpLocks/>
              </p:cNvGrpSpPr>
              <p:nvPr/>
            </p:nvGrpSpPr>
            <p:grpSpPr bwMode="auto">
              <a:xfrm>
                <a:off x="3117" y="2023"/>
                <a:ext cx="2284" cy="640"/>
                <a:chOff x="3642" y="2080"/>
                <a:chExt cx="1548" cy="640"/>
              </a:xfrm>
            </p:grpSpPr>
            <p:sp>
              <p:nvSpPr>
                <p:cNvPr id="47118" name="Text Box 41">
                  <a:extLst>
                    <a:ext uri="{FF2B5EF4-FFF2-40B4-BE49-F238E27FC236}">
                      <a16:creationId xmlns:a16="http://schemas.microsoft.com/office/drawing/2014/main" id="{D6976216-C779-A845-AF3C-EC9D1A40BBED}"/>
                    </a:ext>
                  </a:extLst>
                </p:cNvPr>
                <p:cNvSpPr txBox="1">
                  <a:spLocks noChangeArrowheads="1"/>
                </p:cNvSpPr>
                <p:nvPr/>
              </p:nvSpPr>
              <p:spPr bwMode="auto">
                <a:xfrm>
                  <a:off x="3642" y="2080"/>
                  <a:ext cx="1548" cy="640"/>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point3D</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 char c);</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(char a, int x, int y);</a:t>
                  </a:r>
                </a:p>
              </p:txBody>
            </p:sp>
            <p:sp>
              <p:nvSpPr>
                <p:cNvPr id="47119" name="Line 47">
                  <a:extLst>
                    <a:ext uri="{FF2B5EF4-FFF2-40B4-BE49-F238E27FC236}">
                      <a16:creationId xmlns:a16="http://schemas.microsoft.com/office/drawing/2014/main" id="{1BBC239D-7C9C-7F47-8194-897A775AEAF0}"/>
                    </a:ext>
                  </a:extLst>
                </p:cNvPr>
                <p:cNvSpPr>
                  <a:spLocks noChangeShapeType="1"/>
                </p:cNvSpPr>
                <p:nvPr/>
              </p:nvSpPr>
              <p:spPr bwMode="auto">
                <a:xfrm>
                  <a:off x="3681" y="2286"/>
                  <a:ext cx="14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extLst>
      <p:ext uri="{BB962C8B-B14F-4D97-AF65-F5344CB8AC3E}">
        <p14:creationId xmlns:p14="http://schemas.microsoft.com/office/powerpoint/2010/main" val="2268163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D7D41474-8D59-EA4A-AA21-76B341AECCF0}"/>
              </a:ext>
            </a:extLst>
          </p:cNvPr>
          <p:cNvSpPr>
            <a:spLocks noGrp="1" noChangeArrowheads="1"/>
          </p:cNvSpPr>
          <p:nvPr>
            <p:ph type="title"/>
          </p:nvPr>
        </p:nvSpPr>
        <p:spPr>
          <a:xfrm>
            <a:off x="1758950" y="96839"/>
            <a:ext cx="8674100" cy="915987"/>
          </a:xfrm>
        </p:spPr>
        <p:txBody>
          <a:bodyPr/>
          <a:lstStyle/>
          <a:p>
            <a:r>
              <a:rPr lang="en-US" altLang="en-US" sz="3200"/>
              <a:t>OO Mutation Operators—</a:t>
            </a:r>
            <a:r>
              <a:rPr lang="en-US" altLang="en-US" sz="3200" i="1"/>
              <a:t>Language Specific</a:t>
            </a:r>
          </a:p>
        </p:txBody>
      </p:sp>
      <p:grpSp>
        <p:nvGrpSpPr>
          <p:cNvPr id="2" name="Group 32">
            <a:extLst>
              <a:ext uri="{FF2B5EF4-FFF2-40B4-BE49-F238E27FC236}">
                <a16:creationId xmlns:a16="http://schemas.microsoft.com/office/drawing/2014/main" id="{3ADB19E3-292B-B44D-A435-278F2DADB3E6}"/>
              </a:ext>
            </a:extLst>
          </p:cNvPr>
          <p:cNvGrpSpPr>
            <a:grpSpLocks/>
          </p:cNvGrpSpPr>
          <p:nvPr/>
        </p:nvGrpSpPr>
        <p:grpSpPr bwMode="auto">
          <a:xfrm>
            <a:off x="2032001" y="944563"/>
            <a:ext cx="8297863" cy="933450"/>
            <a:chOff x="320" y="1546"/>
            <a:chExt cx="5227" cy="588"/>
          </a:xfrm>
        </p:grpSpPr>
        <p:sp>
          <p:nvSpPr>
            <p:cNvPr id="48150" name="Text Box 17">
              <a:extLst>
                <a:ext uri="{FF2B5EF4-FFF2-40B4-BE49-F238E27FC236}">
                  <a16:creationId xmlns:a16="http://schemas.microsoft.com/office/drawing/2014/main" id="{B38B04F0-6456-8A4D-887E-7A3E8AAE3DAE}"/>
                </a:ext>
              </a:extLst>
            </p:cNvPr>
            <p:cNvSpPr txBox="1">
              <a:spLocks noChangeArrowheads="1"/>
            </p:cNvSpPr>
            <p:nvPr/>
          </p:nvSpPr>
          <p:spPr bwMode="auto">
            <a:xfrm>
              <a:off x="320" y="1674"/>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occurrence of the keyword </a:t>
              </a:r>
              <a:r>
                <a:rPr lang="en-US" altLang="zh-CN" b="0">
                  <a:solidFill>
                    <a:schemeClr val="tx1"/>
                  </a:solidFill>
                  <a:latin typeface="Comic Sans MS" panose="030F0902030302020204" pitchFamily="66" charset="0"/>
                  <a:ea typeface="宋体" panose="02010600030101010101" pitchFamily="2" charset="-122"/>
                </a:rPr>
                <a:t>this</a:t>
              </a:r>
              <a:r>
                <a:rPr lang="en-US" altLang="zh-CN" b="0">
                  <a:solidFill>
                    <a:schemeClr val="tx1"/>
                  </a:solidFill>
                  <a:ea typeface="宋体" panose="02010600030101010101" pitchFamily="2" charset="-122"/>
                </a:rPr>
                <a:t> is deleted.</a:t>
              </a:r>
            </a:p>
          </p:txBody>
        </p:sp>
        <p:grpSp>
          <p:nvGrpSpPr>
            <p:cNvPr id="48151" name="Group 14">
              <a:extLst>
                <a:ext uri="{FF2B5EF4-FFF2-40B4-BE49-F238E27FC236}">
                  <a16:creationId xmlns:a16="http://schemas.microsoft.com/office/drawing/2014/main" id="{1D414E17-A27D-B64C-9A3B-3056767FF976}"/>
                </a:ext>
              </a:extLst>
            </p:cNvPr>
            <p:cNvGrpSpPr>
              <a:grpSpLocks/>
            </p:cNvGrpSpPr>
            <p:nvPr/>
          </p:nvGrpSpPr>
          <p:grpSpPr bwMode="auto">
            <a:xfrm>
              <a:off x="349" y="1546"/>
              <a:ext cx="2428" cy="284"/>
              <a:chOff x="304" y="2086"/>
              <a:chExt cx="2428" cy="284"/>
            </a:xfrm>
          </p:grpSpPr>
          <p:sp>
            <p:nvSpPr>
              <p:cNvPr id="48152" name="AutoShape 10">
                <a:extLst>
                  <a:ext uri="{FF2B5EF4-FFF2-40B4-BE49-F238E27FC236}">
                    <a16:creationId xmlns:a16="http://schemas.microsoft.com/office/drawing/2014/main" id="{D294D483-8489-3441-84FF-F9DCA5FE32B7}"/>
                  </a:ext>
                </a:extLst>
              </p:cNvPr>
              <p:cNvSpPr>
                <a:spLocks noChangeArrowheads="1"/>
              </p:cNvSpPr>
              <p:nvPr/>
            </p:nvSpPr>
            <p:spPr bwMode="auto">
              <a:xfrm>
                <a:off x="333" y="2086"/>
                <a:ext cx="2369"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8153" name="Rectangle 7">
                <a:extLst>
                  <a:ext uri="{FF2B5EF4-FFF2-40B4-BE49-F238E27FC236}">
                    <a16:creationId xmlns:a16="http://schemas.microsoft.com/office/drawing/2014/main" id="{81056C36-3673-AD4D-8DDA-A0C886873988}"/>
                  </a:ext>
                </a:extLst>
              </p:cNvPr>
              <p:cNvSpPr>
                <a:spLocks noChangeArrowheads="1"/>
              </p:cNvSpPr>
              <p:nvPr/>
            </p:nvSpPr>
            <p:spPr bwMode="auto">
              <a:xfrm>
                <a:off x="304" y="2103"/>
                <a:ext cx="24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17.</a:t>
                </a:r>
                <a:r>
                  <a:rPr lang="en-US" altLang="en-US"/>
                  <a:t> </a:t>
                </a:r>
                <a:r>
                  <a:rPr lang="en-US" altLang="en-US" b="0">
                    <a:solidFill>
                      <a:srgbClr val="000000"/>
                    </a:solidFill>
                  </a:rPr>
                  <a:t>TKD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this Keyword Deletion</a:t>
                </a:r>
              </a:p>
            </p:txBody>
          </p:sp>
        </p:grpSp>
      </p:grpSp>
      <p:grpSp>
        <p:nvGrpSpPr>
          <p:cNvPr id="4" name="Group 33">
            <a:extLst>
              <a:ext uri="{FF2B5EF4-FFF2-40B4-BE49-F238E27FC236}">
                <a16:creationId xmlns:a16="http://schemas.microsoft.com/office/drawing/2014/main" id="{9460879D-EBA7-1840-992C-AE6052EE3FE4}"/>
              </a:ext>
            </a:extLst>
          </p:cNvPr>
          <p:cNvGrpSpPr>
            <a:grpSpLocks/>
          </p:cNvGrpSpPr>
          <p:nvPr/>
        </p:nvGrpSpPr>
        <p:grpSpPr bwMode="auto">
          <a:xfrm>
            <a:off x="2032001" y="2239964"/>
            <a:ext cx="8297863" cy="1241425"/>
            <a:chOff x="320" y="2411"/>
            <a:chExt cx="5227" cy="782"/>
          </a:xfrm>
        </p:grpSpPr>
        <p:sp>
          <p:nvSpPr>
            <p:cNvPr id="48146" name="Text Box 18">
              <a:extLst>
                <a:ext uri="{FF2B5EF4-FFF2-40B4-BE49-F238E27FC236}">
                  <a16:creationId xmlns:a16="http://schemas.microsoft.com/office/drawing/2014/main" id="{032ADC29-09D6-6E41-B88B-148A1C4099B7}"/>
                </a:ext>
              </a:extLst>
            </p:cNvPr>
            <p:cNvSpPr txBox="1">
              <a:spLocks noChangeArrowheads="1"/>
            </p:cNvSpPr>
            <p:nvPr/>
          </p:nvSpPr>
          <p:spPr bwMode="auto">
            <a:xfrm>
              <a:off x="320" y="2553"/>
              <a:ext cx="5227" cy="64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Each instance of the </a:t>
              </a:r>
              <a:r>
                <a:rPr lang="en-US" altLang="zh-CN" b="0">
                  <a:solidFill>
                    <a:schemeClr val="tx1"/>
                  </a:solidFill>
                  <a:latin typeface="Comic Sans MS" panose="030F0902030302020204" pitchFamily="66" charset="0"/>
                  <a:ea typeface="宋体" panose="02010600030101010101" pitchFamily="2" charset="-122"/>
                </a:rPr>
                <a:t>static</a:t>
              </a:r>
              <a:r>
                <a:rPr lang="en-US" altLang="zh-CN" b="0">
                  <a:solidFill>
                    <a:schemeClr val="tx1"/>
                  </a:solidFill>
                  <a:ea typeface="宋体" panose="02010600030101010101" pitchFamily="2" charset="-122"/>
                </a:rPr>
                <a:t> modifier is removed, and the </a:t>
              </a:r>
              <a:r>
                <a:rPr lang="en-US" altLang="zh-CN" b="0">
                  <a:solidFill>
                    <a:schemeClr val="tx1"/>
                  </a:solidFill>
                  <a:latin typeface="Comic Sans MS" panose="030F0902030302020204" pitchFamily="66" charset="0"/>
                  <a:ea typeface="宋体" panose="02010600030101010101" pitchFamily="2" charset="-122"/>
                </a:rPr>
                <a:t>static</a:t>
              </a:r>
              <a:r>
                <a:rPr lang="en-US" altLang="zh-CN" b="0">
                  <a:solidFill>
                    <a:schemeClr val="tx1"/>
                  </a:solidFill>
                  <a:ea typeface="宋体" panose="02010600030101010101" pitchFamily="2" charset="-122"/>
                </a:rPr>
                <a:t> modifier is added to instance variables.</a:t>
              </a:r>
            </a:p>
          </p:txBody>
        </p:sp>
        <p:grpSp>
          <p:nvGrpSpPr>
            <p:cNvPr id="48147" name="Group 15">
              <a:extLst>
                <a:ext uri="{FF2B5EF4-FFF2-40B4-BE49-F238E27FC236}">
                  <a16:creationId xmlns:a16="http://schemas.microsoft.com/office/drawing/2014/main" id="{8BE361E8-789A-5D42-97B9-36B807D97412}"/>
                </a:ext>
              </a:extLst>
            </p:cNvPr>
            <p:cNvGrpSpPr>
              <a:grpSpLocks/>
            </p:cNvGrpSpPr>
            <p:nvPr/>
          </p:nvGrpSpPr>
          <p:grpSpPr bwMode="auto">
            <a:xfrm>
              <a:off x="349" y="2411"/>
              <a:ext cx="2583" cy="284"/>
              <a:chOff x="304" y="2469"/>
              <a:chExt cx="2583" cy="284"/>
            </a:xfrm>
          </p:grpSpPr>
          <p:sp>
            <p:nvSpPr>
              <p:cNvPr id="48148" name="AutoShape 11">
                <a:extLst>
                  <a:ext uri="{FF2B5EF4-FFF2-40B4-BE49-F238E27FC236}">
                    <a16:creationId xmlns:a16="http://schemas.microsoft.com/office/drawing/2014/main" id="{5F89A6EE-5D55-B541-A474-7F7D0BF96C49}"/>
                  </a:ext>
                </a:extLst>
              </p:cNvPr>
              <p:cNvSpPr>
                <a:spLocks noChangeArrowheads="1"/>
              </p:cNvSpPr>
              <p:nvPr/>
            </p:nvSpPr>
            <p:spPr bwMode="auto">
              <a:xfrm>
                <a:off x="333" y="2469"/>
                <a:ext cx="241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8149" name="Rectangle 8">
                <a:extLst>
                  <a:ext uri="{FF2B5EF4-FFF2-40B4-BE49-F238E27FC236}">
                    <a16:creationId xmlns:a16="http://schemas.microsoft.com/office/drawing/2014/main" id="{3392CC11-F659-2547-9567-739F2CDF7554}"/>
                  </a:ext>
                </a:extLst>
              </p:cNvPr>
              <p:cNvSpPr>
                <a:spLocks noChangeArrowheads="1"/>
              </p:cNvSpPr>
              <p:nvPr/>
            </p:nvSpPr>
            <p:spPr bwMode="auto">
              <a:xfrm>
                <a:off x="304" y="2486"/>
                <a:ext cx="25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18.</a:t>
                </a:r>
                <a:r>
                  <a:rPr lang="en-US" altLang="en-US"/>
                  <a:t> </a:t>
                </a:r>
                <a:r>
                  <a:rPr lang="en-US" altLang="en-US" b="0">
                    <a:solidFill>
                      <a:srgbClr val="000000"/>
                    </a:solidFill>
                  </a:rPr>
                  <a:t>SMC </a:t>
                </a:r>
                <a:r>
                  <a:rPr lang="en-US" altLang="zh-CN" b="0" i="1">
                    <a:solidFill>
                      <a:srgbClr val="000000"/>
                    </a:solidFill>
                    <a:ea typeface="宋体" panose="02010600030101010101" pitchFamily="2" charset="-122"/>
                  </a:rPr>
                  <a:t>––</a:t>
                </a:r>
                <a:r>
                  <a:rPr lang="en-US" altLang="zh-CN">
                    <a:ea typeface="宋体" panose="02010600030101010101" pitchFamily="2" charset="-122"/>
                  </a:rPr>
                  <a:t> </a:t>
                </a:r>
                <a:r>
                  <a:rPr lang="en-US" altLang="en-US" b="0" i="1">
                    <a:solidFill>
                      <a:srgbClr val="000000"/>
                    </a:solidFill>
                  </a:rPr>
                  <a:t>Static Modifier Change</a:t>
                </a:r>
              </a:p>
            </p:txBody>
          </p:sp>
        </p:grpSp>
      </p:grpSp>
      <p:grpSp>
        <p:nvGrpSpPr>
          <p:cNvPr id="6" name="Group 19">
            <a:extLst>
              <a:ext uri="{FF2B5EF4-FFF2-40B4-BE49-F238E27FC236}">
                <a16:creationId xmlns:a16="http://schemas.microsoft.com/office/drawing/2014/main" id="{DE3E9185-1A8D-3F4A-B490-78E27C70467F}"/>
              </a:ext>
            </a:extLst>
          </p:cNvPr>
          <p:cNvGrpSpPr>
            <a:grpSpLocks/>
          </p:cNvGrpSpPr>
          <p:nvPr/>
        </p:nvGrpSpPr>
        <p:grpSpPr bwMode="auto">
          <a:xfrm>
            <a:off x="1947863" y="3844925"/>
            <a:ext cx="8297862" cy="947738"/>
            <a:chOff x="267" y="659"/>
            <a:chExt cx="5227" cy="597"/>
          </a:xfrm>
        </p:grpSpPr>
        <p:sp>
          <p:nvSpPr>
            <p:cNvPr id="48142" name="Text Box 3">
              <a:extLst>
                <a:ext uri="{FF2B5EF4-FFF2-40B4-BE49-F238E27FC236}">
                  <a16:creationId xmlns:a16="http://schemas.microsoft.com/office/drawing/2014/main" id="{ECD517D4-D2BE-A840-95D5-652AEF8E4678}"/>
                </a:ext>
              </a:extLst>
            </p:cNvPr>
            <p:cNvSpPr txBox="1">
              <a:spLocks noChangeArrowheads="1"/>
            </p:cNvSpPr>
            <p:nvPr/>
          </p:nvSpPr>
          <p:spPr bwMode="auto">
            <a:xfrm>
              <a:off x="267" y="796"/>
              <a:ext cx="5227" cy="460"/>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Remove initialization of each member variable.</a:t>
              </a:r>
            </a:p>
          </p:txBody>
        </p:sp>
        <p:grpSp>
          <p:nvGrpSpPr>
            <p:cNvPr id="48143" name="Group 12">
              <a:extLst>
                <a:ext uri="{FF2B5EF4-FFF2-40B4-BE49-F238E27FC236}">
                  <a16:creationId xmlns:a16="http://schemas.microsoft.com/office/drawing/2014/main" id="{3E18D42A-5356-854B-84ED-A0A489D509DF}"/>
                </a:ext>
              </a:extLst>
            </p:cNvPr>
            <p:cNvGrpSpPr>
              <a:grpSpLocks/>
            </p:cNvGrpSpPr>
            <p:nvPr/>
          </p:nvGrpSpPr>
          <p:grpSpPr bwMode="auto">
            <a:xfrm>
              <a:off x="367" y="659"/>
              <a:ext cx="2895" cy="284"/>
              <a:chOff x="317" y="1507"/>
              <a:chExt cx="2895" cy="284"/>
            </a:xfrm>
          </p:grpSpPr>
          <p:sp>
            <p:nvSpPr>
              <p:cNvPr id="48144" name="AutoShape 11">
                <a:extLst>
                  <a:ext uri="{FF2B5EF4-FFF2-40B4-BE49-F238E27FC236}">
                    <a16:creationId xmlns:a16="http://schemas.microsoft.com/office/drawing/2014/main" id="{8722A5A6-A502-7D41-BA3D-688A8DC5BFA5}"/>
                  </a:ext>
                </a:extLst>
              </p:cNvPr>
              <p:cNvSpPr>
                <a:spLocks noChangeArrowheads="1"/>
              </p:cNvSpPr>
              <p:nvPr/>
            </p:nvSpPr>
            <p:spPr bwMode="auto">
              <a:xfrm>
                <a:off x="317" y="1507"/>
                <a:ext cx="2856"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8145" name="Rectangle 5">
                <a:extLst>
                  <a:ext uri="{FF2B5EF4-FFF2-40B4-BE49-F238E27FC236}">
                    <a16:creationId xmlns:a16="http://schemas.microsoft.com/office/drawing/2014/main" id="{362AF8E9-2443-B849-85BE-E59819D5B301}"/>
                  </a:ext>
                </a:extLst>
              </p:cNvPr>
              <p:cNvSpPr>
                <a:spLocks noChangeArrowheads="1"/>
              </p:cNvSpPr>
              <p:nvPr/>
            </p:nvSpPr>
            <p:spPr bwMode="auto">
              <a:xfrm>
                <a:off x="335" y="1524"/>
                <a:ext cx="28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19.</a:t>
                </a:r>
                <a:r>
                  <a:rPr lang="en-US" altLang="en-US"/>
                  <a:t> </a:t>
                </a:r>
                <a:r>
                  <a:rPr lang="en-US" altLang="en-US" b="0">
                    <a:solidFill>
                      <a:srgbClr val="000000"/>
                    </a:solidFill>
                  </a:rPr>
                  <a:t>VID </a:t>
                </a:r>
                <a:r>
                  <a:rPr lang="en-US" altLang="zh-CN" b="0" i="1">
                    <a:solidFill>
                      <a:srgbClr val="000000"/>
                    </a:solidFill>
                    <a:ea typeface="宋体" panose="02010600030101010101" pitchFamily="2" charset="-122"/>
                  </a:rPr>
                  <a:t>––</a:t>
                </a:r>
                <a:r>
                  <a:rPr lang="en-US" altLang="en-US" b="0" i="1">
                    <a:solidFill>
                      <a:srgbClr val="000000"/>
                    </a:solidFill>
                  </a:rPr>
                  <a:t>Variable Initialization Deletion</a:t>
                </a:r>
              </a:p>
            </p:txBody>
          </p:sp>
        </p:grpSp>
      </p:grpSp>
      <p:grpSp>
        <p:nvGrpSpPr>
          <p:cNvPr id="8" name="Group 20">
            <a:extLst>
              <a:ext uri="{FF2B5EF4-FFF2-40B4-BE49-F238E27FC236}">
                <a16:creationId xmlns:a16="http://schemas.microsoft.com/office/drawing/2014/main" id="{2207F09C-CAEC-A64D-93DF-A428C98BE07E}"/>
              </a:ext>
            </a:extLst>
          </p:cNvPr>
          <p:cNvGrpSpPr>
            <a:grpSpLocks/>
          </p:cNvGrpSpPr>
          <p:nvPr/>
        </p:nvGrpSpPr>
        <p:grpSpPr bwMode="auto">
          <a:xfrm>
            <a:off x="1947863" y="5154614"/>
            <a:ext cx="8297862" cy="917575"/>
            <a:chOff x="267" y="1545"/>
            <a:chExt cx="5227" cy="578"/>
          </a:xfrm>
        </p:grpSpPr>
        <p:sp>
          <p:nvSpPr>
            <p:cNvPr id="48138" name="Text Box 16">
              <a:extLst>
                <a:ext uri="{FF2B5EF4-FFF2-40B4-BE49-F238E27FC236}">
                  <a16:creationId xmlns:a16="http://schemas.microsoft.com/office/drawing/2014/main" id="{0B26CA5E-BAD7-3340-941B-DB52A43E04FA}"/>
                </a:ext>
              </a:extLst>
            </p:cNvPr>
            <p:cNvSpPr txBox="1">
              <a:spLocks noChangeArrowheads="1"/>
            </p:cNvSpPr>
            <p:nvPr/>
          </p:nvSpPr>
          <p:spPr bwMode="auto">
            <a:xfrm>
              <a:off x="267" y="1677"/>
              <a:ext cx="5227" cy="446"/>
            </a:xfrm>
            <a:prstGeom prst="rect">
              <a:avLst/>
            </a:prstGeom>
            <a:noFill/>
            <a:ln w="28575" algn="ctr">
              <a:solidFill>
                <a:srgbClr val="000000"/>
              </a:solidFill>
              <a:miter lim="800000"/>
              <a:headEnd type="none" w="sm" len="sm"/>
              <a:tailEnd type="none" w="sm" len="sm"/>
            </a:ln>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zh-CN" b="0">
                <a:solidFill>
                  <a:schemeClr val="tx1"/>
                </a:solidFill>
                <a:ea typeface="宋体" panose="02010600030101010101" pitchFamily="2" charset="-122"/>
              </a:endParaRPr>
            </a:p>
            <a:p>
              <a:r>
                <a:rPr lang="en-US" altLang="zh-CN" b="0">
                  <a:solidFill>
                    <a:schemeClr val="tx1"/>
                  </a:solidFill>
                  <a:ea typeface="宋体" panose="02010600030101010101" pitchFamily="2" charset="-122"/>
                </a:rPr>
                <a:t>Delete each declaration of default constructor (with no parameters).</a:t>
              </a:r>
            </a:p>
          </p:txBody>
        </p:sp>
        <p:grpSp>
          <p:nvGrpSpPr>
            <p:cNvPr id="48139" name="Group 13">
              <a:extLst>
                <a:ext uri="{FF2B5EF4-FFF2-40B4-BE49-F238E27FC236}">
                  <a16:creationId xmlns:a16="http://schemas.microsoft.com/office/drawing/2014/main" id="{544AA894-93F1-2E49-9B0B-005FC2832673}"/>
                </a:ext>
              </a:extLst>
            </p:cNvPr>
            <p:cNvGrpSpPr>
              <a:grpSpLocks/>
            </p:cNvGrpSpPr>
            <p:nvPr/>
          </p:nvGrpSpPr>
          <p:grpSpPr bwMode="auto">
            <a:xfrm>
              <a:off x="383" y="1545"/>
              <a:ext cx="2698" cy="284"/>
              <a:chOff x="318" y="2056"/>
              <a:chExt cx="2698" cy="284"/>
            </a:xfrm>
          </p:grpSpPr>
          <p:sp>
            <p:nvSpPr>
              <p:cNvPr id="48140" name="AutoShape 10">
                <a:extLst>
                  <a:ext uri="{FF2B5EF4-FFF2-40B4-BE49-F238E27FC236}">
                    <a16:creationId xmlns:a16="http://schemas.microsoft.com/office/drawing/2014/main" id="{6DBCB32C-8A4E-8C49-A3F8-E5122ED94CFD}"/>
                  </a:ext>
                </a:extLst>
              </p:cNvPr>
              <p:cNvSpPr>
                <a:spLocks noChangeArrowheads="1"/>
              </p:cNvSpPr>
              <p:nvPr/>
            </p:nvSpPr>
            <p:spPr bwMode="auto">
              <a:xfrm>
                <a:off x="318" y="2056"/>
                <a:ext cx="2698" cy="284"/>
              </a:xfrm>
              <a:prstGeom prst="roundRect">
                <a:avLst>
                  <a:gd name="adj" fmla="val 16667"/>
                </a:avLst>
              </a:prstGeom>
              <a:solidFill>
                <a:srgbClr val="CCECFF"/>
              </a:solidFill>
              <a:ln w="28575">
                <a:solidFill>
                  <a:schemeClr val="hlink"/>
                </a:solidFill>
                <a:round/>
                <a:headEnd type="none" w="sm" len="sm"/>
                <a:tailEnd type="none" w="sm" len="sm"/>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endParaRPr lang="en-US" altLang="en-US"/>
              </a:p>
            </p:txBody>
          </p:sp>
          <p:sp>
            <p:nvSpPr>
              <p:cNvPr id="48141" name="Rectangle 6">
                <a:extLst>
                  <a:ext uri="{FF2B5EF4-FFF2-40B4-BE49-F238E27FC236}">
                    <a16:creationId xmlns:a16="http://schemas.microsoft.com/office/drawing/2014/main" id="{3B89F95B-9F58-FE4F-A63A-4B25CC8FBDD4}"/>
                  </a:ext>
                </a:extLst>
              </p:cNvPr>
              <p:cNvSpPr>
                <a:spLocks noChangeArrowheads="1"/>
              </p:cNvSpPr>
              <p:nvPr/>
            </p:nvSpPr>
            <p:spPr bwMode="auto">
              <a:xfrm>
                <a:off x="335" y="2074"/>
                <a:ext cx="26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b="0">
                    <a:solidFill>
                      <a:srgbClr val="000000"/>
                    </a:solidFill>
                  </a:rPr>
                  <a:t>20.</a:t>
                </a:r>
                <a:r>
                  <a:rPr lang="en-US" altLang="en-US"/>
                  <a:t> </a:t>
                </a:r>
                <a:r>
                  <a:rPr lang="en-US" altLang="en-US" b="0">
                    <a:solidFill>
                      <a:srgbClr val="000000"/>
                    </a:solidFill>
                  </a:rPr>
                  <a:t>DCD </a:t>
                </a:r>
                <a:r>
                  <a:rPr lang="en-US" altLang="zh-CN" b="0" i="1">
                    <a:solidFill>
                      <a:srgbClr val="000000"/>
                    </a:solidFill>
                    <a:ea typeface="宋体" panose="02010600030101010101" pitchFamily="2" charset="-122"/>
                  </a:rPr>
                  <a:t>––</a:t>
                </a:r>
                <a:r>
                  <a:rPr lang="en-US" altLang="en-US" b="0" i="1">
                    <a:solidFill>
                      <a:srgbClr val="000000"/>
                    </a:solidFill>
                  </a:rPr>
                  <a:t>Default Constructor Delete</a:t>
                </a:r>
              </a:p>
            </p:txBody>
          </p:sp>
        </p:grpSp>
      </p:grpSp>
    </p:spTree>
    <p:extLst>
      <p:ext uri="{BB962C8B-B14F-4D97-AF65-F5344CB8AC3E}">
        <p14:creationId xmlns:p14="http://schemas.microsoft.com/office/powerpoint/2010/main" val="2531332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5AEAF15D-2E4B-A948-A80F-B01F2F89BB20}"/>
              </a:ext>
            </a:extLst>
          </p:cNvPr>
          <p:cNvSpPr>
            <a:spLocks noGrp="1" noChangeArrowheads="1"/>
          </p:cNvSpPr>
          <p:nvPr>
            <p:ph type="title"/>
          </p:nvPr>
        </p:nvSpPr>
        <p:spPr/>
        <p:txBody>
          <a:bodyPr/>
          <a:lstStyle/>
          <a:p>
            <a:r>
              <a:rPr lang="en-US" altLang="en-US"/>
              <a:t>Estimating Test Suite Quality</a:t>
            </a:r>
          </a:p>
        </p:txBody>
      </p:sp>
      <p:sp>
        <p:nvSpPr>
          <p:cNvPr id="197636" name="Rectangle 4">
            <a:extLst>
              <a:ext uri="{FF2B5EF4-FFF2-40B4-BE49-F238E27FC236}">
                <a16:creationId xmlns:a16="http://schemas.microsoft.com/office/drawing/2014/main" id="{5D133DED-346B-DE49-B457-BFDB5F992C64}"/>
              </a:ext>
            </a:extLst>
          </p:cNvPr>
          <p:cNvSpPr>
            <a:spLocks noGrp="1" noChangeArrowheads="1"/>
          </p:cNvSpPr>
          <p:nvPr>
            <p:ph type="body" idx="1"/>
          </p:nvPr>
        </p:nvSpPr>
        <p:spPr/>
        <p:txBody>
          <a:bodyPr/>
          <a:lstStyle/>
          <a:p>
            <a:r>
              <a:rPr lang="en-US" altLang="en-US"/>
              <a:t>Now, instead of a bowl of marbles, I have a program with bugs</a:t>
            </a:r>
          </a:p>
          <a:p>
            <a:r>
              <a:rPr lang="en-US" altLang="en-US"/>
              <a:t>I add 100 new bugs</a:t>
            </a:r>
          </a:p>
          <a:p>
            <a:pPr lvl="2"/>
            <a:r>
              <a:rPr lang="en-US" altLang="en-US"/>
              <a:t>Assume they are exactly like real bugs in every way</a:t>
            </a:r>
          </a:p>
          <a:p>
            <a:pPr lvl="2"/>
            <a:r>
              <a:rPr lang="en-US" altLang="en-US"/>
              <a:t>I make 100 copies of my program, each with one of my 100 new bugs</a:t>
            </a:r>
          </a:p>
          <a:p>
            <a:r>
              <a:rPr lang="en-US" altLang="en-US"/>
              <a:t>I run my test suite on the programs with seeded bugs ... </a:t>
            </a:r>
          </a:p>
          <a:p>
            <a:pPr lvl="1"/>
            <a:r>
              <a:rPr lang="en-US" altLang="en-US"/>
              <a:t>... and the tests reveal 20 of the bugs </a:t>
            </a:r>
          </a:p>
          <a:p>
            <a:pPr lvl="1"/>
            <a:r>
              <a:rPr lang="en-US" altLang="en-US"/>
              <a:t>(the other 80 program copies do not fail)</a:t>
            </a:r>
          </a:p>
          <a:p>
            <a:r>
              <a:rPr lang="en-US" altLang="en-US"/>
              <a:t>What can I infer about my test suite?</a:t>
            </a:r>
          </a:p>
        </p:txBody>
      </p:sp>
    </p:spTree>
    <p:extLst>
      <p:ext uri="{BB962C8B-B14F-4D97-AF65-F5344CB8AC3E}">
        <p14:creationId xmlns:p14="http://schemas.microsoft.com/office/powerpoint/2010/main" val="268208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F47FEE55-2D91-5846-A5B1-C8E8015A7343}"/>
              </a:ext>
            </a:extLst>
          </p:cNvPr>
          <p:cNvSpPr>
            <a:spLocks noGrp="1" noChangeArrowheads="1"/>
          </p:cNvSpPr>
          <p:nvPr>
            <p:ph type="title"/>
          </p:nvPr>
        </p:nvSpPr>
        <p:spPr/>
        <p:txBody>
          <a:bodyPr/>
          <a:lstStyle/>
          <a:p>
            <a:r>
              <a:rPr lang="en-US" altLang="en-US"/>
              <a:t>OO Mutation Operators—</a:t>
            </a:r>
            <a:r>
              <a:rPr lang="en-US" altLang="en-US" i="1"/>
              <a:t>Example</a:t>
            </a:r>
          </a:p>
        </p:txBody>
      </p:sp>
      <p:grpSp>
        <p:nvGrpSpPr>
          <p:cNvPr id="49157" name="Group 17">
            <a:extLst>
              <a:ext uri="{FF2B5EF4-FFF2-40B4-BE49-F238E27FC236}">
                <a16:creationId xmlns:a16="http://schemas.microsoft.com/office/drawing/2014/main" id="{4D283A1D-97DF-3E4F-ADE8-DCAA6036F0C6}"/>
              </a:ext>
            </a:extLst>
          </p:cNvPr>
          <p:cNvGrpSpPr>
            <a:grpSpLocks/>
          </p:cNvGrpSpPr>
          <p:nvPr/>
        </p:nvGrpSpPr>
        <p:grpSpPr bwMode="auto">
          <a:xfrm>
            <a:off x="1725614" y="1152526"/>
            <a:ext cx="4187825" cy="3914775"/>
            <a:chOff x="319695" y="1153274"/>
            <a:chExt cx="4187825" cy="3913937"/>
          </a:xfrm>
        </p:grpSpPr>
        <p:sp>
          <p:nvSpPr>
            <p:cNvPr id="49164" name="Text Box 4">
              <a:extLst>
                <a:ext uri="{FF2B5EF4-FFF2-40B4-BE49-F238E27FC236}">
                  <a16:creationId xmlns:a16="http://schemas.microsoft.com/office/drawing/2014/main" id="{E7C26DA1-1FCF-9E4B-BB33-96BD5DCC6165}"/>
                </a:ext>
              </a:extLst>
            </p:cNvPr>
            <p:cNvSpPr txBox="1">
              <a:spLocks noChangeArrowheads="1"/>
            </p:cNvSpPr>
            <p:nvPr/>
          </p:nvSpPr>
          <p:spPr bwMode="auto">
            <a:xfrm>
              <a:off x="319695" y="1153274"/>
              <a:ext cx="4187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17. JTD – This Keyword Deletion</a:t>
              </a:r>
            </a:p>
          </p:txBody>
        </p:sp>
        <p:grpSp>
          <p:nvGrpSpPr>
            <p:cNvPr id="49165" name="Group 30">
              <a:extLst>
                <a:ext uri="{FF2B5EF4-FFF2-40B4-BE49-F238E27FC236}">
                  <a16:creationId xmlns:a16="http://schemas.microsoft.com/office/drawing/2014/main" id="{CFB7232B-6D82-4143-8C21-304CCC434CF9}"/>
                </a:ext>
              </a:extLst>
            </p:cNvPr>
            <p:cNvGrpSpPr>
              <a:grpSpLocks/>
            </p:cNvGrpSpPr>
            <p:nvPr/>
          </p:nvGrpSpPr>
          <p:grpSpPr bwMode="auto">
            <a:xfrm>
              <a:off x="1072963" y="1908086"/>
              <a:ext cx="2681288" cy="3159125"/>
              <a:chOff x="836" y="1296"/>
              <a:chExt cx="1324" cy="1990"/>
            </a:xfrm>
          </p:grpSpPr>
          <p:sp>
            <p:nvSpPr>
              <p:cNvPr id="49166" name="Text Box 31">
                <a:extLst>
                  <a:ext uri="{FF2B5EF4-FFF2-40B4-BE49-F238E27FC236}">
                    <a16:creationId xmlns:a16="http://schemas.microsoft.com/office/drawing/2014/main" id="{05CEBE1D-EA6D-3E4C-95B9-E03811A50C16}"/>
                  </a:ext>
                </a:extLst>
              </p:cNvPr>
              <p:cNvSpPr txBox="1">
                <a:spLocks noChangeArrowheads="1"/>
              </p:cNvSpPr>
              <p:nvPr/>
            </p:nvSpPr>
            <p:spPr bwMode="auto">
              <a:xfrm>
                <a:off x="836" y="1296"/>
                <a:ext cx="1324" cy="1990"/>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a:t>
                </a:r>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void set (int x, int y)</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	 </a:t>
                </a:r>
                <a:r>
                  <a:rPr lang="en-US" altLang="en-US" b="0" dirty="0" err="1">
                    <a:solidFill>
                      <a:schemeClr val="tx1"/>
                    </a:solidFill>
                    <a:latin typeface="Comic Sans MS" panose="030F0902030302020204" pitchFamily="66" charset="0"/>
                    <a:cs typeface="Arial" panose="020B0604020202020204" pitchFamily="34" charset="0"/>
                  </a:rPr>
                  <a:t>this.x</a:t>
                </a:r>
                <a:r>
                  <a:rPr lang="en-US" altLang="en-US" b="0" dirty="0">
                    <a:solidFill>
                      <a:schemeClr val="tx1"/>
                    </a:solidFill>
                    <a:latin typeface="Comic Sans MS" panose="030F0902030302020204" pitchFamily="66" charset="0"/>
                    <a:cs typeface="Arial" panose="020B0604020202020204" pitchFamily="34" charset="0"/>
                  </a:rPr>
                  <a:t> = x;</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1 x = x;	</a:t>
                </a:r>
              </a:p>
              <a:p>
                <a:pPr eaLnBrk="1" hangingPunct="1"/>
                <a:r>
                  <a:rPr lang="en-US" altLang="en-US" b="0" dirty="0">
                    <a:solidFill>
                      <a:schemeClr val="tx1"/>
                    </a:solidFill>
                    <a:latin typeface="Comic Sans MS" panose="030F0902030302020204" pitchFamily="66" charset="0"/>
                    <a:cs typeface="Arial" panose="020B0604020202020204" pitchFamily="34" charset="0"/>
                  </a:rPr>
                  <a:t>	 </a:t>
                </a:r>
                <a:r>
                  <a:rPr lang="en-US" altLang="en-US" b="0" dirty="0" err="1">
                    <a:solidFill>
                      <a:schemeClr val="tx1"/>
                    </a:solidFill>
                    <a:latin typeface="Comic Sans MS" panose="030F0902030302020204" pitchFamily="66" charset="0"/>
                    <a:cs typeface="Arial" panose="020B0604020202020204" pitchFamily="34" charset="0"/>
                  </a:rPr>
                  <a:t>this.y</a:t>
                </a:r>
                <a:r>
                  <a:rPr lang="en-US" altLang="en-US" b="0" dirty="0">
                    <a:solidFill>
                      <a:schemeClr val="tx1"/>
                    </a:solidFill>
                    <a:latin typeface="Comic Sans MS" panose="030F0902030302020204" pitchFamily="66" charset="0"/>
                    <a:cs typeface="Arial" panose="020B0604020202020204" pitchFamily="34" charset="0"/>
                  </a:rPr>
                  <a:t> = y;</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2 y = y;	</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a:p>
                <a:pPr eaLnBrk="1" hangingPunct="1"/>
                <a:r>
                  <a:rPr lang="en-US" altLang="en-US" b="0" dirty="0">
                    <a:solidFill>
                      <a:schemeClr val="tx1"/>
                    </a:solidFill>
                    <a:latin typeface="Comic Sans MS" panose="030F0902030302020204" pitchFamily="66" charset="0"/>
                    <a:cs typeface="Arial" panose="020B0604020202020204" pitchFamily="34" charset="0"/>
                  </a:rPr>
                  <a:t>…</a:t>
                </a:r>
              </a:p>
            </p:txBody>
          </p:sp>
          <p:sp>
            <p:nvSpPr>
              <p:cNvPr id="49167" name="Line 32">
                <a:extLst>
                  <a:ext uri="{FF2B5EF4-FFF2-40B4-BE49-F238E27FC236}">
                    <a16:creationId xmlns:a16="http://schemas.microsoft.com/office/drawing/2014/main" id="{269689E5-30C5-054B-ABAE-923CE4099772}"/>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9159" name="Group 18">
            <a:extLst>
              <a:ext uri="{FF2B5EF4-FFF2-40B4-BE49-F238E27FC236}">
                <a16:creationId xmlns:a16="http://schemas.microsoft.com/office/drawing/2014/main" id="{04FE4EFD-B845-424E-8ED2-3C0CCBA330FF}"/>
              </a:ext>
            </a:extLst>
          </p:cNvPr>
          <p:cNvGrpSpPr>
            <a:grpSpLocks/>
          </p:cNvGrpSpPr>
          <p:nvPr/>
        </p:nvGrpSpPr>
        <p:grpSpPr bwMode="auto">
          <a:xfrm>
            <a:off x="6116638" y="1152526"/>
            <a:ext cx="4349750" cy="3617913"/>
            <a:chOff x="4605338" y="1153274"/>
            <a:chExt cx="4349750" cy="3617075"/>
          </a:xfrm>
        </p:grpSpPr>
        <p:sp>
          <p:nvSpPr>
            <p:cNvPr id="49160" name="Text Box 4">
              <a:extLst>
                <a:ext uri="{FF2B5EF4-FFF2-40B4-BE49-F238E27FC236}">
                  <a16:creationId xmlns:a16="http://schemas.microsoft.com/office/drawing/2014/main" id="{0D254277-B213-9F40-9DC8-5594C96162DF}"/>
                </a:ext>
              </a:extLst>
            </p:cNvPr>
            <p:cNvSpPr txBox="1">
              <a:spLocks noChangeArrowheads="1"/>
            </p:cNvSpPr>
            <p:nvPr/>
          </p:nvSpPr>
          <p:spPr bwMode="auto">
            <a:xfrm>
              <a:off x="4605338" y="1153274"/>
              <a:ext cx="434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eaLnBrk="1" hangingPunct="1"/>
              <a:r>
                <a:rPr lang="en-US" altLang="en-US" i="1">
                  <a:solidFill>
                    <a:schemeClr val="tx1"/>
                  </a:solidFill>
                  <a:latin typeface="Arial" panose="020B0604020202020204" pitchFamily="34" charset="0"/>
                </a:rPr>
                <a:t>18. JSD – Static Modifier Change</a:t>
              </a:r>
            </a:p>
          </p:txBody>
        </p:sp>
        <p:grpSp>
          <p:nvGrpSpPr>
            <p:cNvPr id="49161" name="Group 15">
              <a:extLst>
                <a:ext uri="{FF2B5EF4-FFF2-40B4-BE49-F238E27FC236}">
                  <a16:creationId xmlns:a16="http://schemas.microsoft.com/office/drawing/2014/main" id="{59B7AB7E-6410-9B44-B049-B3908F0F4177}"/>
                </a:ext>
              </a:extLst>
            </p:cNvPr>
            <p:cNvGrpSpPr>
              <a:grpSpLocks/>
            </p:cNvGrpSpPr>
            <p:nvPr/>
          </p:nvGrpSpPr>
          <p:grpSpPr bwMode="auto">
            <a:xfrm>
              <a:off x="5142707" y="1908086"/>
              <a:ext cx="3490214" cy="2862263"/>
              <a:chOff x="836" y="1296"/>
              <a:chExt cx="1411" cy="1803"/>
            </a:xfrm>
          </p:grpSpPr>
          <p:sp>
            <p:nvSpPr>
              <p:cNvPr id="49162" name="Text Box 16">
                <a:extLst>
                  <a:ext uri="{FF2B5EF4-FFF2-40B4-BE49-F238E27FC236}">
                    <a16:creationId xmlns:a16="http://schemas.microsoft.com/office/drawing/2014/main" id="{3A0C8222-7715-7F40-B8C2-FFD4714F78CE}"/>
                  </a:ext>
                </a:extLst>
              </p:cNvPr>
              <p:cNvSpPr txBox="1">
                <a:spLocks noChangeArrowheads="1"/>
              </p:cNvSpPr>
              <p:nvPr/>
            </p:nvSpPr>
            <p:spPr bwMode="auto">
              <a:xfrm>
                <a:off x="836" y="1296"/>
                <a:ext cx="1411" cy="1803"/>
              </a:xfrm>
              <a:prstGeom prst="rect">
                <a:avLst/>
              </a:prstGeom>
              <a:noFill/>
              <a:ln w="19050">
                <a:solidFill>
                  <a:schemeClr val="tx1"/>
                </a:solidFill>
                <a:miter lim="800000"/>
                <a:headEnd/>
                <a:tailEnd/>
              </a:ln>
            </p:spPr>
            <p:txBody>
              <a:bodyPr wrap="square">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	 private static int x = 0; </a:t>
                </a:r>
              </a:p>
              <a:p>
                <a:pPr eaLnBrk="1" hangingPunct="1">
                  <a:buFont typeface="Symbol" pitchFamily="2" charset="2"/>
                  <a:buChar char="D"/>
                </a:pPr>
                <a:r>
                  <a:rPr lang="en-US" altLang="en-US" b="0" dirty="0">
                    <a:solidFill>
                      <a:schemeClr val="tx1"/>
                    </a:solidFill>
                    <a:latin typeface="Comic Sans MS" panose="030F0902030302020204" pitchFamily="66" charset="0"/>
                    <a:cs typeface="Arial" panose="020B0604020202020204" pitchFamily="34" charset="0"/>
                    <a:sym typeface="Symbol" pitchFamily="2" charset="2"/>
                  </a:rPr>
                  <a:t>1 private int x = 0;</a:t>
                </a:r>
              </a:p>
              <a:p>
                <a:pPr eaLnBrk="1" hangingPunct="1"/>
                <a:r>
                  <a:rPr lang="en-US" altLang="en-US" b="0" dirty="0">
                    <a:solidFill>
                      <a:schemeClr val="tx1"/>
                    </a:solidFill>
                    <a:latin typeface="Comic Sans MS" panose="030F0902030302020204" pitchFamily="66" charset="0"/>
                    <a:cs typeface="Arial" panose="020B0604020202020204" pitchFamily="34" charset="0"/>
                  </a:rPr>
                  <a:t>     private int Y = 0; </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2 private static int y = 0;</a:t>
                </a:r>
              </a:p>
              <a:p>
                <a:pPr eaLnBrk="1" hangingPunct="1"/>
                <a:endParaRPr lang="en-US" altLang="en-US" b="0" dirty="0">
                  <a:solidFill>
                    <a:schemeClr val="tx1"/>
                  </a:solidFill>
                  <a:latin typeface="Comic Sans MS" panose="030F0902030302020204" pitchFamily="66" charset="0"/>
                  <a:cs typeface="Arial" panose="020B0604020202020204" pitchFamily="34" charset="0"/>
                  <a:sym typeface="Symbol" pitchFamily="2" charset="2"/>
                </a:endParaRPr>
              </a:p>
              <a:p>
                <a:pPr eaLnBrk="1" hangingPunct="1">
                  <a:buFont typeface="Symbol" pitchFamily="2" charset="2"/>
                  <a:buNone/>
                </a:pPr>
                <a:r>
                  <a:rPr lang="en-US" altLang="en-US" b="0" dirty="0">
                    <a:solidFill>
                      <a:schemeClr val="tx1"/>
                    </a:solidFill>
                    <a:latin typeface="Comic Sans MS" panose="030F0902030302020204" pitchFamily="66" charset="0"/>
                    <a:cs typeface="Arial" panose="020B0604020202020204" pitchFamily="34" charset="0"/>
                  </a:rPr>
                  <a:t>	…</a:t>
                </a:r>
              </a:p>
              <a:p>
                <a:pPr eaLnBrk="1" hangingPunct="1">
                  <a:buFont typeface="Symbol" pitchFamily="2" charset="2"/>
                  <a:buNone/>
                </a:pPr>
                <a:endParaRPr lang="en-US" altLang="en-US" b="0" dirty="0">
                  <a:solidFill>
                    <a:schemeClr val="tx1"/>
                  </a:solidFill>
                  <a:latin typeface="Comic Sans MS" panose="030F0902030302020204" pitchFamily="66" charset="0"/>
                  <a:cs typeface="Arial" panose="020B0604020202020204" pitchFamily="34" charset="0"/>
                </a:endParaRPr>
              </a:p>
            </p:txBody>
          </p:sp>
          <p:sp>
            <p:nvSpPr>
              <p:cNvPr id="49163" name="Line 17">
                <a:extLst>
                  <a:ext uri="{FF2B5EF4-FFF2-40B4-BE49-F238E27FC236}">
                    <a16:creationId xmlns:a16="http://schemas.microsoft.com/office/drawing/2014/main" id="{7BC14348-360D-A745-A71F-D9FE686137D8}"/>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089401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56DEA193-E5F5-2840-821B-F2A705F8C237}"/>
              </a:ext>
            </a:extLst>
          </p:cNvPr>
          <p:cNvSpPr>
            <a:spLocks noGrp="1" noChangeArrowheads="1"/>
          </p:cNvSpPr>
          <p:nvPr>
            <p:ph type="title"/>
          </p:nvPr>
        </p:nvSpPr>
        <p:spPr/>
        <p:txBody>
          <a:bodyPr/>
          <a:lstStyle/>
          <a:p>
            <a:r>
              <a:rPr lang="en-US" altLang="en-US"/>
              <a:t>OO Mutation Operators—</a:t>
            </a:r>
            <a:r>
              <a:rPr lang="en-US" altLang="en-US" i="1"/>
              <a:t>Example</a:t>
            </a:r>
          </a:p>
        </p:txBody>
      </p:sp>
      <p:grpSp>
        <p:nvGrpSpPr>
          <p:cNvPr id="50181" name="Group 13">
            <a:extLst>
              <a:ext uri="{FF2B5EF4-FFF2-40B4-BE49-F238E27FC236}">
                <a16:creationId xmlns:a16="http://schemas.microsoft.com/office/drawing/2014/main" id="{42BF7802-F5D6-394D-8B14-6A34C41838AA}"/>
              </a:ext>
            </a:extLst>
          </p:cNvPr>
          <p:cNvGrpSpPr>
            <a:grpSpLocks/>
          </p:cNvGrpSpPr>
          <p:nvPr/>
        </p:nvGrpSpPr>
        <p:grpSpPr bwMode="auto">
          <a:xfrm>
            <a:off x="2320925" y="1620838"/>
            <a:ext cx="3322638" cy="3117850"/>
            <a:chOff x="688975" y="1076325"/>
            <a:chExt cx="3322638" cy="3117850"/>
          </a:xfrm>
        </p:grpSpPr>
        <p:sp>
          <p:nvSpPr>
            <p:cNvPr id="50188" name="Text Box 5">
              <a:extLst>
                <a:ext uri="{FF2B5EF4-FFF2-40B4-BE49-F238E27FC236}">
                  <a16:creationId xmlns:a16="http://schemas.microsoft.com/office/drawing/2014/main" id="{1E237962-4052-964B-951C-4C302C8BB424}"/>
                </a:ext>
              </a:extLst>
            </p:cNvPr>
            <p:cNvSpPr txBox="1">
              <a:spLocks noChangeArrowheads="1"/>
            </p:cNvSpPr>
            <p:nvPr/>
          </p:nvSpPr>
          <p:spPr bwMode="auto">
            <a:xfrm>
              <a:off x="688975" y="1076325"/>
              <a:ext cx="33226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19. VID –Variable Initialization Deletion</a:t>
              </a:r>
            </a:p>
          </p:txBody>
        </p:sp>
        <p:grpSp>
          <p:nvGrpSpPr>
            <p:cNvPr id="50189" name="Group 12">
              <a:extLst>
                <a:ext uri="{FF2B5EF4-FFF2-40B4-BE49-F238E27FC236}">
                  <a16:creationId xmlns:a16="http://schemas.microsoft.com/office/drawing/2014/main" id="{D2E414AA-9890-D24D-B44F-084B20F46B2E}"/>
                </a:ext>
              </a:extLst>
            </p:cNvPr>
            <p:cNvGrpSpPr>
              <a:grpSpLocks/>
            </p:cNvGrpSpPr>
            <p:nvPr/>
          </p:nvGrpSpPr>
          <p:grpSpPr bwMode="auto">
            <a:xfrm>
              <a:off x="1261269" y="2254250"/>
              <a:ext cx="2178050" cy="1939925"/>
              <a:chOff x="836" y="1296"/>
              <a:chExt cx="1324" cy="1222"/>
            </a:xfrm>
          </p:grpSpPr>
          <p:sp>
            <p:nvSpPr>
              <p:cNvPr id="50190" name="Text Box 13">
                <a:extLst>
                  <a:ext uri="{FF2B5EF4-FFF2-40B4-BE49-F238E27FC236}">
                    <a16:creationId xmlns:a16="http://schemas.microsoft.com/office/drawing/2014/main" id="{078C5277-2393-AB4B-8064-6A60247AC891}"/>
                  </a:ext>
                </a:extLst>
              </p:cNvPr>
              <p:cNvSpPr txBox="1">
                <a:spLocks noChangeArrowheads="1"/>
              </p:cNvSpPr>
              <p:nvPr/>
            </p:nvSpPr>
            <p:spPr bwMode="auto">
              <a:xfrm>
                <a:off x="836" y="1296"/>
                <a:ext cx="1324" cy="1222"/>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	int x = 0; </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int x;</a:t>
                </a:r>
              </a:p>
              <a:p>
                <a:pPr eaLnBrk="1" hangingPunct="1">
                  <a:buFont typeface="Symbol" pitchFamily="2" charset="2"/>
                  <a:buNone/>
                </a:pPr>
                <a:r>
                  <a:rPr lang="en-US" altLang="en-US" b="0" dirty="0">
                    <a:solidFill>
                      <a:schemeClr val="tx1"/>
                    </a:solidFill>
                    <a:latin typeface="Comic Sans MS" panose="030F0902030302020204" pitchFamily="66" charset="0"/>
                    <a:cs typeface="Arial" panose="020B0604020202020204" pitchFamily="34" charset="0"/>
                  </a:rPr>
                  <a:t>	…</a:t>
                </a:r>
              </a:p>
              <a:p>
                <a:pPr eaLnBrk="1" hangingPunct="1">
                  <a:buFont typeface="Symbol" pitchFamily="2" charset="2"/>
                  <a:buNone/>
                </a:pPr>
                <a:endParaRPr lang="en-US" altLang="en-US" b="0" dirty="0">
                  <a:solidFill>
                    <a:schemeClr val="tx1"/>
                  </a:solidFill>
                  <a:latin typeface="Comic Sans MS" panose="030F0902030302020204" pitchFamily="66" charset="0"/>
                  <a:cs typeface="Arial" panose="020B0604020202020204" pitchFamily="34" charset="0"/>
                </a:endParaRPr>
              </a:p>
            </p:txBody>
          </p:sp>
          <p:sp>
            <p:nvSpPr>
              <p:cNvPr id="50191" name="Line 14">
                <a:extLst>
                  <a:ext uri="{FF2B5EF4-FFF2-40B4-BE49-F238E27FC236}">
                    <a16:creationId xmlns:a16="http://schemas.microsoft.com/office/drawing/2014/main" id="{7D571BE9-5B0F-E042-B979-1F2748471B83}"/>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50182" name="Group 14">
            <a:extLst>
              <a:ext uri="{FF2B5EF4-FFF2-40B4-BE49-F238E27FC236}">
                <a16:creationId xmlns:a16="http://schemas.microsoft.com/office/drawing/2014/main" id="{05FC9A31-033B-BC4E-B703-CFD6AAA05F46}"/>
              </a:ext>
            </a:extLst>
          </p:cNvPr>
          <p:cNvGrpSpPr>
            <a:grpSpLocks/>
          </p:cNvGrpSpPr>
          <p:nvPr/>
        </p:nvGrpSpPr>
        <p:grpSpPr bwMode="auto">
          <a:xfrm>
            <a:off x="6440489" y="1620838"/>
            <a:ext cx="3430587" cy="3117850"/>
            <a:chOff x="5085708" y="1076325"/>
            <a:chExt cx="3431568" cy="3117850"/>
          </a:xfrm>
        </p:grpSpPr>
        <p:sp>
          <p:nvSpPr>
            <p:cNvPr id="50184" name="Text Box 4">
              <a:extLst>
                <a:ext uri="{FF2B5EF4-FFF2-40B4-BE49-F238E27FC236}">
                  <a16:creationId xmlns:a16="http://schemas.microsoft.com/office/drawing/2014/main" id="{78EF9C50-2D5A-BB48-885F-B78F8D356E13}"/>
                </a:ext>
              </a:extLst>
            </p:cNvPr>
            <p:cNvSpPr txBox="1">
              <a:spLocks noChangeArrowheads="1"/>
            </p:cNvSpPr>
            <p:nvPr/>
          </p:nvSpPr>
          <p:spPr bwMode="auto">
            <a:xfrm>
              <a:off x="5085708" y="1076325"/>
              <a:ext cx="34315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i="1">
                  <a:solidFill>
                    <a:schemeClr val="tx1"/>
                  </a:solidFill>
                  <a:latin typeface="Arial" panose="020B0604020202020204" pitchFamily="34" charset="0"/>
                </a:rPr>
                <a:t>20. DCD – Default Constructor Delete</a:t>
              </a:r>
            </a:p>
          </p:txBody>
        </p:sp>
        <p:grpSp>
          <p:nvGrpSpPr>
            <p:cNvPr id="50185" name="Group 15">
              <a:extLst>
                <a:ext uri="{FF2B5EF4-FFF2-40B4-BE49-F238E27FC236}">
                  <a16:creationId xmlns:a16="http://schemas.microsoft.com/office/drawing/2014/main" id="{E9325D5D-E680-D549-9A2F-97E6C839ACFD}"/>
                </a:ext>
              </a:extLst>
            </p:cNvPr>
            <p:cNvGrpSpPr>
              <a:grpSpLocks/>
            </p:cNvGrpSpPr>
            <p:nvPr/>
          </p:nvGrpSpPr>
          <p:grpSpPr bwMode="auto">
            <a:xfrm>
              <a:off x="5712467" y="2254250"/>
              <a:ext cx="2178050" cy="1939925"/>
              <a:chOff x="836" y="1296"/>
              <a:chExt cx="1324" cy="1222"/>
            </a:xfrm>
          </p:grpSpPr>
          <p:sp>
            <p:nvSpPr>
              <p:cNvPr id="50186" name="Text Box 16">
                <a:extLst>
                  <a:ext uri="{FF2B5EF4-FFF2-40B4-BE49-F238E27FC236}">
                    <a16:creationId xmlns:a16="http://schemas.microsoft.com/office/drawing/2014/main" id="{36C216F6-4F81-9D46-B57E-4B97AC25ADFB}"/>
                  </a:ext>
                </a:extLst>
              </p:cNvPr>
              <p:cNvSpPr txBox="1">
                <a:spLocks noChangeArrowheads="1"/>
              </p:cNvSpPr>
              <p:nvPr/>
            </p:nvSpPr>
            <p:spPr bwMode="auto">
              <a:xfrm>
                <a:off x="836" y="1296"/>
                <a:ext cx="1324" cy="1222"/>
              </a:xfrm>
              <a:prstGeom prst="rect">
                <a:avLst/>
              </a:prstGeom>
              <a:noFill/>
              <a:ln w="19050">
                <a:solidFill>
                  <a:schemeClr val="tx1"/>
                </a:solidFill>
                <a:miter lim="800000"/>
                <a:headEnd/>
                <a:tailEnd/>
              </a:ln>
            </p:spPr>
            <p:txBody>
              <a:bodyPr>
                <a:spAutoFit/>
              </a:bodyPr>
              <a:lstStyle>
                <a:lvl1pPr>
                  <a:tabLst>
                    <a:tab pos="234950" algn="l"/>
                  </a:tabLst>
                  <a:defRPr sz="2000" b="1">
                    <a:solidFill>
                      <a:srgbClr val="FAFD00"/>
                    </a:solidFill>
                    <a:latin typeface="Times New Roman" panose="02020603050405020304" pitchFamily="18" charset="0"/>
                  </a:defRPr>
                </a:lvl1pPr>
                <a:lvl2pPr marL="742950" indent="-285750">
                  <a:tabLst>
                    <a:tab pos="234950" algn="l"/>
                  </a:tabLst>
                  <a:defRPr sz="2000" b="1">
                    <a:solidFill>
                      <a:srgbClr val="FAFD00"/>
                    </a:solidFill>
                    <a:latin typeface="Times New Roman" panose="02020603050405020304" pitchFamily="18" charset="0"/>
                  </a:defRPr>
                </a:lvl2pPr>
                <a:lvl3pPr marL="1143000" indent="-228600">
                  <a:tabLst>
                    <a:tab pos="234950" algn="l"/>
                  </a:tabLst>
                  <a:defRPr sz="2000" b="1">
                    <a:solidFill>
                      <a:srgbClr val="FAFD00"/>
                    </a:solidFill>
                    <a:latin typeface="Times New Roman" panose="02020603050405020304" pitchFamily="18" charset="0"/>
                  </a:defRPr>
                </a:lvl3pPr>
                <a:lvl4pPr marL="1600200" indent="-228600">
                  <a:tabLst>
                    <a:tab pos="234950" algn="l"/>
                  </a:tabLst>
                  <a:defRPr sz="2000" b="1">
                    <a:solidFill>
                      <a:srgbClr val="FAFD00"/>
                    </a:solidFill>
                    <a:latin typeface="Times New Roman" panose="02020603050405020304" pitchFamily="18" charset="0"/>
                  </a:defRPr>
                </a:lvl4pPr>
                <a:lvl5pPr marL="2057400" indent="-228600">
                  <a:tabLst>
                    <a:tab pos="234950" algn="l"/>
                  </a:tabLst>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tabLst>
                    <a:tab pos="234950" algn="l"/>
                  </a:tabLst>
                  <a:defRPr sz="2000" b="1">
                    <a:solidFill>
                      <a:srgbClr val="FAFD00"/>
                    </a:solidFill>
                    <a:latin typeface="Times New Roman" panose="02020603050405020304" pitchFamily="18" charset="0"/>
                  </a:defRPr>
                </a:lvl9pPr>
              </a:lstStyle>
              <a:p>
                <a:pPr algn="ctr" eaLnBrk="1" hangingPunct="1"/>
                <a:r>
                  <a:rPr lang="en-US" altLang="en-US" dirty="0">
                    <a:solidFill>
                      <a:schemeClr val="tx1"/>
                    </a:solidFill>
                    <a:latin typeface="Comic Sans MS" panose="030F0902030302020204" pitchFamily="66" charset="0"/>
                    <a:cs typeface="Arial" panose="020B0604020202020204" pitchFamily="34" charset="0"/>
                  </a:rPr>
                  <a:t>point</a:t>
                </a:r>
              </a:p>
              <a:p>
                <a:pPr algn="ctr" eaLnBrk="1" hangingPunct="1"/>
                <a:endParaRPr lang="en-US" altLang="en-US" b="0" dirty="0">
                  <a:solidFill>
                    <a:schemeClr val="tx1"/>
                  </a:solidFill>
                  <a:latin typeface="Comic Sans MS" panose="030F0902030302020204" pitchFamily="66" charset="0"/>
                  <a:cs typeface="Arial" panose="020B0604020202020204" pitchFamily="34" charset="0"/>
                </a:endParaRPr>
              </a:p>
              <a:p>
                <a:pPr eaLnBrk="1" hangingPunct="1"/>
                <a:r>
                  <a:rPr lang="en-US" altLang="en-US" b="0" dirty="0">
                    <a:solidFill>
                      <a:schemeClr val="tx1"/>
                    </a:solidFill>
                    <a:latin typeface="Comic Sans MS" panose="030F0902030302020204" pitchFamily="66" charset="0"/>
                    <a:cs typeface="Arial" panose="020B0604020202020204" pitchFamily="34" charset="0"/>
                  </a:rPr>
                  <a:t>	point() { … }</a:t>
                </a:r>
              </a:p>
              <a:p>
                <a:pPr eaLnBrk="1" hangingPunct="1"/>
                <a:r>
                  <a:rPr lang="en-US" altLang="en-US" b="0" dirty="0">
                    <a:solidFill>
                      <a:schemeClr val="tx1"/>
                    </a:solidFill>
                    <a:latin typeface="Comic Sans MS" panose="030F0902030302020204" pitchFamily="66" charset="0"/>
                    <a:cs typeface="Arial" panose="020B0604020202020204" pitchFamily="34" charset="0"/>
                    <a:sym typeface="Symbol" pitchFamily="2" charset="2"/>
                  </a:rPr>
                  <a:t>	// point() { … }</a:t>
                </a:r>
              </a:p>
              <a:p>
                <a:pPr eaLnBrk="1" hangingPunct="1">
                  <a:buFont typeface="Symbol" pitchFamily="2" charset="2"/>
                  <a:buNone/>
                </a:pPr>
                <a:r>
                  <a:rPr lang="en-US" altLang="en-US" b="0" dirty="0">
                    <a:solidFill>
                      <a:schemeClr val="tx1"/>
                    </a:solidFill>
                    <a:latin typeface="Comic Sans MS" panose="030F0902030302020204" pitchFamily="66" charset="0"/>
                    <a:cs typeface="Arial" panose="020B0604020202020204" pitchFamily="34" charset="0"/>
                  </a:rPr>
                  <a:t>	…</a:t>
                </a:r>
              </a:p>
              <a:p>
                <a:pPr eaLnBrk="1" hangingPunct="1">
                  <a:buFont typeface="Symbol" pitchFamily="2" charset="2"/>
                  <a:buNone/>
                </a:pPr>
                <a:endParaRPr lang="en-US" altLang="en-US" b="0" dirty="0">
                  <a:solidFill>
                    <a:schemeClr val="tx1"/>
                  </a:solidFill>
                  <a:latin typeface="Comic Sans MS" panose="030F0902030302020204" pitchFamily="66" charset="0"/>
                  <a:cs typeface="Arial" panose="020B0604020202020204" pitchFamily="34" charset="0"/>
                </a:endParaRPr>
              </a:p>
            </p:txBody>
          </p:sp>
          <p:sp>
            <p:nvSpPr>
              <p:cNvPr id="50187" name="Line 17">
                <a:extLst>
                  <a:ext uri="{FF2B5EF4-FFF2-40B4-BE49-F238E27FC236}">
                    <a16:creationId xmlns:a16="http://schemas.microsoft.com/office/drawing/2014/main" id="{41521561-B7F7-B644-AEEF-26623EC35E22}"/>
                  </a:ext>
                </a:extLst>
              </p:cNvPr>
              <p:cNvSpPr>
                <a:spLocks noChangeShapeType="1"/>
              </p:cNvSpPr>
              <p:nvPr/>
            </p:nvSpPr>
            <p:spPr bwMode="auto">
              <a:xfrm>
                <a:off x="839" y="1505"/>
                <a:ext cx="1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073525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0645D23E-8CA0-5345-AAD7-CA6764F166F7}"/>
              </a:ext>
            </a:extLst>
          </p:cNvPr>
          <p:cNvSpPr>
            <a:spLocks noGrp="1" noChangeArrowheads="1"/>
          </p:cNvSpPr>
          <p:nvPr>
            <p:ph type="title"/>
          </p:nvPr>
        </p:nvSpPr>
        <p:spPr/>
        <p:txBody>
          <a:bodyPr/>
          <a:lstStyle/>
          <a:p>
            <a:r>
              <a:rPr lang="en-US" altLang="en-US"/>
              <a:t>Integration Mutation Summary</a:t>
            </a:r>
          </a:p>
        </p:txBody>
      </p:sp>
      <p:sp>
        <p:nvSpPr>
          <p:cNvPr id="51205" name="Rectangle 3">
            <a:extLst>
              <a:ext uri="{FF2B5EF4-FFF2-40B4-BE49-F238E27FC236}">
                <a16:creationId xmlns:a16="http://schemas.microsoft.com/office/drawing/2014/main" id="{D3A64382-1034-3F43-A5F6-D3FFC074D194}"/>
              </a:ext>
            </a:extLst>
          </p:cNvPr>
          <p:cNvSpPr>
            <a:spLocks noGrp="1" noChangeArrowheads="1"/>
          </p:cNvSpPr>
          <p:nvPr>
            <p:ph type="body" idx="1"/>
          </p:nvPr>
        </p:nvSpPr>
        <p:spPr/>
        <p:txBody>
          <a:bodyPr/>
          <a:lstStyle/>
          <a:p>
            <a:r>
              <a:rPr lang="en-US" altLang="en-US" dirty="0"/>
              <a:t>Integration testing often looks at </a:t>
            </a:r>
            <a:r>
              <a:rPr lang="en-US" altLang="en-US" dirty="0">
                <a:solidFill>
                  <a:schemeClr val="tx2"/>
                </a:solidFill>
              </a:rPr>
              <a:t>couplings</a:t>
            </a:r>
          </a:p>
          <a:p>
            <a:r>
              <a:rPr lang="en-US" altLang="en-US" dirty="0"/>
              <a:t>Mutation testing modifies </a:t>
            </a:r>
            <a:r>
              <a:rPr lang="en-US" altLang="en-US" dirty="0">
                <a:solidFill>
                  <a:schemeClr val="tx2"/>
                </a:solidFill>
              </a:rPr>
              <a:t>callers</a:t>
            </a:r>
            <a:r>
              <a:rPr lang="en-US" altLang="en-US" dirty="0"/>
              <a:t> and </a:t>
            </a:r>
            <a:r>
              <a:rPr lang="en-US" altLang="en-US" dirty="0" err="1">
                <a:solidFill>
                  <a:schemeClr val="tx2"/>
                </a:solidFill>
              </a:rPr>
              <a:t>callees</a:t>
            </a:r>
            <a:endParaRPr lang="en-US" altLang="en-US" dirty="0">
              <a:solidFill>
                <a:schemeClr val="tx2"/>
              </a:solidFill>
            </a:endParaRPr>
          </a:p>
          <a:p>
            <a:r>
              <a:rPr lang="en-US" altLang="en-US" dirty="0">
                <a:solidFill>
                  <a:schemeClr val="tx2"/>
                </a:solidFill>
              </a:rPr>
              <a:t>OO mutation</a:t>
            </a:r>
            <a:r>
              <a:rPr lang="en-US" altLang="en-US" dirty="0"/>
              <a:t> focuses on inheritance, polymorphism, dynamic binding, information hiding and overloading</a:t>
            </a:r>
          </a:p>
          <a:p>
            <a:pPr lvl="1"/>
            <a:r>
              <a:rPr lang="en-US" altLang="en-US" dirty="0"/>
              <a:t>The access levels make it easy to make mistakes in OO software</a:t>
            </a:r>
          </a:p>
          <a:p>
            <a:r>
              <a:rPr lang="en-US" altLang="en-US" dirty="0" err="1">
                <a:solidFill>
                  <a:schemeClr val="tx2"/>
                </a:solidFill>
              </a:rPr>
              <a:t>muJava</a:t>
            </a:r>
            <a:r>
              <a:rPr lang="en-US" altLang="en-US" dirty="0"/>
              <a:t> is an educational / research tool for mutation testing of Java programs</a:t>
            </a:r>
          </a:p>
          <a:p>
            <a:pPr lvl="1"/>
            <a:r>
              <a:rPr lang="en-US" altLang="en-US" dirty="0">
                <a:hlinkClick r:id="rId3"/>
              </a:rPr>
              <a:t>http://cs.gmu.edu/~offutt/mujava/</a:t>
            </a:r>
            <a:endParaRPr lang="en-US" altLang="en-US" dirty="0"/>
          </a:p>
          <a:p>
            <a:pPr lvl="1"/>
            <a:endParaRPr lang="en-US" altLang="en-US" dirty="0"/>
          </a:p>
        </p:txBody>
      </p:sp>
    </p:spTree>
    <p:extLst>
      <p:ext uri="{BB962C8B-B14F-4D97-AF65-F5344CB8AC3E}">
        <p14:creationId xmlns:p14="http://schemas.microsoft.com/office/powerpoint/2010/main" val="3201307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82B3-683F-6341-A3E0-5060A0B9BA35}"/>
              </a:ext>
            </a:extLst>
          </p:cNvPr>
          <p:cNvSpPr>
            <a:spLocks noGrp="1"/>
          </p:cNvSpPr>
          <p:nvPr>
            <p:ph type="title"/>
          </p:nvPr>
        </p:nvSpPr>
        <p:spPr/>
        <p:txBody>
          <a:bodyPr/>
          <a:lstStyle/>
          <a:p>
            <a:r>
              <a:rPr lang="en-US" b="1" dirty="0"/>
              <a:t>Fuzz Testing</a:t>
            </a:r>
            <a:endParaRPr lang="en-US" dirty="0"/>
          </a:p>
        </p:txBody>
      </p:sp>
      <p:sp>
        <p:nvSpPr>
          <p:cNvPr id="3" name="Content Placeholder 2">
            <a:extLst>
              <a:ext uri="{FF2B5EF4-FFF2-40B4-BE49-F238E27FC236}">
                <a16:creationId xmlns:a16="http://schemas.microsoft.com/office/drawing/2014/main" id="{BD6959B3-AD7F-B448-925C-42140B1A75C9}"/>
              </a:ext>
            </a:extLst>
          </p:cNvPr>
          <p:cNvSpPr>
            <a:spLocks noGrp="1"/>
          </p:cNvSpPr>
          <p:nvPr>
            <p:ph idx="1"/>
          </p:nvPr>
        </p:nvSpPr>
        <p:spPr>
          <a:xfrm>
            <a:off x="838200" y="1393902"/>
            <a:ext cx="10515600" cy="4783061"/>
          </a:xfrm>
        </p:spPr>
        <p:txBody>
          <a:bodyPr>
            <a:normAutofit fontScale="77500" lnSpcReduction="20000"/>
          </a:bodyPr>
          <a:lstStyle/>
          <a:p>
            <a:pPr marL="0" indent="0">
              <a:buNone/>
            </a:pPr>
            <a:endParaRPr lang="en-US" b="1" dirty="0"/>
          </a:p>
          <a:p>
            <a:r>
              <a:rPr lang="en-US" b="1" dirty="0"/>
              <a:t>What is it? </a:t>
            </a:r>
            <a:r>
              <a:rPr lang="en-US" dirty="0"/>
              <a:t>The Open Web </a:t>
            </a:r>
            <a:r>
              <a:rPr lang="en-US" dirty="0">
                <a:hlinkClick r:id="rId3"/>
              </a:rPr>
              <a:t>Application Security</a:t>
            </a:r>
            <a:r>
              <a:rPr lang="en-US" dirty="0"/>
              <a:t> Project (</a:t>
            </a:r>
            <a:r>
              <a:rPr lang="en-US" dirty="0">
                <a:hlinkClick r:id="rId3"/>
              </a:rPr>
              <a:t>OWASP</a:t>
            </a:r>
            <a:r>
              <a:rPr lang="en-US" dirty="0"/>
              <a:t>) defines fuzz testing as “a Black Box software testing technique, which basically consists in finding implementation bugs using malformed/semi-malformed data injection in an automated fashion.” Mutation fuzz testing involves simple, random changes to input, such as bit flipping or adding random items to code. Generation fuzz testing, on the other hand, creates new inputs based on specific file formats rather than just adjusting existing ones.</a:t>
            </a:r>
          </a:p>
          <a:p>
            <a:r>
              <a:rPr lang="en-US" b="1" dirty="0"/>
              <a:t>What are the limitations? </a:t>
            </a:r>
            <a:r>
              <a:rPr lang="en-US" dirty="0"/>
              <a:t>While it can detect multiple kinds of tactics used by hackers to crash a program, fuzz testing only really works for obvious faults in a Black Box test. Specifying information can be difficult as can obtaining hard data on vulnerability impact. A different TechTarget article advises using fuzz testing in combination with “extensive black box testing, beta testing, and other proven debugging methods.”</a:t>
            </a:r>
          </a:p>
          <a:p>
            <a:r>
              <a:rPr lang="en-US" b="1" dirty="0"/>
              <a:t>What are other names for it? </a:t>
            </a:r>
            <a:r>
              <a:rPr lang="en-US" dirty="0"/>
              <a:t>This technique is also known as “fuzzing,” and some of its subtypes include application fuzzing, protocol fuzzing, and file format fuzzing. Mutation fuzzing is sometimes called “dumb fuzzing,” while generative fuzzing is referred to as “intelligent fuzzing.”</a:t>
            </a:r>
          </a:p>
          <a:p>
            <a:endParaRPr lang="en-US" dirty="0"/>
          </a:p>
        </p:txBody>
      </p:sp>
    </p:spTree>
    <p:extLst>
      <p:ext uri="{BB962C8B-B14F-4D97-AF65-F5344CB8AC3E}">
        <p14:creationId xmlns:p14="http://schemas.microsoft.com/office/powerpoint/2010/main" val="341164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42E7-A28D-A446-B647-DFE0B57B45E0}"/>
              </a:ext>
            </a:extLst>
          </p:cNvPr>
          <p:cNvSpPr>
            <a:spLocks noGrp="1"/>
          </p:cNvSpPr>
          <p:nvPr>
            <p:ph type="title"/>
          </p:nvPr>
        </p:nvSpPr>
        <p:spPr/>
        <p:txBody>
          <a:bodyPr/>
          <a:lstStyle/>
          <a:p>
            <a:r>
              <a:rPr lang="en-US" altLang="en-US" dirty="0">
                <a:latin typeface="Chalkboard" panose="03050602040202020205" pitchFamily="66" charset="77"/>
              </a:rPr>
              <a:t>fuzz testing == fuzzing</a:t>
            </a:r>
            <a:endParaRPr lang="en-US" dirty="0"/>
          </a:p>
        </p:txBody>
      </p:sp>
      <p:sp>
        <p:nvSpPr>
          <p:cNvPr id="3" name="Content Placeholder 2">
            <a:extLst>
              <a:ext uri="{FF2B5EF4-FFF2-40B4-BE49-F238E27FC236}">
                <a16:creationId xmlns:a16="http://schemas.microsoft.com/office/drawing/2014/main" id="{7B30533F-0DD8-5B49-ADA2-B641B82371AA}"/>
              </a:ext>
            </a:extLst>
          </p:cNvPr>
          <p:cNvSpPr>
            <a:spLocks noGrp="1"/>
          </p:cNvSpPr>
          <p:nvPr>
            <p:ph idx="1"/>
          </p:nvPr>
        </p:nvSpPr>
        <p:spPr/>
        <p:txBody>
          <a:bodyPr/>
          <a:lstStyle/>
          <a:p>
            <a:r>
              <a:rPr lang="en-US" altLang="ja-JP" dirty="0">
                <a:solidFill>
                  <a:srgbClr val="A75A00"/>
                </a:solidFill>
                <a:latin typeface="Chalkboard" panose="03050602040202020205" pitchFamily="66" charset="77"/>
              </a:rPr>
              <a:t>The original work was inspired by being logged on to a modem during a storm with lots of line noise.  And the line noise was generating junk characters that seemingly were causing programs to crash.  The noise suggested the term </a:t>
            </a:r>
            <a:r>
              <a:rPr lang="ja-JP" altLang="en-US">
                <a:solidFill>
                  <a:srgbClr val="A75A00"/>
                </a:solidFill>
                <a:latin typeface="Chalkboard" panose="03050602040202020205" pitchFamily="66" charset="77"/>
              </a:rPr>
              <a:t>‘</a:t>
            </a:r>
            <a:r>
              <a:rPr lang="en-US" altLang="ja-JP" dirty="0">
                <a:solidFill>
                  <a:srgbClr val="A75A00"/>
                </a:solidFill>
                <a:latin typeface="Chalkboard" panose="03050602040202020205" pitchFamily="66" charset="77"/>
              </a:rPr>
              <a:t>fuzz</a:t>
            </a:r>
            <a:r>
              <a:rPr lang="ja-JP" altLang="en-US">
                <a:solidFill>
                  <a:srgbClr val="A75A00"/>
                </a:solidFill>
                <a:latin typeface="Chalkboard" panose="03050602040202020205" pitchFamily="66" charset="77"/>
              </a:rPr>
              <a:t>’</a:t>
            </a:r>
            <a:r>
              <a:rPr lang="en-US" altLang="ja-JP" dirty="0">
                <a:solidFill>
                  <a:srgbClr val="A75A00"/>
                </a:solidFill>
                <a:latin typeface="Chalkboard" panose="03050602040202020205" pitchFamily="66" charset="77"/>
              </a:rPr>
              <a:t>.</a:t>
            </a:r>
            <a:r>
              <a:rPr lang="ja-JP" altLang="en-US">
                <a:solidFill>
                  <a:srgbClr val="A75A00"/>
                </a:solidFill>
                <a:latin typeface="Chalkboard" panose="03050602040202020205" pitchFamily="66" charset="77"/>
              </a:rPr>
              <a:t>”</a:t>
            </a:r>
            <a:r>
              <a:rPr lang="en-US" altLang="ja-JP" dirty="0">
                <a:solidFill>
                  <a:srgbClr val="A75A00"/>
                </a:solidFill>
                <a:latin typeface="Chalkboard" panose="03050602040202020205" pitchFamily="66" charset="77"/>
              </a:rPr>
              <a:t>   </a:t>
            </a:r>
            <a:r>
              <a:rPr lang="en-US" altLang="en-US" dirty="0">
                <a:solidFill>
                  <a:srgbClr val="A75A00"/>
                </a:solidFill>
                <a:latin typeface="Chalkboard" panose="03050602040202020205" pitchFamily="66" charset="77"/>
              </a:rPr>
              <a:t>             --Barton Miller</a:t>
            </a:r>
            <a:endParaRPr lang="en-US" altLang="en-US" dirty="0"/>
          </a:p>
          <a:p>
            <a:pPr marL="0" indent="0">
              <a:buNone/>
            </a:pPr>
            <a:endParaRPr lang="en-US" dirty="0"/>
          </a:p>
        </p:txBody>
      </p:sp>
    </p:spTree>
    <p:extLst>
      <p:ext uri="{BB962C8B-B14F-4D97-AF65-F5344CB8AC3E}">
        <p14:creationId xmlns:p14="http://schemas.microsoft.com/office/powerpoint/2010/main" val="707500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a:extLst>
              <a:ext uri="{FF2B5EF4-FFF2-40B4-BE49-F238E27FC236}">
                <a16:creationId xmlns:a16="http://schemas.microsoft.com/office/drawing/2014/main" id="{459EFC87-5775-AE49-A0DA-C953EFF9F5D8}"/>
              </a:ext>
            </a:extLst>
          </p:cNvPr>
          <p:cNvSpPr>
            <a:spLocks noGrp="1" noChangeArrowheads="1"/>
          </p:cNvSpPr>
          <p:nvPr>
            <p:ph type="title"/>
          </p:nvPr>
        </p:nvSpPr>
        <p:spPr/>
        <p:txBody>
          <a:bodyPr/>
          <a:lstStyle/>
          <a:p>
            <a:r>
              <a:rPr lang="en-US" altLang="en-US"/>
              <a:t>Summary</a:t>
            </a:r>
          </a:p>
        </p:txBody>
      </p:sp>
      <p:sp>
        <p:nvSpPr>
          <p:cNvPr id="13319" name="Rectangle 7">
            <a:extLst>
              <a:ext uri="{FF2B5EF4-FFF2-40B4-BE49-F238E27FC236}">
                <a16:creationId xmlns:a16="http://schemas.microsoft.com/office/drawing/2014/main" id="{79CCBDAD-5100-6C46-978D-A9375993B4A3}"/>
              </a:ext>
            </a:extLst>
          </p:cNvPr>
          <p:cNvSpPr>
            <a:spLocks noGrp="1" noChangeArrowheads="1"/>
          </p:cNvSpPr>
          <p:nvPr>
            <p:ph type="body" idx="1"/>
          </p:nvPr>
        </p:nvSpPr>
        <p:spPr/>
        <p:txBody>
          <a:bodyPr/>
          <a:lstStyle/>
          <a:p>
            <a:r>
              <a:rPr lang="en-US" altLang="en-US" dirty="0"/>
              <a:t>If bugs were marbles ... </a:t>
            </a:r>
          </a:p>
          <a:p>
            <a:pPr lvl="1"/>
            <a:r>
              <a:rPr lang="en-US" altLang="en-US" dirty="0"/>
              <a:t>We could get some nice black marbles to judge the quality of test suites</a:t>
            </a:r>
          </a:p>
          <a:p>
            <a:r>
              <a:rPr lang="en-US" altLang="en-US" dirty="0"/>
              <a:t>Since bugs aren’t marbles ... </a:t>
            </a:r>
          </a:p>
          <a:p>
            <a:pPr lvl="1"/>
            <a:r>
              <a:rPr lang="en-US" altLang="en-US" dirty="0"/>
              <a:t>Mutation testing rests on some troubling assumptions about seeded faults, which may not be statistically representative of real faults</a:t>
            </a:r>
          </a:p>
          <a:p>
            <a:r>
              <a:rPr lang="en-US" altLang="en-US" dirty="0"/>
              <a:t>Nonetheless ... </a:t>
            </a:r>
          </a:p>
          <a:p>
            <a:pPr lvl="1"/>
            <a:r>
              <a:rPr lang="en-US" altLang="en-US" dirty="0"/>
              <a:t>A model of typical or important faults is invaluable information for designing and assessing test suites</a:t>
            </a:r>
          </a:p>
        </p:txBody>
      </p:sp>
    </p:spTree>
    <p:extLst>
      <p:ext uri="{BB962C8B-B14F-4D97-AF65-F5344CB8AC3E}">
        <p14:creationId xmlns:p14="http://schemas.microsoft.com/office/powerpoint/2010/main" val="58042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E1E55B-F33E-2440-B779-972B74D15989}"/>
              </a:ext>
            </a:extLst>
          </p:cNvPr>
          <p:cNvPicPr>
            <a:picLocks noChangeAspect="1"/>
          </p:cNvPicPr>
          <p:nvPr/>
        </p:nvPicPr>
        <p:blipFill>
          <a:blip r:embed="rId2"/>
          <a:stretch>
            <a:fillRect/>
          </a:stretch>
        </p:blipFill>
        <p:spPr>
          <a:xfrm>
            <a:off x="1879601" y="0"/>
            <a:ext cx="8348132" cy="6858000"/>
          </a:xfrm>
          <a:prstGeom prst="rect">
            <a:avLst/>
          </a:prstGeom>
        </p:spPr>
      </p:pic>
      <p:sp>
        <p:nvSpPr>
          <p:cNvPr id="2" name="TextBox 1">
            <a:extLst>
              <a:ext uri="{FF2B5EF4-FFF2-40B4-BE49-F238E27FC236}">
                <a16:creationId xmlns:a16="http://schemas.microsoft.com/office/drawing/2014/main" id="{A97AA6D0-7116-FF4B-87B9-FDBB218B7B53}"/>
              </a:ext>
            </a:extLst>
          </p:cNvPr>
          <p:cNvSpPr txBox="1"/>
          <p:nvPr/>
        </p:nvSpPr>
        <p:spPr>
          <a:xfrm>
            <a:off x="1900984" y="36092"/>
            <a:ext cx="2237874" cy="369332"/>
          </a:xfrm>
          <a:prstGeom prst="rect">
            <a:avLst/>
          </a:prstGeom>
          <a:noFill/>
        </p:spPr>
        <p:txBody>
          <a:bodyPr wrap="square" rtlCol="0">
            <a:spAutoFit/>
          </a:bodyPr>
          <a:lstStyle/>
          <a:p>
            <a:r>
              <a:rPr lang="en-US" b="1" dirty="0">
                <a:solidFill>
                  <a:srgbClr val="FF0000"/>
                </a:solidFill>
              </a:rPr>
              <a:t>©Ammann &amp; Offutt</a:t>
            </a:r>
          </a:p>
        </p:txBody>
      </p:sp>
    </p:spTree>
    <p:extLst>
      <p:ext uri="{BB962C8B-B14F-4D97-AF65-F5344CB8AC3E}">
        <p14:creationId xmlns:p14="http://schemas.microsoft.com/office/powerpoint/2010/main" val="383042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959CC5A0-539E-BD46-A8DE-A6A838A1B0F4}"/>
              </a:ext>
            </a:extLst>
          </p:cNvPr>
          <p:cNvSpPr>
            <a:spLocks noGrp="1" noChangeArrowheads="1"/>
          </p:cNvSpPr>
          <p:nvPr>
            <p:ph type="title"/>
          </p:nvPr>
        </p:nvSpPr>
        <p:spPr/>
        <p:txBody>
          <a:bodyPr/>
          <a:lstStyle/>
          <a:p>
            <a:r>
              <a:rPr lang="en-US" altLang="en-US"/>
              <a:t>Basic Assumptions</a:t>
            </a:r>
          </a:p>
        </p:txBody>
      </p:sp>
      <p:sp>
        <p:nvSpPr>
          <p:cNvPr id="199683" name="Rectangle 3">
            <a:extLst>
              <a:ext uri="{FF2B5EF4-FFF2-40B4-BE49-F238E27FC236}">
                <a16:creationId xmlns:a16="http://schemas.microsoft.com/office/drawing/2014/main" id="{BC1B42DC-9564-EE43-883D-79F7A75261A7}"/>
              </a:ext>
            </a:extLst>
          </p:cNvPr>
          <p:cNvSpPr>
            <a:spLocks noGrp="1" noChangeArrowheads="1"/>
          </p:cNvSpPr>
          <p:nvPr>
            <p:ph type="body" idx="1"/>
          </p:nvPr>
        </p:nvSpPr>
        <p:spPr/>
        <p:txBody>
          <a:bodyPr/>
          <a:lstStyle/>
          <a:p>
            <a:r>
              <a:rPr lang="en-US" altLang="en-US"/>
              <a:t>We’d like to judge effectiveness of a test suite in finding real faults, by measuring how well it finds seeded fake faults.</a:t>
            </a:r>
          </a:p>
          <a:p>
            <a:r>
              <a:rPr lang="en-US" altLang="en-US"/>
              <a:t>Valid to the extent that the seeded bugs are representative of real bugs</a:t>
            </a:r>
          </a:p>
          <a:p>
            <a:pPr lvl="1"/>
            <a:r>
              <a:rPr lang="en-US" altLang="en-US"/>
              <a:t>Not necessarily identical (e.g., black marbles are not identical to clear marbles); but the differences should not affect the selection</a:t>
            </a:r>
          </a:p>
          <a:p>
            <a:pPr lvl="2"/>
            <a:r>
              <a:rPr lang="en-US" altLang="en-US"/>
              <a:t>E.g., if I mix metal ball bearings into the marbles, and pull them out with a magnet, I don’t learn anything about how many marbles were in the bowl</a:t>
            </a:r>
          </a:p>
        </p:txBody>
      </p:sp>
    </p:spTree>
    <p:extLst>
      <p:ext uri="{BB962C8B-B14F-4D97-AF65-F5344CB8AC3E}">
        <p14:creationId xmlns:p14="http://schemas.microsoft.com/office/powerpoint/2010/main" val="2314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7ACB7626-F61E-AE4A-89D4-C50BFC1B8E44}"/>
              </a:ext>
            </a:extLst>
          </p:cNvPr>
          <p:cNvSpPr>
            <a:spLocks noGrp="1" noChangeArrowheads="1"/>
          </p:cNvSpPr>
          <p:nvPr>
            <p:ph type="title"/>
          </p:nvPr>
        </p:nvSpPr>
        <p:spPr/>
        <p:txBody>
          <a:bodyPr/>
          <a:lstStyle/>
          <a:p>
            <a:r>
              <a:rPr lang="en-US" altLang="en-US"/>
              <a:t>Mutation testing</a:t>
            </a:r>
          </a:p>
        </p:txBody>
      </p:sp>
      <p:sp>
        <p:nvSpPr>
          <p:cNvPr id="200707" name="Rectangle 3">
            <a:extLst>
              <a:ext uri="{FF2B5EF4-FFF2-40B4-BE49-F238E27FC236}">
                <a16:creationId xmlns:a16="http://schemas.microsoft.com/office/drawing/2014/main" id="{901B1D88-68DC-7E4C-BE8B-AE0FAAD6CDF3}"/>
              </a:ext>
            </a:extLst>
          </p:cNvPr>
          <p:cNvSpPr>
            <a:spLocks noGrp="1" noChangeArrowheads="1"/>
          </p:cNvSpPr>
          <p:nvPr>
            <p:ph type="body" idx="1"/>
          </p:nvPr>
        </p:nvSpPr>
        <p:spPr/>
        <p:txBody>
          <a:bodyPr/>
          <a:lstStyle/>
          <a:p>
            <a:pPr>
              <a:lnSpc>
                <a:spcPct val="90000"/>
              </a:lnSpc>
            </a:pPr>
            <a:r>
              <a:rPr lang="en-US" altLang="en-US"/>
              <a:t>A </a:t>
            </a:r>
            <a:r>
              <a:rPr lang="en-US" altLang="en-US" i="1"/>
              <a:t>mutant</a:t>
            </a:r>
            <a:r>
              <a:rPr lang="en-US" altLang="en-US"/>
              <a:t> is a copy of a program with a </a:t>
            </a:r>
            <a:r>
              <a:rPr lang="en-US" altLang="en-US" i="1"/>
              <a:t>mutation</a:t>
            </a:r>
          </a:p>
          <a:p>
            <a:pPr>
              <a:lnSpc>
                <a:spcPct val="90000"/>
              </a:lnSpc>
            </a:pPr>
            <a:r>
              <a:rPr lang="en-US" altLang="en-US"/>
              <a:t>A </a:t>
            </a:r>
            <a:r>
              <a:rPr lang="en-US" altLang="en-US" i="1"/>
              <a:t>mutation</a:t>
            </a:r>
            <a:r>
              <a:rPr lang="en-US" altLang="en-US"/>
              <a:t> is a syntactic change (a seeded bug)</a:t>
            </a:r>
          </a:p>
          <a:p>
            <a:pPr lvl="1">
              <a:lnSpc>
                <a:spcPct val="90000"/>
              </a:lnSpc>
            </a:pPr>
            <a:r>
              <a:rPr lang="en-US" altLang="en-US"/>
              <a:t>Example:  change (i &lt; 0)  to (i &lt;= 0)</a:t>
            </a:r>
          </a:p>
          <a:p>
            <a:pPr>
              <a:lnSpc>
                <a:spcPct val="90000"/>
              </a:lnSpc>
            </a:pPr>
            <a:endParaRPr lang="en-US" altLang="en-US"/>
          </a:p>
          <a:p>
            <a:pPr>
              <a:lnSpc>
                <a:spcPct val="90000"/>
              </a:lnSpc>
            </a:pPr>
            <a:r>
              <a:rPr lang="en-US" altLang="en-US"/>
              <a:t>Run test suite on all the mutant programs</a:t>
            </a:r>
          </a:p>
          <a:p>
            <a:pPr>
              <a:lnSpc>
                <a:spcPct val="90000"/>
              </a:lnSpc>
            </a:pPr>
            <a:r>
              <a:rPr lang="en-US" altLang="en-US"/>
              <a:t>A mutant is </a:t>
            </a:r>
            <a:r>
              <a:rPr lang="en-US" altLang="en-US" i="1"/>
              <a:t>killed</a:t>
            </a:r>
            <a:r>
              <a:rPr lang="en-US" altLang="en-US"/>
              <a:t> if it fails on at least one test case</a:t>
            </a:r>
          </a:p>
          <a:p>
            <a:pPr>
              <a:lnSpc>
                <a:spcPct val="90000"/>
              </a:lnSpc>
            </a:pPr>
            <a:endParaRPr lang="en-US" altLang="en-US"/>
          </a:p>
          <a:p>
            <a:pPr>
              <a:lnSpc>
                <a:spcPct val="90000"/>
              </a:lnSpc>
            </a:pPr>
            <a:r>
              <a:rPr lang="en-US" altLang="en-US"/>
              <a:t>If many mutants are killed, infer that the test suite is also effective at finding real bugs</a:t>
            </a:r>
          </a:p>
        </p:txBody>
      </p:sp>
    </p:spTree>
    <p:extLst>
      <p:ext uri="{BB962C8B-B14F-4D97-AF65-F5344CB8AC3E}">
        <p14:creationId xmlns:p14="http://schemas.microsoft.com/office/powerpoint/2010/main" val="252432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D4E84BF-C006-1949-BA25-B89085F99ABD}"/>
              </a:ext>
            </a:extLst>
          </p:cNvPr>
          <p:cNvSpPr>
            <a:spLocks noGrp="1" noChangeArrowheads="1"/>
          </p:cNvSpPr>
          <p:nvPr>
            <p:ph type="title"/>
          </p:nvPr>
        </p:nvSpPr>
        <p:spPr/>
        <p:txBody>
          <a:bodyPr/>
          <a:lstStyle/>
          <a:p>
            <a:r>
              <a:rPr lang="en-US" altLang="en-US">
                <a:solidFill>
                  <a:schemeClr val="bg1"/>
                </a:solidFill>
              </a:rPr>
              <a:t>Example</a:t>
            </a:r>
          </a:p>
        </p:txBody>
      </p:sp>
      <p:sp>
        <p:nvSpPr>
          <p:cNvPr id="7171" name="Rectangle 3">
            <a:extLst>
              <a:ext uri="{FF2B5EF4-FFF2-40B4-BE49-F238E27FC236}">
                <a16:creationId xmlns:a16="http://schemas.microsoft.com/office/drawing/2014/main" id="{6E66D1C9-8FB8-0947-B4B6-9FB4A34A7AA0}"/>
              </a:ext>
            </a:extLst>
          </p:cNvPr>
          <p:cNvSpPr>
            <a:spLocks noGrp="1" noChangeArrowheads="1"/>
          </p:cNvSpPr>
          <p:nvPr>
            <p:ph type="body" idx="1"/>
          </p:nvPr>
        </p:nvSpPr>
        <p:spPr>
          <a:xfrm>
            <a:off x="3810000" y="1600201"/>
            <a:ext cx="5257800" cy="4525963"/>
          </a:xfrm>
        </p:spPr>
        <p:txBody>
          <a:bodyPr/>
          <a:lstStyle/>
          <a:p>
            <a:pPr>
              <a:buFontTx/>
              <a:buNone/>
            </a:pPr>
            <a:r>
              <a:rPr lang="en-US" altLang="en-US"/>
              <a:t>Consider the code:</a:t>
            </a:r>
          </a:p>
          <a:p>
            <a:pPr>
              <a:buFontTx/>
              <a:buNone/>
            </a:pPr>
            <a:r>
              <a:rPr lang="en-US" altLang="en-US"/>
              <a:t>	if(boolean1&amp;&amp;boolean2){</a:t>
            </a:r>
          </a:p>
          <a:p>
            <a:pPr>
              <a:buFontTx/>
              <a:buNone/>
            </a:pPr>
            <a:r>
              <a:rPr lang="en-US" altLang="en-US"/>
              <a:t>		int a = 5;</a:t>
            </a:r>
          </a:p>
          <a:p>
            <a:pPr>
              <a:buFontTx/>
              <a:buNone/>
            </a:pPr>
            <a:r>
              <a:rPr lang="en-US" altLang="en-US"/>
              <a:t>	}else{</a:t>
            </a:r>
          </a:p>
          <a:p>
            <a:pPr>
              <a:buFontTx/>
              <a:buNone/>
            </a:pPr>
            <a:r>
              <a:rPr lang="en-US" altLang="en-US"/>
              <a:t>		int a = 0;</a:t>
            </a:r>
          </a:p>
          <a:p>
            <a:pPr>
              <a:buFontTx/>
              <a:buNone/>
            </a:pPr>
            <a:r>
              <a:rPr lang="en-US" altLang="en-US"/>
              <a:t>   }</a:t>
            </a:r>
          </a:p>
        </p:txBody>
      </p:sp>
    </p:spTree>
    <p:extLst>
      <p:ext uri="{BB962C8B-B14F-4D97-AF65-F5344CB8AC3E}">
        <p14:creationId xmlns:p14="http://schemas.microsoft.com/office/powerpoint/2010/main" val="374344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Line 11">
            <a:extLst>
              <a:ext uri="{FF2B5EF4-FFF2-40B4-BE49-F238E27FC236}">
                <a16:creationId xmlns:a16="http://schemas.microsoft.com/office/drawing/2014/main" id="{0395053B-793E-F642-A559-C7413E53CC7C}"/>
              </a:ext>
            </a:extLst>
          </p:cNvPr>
          <p:cNvSpPr>
            <a:spLocks noChangeShapeType="1"/>
          </p:cNvSpPr>
          <p:nvPr/>
        </p:nvSpPr>
        <p:spPr bwMode="auto">
          <a:xfrm flipH="1" flipV="1">
            <a:off x="3581400" y="2438400"/>
            <a:ext cx="2743200" cy="3505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Rectangle 5">
            <a:extLst>
              <a:ext uri="{FF2B5EF4-FFF2-40B4-BE49-F238E27FC236}">
                <a16:creationId xmlns:a16="http://schemas.microsoft.com/office/drawing/2014/main" id="{141FA7D8-6F98-5645-802F-7553606EFE99}"/>
              </a:ext>
            </a:extLst>
          </p:cNvPr>
          <p:cNvSpPr>
            <a:spLocks noGrp="1" noChangeArrowheads="1"/>
          </p:cNvSpPr>
          <p:nvPr>
            <p:ph type="body" sz="half" idx="1"/>
          </p:nvPr>
        </p:nvSpPr>
        <p:spPr>
          <a:xfrm>
            <a:off x="1981200" y="381001"/>
            <a:ext cx="4038600" cy="5745163"/>
          </a:xfrm>
        </p:spPr>
        <p:txBody>
          <a:bodyPr/>
          <a:lstStyle/>
          <a:p>
            <a:pPr>
              <a:buFontTx/>
              <a:buNone/>
            </a:pPr>
            <a:endParaRPr lang="en-US" altLang="en-US"/>
          </a:p>
          <a:p>
            <a:pPr>
              <a:buFontTx/>
              <a:buNone/>
            </a:pPr>
            <a:endParaRPr lang="en-US" altLang="en-US"/>
          </a:p>
          <a:p>
            <a:pPr>
              <a:buFontTx/>
              <a:buNone/>
            </a:pPr>
            <a:endParaRPr lang="en-US" altLang="en-US" sz="2000"/>
          </a:p>
          <a:p>
            <a:pPr>
              <a:buFontTx/>
              <a:buNone/>
            </a:pPr>
            <a:endParaRPr lang="en-US" altLang="en-US" sz="2000"/>
          </a:p>
          <a:p>
            <a:pPr>
              <a:buFontTx/>
              <a:buNone/>
            </a:pPr>
            <a:r>
              <a:rPr lang="en-US" altLang="en-US" sz="2000"/>
              <a:t>if(boolean1&amp;&amp;boolean2){</a:t>
            </a:r>
          </a:p>
          <a:p>
            <a:pPr>
              <a:buFontTx/>
              <a:buNone/>
            </a:pPr>
            <a:r>
              <a:rPr lang="en-US" altLang="en-US" sz="2000"/>
              <a:t>		int a = 5;</a:t>
            </a:r>
          </a:p>
          <a:p>
            <a:pPr>
              <a:buFontTx/>
              <a:buNone/>
            </a:pPr>
            <a:r>
              <a:rPr lang="en-US" altLang="en-US" sz="2000"/>
              <a:t>	}else{</a:t>
            </a:r>
          </a:p>
          <a:p>
            <a:pPr>
              <a:buFontTx/>
              <a:buNone/>
            </a:pPr>
            <a:r>
              <a:rPr lang="en-US" altLang="en-US" sz="2000"/>
              <a:t>		int a = 0;</a:t>
            </a:r>
          </a:p>
          <a:p>
            <a:pPr>
              <a:buFontTx/>
              <a:buNone/>
            </a:pPr>
            <a:r>
              <a:rPr lang="en-US" altLang="en-US" sz="2000"/>
              <a:t>   }</a:t>
            </a:r>
          </a:p>
          <a:p>
            <a:pPr>
              <a:buFontTx/>
              <a:buNone/>
            </a:pPr>
            <a:endParaRPr lang="en-US" altLang="en-US" sz="2000"/>
          </a:p>
        </p:txBody>
      </p:sp>
      <p:sp>
        <p:nvSpPr>
          <p:cNvPr id="8198" name="Rectangle 6">
            <a:extLst>
              <a:ext uri="{FF2B5EF4-FFF2-40B4-BE49-F238E27FC236}">
                <a16:creationId xmlns:a16="http://schemas.microsoft.com/office/drawing/2014/main" id="{31E47249-664B-014C-9709-F2EEC0C90294}"/>
              </a:ext>
            </a:extLst>
          </p:cNvPr>
          <p:cNvSpPr>
            <a:spLocks noGrp="1" noChangeArrowheads="1"/>
          </p:cNvSpPr>
          <p:nvPr>
            <p:ph type="body" sz="half" idx="2"/>
          </p:nvPr>
        </p:nvSpPr>
        <p:spPr>
          <a:xfrm>
            <a:off x="6172200" y="1295400"/>
            <a:ext cx="4038600" cy="4648200"/>
          </a:xfrm>
        </p:spPr>
        <p:txBody>
          <a:bodyPr/>
          <a:lstStyle/>
          <a:p>
            <a:r>
              <a:rPr lang="en-US" altLang="en-US"/>
              <a:t>Mutation testing works one at a time</a:t>
            </a:r>
          </a:p>
          <a:p>
            <a:r>
              <a:rPr lang="en-US" altLang="en-US"/>
              <a:t>Common terms “mutated”:</a:t>
            </a:r>
          </a:p>
          <a:p>
            <a:pPr lvl="1"/>
            <a:r>
              <a:rPr lang="en-US" altLang="en-US" sz="2000"/>
              <a:t>Boolean: &gt;, &lt;, =&gt;,&lt;=, =</a:t>
            </a:r>
          </a:p>
          <a:p>
            <a:pPr lvl="1"/>
            <a:r>
              <a:rPr lang="en-US" altLang="en-US" sz="2000"/>
              <a:t>Arithmetic: +, -, *, /</a:t>
            </a:r>
          </a:p>
          <a:p>
            <a:pPr lvl="1"/>
            <a:r>
              <a:rPr lang="en-US" altLang="en-US" sz="2000"/>
              <a:t>Replacement of same-scope variables</a:t>
            </a:r>
          </a:p>
          <a:p>
            <a:pPr lvl="1"/>
            <a:r>
              <a:rPr lang="en-US" altLang="en-US" sz="2000"/>
              <a:t>Replace true/false</a:t>
            </a:r>
          </a:p>
          <a:p>
            <a:pPr lvl="1"/>
            <a:r>
              <a:rPr lang="en-US" altLang="en-US" sz="2000"/>
              <a:t>Specific deletion of a statement</a:t>
            </a:r>
          </a:p>
        </p:txBody>
      </p:sp>
      <p:sp>
        <p:nvSpPr>
          <p:cNvPr id="8200" name="Rectangle 8">
            <a:extLst>
              <a:ext uri="{FF2B5EF4-FFF2-40B4-BE49-F238E27FC236}">
                <a16:creationId xmlns:a16="http://schemas.microsoft.com/office/drawing/2014/main" id="{25073517-3EB7-C74C-89CC-D85DD207B03C}"/>
              </a:ext>
            </a:extLst>
          </p:cNvPr>
          <p:cNvSpPr>
            <a:spLocks noGrp="1" noChangeArrowheads="1"/>
          </p:cNvSpPr>
          <p:nvPr>
            <p:ph type="title"/>
          </p:nvPr>
        </p:nvSpPr>
        <p:spPr>
          <a:xfrm>
            <a:off x="1981200" y="274638"/>
            <a:ext cx="8229600" cy="792162"/>
          </a:xfrm>
          <a:noFill/>
          <a:ln/>
        </p:spPr>
        <p:txBody>
          <a:bodyPr/>
          <a:lstStyle/>
          <a:p>
            <a:r>
              <a:rPr lang="en-US" altLang="en-US">
                <a:solidFill>
                  <a:schemeClr val="bg1"/>
                </a:solidFill>
              </a:rPr>
              <a:t>Implementation</a:t>
            </a:r>
          </a:p>
        </p:txBody>
      </p:sp>
      <p:sp>
        <p:nvSpPr>
          <p:cNvPr id="8201" name="Rectangle 9">
            <a:extLst>
              <a:ext uri="{FF2B5EF4-FFF2-40B4-BE49-F238E27FC236}">
                <a16:creationId xmlns:a16="http://schemas.microsoft.com/office/drawing/2014/main" id="{202C1892-8F27-B945-ACDB-F0504EEF3E0C}"/>
              </a:ext>
            </a:extLst>
          </p:cNvPr>
          <p:cNvSpPr>
            <a:spLocks noChangeArrowheads="1"/>
          </p:cNvSpPr>
          <p:nvPr/>
        </p:nvSpPr>
        <p:spPr bwMode="auto">
          <a:xfrm>
            <a:off x="2590801" y="5791200"/>
            <a:ext cx="65660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What happens if you change the &amp;&amp; to ||?</a:t>
            </a:r>
          </a:p>
        </p:txBody>
      </p:sp>
    </p:spTree>
    <p:extLst>
      <p:ext uri="{BB962C8B-B14F-4D97-AF65-F5344CB8AC3E}">
        <p14:creationId xmlns:p14="http://schemas.microsoft.com/office/powerpoint/2010/main" val="200872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4492</Words>
  <Application>Microsoft Office PowerPoint</Application>
  <PresentationFormat>Widescreen</PresentationFormat>
  <Paragraphs>626</Paragraphs>
  <Slides>56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굴림</vt:lpstr>
      <vt:lpstr>宋体</vt:lpstr>
      <vt:lpstr>Arial</vt:lpstr>
      <vt:lpstr>Calibri</vt:lpstr>
      <vt:lpstr>Calibri Light</vt:lpstr>
      <vt:lpstr>Chalkboard</vt:lpstr>
      <vt:lpstr>Comic Sans MS</vt:lpstr>
      <vt:lpstr>Symbol</vt:lpstr>
      <vt:lpstr>Times New Roman</vt:lpstr>
      <vt:lpstr>Office Theme</vt:lpstr>
      <vt:lpstr>Fault-Based Testing</vt:lpstr>
      <vt:lpstr>Learning objectives</vt:lpstr>
      <vt:lpstr>Let’s count marbles ... a lot of marbles</vt:lpstr>
      <vt:lpstr>Estimating marbles</vt:lpstr>
      <vt:lpstr>Estimating Test Suite Quality</vt:lpstr>
      <vt:lpstr>Basic Assumptions</vt:lpstr>
      <vt:lpstr>Mutation testing</vt:lpstr>
      <vt:lpstr>Example</vt:lpstr>
      <vt:lpstr>Implementation</vt:lpstr>
      <vt:lpstr>Example (Continued)</vt:lpstr>
      <vt:lpstr>Tools Being Developed/Used</vt:lpstr>
      <vt:lpstr>Places to Learn More…</vt:lpstr>
      <vt:lpstr>What do I need to believe?</vt:lpstr>
      <vt:lpstr>Mutation testing assumptions</vt:lpstr>
      <vt:lpstr>Mutation Operators</vt:lpstr>
      <vt:lpstr>Live Mutants</vt:lpstr>
      <vt:lpstr>How mutants survive</vt:lpstr>
      <vt:lpstr>Variations on Mutation</vt:lpstr>
      <vt:lpstr>Weak mutation</vt:lpstr>
      <vt:lpstr>Statistical Mutation</vt:lpstr>
      <vt:lpstr>In real life ...</vt:lpstr>
      <vt:lpstr>PowerPoint Presentation</vt:lpstr>
      <vt:lpstr>Integration Mutation </vt:lpstr>
      <vt:lpstr>Four Types of Mutation Operators</vt:lpstr>
      <vt:lpstr>Five Integration Mutation Operators</vt:lpstr>
      <vt:lpstr>Five Integration Mutation Operators (2)</vt:lpstr>
      <vt:lpstr>Integration Mutation Operators—Example</vt:lpstr>
      <vt:lpstr>Integration Mutation Operators—Example</vt:lpstr>
      <vt:lpstr>Object-Oriented Mutation</vt:lpstr>
      <vt:lpstr>Encapsulation, Information Hiding and Access Control</vt:lpstr>
      <vt:lpstr>Access Control in Java</vt:lpstr>
      <vt:lpstr>Object-Oriented Language Features (Java)</vt:lpstr>
      <vt:lpstr>OO Language Feature Terms</vt:lpstr>
      <vt:lpstr>More OO Language Feature Terms</vt:lpstr>
      <vt:lpstr>OO Mutation Operators—Encapsulation</vt:lpstr>
      <vt:lpstr>OO Mutation Operators—Example</vt:lpstr>
      <vt:lpstr>OO Mutation Operators—Inheritance</vt:lpstr>
      <vt:lpstr>OO Mutation Operators—Example</vt:lpstr>
      <vt:lpstr>OO Mutation Operators—Example</vt:lpstr>
      <vt:lpstr>OO Mutation Operators—Inheritance</vt:lpstr>
      <vt:lpstr>OO Mutation Operators—Example</vt:lpstr>
      <vt:lpstr>OO Mutation Operators—Example</vt:lpstr>
      <vt:lpstr>OO Mutation Operators—Polymorphism</vt:lpstr>
      <vt:lpstr>OO Mutation Operators—Example</vt:lpstr>
      <vt:lpstr>OO Mutation Operators—Example</vt:lpstr>
      <vt:lpstr>OO Mutation Operators—Polymorphism</vt:lpstr>
      <vt:lpstr>OO Mutation Operators—Example</vt:lpstr>
      <vt:lpstr>OO Mutation Operators—Example</vt:lpstr>
      <vt:lpstr>OO Mutation Operators—Language Specific</vt:lpstr>
      <vt:lpstr>OO Mutation Operators—Example</vt:lpstr>
      <vt:lpstr>OO Mutation Operators—Example</vt:lpstr>
      <vt:lpstr>Integration Mutation Summary</vt:lpstr>
      <vt:lpstr>Fuzz Testing</vt:lpstr>
      <vt:lpstr>fuzz testing == fuzzing</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Fault-Based Testing</dc:title>
  <dc:creator>Mao Zheng</dc:creator>
  <cp:lastModifiedBy>Azmayen Sabil</cp:lastModifiedBy>
  <cp:revision>30</cp:revision>
  <dcterms:created xsi:type="dcterms:W3CDTF">2019-11-10T04:36:27Z</dcterms:created>
  <dcterms:modified xsi:type="dcterms:W3CDTF">2024-05-18T20:53:34Z</dcterms:modified>
</cp:coreProperties>
</file>