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Raleway"/>
      <p:regular r:id="rId29"/>
      <p:bold r:id="rId30"/>
      <p:italic r:id="rId31"/>
      <p:boldItalic r:id="rId32"/>
    </p:embeddedFont>
    <p:embeddedFont>
      <p:font typeface="La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italic.fntdata"/><Relationship Id="rId30" Type="http://schemas.openxmlformats.org/officeDocument/2006/relationships/font" Target="fonts/Raleway-bold.fntdata"/><Relationship Id="rId11" Type="http://schemas.openxmlformats.org/officeDocument/2006/relationships/slide" Target="slides/slide6.xml"/><Relationship Id="rId33" Type="http://schemas.openxmlformats.org/officeDocument/2006/relationships/font" Target="fonts/Lato-regular.fntdata"/><Relationship Id="rId10" Type="http://schemas.openxmlformats.org/officeDocument/2006/relationships/slide" Target="slides/slide5.xml"/><Relationship Id="rId32" Type="http://schemas.openxmlformats.org/officeDocument/2006/relationships/font" Target="fonts/Raleway-boldItalic.fntdata"/><Relationship Id="rId13" Type="http://schemas.openxmlformats.org/officeDocument/2006/relationships/slide" Target="slides/slide8.xml"/><Relationship Id="rId35" Type="http://schemas.openxmlformats.org/officeDocument/2006/relationships/font" Target="fonts/Lato-italic.fntdata"/><Relationship Id="rId12" Type="http://schemas.openxmlformats.org/officeDocument/2006/relationships/slide" Target="slides/slide7.xml"/><Relationship Id="rId34" Type="http://schemas.openxmlformats.org/officeDocument/2006/relationships/font" Target="fonts/Lato-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Lat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0737d9bb6d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0737d9bb6d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0737d9bb6d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0737d9bb6d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0737d9bb6d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0737d9bb6d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0737d9bb6d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0737d9bb6d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0737d9bb6d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0737d9bb6d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0737d9bb6d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0737d9bb6d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0737d9bb6d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0737d9bb6d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0737d9bb6d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0737d9bb6d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0737d9bb6d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0737d9bb6d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0737d9bb6d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0737d9bb6d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0737d9bb6d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0737d9bb6d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0737d9bb6d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0737d9bb6d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0737d9bb6d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0737d9bb6d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0737d9bb6d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0737d9bb6d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0737d9bb6d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0737d9bb6d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136b9433ab_6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136b9433ab_6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0737d9bb6d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0737d9bb6d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0737d9bb6d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0737d9bb6d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0737d9bb6d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0737d9bb6d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0737d9bb6d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0737d9bb6d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0737d9bb6d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0737d9bb6d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0737d9bb6d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0737d9bb6d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Chapter 7</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solidFill>
                  <a:srgbClr val="000000"/>
                </a:solidFill>
              </a:rPr>
              <a:t>Reverse Engineering</a:t>
            </a:r>
            <a:endParaRPr sz="270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729450" y="632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Levels of Abstraction and Reverse Engineering</a:t>
            </a:r>
            <a:endParaRPr/>
          </a:p>
        </p:txBody>
      </p:sp>
      <p:sp>
        <p:nvSpPr>
          <p:cNvPr id="142" name="Google Shape;142;p22"/>
          <p:cNvSpPr txBox="1"/>
          <p:nvPr>
            <p:ph idx="1" type="body"/>
          </p:nvPr>
        </p:nvSpPr>
        <p:spPr>
          <a:xfrm>
            <a:off x="729450" y="1316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1018"/>
              <a:buNone/>
            </a:pPr>
            <a:r>
              <a:rPr lang="en" sz="1502">
                <a:solidFill>
                  <a:srgbClr val="000000"/>
                </a:solidFill>
              </a:rPr>
              <a:t>T</a:t>
            </a:r>
            <a:r>
              <a:rPr lang="en" sz="1502">
                <a:solidFill>
                  <a:srgbClr val="000000"/>
                </a:solidFill>
              </a:rPr>
              <a:t>he product of a reverse engineering process does not necessarily have to be at a higher level of abstraction</a:t>
            </a:r>
            <a:endParaRPr sz="1502">
              <a:solidFill>
                <a:srgbClr val="000000"/>
              </a:solidFill>
            </a:endParaRPr>
          </a:p>
          <a:p>
            <a:pPr indent="0" lvl="0" marL="0" rtl="0" algn="l">
              <a:spcBef>
                <a:spcPts val="1200"/>
              </a:spcBef>
              <a:spcAft>
                <a:spcPts val="0"/>
              </a:spcAft>
              <a:buSzPts val="1018"/>
              <a:buNone/>
            </a:pPr>
            <a:r>
              <a:rPr lang="en" sz="1502">
                <a:solidFill>
                  <a:srgbClr val="000000"/>
                </a:solidFill>
              </a:rPr>
              <a:t>If it is at the same level as the original system, the operation is commonly known as 'redocumentation' </a:t>
            </a:r>
            <a:endParaRPr sz="1502">
              <a:solidFill>
                <a:srgbClr val="000000"/>
              </a:solidFill>
            </a:endParaRPr>
          </a:p>
          <a:p>
            <a:pPr indent="0" lvl="0" marL="0" rtl="0" algn="l">
              <a:spcBef>
                <a:spcPts val="1200"/>
              </a:spcBef>
              <a:spcAft>
                <a:spcPts val="0"/>
              </a:spcAft>
              <a:buSzPts val="1018"/>
              <a:buNone/>
            </a:pPr>
            <a:r>
              <a:rPr lang="en" sz="1502">
                <a:solidFill>
                  <a:srgbClr val="000000"/>
                </a:solidFill>
              </a:rPr>
              <a:t>If on the other hand, the resulting product is at a higher level of abstraction, the operation is known as 'design recovery' </a:t>
            </a:r>
            <a:endParaRPr sz="1502">
              <a:solidFill>
                <a:srgbClr val="000000"/>
              </a:solidFill>
            </a:endParaRPr>
          </a:p>
          <a:p>
            <a:pPr indent="0" lvl="0" marL="0" rtl="0" algn="l">
              <a:spcBef>
                <a:spcPts val="1200"/>
              </a:spcBef>
              <a:spcAft>
                <a:spcPts val="0"/>
              </a:spcAft>
              <a:buSzPts val="1018"/>
              <a:buNone/>
            </a:pPr>
            <a:r>
              <a:t/>
            </a:r>
            <a:endParaRPr sz="1502">
              <a:solidFill>
                <a:srgbClr val="000000"/>
              </a:solidFill>
            </a:endParaRPr>
          </a:p>
          <a:p>
            <a:pPr indent="0" lvl="0" marL="0" rtl="0" algn="l">
              <a:spcBef>
                <a:spcPts val="1200"/>
              </a:spcBef>
              <a:spcAft>
                <a:spcPts val="1200"/>
              </a:spcAft>
              <a:buSzPts val="1018"/>
              <a:buNone/>
            </a:pPr>
            <a:r>
              <a:t/>
            </a:r>
            <a:endParaRPr sz="1502">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8" name="Google Shape;148;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9" name="Google Shape;149;p23"/>
          <p:cNvPicPr preferRelativeResize="0"/>
          <p:nvPr/>
        </p:nvPicPr>
        <p:blipFill>
          <a:blip r:embed="rId3">
            <a:alphaModFix/>
          </a:blip>
          <a:stretch>
            <a:fillRect/>
          </a:stretch>
        </p:blipFill>
        <p:spPr>
          <a:xfrm>
            <a:off x="160250" y="100025"/>
            <a:ext cx="7936001" cy="4943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729450" y="632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Levels of Abstraction and Reverse Engineering</a:t>
            </a:r>
            <a:endParaRPr/>
          </a:p>
        </p:txBody>
      </p:sp>
      <p:sp>
        <p:nvSpPr>
          <p:cNvPr id="155" name="Google Shape;155;p24"/>
          <p:cNvSpPr txBox="1"/>
          <p:nvPr>
            <p:ph idx="1" type="body"/>
          </p:nvPr>
        </p:nvSpPr>
        <p:spPr>
          <a:xfrm>
            <a:off x="729450" y="1316875"/>
            <a:ext cx="7688700" cy="3614100"/>
          </a:xfrm>
          <a:prstGeom prst="rect">
            <a:avLst/>
          </a:prstGeom>
        </p:spPr>
        <p:txBody>
          <a:bodyPr anchorCtr="0" anchor="t" bIns="91425" lIns="91425" spcFirstLastPara="1" rIns="91425" wrap="square" tIns="91425">
            <a:noAutofit/>
          </a:bodyPr>
          <a:lstStyle/>
          <a:p>
            <a:pPr indent="-336708" lvl="0" marL="457200" rtl="0" algn="l">
              <a:spcBef>
                <a:spcPts val="0"/>
              </a:spcBef>
              <a:spcAft>
                <a:spcPts val="0"/>
              </a:spcAft>
              <a:buClr>
                <a:srgbClr val="000000"/>
              </a:buClr>
              <a:buSzPts val="1703"/>
              <a:buAutoNum type="arabicPeriod"/>
            </a:pPr>
            <a:r>
              <a:rPr b="1" lang="en" sz="1702">
                <a:solidFill>
                  <a:srgbClr val="000000"/>
                </a:solidFill>
              </a:rPr>
              <a:t>Redocumentation:</a:t>
            </a:r>
            <a:r>
              <a:rPr lang="en" sz="1702">
                <a:solidFill>
                  <a:srgbClr val="000000"/>
                </a:solidFill>
              </a:rPr>
              <a:t> Redocumentation is the recreation of a semantically equivalent representation within the same relative abstraction level. The goals of this process are threefold</a:t>
            </a:r>
            <a:endParaRPr sz="1702">
              <a:solidFill>
                <a:srgbClr val="000000"/>
              </a:solidFill>
            </a:endParaRPr>
          </a:p>
          <a:p>
            <a:pPr indent="-336708" lvl="1" marL="914400" rtl="0" algn="l">
              <a:spcBef>
                <a:spcPts val="0"/>
              </a:spcBef>
              <a:spcAft>
                <a:spcPts val="0"/>
              </a:spcAft>
              <a:buClr>
                <a:srgbClr val="000000"/>
              </a:buClr>
              <a:buSzPts val="1703"/>
              <a:buAutoNum type="alphaLcPeriod"/>
            </a:pPr>
            <a:r>
              <a:rPr lang="en" sz="1702">
                <a:solidFill>
                  <a:srgbClr val="000000"/>
                </a:solidFill>
              </a:rPr>
              <a:t>To create alternative views of the system so as to enhance understanding</a:t>
            </a:r>
            <a:endParaRPr sz="1702">
              <a:solidFill>
                <a:srgbClr val="000000"/>
              </a:solidFill>
            </a:endParaRPr>
          </a:p>
          <a:p>
            <a:pPr indent="-336708" lvl="1" marL="914400" rtl="0" algn="l">
              <a:spcBef>
                <a:spcPts val="0"/>
              </a:spcBef>
              <a:spcAft>
                <a:spcPts val="0"/>
              </a:spcAft>
              <a:buClr>
                <a:srgbClr val="000000"/>
              </a:buClr>
              <a:buSzPts val="1703"/>
              <a:buAutoNum type="alphaLcPeriod"/>
            </a:pPr>
            <a:r>
              <a:rPr lang="en" sz="1702">
                <a:solidFill>
                  <a:srgbClr val="000000"/>
                </a:solidFill>
              </a:rPr>
              <a:t>To improve current documentation.</a:t>
            </a:r>
            <a:endParaRPr sz="1702">
              <a:solidFill>
                <a:srgbClr val="000000"/>
              </a:solidFill>
            </a:endParaRPr>
          </a:p>
          <a:p>
            <a:pPr indent="-336708" lvl="1" marL="914400" rtl="0" algn="l">
              <a:spcBef>
                <a:spcPts val="0"/>
              </a:spcBef>
              <a:spcAft>
                <a:spcPts val="0"/>
              </a:spcAft>
              <a:buClr>
                <a:srgbClr val="000000"/>
              </a:buClr>
              <a:buSzPts val="1703"/>
              <a:buAutoNum type="alphaLcPeriod"/>
            </a:pPr>
            <a:r>
              <a:rPr lang="en" sz="1702">
                <a:solidFill>
                  <a:srgbClr val="000000"/>
                </a:solidFill>
              </a:rPr>
              <a:t>To generate documentation for a newly modified program.  documentation.</a:t>
            </a:r>
            <a:endParaRPr sz="1702">
              <a:solidFill>
                <a:srgbClr val="000000"/>
              </a:solidFill>
            </a:endParaRPr>
          </a:p>
          <a:p>
            <a:pPr indent="0" lvl="0" marL="457200" rtl="0" algn="l">
              <a:spcBef>
                <a:spcPts val="1200"/>
              </a:spcBef>
              <a:spcAft>
                <a:spcPts val="1200"/>
              </a:spcAft>
              <a:buNone/>
            </a:pPr>
            <a:r>
              <a:t/>
            </a:r>
            <a:endParaRPr sz="1702">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729450" y="556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Levels of Abstraction and Reverse Engineering</a:t>
            </a:r>
            <a:endParaRPr/>
          </a:p>
        </p:txBody>
      </p:sp>
      <p:sp>
        <p:nvSpPr>
          <p:cNvPr id="161" name="Google Shape;161;p25"/>
          <p:cNvSpPr txBox="1"/>
          <p:nvPr>
            <p:ph idx="1" type="body"/>
          </p:nvPr>
        </p:nvSpPr>
        <p:spPr>
          <a:xfrm>
            <a:off x="729450" y="1316875"/>
            <a:ext cx="7688700" cy="2261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rPr lang="en" sz="1704">
                <a:solidFill>
                  <a:srgbClr val="000000"/>
                </a:solidFill>
              </a:rPr>
              <a:t>2. </a:t>
            </a:r>
            <a:r>
              <a:rPr b="1" lang="en" sz="1704">
                <a:solidFill>
                  <a:srgbClr val="000000"/>
                </a:solidFill>
              </a:rPr>
              <a:t>Design Recovery: </a:t>
            </a:r>
            <a:br>
              <a:rPr lang="en" sz="1704">
                <a:solidFill>
                  <a:srgbClr val="000000"/>
                </a:solidFill>
              </a:rPr>
            </a:br>
            <a:r>
              <a:rPr lang="en" sz="1704">
                <a:solidFill>
                  <a:srgbClr val="000000"/>
                </a:solidFill>
              </a:rPr>
              <a:t>Design recovery entails identifying and extracting meaningful higherlevel abstractions beyond those obtained directly from examination of the source code </a:t>
            </a:r>
            <a:endParaRPr sz="1704">
              <a:solidFill>
                <a:srgbClr val="000000"/>
              </a:solidFill>
            </a:endParaRPr>
          </a:p>
          <a:p>
            <a:pPr indent="0" lvl="0" marL="0" rtl="0" algn="l">
              <a:lnSpc>
                <a:spcPct val="95000"/>
              </a:lnSpc>
              <a:spcBef>
                <a:spcPts val="1200"/>
              </a:spcBef>
              <a:spcAft>
                <a:spcPts val="0"/>
              </a:spcAft>
              <a:buSzPts val="935"/>
              <a:buNone/>
            </a:pPr>
            <a:r>
              <a:rPr lang="en" sz="1704">
                <a:solidFill>
                  <a:srgbClr val="000000"/>
                </a:solidFill>
              </a:rPr>
              <a:t>Recovered design - which is not necessarily the original design - can then be used for redeveloping the system. important aspect of design recovery is being able to recognise, understand and represent design decisions present in a given source code.</a:t>
            </a:r>
            <a:endParaRPr sz="1704">
              <a:solidFill>
                <a:srgbClr val="000000"/>
              </a:solidFill>
            </a:endParaRPr>
          </a:p>
          <a:p>
            <a:pPr indent="0" lvl="0" marL="0" rtl="0" algn="l">
              <a:lnSpc>
                <a:spcPct val="95000"/>
              </a:lnSpc>
              <a:spcBef>
                <a:spcPts val="1200"/>
              </a:spcBef>
              <a:spcAft>
                <a:spcPts val="0"/>
              </a:spcAft>
              <a:buNone/>
            </a:pPr>
            <a:r>
              <a:rPr lang="en" sz="1704">
                <a:solidFill>
                  <a:srgbClr val="000000"/>
                </a:solidFill>
              </a:rPr>
              <a:t>It is assumed that an experienced programmer can reconstruct the design of a program by recognising the cliches used (c</a:t>
            </a:r>
            <a:r>
              <a:rPr lang="en" sz="1704">
                <a:solidFill>
                  <a:srgbClr val="000000"/>
                </a:solidFill>
              </a:rPr>
              <a:t>liches are standard problem solving techniques, such as searching and sorting, that can easily be identified by inspection</a:t>
            </a:r>
            <a:r>
              <a:rPr lang="en" sz="1704">
                <a:solidFill>
                  <a:srgbClr val="000000"/>
                </a:solidFill>
              </a:rPr>
              <a:t>).</a:t>
            </a:r>
            <a:endParaRPr sz="1704">
              <a:solidFill>
                <a:srgbClr val="000000"/>
              </a:solidFill>
            </a:endParaRPr>
          </a:p>
          <a:p>
            <a:pPr indent="0" lvl="0" marL="0" rtl="0" algn="l">
              <a:lnSpc>
                <a:spcPct val="95000"/>
              </a:lnSpc>
              <a:spcBef>
                <a:spcPts val="1200"/>
              </a:spcBef>
              <a:spcAft>
                <a:spcPts val="0"/>
              </a:spcAft>
              <a:buSzPts val="935"/>
              <a:buNone/>
            </a:pPr>
            <a:r>
              <a:t/>
            </a:r>
            <a:endParaRPr sz="1704">
              <a:solidFill>
                <a:srgbClr val="000000"/>
              </a:solidFill>
            </a:endParaRPr>
          </a:p>
          <a:p>
            <a:pPr indent="0" lvl="0" marL="0" rtl="0" algn="l">
              <a:lnSpc>
                <a:spcPct val="95000"/>
              </a:lnSpc>
              <a:spcBef>
                <a:spcPts val="1200"/>
              </a:spcBef>
              <a:spcAft>
                <a:spcPts val="0"/>
              </a:spcAft>
              <a:buSzPts val="935"/>
              <a:buNone/>
            </a:pPr>
            <a:r>
              <a:t/>
            </a:r>
            <a:endParaRPr sz="1704">
              <a:solidFill>
                <a:srgbClr val="000000"/>
              </a:solidFill>
            </a:endParaRPr>
          </a:p>
          <a:p>
            <a:pPr indent="0" lvl="0" marL="0" rtl="0" algn="l">
              <a:lnSpc>
                <a:spcPct val="95000"/>
              </a:lnSpc>
              <a:spcBef>
                <a:spcPts val="1200"/>
              </a:spcBef>
              <a:spcAft>
                <a:spcPts val="0"/>
              </a:spcAft>
              <a:buSzPts val="935"/>
              <a:buNone/>
            </a:pPr>
            <a:r>
              <a:t/>
            </a:r>
            <a:endParaRPr sz="1704">
              <a:solidFill>
                <a:srgbClr val="000000"/>
              </a:solidFill>
            </a:endParaRPr>
          </a:p>
          <a:p>
            <a:pPr indent="0" lvl="0" marL="0" rtl="0" algn="l">
              <a:lnSpc>
                <a:spcPct val="95000"/>
              </a:lnSpc>
              <a:spcBef>
                <a:spcPts val="1200"/>
              </a:spcBef>
              <a:spcAft>
                <a:spcPts val="1200"/>
              </a:spcAft>
              <a:buSzPts val="935"/>
              <a:buNone/>
            </a:pPr>
            <a:r>
              <a:t/>
            </a:r>
            <a:endParaRPr sz="1704">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6"/>
          <p:cNvSpPr txBox="1"/>
          <p:nvPr>
            <p:ph idx="1" type="body"/>
          </p:nvPr>
        </p:nvSpPr>
        <p:spPr>
          <a:xfrm>
            <a:off x="729450" y="1316875"/>
            <a:ext cx="7688700" cy="2261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 sz="1600">
                <a:solidFill>
                  <a:srgbClr val="000000"/>
                </a:solidFill>
              </a:rPr>
              <a:t>3</a:t>
            </a:r>
            <a:r>
              <a:rPr lang="en" sz="1600">
                <a:solidFill>
                  <a:srgbClr val="000000"/>
                </a:solidFill>
              </a:rPr>
              <a:t>. </a:t>
            </a:r>
            <a:r>
              <a:rPr b="1" lang="en" sz="1600">
                <a:solidFill>
                  <a:srgbClr val="000000"/>
                </a:solidFill>
              </a:rPr>
              <a:t> Specification Recovery: </a:t>
            </a:r>
            <a:r>
              <a:rPr lang="en" sz="1600">
                <a:solidFill>
                  <a:srgbClr val="000000"/>
                </a:solidFill>
              </a:rPr>
              <a:t> </a:t>
            </a:r>
            <a:r>
              <a:rPr lang="en" sz="1600">
                <a:solidFill>
                  <a:srgbClr val="000000"/>
                </a:solidFill>
              </a:rPr>
              <a:t>If </a:t>
            </a:r>
            <a:r>
              <a:rPr lang="en" sz="1600">
                <a:solidFill>
                  <a:srgbClr val="000000"/>
                </a:solidFill>
              </a:rPr>
              <a:t>there is a paradigm shift and the design of the new paradigm has little or nothing in common with the design of the original paradigm, for instance moving from structured programming to object-oriented programming. In this case, an appropriate approach is to obtain the original specification of the system through specification recovery. </a:t>
            </a:r>
            <a:br>
              <a:rPr lang="en" sz="1600">
                <a:solidFill>
                  <a:srgbClr val="000000"/>
                </a:solidFill>
              </a:rPr>
            </a:br>
            <a:br>
              <a:rPr lang="en" sz="1600">
                <a:solidFill>
                  <a:srgbClr val="000000"/>
                </a:solidFill>
              </a:rPr>
            </a:br>
            <a:r>
              <a:rPr lang="en" sz="1600">
                <a:solidFill>
                  <a:srgbClr val="000000"/>
                </a:solidFill>
              </a:rPr>
              <a:t>Specification Recovery</a:t>
            </a:r>
            <a:r>
              <a:rPr lang="en" sz="1600">
                <a:solidFill>
                  <a:srgbClr val="000000"/>
                </a:solidFill>
              </a:rPr>
              <a:t> involves identifying, abstracting and representing meaningful</a:t>
            </a:r>
            <a:br>
              <a:rPr lang="en" sz="1600">
                <a:solidFill>
                  <a:srgbClr val="000000"/>
                </a:solidFill>
              </a:rPr>
            </a:br>
            <a:r>
              <a:rPr lang="en" sz="1600">
                <a:solidFill>
                  <a:srgbClr val="000000"/>
                </a:solidFill>
              </a:rPr>
              <a:t>higher levels of abstractions beyond those obtained simply by inspecting the design or source code of the software system. </a:t>
            </a:r>
            <a:br>
              <a:rPr lang="en" sz="1600">
                <a:solidFill>
                  <a:srgbClr val="000000"/>
                </a:solidFill>
              </a:rPr>
            </a:br>
            <a:br>
              <a:rPr lang="en" sz="1600">
                <a:solidFill>
                  <a:srgbClr val="000000"/>
                </a:solidFill>
              </a:rPr>
            </a:br>
            <a:r>
              <a:rPr lang="en" sz="1600">
                <a:solidFill>
                  <a:srgbClr val="000000"/>
                </a:solidFill>
              </a:rPr>
              <a:t>Specification can be derived directly from the source code or from existing design representations through backward transformations. </a:t>
            </a:r>
            <a:endParaRPr sz="1600">
              <a:solidFill>
                <a:srgbClr val="000000"/>
              </a:solidFill>
            </a:endParaRPr>
          </a:p>
          <a:p>
            <a:pPr indent="0" lvl="0" marL="0" rtl="0" algn="l">
              <a:spcBef>
                <a:spcPts val="1200"/>
              </a:spcBef>
              <a:spcAft>
                <a:spcPts val="1200"/>
              </a:spcAft>
              <a:buNone/>
            </a:pPr>
            <a:r>
              <a:t/>
            </a:r>
            <a:endParaRPr sz="1600">
              <a:solidFill>
                <a:srgbClr val="000000"/>
              </a:solidFill>
            </a:endParaRPr>
          </a:p>
        </p:txBody>
      </p:sp>
      <p:sp>
        <p:nvSpPr>
          <p:cNvPr id="167" name="Google Shape;167;p26"/>
          <p:cNvSpPr txBox="1"/>
          <p:nvPr>
            <p:ph type="title"/>
          </p:nvPr>
        </p:nvSpPr>
        <p:spPr>
          <a:xfrm>
            <a:off x="729450" y="556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Levels of Abstraction and Reverse Engineering</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7"/>
          <p:cNvSpPr txBox="1"/>
          <p:nvPr>
            <p:ph idx="1" type="body"/>
          </p:nvPr>
        </p:nvSpPr>
        <p:spPr>
          <a:xfrm>
            <a:off x="729450" y="1316875"/>
            <a:ext cx="7688700" cy="3532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 sz="1600">
                <a:solidFill>
                  <a:srgbClr val="000000"/>
                </a:solidFill>
              </a:rPr>
              <a:t>3</a:t>
            </a:r>
            <a:r>
              <a:rPr lang="en" sz="1600">
                <a:solidFill>
                  <a:srgbClr val="000000"/>
                </a:solidFill>
              </a:rPr>
              <a:t>. </a:t>
            </a:r>
            <a:r>
              <a:rPr b="1" lang="en" sz="1600">
                <a:solidFill>
                  <a:srgbClr val="000000"/>
                </a:solidFill>
              </a:rPr>
              <a:t> Specification Recovery: </a:t>
            </a:r>
            <a:r>
              <a:rPr lang="en" sz="1600">
                <a:solidFill>
                  <a:srgbClr val="000000"/>
                </a:solidFill>
              </a:rPr>
              <a:t> </a:t>
            </a:r>
            <a:br>
              <a:rPr lang="en" sz="1600">
                <a:solidFill>
                  <a:srgbClr val="000000"/>
                </a:solidFill>
              </a:rPr>
            </a:br>
            <a:br>
              <a:rPr lang="en" sz="1600">
                <a:solidFill>
                  <a:srgbClr val="000000"/>
                </a:solidFill>
              </a:rPr>
            </a:br>
            <a:r>
              <a:rPr lang="en" sz="1600">
                <a:solidFill>
                  <a:srgbClr val="000000"/>
                </a:solidFill>
              </a:rPr>
              <a:t>The specification recovered during reverse engineering can be put to a number of uses. </a:t>
            </a:r>
            <a:endParaRPr sz="1600">
              <a:solidFill>
                <a:srgbClr val="000000"/>
              </a:solidFill>
            </a:endParaRPr>
          </a:p>
          <a:p>
            <a:pPr indent="-330200" lvl="0" marL="457200" rtl="0" algn="l">
              <a:lnSpc>
                <a:spcPct val="95000"/>
              </a:lnSpc>
              <a:spcBef>
                <a:spcPts val="1200"/>
              </a:spcBef>
              <a:spcAft>
                <a:spcPts val="0"/>
              </a:spcAft>
              <a:buClr>
                <a:srgbClr val="000000"/>
              </a:buClr>
              <a:buSzPts val="1600"/>
              <a:buChar char="●"/>
            </a:pPr>
            <a:r>
              <a:rPr lang="en" sz="1600">
                <a:solidFill>
                  <a:srgbClr val="000000"/>
                </a:solidFill>
              </a:rPr>
              <a:t>Firstly, a fairly representative specification of a system can be used to support software maintenance without necessarily requiring access to the source code.</a:t>
            </a:r>
            <a:endParaRPr sz="1600">
              <a:solidFill>
                <a:srgbClr val="000000"/>
              </a:solidFill>
            </a:endParaRPr>
          </a:p>
          <a:p>
            <a:pPr indent="-330200" lvl="0" marL="457200" rtl="0" algn="l">
              <a:lnSpc>
                <a:spcPct val="95000"/>
              </a:lnSpc>
              <a:spcBef>
                <a:spcPts val="0"/>
              </a:spcBef>
              <a:spcAft>
                <a:spcPts val="0"/>
              </a:spcAft>
              <a:buClr>
                <a:srgbClr val="000000"/>
              </a:buClr>
              <a:buSzPts val="1600"/>
              <a:buChar char="●"/>
            </a:pPr>
            <a:r>
              <a:rPr lang="en" sz="1600">
                <a:solidFill>
                  <a:srgbClr val="000000"/>
                </a:solidFill>
              </a:rPr>
              <a:t>Secondly, the specification assists the maintainer in acquiring the appropriate level of understanding required to effect a change to a software system.</a:t>
            </a:r>
            <a:endParaRPr sz="1600">
              <a:solidFill>
                <a:srgbClr val="000000"/>
              </a:solidFill>
            </a:endParaRPr>
          </a:p>
          <a:p>
            <a:pPr indent="-330200" lvl="0" marL="457200" rtl="0" algn="l">
              <a:lnSpc>
                <a:spcPct val="95000"/>
              </a:lnSpc>
              <a:spcBef>
                <a:spcPts val="0"/>
              </a:spcBef>
              <a:spcAft>
                <a:spcPts val="0"/>
              </a:spcAft>
              <a:buClr>
                <a:srgbClr val="000000"/>
              </a:buClr>
              <a:buSzPts val="1600"/>
              <a:buChar char="●"/>
            </a:pPr>
            <a:r>
              <a:rPr lang="en" sz="1600">
                <a:solidFill>
                  <a:srgbClr val="000000"/>
                </a:solidFill>
              </a:rPr>
              <a:t>Thirdly, if the specification is suitably represented it can be used in the development or maintenance of similar software systems.</a:t>
            </a:r>
            <a:endParaRPr sz="1600">
              <a:solidFill>
                <a:srgbClr val="000000"/>
              </a:solidFill>
            </a:endParaRPr>
          </a:p>
          <a:p>
            <a:pPr indent="0" lvl="0" marL="0" rtl="0" algn="l">
              <a:lnSpc>
                <a:spcPct val="95000"/>
              </a:lnSpc>
              <a:spcBef>
                <a:spcPts val="1200"/>
              </a:spcBef>
              <a:spcAft>
                <a:spcPts val="1200"/>
              </a:spcAft>
              <a:buNone/>
            </a:pPr>
            <a:r>
              <a:t/>
            </a:r>
            <a:endParaRPr sz="1600">
              <a:solidFill>
                <a:srgbClr val="000000"/>
              </a:solidFill>
            </a:endParaRPr>
          </a:p>
        </p:txBody>
      </p:sp>
      <p:sp>
        <p:nvSpPr>
          <p:cNvPr id="173" name="Google Shape;173;p27"/>
          <p:cNvSpPr txBox="1"/>
          <p:nvPr>
            <p:ph type="title"/>
          </p:nvPr>
        </p:nvSpPr>
        <p:spPr>
          <a:xfrm>
            <a:off x="729450" y="556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Levels of Abstraction and Reverse Engineering</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8"/>
          <p:cNvSpPr txBox="1"/>
          <p:nvPr>
            <p:ph type="title"/>
          </p:nvPr>
        </p:nvSpPr>
        <p:spPr>
          <a:xfrm>
            <a:off x="729450" y="4042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Factors that motivate the application of Reverse Engineering</a:t>
            </a:r>
            <a:endParaRPr/>
          </a:p>
        </p:txBody>
      </p:sp>
      <p:pic>
        <p:nvPicPr>
          <p:cNvPr id="179" name="Google Shape;179;p28"/>
          <p:cNvPicPr preferRelativeResize="0"/>
          <p:nvPr/>
        </p:nvPicPr>
        <p:blipFill>
          <a:blip r:embed="rId3">
            <a:alphaModFix/>
          </a:blip>
          <a:stretch>
            <a:fillRect/>
          </a:stretch>
        </p:blipFill>
        <p:spPr>
          <a:xfrm>
            <a:off x="1076325" y="1341875"/>
            <a:ext cx="6991350" cy="35909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9"/>
          <p:cNvSpPr txBox="1"/>
          <p:nvPr>
            <p:ph type="title"/>
          </p:nvPr>
        </p:nvSpPr>
        <p:spPr>
          <a:xfrm>
            <a:off x="729450" y="556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Supporting Techniques</a:t>
            </a:r>
            <a:endParaRPr/>
          </a:p>
        </p:txBody>
      </p:sp>
      <p:sp>
        <p:nvSpPr>
          <p:cNvPr id="185" name="Google Shape;185;p29"/>
          <p:cNvSpPr txBox="1"/>
          <p:nvPr>
            <p:ph idx="1" type="body"/>
          </p:nvPr>
        </p:nvSpPr>
        <p:spPr>
          <a:xfrm>
            <a:off x="729450" y="1407025"/>
            <a:ext cx="7688700" cy="369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rPr>
              <a:t>The understanding obtained through reverse engineering can support the implementation of change through techniques such as forward engineering, restructuring, and reengineering</a:t>
            </a:r>
            <a:endParaRPr sz="1600">
              <a:solidFill>
                <a:srgbClr val="000000"/>
              </a:solidFill>
            </a:endParaRPr>
          </a:p>
          <a:p>
            <a:pPr indent="0" lvl="0" marL="0" rtl="0" algn="l">
              <a:spcBef>
                <a:spcPts val="1200"/>
              </a:spcBef>
              <a:spcAft>
                <a:spcPts val="0"/>
              </a:spcAft>
              <a:buNone/>
            </a:pPr>
            <a:r>
              <a:rPr b="1" lang="en" sz="1600">
                <a:solidFill>
                  <a:srgbClr val="000000"/>
                </a:solidFill>
              </a:rPr>
              <a:t>Forward Engineering:</a:t>
            </a:r>
            <a:br>
              <a:rPr b="1" lang="en" sz="1600">
                <a:solidFill>
                  <a:srgbClr val="000000"/>
                </a:solidFill>
              </a:rPr>
            </a:br>
            <a:r>
              <a:rPr lang="en" sz="1600">
                <a:solidFill>
                  <a:srgbClr val="000000"/>
                </a:solidFill>
              </a:rPr>
              <a:t>T</a:t>
            </a:r>
            <a:r>
              <a:rPr lang="en" sz="1600">
                <a:solidFill>
                  <a:srgbClr val="000000"/>
                </a:solidFill>
              </a:rPr>
              <a:t>he traditional software engineering approach starting with requirements analysis and progressing to implementation of a system.</a:t>
            </a:r>
            <a:endParaRPr sz="1600">
              <a:solidFill>
                <a:srgbClr val="000000"/>
              </a:solidFill>
            </a:endParaRPr>
          </a:p>
          <a:p>
            <a:pPr indent="0" lvl="0" marL="0" rtl="0" algn="l">
              <a:spcBef>
                <a:spcPts val="1200"/>
              </a:spcBef>
              <a:spcAft>
                <a:spcPts val="0"/>
              </a:spcAft>
              <a:buNone/>
            </a:pPr>
            <a:r>
              <a:rPr b="1" lang="en" sz="1600">
                <a:solidFill>
                  <a:srgbClr val="000000"/>
                </a:solidFill>
              </a:rPr>
              <a:t>Restructuring:</a:t>
            </a:r>
            <a:br>
              <a:rPr b="1" lang="en" sz="1600">
                <a:solidFill>
                  <a:srgbClr val="000000"/>
                </a:solidFill>
              </a:rPr>
            </a:br>
            <a:r>
              <a:rPr lang="en" sz="1600">
                <a:solidFill>
                  <a:srgbClr val="000000"/>
                </a:solidFill>
              </a:rPr>
              <a:t>This involves transforming a system from one representational form to another at the same relative level of abstraction without a change in its functionality or semantics </a:t>
            </a:r>
            <a:endParaRPr sz="1600">
              <a:solidFill>
                <a:srgbClr val="000000"/>
              </a:solidFill>
            </a:endParaRPr>
          </a:p>
          <a:p>
            <a:pPr indent="0" lvl="0" marL="0" rtl="0" algn="l">
              <a:spcBef>
                <a:spcPts val="1200"/>
              </a:spcBef>
              <a:spcAft>
                <a:spcPts val="0"/>
              </a:spcAft>
              <a:buNone/>
            </a:pPr>
            <a:r>
              <a:t/>
            </a:r>
            <a:endParaRPr sz="1600">
              <a:solidFill>
                <a:srgbClr val="000000"/>
              </a:solidFill>
            </a:endParaRPr>
          </a:p>
          <a:p>
            <a:pPr indent="0" lvl="0" marL="0" rtl="0" algn="l">
              <a:spcBef>
                <a:spcPts val="1200"/>
              </a:spcBef>
              <a:spcAft>
                <a:spcPts val="1200"/>
              </a:spcAft>
              <a:buNone/>
            </a:pPr>
            <a:r>
              <a:t/>
            </a:r>
            <a:endParaRPr sz="1600">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0"/>
          <p:cNvSpPr txBox="1"/>
          <p:nvPr>
            <p:ph type="title"/>
          </p:nvPr>
        </p:nvSpPr>
        <p:spPr>
          <a:xfrm>
            <a:off x="729450" y="556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Restructuring</a:t>
            </a:r>
            <a:endParaRPr/>
          </a:p>
        </p:txBody>
      </p:sp>
      <p:sp>
        <p:nvSpPr>
          <p:cNvPr id="191" name="Google Shape;191;p30"/>
          <p:cNvSpPr txBox="1"/>
          <p:nvPr>
            <p:ph idx="1" type="body"/>
          </p:nvPr>
        </p:nvSpPr>
        <p:spPr>
          <a:xfrm>
            <a:off x="729450" y="1240675"/>
            <a:ext cx="7688700" cy="349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852"/>
              <a:buNone/>
            </a:pPr>
            <a:r>
              <a:rPr lang="en" sz="1507">
                <a:solidFill>
                  <a:srgbClr val="000000"/>
                </a:solidFill>
              </a:rPr>
              <a:t>As the degeneration continues, the programs become more complex and difficult to understand. To control this increase in complexity, the source code needs to be restructured.</a:t>
            </a:r>
            <a:endParaRPr sz="1507">
              <a:solidFill>
                <a:srgbClr val="000000"/>
              </a:solidFill>
            </a:endParaRPr>
          </a:p>
          <a:p>
            <a:pPr indent="0" lvl="0" marL="0" rtl="0" algn="l">
              <a:spcBef>
                <a:spcPts val="1200"/>
              </a:spcBef>
              <a:spcAft>
                <a:spcPts val="0"/>
              </a:spcAft>
              <a:buSzPts val="852"/>
              <a:buNone/>
            </a:pPr>
            <a:r>
              <a:rPr lang="en" sz="1507">
                <a:solidFill>
                  <a:srgbClr val="000000"/>
                </a:solidFill>
              </a:rPr>
              <a:t>There are various types of restructuring which differ in the part of the system affected and the manner in which this is done.</a:t>
            </a:r>
            <a:endParaRPr sz="1507">
              <a:solidFill>
                <a:srgbClr val="000000"/>
              </a:solidFill>
            </a:endParaRPr>
          </a:p>
          <a:p>
            <a:pPr indent="-324326" lvl="0" marL="457200" rtl="0" algn="l">
              <a:spcBef>
                <a:spcPts val="1200"/>
              </a:spcBef>
              <a:spcAft>
                <a:spcPts val="0"/>
              </a:spcAft>
              <a:buClr>
                <a:srgbClr val="000000"/>
              </a:buClr>
              <a:buSzPts val="1508"/>
              <a:buChar char="●"/>
            </a:pPr>
            <a:r>
              <a:rPr b="1" lang="en" sz="1507">
                <a:solidFill>
                  <a:srgbClr val="000000"/>
                </a:solidFill>
              </a:rPr>
              <a:t>Control-flow-driven restructuring:</a:t>
            </a:r>
            <a:r>
              <a:rPr lang="en" sz="1507">
                <a:solidFill>
                  <a:srgbClr val="000000"/>
                </a:solidFill>
              </a:rPr>
              <a:t> This involves the imposition of a clear control structure within the source code and can be either intermodular or intramodular in nature. An example of restructuring in the small is restructuring a 'spaghetti-like' module's code. An example of restructuring in the large is regrouping physically distant routines - located in different modules, to give a coherent structure.</a:t>
            </a:r>
            <a:endParaRPr sz="1507">
              <a:solidFill>
                <a:srgbClr val="000000"/>
              </a:solidFill>
            </a:endParaRPr>
          </a:p>
          <a:p>
            <a:pPr indent="0" lvl="0" marL="0" rtl="0" algn="l">
              <a:spcBef>
                <a:spcPts val="1200"/>
              </a:spcBef>
              <a:spcAft>
                <a:spcPts val="0"/>
              </a:spcAft>
              <a:buSzPts val="852"/>
              <a:buNone/>
            </a:pPr>
            <a:r>
              <a:t/>
            </a:r>
            <a:endParaRPr sz="1507">
              <a:solidFill>
                <a:srgbClr val="000000"/>
              </a:solidFill>
            </a:endParaRPr>
          </a:p>
          <a:p>
            <a:pPr indent="0" lvl="0" marL="0" rtl="0" algn="l">
              <a:spcBef>
                <a:spcPts val="1200"/>
              </a:spcBef>
              <a:spcAft>
                <a:spcPts val="1200"/>
              </a:spcAft>
              <a:buSzPts val="852"/>
              <a:buNone/>
            </a:pPr>
            <a:r>
              <a:t/>
            </a:r>
            <a:endParaRPr sz="1507">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1"/>
          <p:cNvSpPr txBox="1"/>
          <p:nvPr>
            <p:ph idx="1" type="body"/>
          </p:nvPr>
        </p:nvSpPr>
        <p:spPr>
          <a:xfrm>
            <a:off x="729450" y="1349325"/>
            <a:ext cx="7688700" cy="2990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a:solidFill>
                  <a:srgbClr val="000000"/>
                </a:solidFill>
              </a:rPr>
              <a:t>2. Efficiency-driven restructuring:</a:t>
            </a:r>
            <a:r>
              <a:rPr lang="en" sz="1600">
                <a:solidFill>
                  <a:srgbClr val="000000"/>
                </a:solidFill>
              </a:rPr>
              <a:t> This involves restructuring a function or algorithm to make it more efficient. A simple example of this form of restructuring is the replacement of an IFTHEN-ELSIF-ELSE construct with a CASE construct</a:t>
            </a:r>
            <a:endParaRPr sz="1600">
              <a:solidFill>
                <a:srgbClr val="000000"/>
              </a:solidFill>
            </a:endParaRPr>
          </a:p>
          <a:p>
            <a:pPr indent="0" lvl="0" marL="0" rtl="0" algn="l">
              <a:spcBef>
                <a:spcPts val="1200"/>
              </a:spcBef>
              <a:spcAft>
                <a:spcPts val="1200"/>
              </a:spcAft>
              <a:buNone/>
            </a:pPr>
            <a:r>
              <a:t/>
            </a:r>
            <a:endParaRPr sz="1600">
              <a:solidFill>
                <a:srgbClr val="000000"/>
              </a:solidFill>
            </a:endParaRPr>
          </a:p>
        </p:txBody>
      </p:sp>
      <p:sp>
        <p:nvSpPr>
          <p:cNvPr id="197" name="Google Shape;197;p31"/>
          <p:cNvSpPr txBox="1"/>
          <p:nvPr>
            <p:ph type="title"/>
          </p:nvPr>
        </p:nvSpPr>
        <p:spPr>
          <a:xfrm>
            <a:off x="729450" y="556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Restructuring</a:t>
            </a:r>
            <a:endParaRPr/>
          </a:p>
        </p:txBody>
      </p:sp>
      <p:pic>
        <p:nvPicPr>
          <p:cNvPr id="198" name="Google Shape;198;p31"/>
          <p:cNvPicPr preferRelativeResize="0"/>
          <p:nvPr/>
        </p:nvPicPr>
        <p:blipFill>
          <a:blip r:embed="rId3">
            <a:alphaModFix/>
          </a:blip>
          <a:stretch>
            <a:fillRect/>
          </a:stretch>
        </p:blipFill>
        <p:spPr>
          <a:xfrm>
            <a:off x="846650" y="2353975"/>
            <a:ext cx="7219950" cy="2743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000000"/>
              </a:buClr>
              <a:buSzPts val="1500"/>
              <a:buChar char="●"/>
            </a:pPr>
            <a:r>
              <a:rPr lang="en" sz="1500">
                <a:solidFill>
                  <a:srgbClr val="000000"/>
                </a:solidFill>
              </a:rPr>
              <a:t>Reverse Engineering</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Purpose and Objectives of Reverse Engineering</a:t>
            </a:r>
            <a:endParaRPr sz="1500">
              <a:solidFill>
                <a:srgbClr val="000000"/>
              </a:solidFill>
            </a:endParaRPr>
          </a:p>
          <a:p>
            <a:pPr indent="-323850" lvl="1" marL="914400" rtl="0" algn="l">
              <a:spcBef>
                <a:spcPts val="0"/>
              </a:spcBef>
              <a:spcAft>
                <a:spcPts val="0"/>
              </a:spcAft>
              <a:buClr>
                <a:srgbClr val="000000"/>
              </a:buClr>
              <a:buSzPts val="1500"/>
              <a:buChar char="○"/>
            </a:pPr>
            <a:r>
              <a:rPr lang="en" sz="1500">
                <a:solidFill>
                  <a:srgbClr val="000000"/>
                </a:solidFill>
              </a:rPr>
              <a:t>To recover lost information, facilitate </a:t>
            </a:r>
            <a:r>
              <a:rPr lang="en" sz="1500">
                <a:solidFill>
                  <a:srgbClr val="000000"/>
                </a:solidFill>
              </a:rPr>
              <a:t>migration</a:t>
            </a:r>
            <a:r>
              <a:rPr lang="en" sz="1500">
                <a:solidFill>
                  <a:srgbClr val="000000"/>
                </a:solidFill>
              </a:rPr>
              <a:t> between platforms, improve documentation, provide alternative view, extract reusable components, cope with complexity, detect side effects, reduce maintenance effort</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Levels of Abstraction and Reverse Engineering</a:t>
            </a:r>
            <a:endParaRPr sz="1500">
              <a:solidFill>
                <a:srgbClr val="000000"/>
              </a:solidFill>
            </a:endParaRPr>
          </a:p>
          <a:p>
            <a:pPr indent="-323850" lvl="1" marL="914400" rtl="0" algn="l">
              <a:spcBef>
                <a:spcPts val="0"/>
              </a:spcBef>
              <a:spcAft>
                <a:spcPts val="0"/>
              </a:spcAft>
              <a:buClr>
                <a:srgbClr val="000000"/>
              </a:buClr>
              <a:buSzPts val="1500"/>
              <a:buChar char="○"/>
            </a:pPr>
            <a:r>
              <a:rPr lang="en" sz="1500">
                <a:solidFill>
                  <a:srgbClr val="000000"/>
                </a:solidFill>
              </a:rPr>
              <a:t>Redocumentation, Specification Recovery and , Design Recovery</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Factors that motivate the application of Reverse Engineering</a:t>
            </a:r>
            <a:endParaRPr sz="1500">
              <a:solidFill>
                <a:srgbClr val="000000"/>
              </a:solidFill>
            </a:endParaRPr>
          </a:p>
          <a:p>
            <a:pPr indent="0" lvl="0" marL="0" rtl="0" algn="l">
              <a:spcBef>
                <a:spcPts val="1200"/>
              </a:spcBef>
              <a:spcAft>
                <a:spcPts val="1200"/>
              </a:spcAft>
              <a:buNone/>
            </a:pPr>
            <a:r>
              <a:t/>
            </a:r>
            <a:endParaRPr sz="150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2"/>
          <p:cNvSpPr txBox="1"/>
          <p:nvPr>
            <p:ph idx="1" type="body"/>
          </p:nvPr>
        </p:nvSpPr>
        <p:spPr>
          <a:xfrm>
            <a:off x="729450" y="1349325"/>
            <a:ext cx="7688700" cy="299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000000"/>
                </a:solidFill>
              </a:rPr>
              <a:t>3. Adaption-driven restructuring: </a:t>
            </a:r>
            <a:r>
              <a:rPr lang="en" sz="1600">
                <a:solidFill>
                  <a:srgbClr val="000000"/>
                </a:solidFill>
              </a:rPr>
              <a:t>This involves changing the coding style in order to adapt the program to a new programming language or new operating environment, for instance changing an imperative program in Pascal into a functional program in Lisp.</a:t>
            </a:r>
            <a:endParaRPr sz="1600">
              <a:solidFill>
                <a:srgbClr val="000000"/>
              </a:solidFill>
            </a:endParaRPr>
          </a:p>
          <a:p>
            <a:pPr indent="0" lvl="0" marL="0" rtl="0" algn="l">
              <a:spcBef>
                <a:spcPts val="1200"/>
              </a:spcBef>
              <a:spcAft>
                <a:spcPts val="0"/>
              </a:spcAft>
              <a:buNone/>
            </a:pPr>
            <a:r>
              <a:rPr lang="en" sz="1600">
                <a:solidFill>
                  <a:srgbClr val="000000"/>
                </a:solidFill>
              </a:rPr>
              <a:t>In addition to the source code, other representations of a software system can be restructured. These include requirements specifications, data models and design plans.</a:t>
            </a:r>
            <a:endParaRPr sz="1600">
              <a:solidFill>
                <a:srgbClr val="000000"/>
              </a:solidFill>
            </a:endParaRPr>
          </a:p>
          <a:p>
            <a:pPr indent="0" lvl="0" marL="0" rtl="0" algn="l">
              <a:spcBef>
                <a:spcPts val="1200"/>
              </a:spcBef>
              <a:spcAft>
                <a:spcPts val="0"/>
              </a:spcAft>
              <a:buNone/>
            </a:pPr>
            <a:r>
              <a:t/>
            </a:r>
            <a:endParaRPr sz="1600">
              <a:solidFill>
                <a:srgbClr val="000000"/>
              </a:solidFill>
            </a:endParaRPr>
          </a:p>
          <a:p>
            <a:pPr indent="0" lvl="0" marL="0" rtl="0" algn="l">
              <a:spcBef>
                <a:spcPts val="1200"/>
              </a:spcBef>
              <a:spcAft>
                <a:spcPts val="0"/>
              </a:spcAft>
              <a:buNone/>
            </a:pPr>
            <a:r>
              <a:t/>
            </a:r>
            <a:endParaRPr b="1" sz="1600">
              <a:solidFill>
                <a:srgbClr val="000000"/>
              </a:solidFill>
            </a:endParaRPr>
          </a:p>
          <a:p>
            <a:pPr indent="0" lvl="0" marL="0" rtl="0" algn="l">
              <a:spcBef>
                <a:spcPts val="1200"/>
              </a:spcBef>
              <a:spcAft>
                <a:spcPts val="1200"/>
              </a:spcAft>
              <a:buNone/>
            </a:pPr>
            <a:r>
              <a:t/>
            </a:r>
            <a:endParaRPr sz="1600">
              <a:solidFill>
                <a:srgbClr val="000000"/>
              </a:solidFill>
            </a:endParaRPr>
          </a:p>
        </p:txBody>
      </p:sp>
      <p:sp>
        <p:nvSpPr>
          <p:cNvPr id="204" name="Google Shape;204;p32"/>
          <p:cNvSpPr txBox="1"/>
          <p:nvPr>
            <p:ph type="title"/>
          </p:nvPr>
        </p:nvSpPr>
        <p:spPr>
          <a:xfrm>
            <a:off x="729450" y="556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Restructuring</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3"/>
          <p:cNvSpPr txBox="1"/>
          <p:nvPr>
            <p:ph idx="1" type="body"/>
          </p:nvPr>
        </p:nvSpPr>
        <p:spPr>
          <a:xfrm>
            <a:off x="729450" y="1316875"/>
            <a:ext cx="7688700" cy="374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rPr>
              <a:t>Def: This is the process of examining and altering a target system to implement a desired modification. </a:t>
            </a:r>
            <a:endParaRPr sz="1600">
              <a:solidFill>
                <a:srgbClr val="000000"/>
              </a:solidFill>
            </a:endParaRPr>
          </a:p>
          <a:p>
            <a:pPr indent="0" lvl="0" marL="0" rtl="0" algn="l">
              <a:spcBef>
                <a:spcPts val="1200"/>
              </a:spcBef>
              <a:spcAft>
                <a:spcPts val="0"/>
              </a:spcAft>
              <a:buNone/>
            </a:pPr>
            <a:r>
              <a:rPr lang="en" sz="1600">
                <a:solidFill>
                  <a:srgbClr val="000000"/>
                </a:solidFill>
              </a:rPr>
              <a:t>Reengineering consists of two steps.</a:t>
            </a:r>
            <a:endParaRPr sz="1600">
              <a:solidFill>
                <a:srgbClr val="000000"/>
              </a:solidFill>
            </a:endParaRPr>
          </a:p>
          <a:p>
            <a:pPr indent="-330200" lvl="0" marL="457200" rtl="0" algn="l">
              <a:spcBef>
                <a:spcPts val="1200"/>
              </a:spcBef>
              <a:spcAft>
                <a:spcPts val="0"/>
              </a:spcAft>
              <a:buClr>
                <a:srgbClr val="000000"/>
              </a:buClr>
              <a:buSzPts val="1600"/>
              <a:buChar char="●"/>
            </a:pPr>
            <a:r>
              <a:rPr lang="en" sz="1600">
                <a:solidFill>
                  <a:srgbClr val="000000"/>
                </a:solidFill>
              </a:rPr>
              <a:t>Firstly, reverse engineering is applied to the target system so as to understand it and represent it in a new form</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Secondly, forward engineering is applied, implementing and integrating any new requirements, thereby giving rise to a new and enhanced system</a:t>
            </a:r>
            <a:endParaRPr sz="1600">
              <a:solidFill>
                <a:srgbClr val="000000"/>
              </a:solidFill>
            </a:endParaRPr>
          </a:p>
          <a:p>
            <a:pPr indent="0" lvl="0" marL="0" rtl="0" algn="l">
              <a:spcBef>
                <a:spcPts val="1200"/>
              </a:spcBef>
              <a:spcAft>
                <a:spcPts val="0"/>
              </a:spcAft>
              <a:buNone/>
            </a:pPr>
            <a:r>
              <a:rPr lang="en" sz="1600">
                <a:solidFill>
                  <a:srgbClr val="000000"/>
                </a:solidFill>
              </a:rPr>
              <a:t>These two steps can be further broken down as, for example, in the 8-layer Source Code Reengineering Model (SCORE/RM) proposed by Colbrook et al.</a:t>
            </a:r>
            <a:endParaRPr sz="1600">
              <a:solidFill>
                <a:srgbClr val="000000"/>
              </a:solidFill>
            </a:endParaRPr>
          </a:p>
          <a:p>
            <a:pPr indent="0" lvl="0" marL="0" rtl="0" algn="l">
              <a:spcBef>
                <a:spcPts val="1200"/>
              </a:spcBef>
              <a:spcAft>
                <a:spcPts val="1200"/>
              </a:spcAft>
              <a:buNone/>
            </a:pPr>
            <a:r>
              <a:t/>
            </a:r>
            <a:endParaRPr sz="1600">
              <a:solidFill>
                <a:srgbClr val="000000"/>
              </a:solidFill>
            </a:endParaRPr>
          </a:p>
        </p:txBody>
      </p:sp>
      <p:sp>
        <p:nvSpPr>
          <p:cNvPr id="210" name="Google Shape;210;p33"/>
          <p:cNvSpPr txBox="1"/>
          <p:nvPr>
            <p:ph type="title"/>
          </p:nvPr>
        </p:nvSpPr>
        <p:spPr>
          <a:xfrm>
            <a:off x="729450" y="556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Reengineering</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4"/>
          <p:cNvSpPr txBox="1"/>
          <p:nvPr>
            <p:ph type="title"/>
          </p:nvPr>
        </p:nvSpPr>
        <p:spPr>
          <a:xfrm>
            <a:off x="729450" y="556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Benefits of Reverse Engineering</a:t>
            </a:r>
            <a:endParaRPr/>
          </a:p>
        </p:txBody>
      </p:sp>
      <p:sp>
        <p:nvSpPr>
          <p:cNvPr id="216" name="Google Shape;216;p34"/>
          <p:cNvSpPr txBox="1"/>
          <p:nvPr>
            <p:ph idx="1" type="body"/>
          </p:nvPr>
        </p:nvSpPr>
        <p:spPr>
          <a:xfrm>
            <a:off x="729450" y="1393075"/>
            <a:ext cx="7688700" cy="288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rPr>
              <a:t>The output of reverse engineering can also be beneficial to software reuse - reapplication of existing software code or design. Some benefits are mentioned below:</a:t>
            </a:r>
            <a:endParaRPr sz="1600">
              <a:solidFill>
                <a:srgbClr val="000000"/>
              </a:solidFill>
            </a:endParaRPr>
          </a:p>
          <a:p>
            <a:pPr indent="-330200" lvl="0" marL="457200" rtl="0" algn="l">
              <a:spcBef>
                <a:spcPts val="1200"/>
              </a:spcBef>
              <a:spcAft>
                <a:spcPts val="0"/>
              </a:spcAft>
              <a:buClr>
                <a:srgbClr val="000000"/>
              </a:buClr>
              <a:buSzPts val="1600"/>
              <a:buAutoNum type="arabicPeriod"/>
            </a:pPr>
            <a:r>
              <a:rPr lang="en" sz="1600">
                <a:solidFill>
                  <a:srgbClr val="000000"/>
                </a:solidFill>
              </a:rPr>
              <a:t>Maintenance: Generally, the ability to use reverse engineering tools to recapture design history and provide documentation facilitates understanding of a system. Considering the time devoted to program understanding, reverse engineering tools offer real scope for reducing maintenance costs, complexity and increasing maintainability.</a:t>
            </a:r>
            <a:endParaRPr sz="1600"/>
          </a:p>
          <a:p>
            <a:pPr indent="-330200" lvl="0" marL="457200" rtl="0" algn="l">
              <a:spcBef>
                <a:spcPts val="0"/>
              </a:spcBef>
              <a:spcAft>
                <a:spcPts val="0"/>
              </a:spcAft>
              <a:buClr>
                <a:srgbClr val="000000"/>
              </a:buClr>
              <a:buSzPts val="1600"/>
              <a:buAutoNum type="arabicPeriod"/>
            </a:pPr>
            <a:r>
              <a:rPr lang="en" sz="1600">
                <a:solidFill>
                  <a:srgbClr val="000000"/>
                </a:solidFill>
              </a:rPr>
              <a:t>Software Reuse:  The software components that result from a reverse engineering process can be reused. Quite often these components need to be modified in one way or another before they can be reused.</a:t>
            </a:r>
            <a:endParaRPr sz="1600">
              <a:solidFill>
                <a:srgbClr val="000000"/>
              </a:solidFill>
            </a:endParaRPr>
          </a:p>
          <a:p>
            <a:pPr indent="0" lvl="0" marL="0" rtl="0" algn="l">
              <a:spcBef>
                <a:spcPts val="1200"/>
              </a:spcBef>
              <a:spcAft>
                <a:spcPts val="1200"/>
              </a:spcAft>
              <a:buNone/>
            </a:pPr>
            <a:r>
              <a:t/>
            </a:r>
            <a:endParaRPr sz="1600">
              <a:solidFill>
                <a:srgbClr val="00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5"/>
          <p:cNvSpPr txBox="1"/>
          <p:nvPr>
            <p:ph type="title"/>
          </p:nvPr>
        </p:nvSpPr>
        <p:spPr>
          <a:xfrm>
            <a:off x="729450" y="556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Current Problems in Reverse Engineering</a:t>
            </a:r>
            <a:endParaRPr/>
          </a:p>
        </p:txBody>
      </p:sp>
      <p:sp>
        <p:nvSpPr>
          <p:cNvPr id="222" name="Google Shape;222;p35"/>
          <p:cNvSpPr txBox="1"/>
          <p:nvPr>
            <p:ph idx="1" type="body"/>
          </p:nvPr>
        </p:nvSpPr>
        <p:spPr>
          <a:xfrm>
            <a:off x="729450" y="1316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rPr>
              <a:t>Problems in reverse engineering stem primarily from the difficulty of extracting high-level descriptions of a system from its source code alone.</a:t>
            </a:r>
            <a:endParaRPr sz="1600">
              <a:solidFill>
                <a:srgbClr val="000000"/>
              </a:solidFill>
            </a:endParaRPr>
          </a:p>
          <a:p>
            <a:pPr indent="-330200" lvl="0" marL="457200" rtl="0" algn="l">
              <a:spcBef>
                <a:spcPts val="1200"/>
              </a:spcBef>
              <a:spcAft>
                <a:spcPts val="0"/>
              </a:spcAft>
              <a:buClr>
                <a:srgbClr val="000000"/>
              </a:buClr>
              <a:buSzPts val="1600"/>
              <a:buAutoNum type="arabicPeriod"/>
            </a:pPr>
            <a:r>
              <a:rPr lang="en" sz="1600">
                <a:solidFill>
                  <a:srgbClr val="000000"/>
                </a:solidFill>
              </a:rPr>
              <a:t>The automation problem:Complete automation may never be feasible because the process of understanding a system - in which reverse engineering plays a part - requires the use of domain-specific information. This may always be reliant upon domain experts. </a:t>
            </a:r>
            <a:endParaRPr sz="1600">
              <a:solidFill>
                <a:srgbClr val="000000"/>
              </a:solidFill>
            </a:endParaRPr>
          </a:p>
          <a:p>
            <a:pPr indent="-330200" lvl="0" marL="457200" rtl="0" algn="l">
              <a:spcBef>
                <a:spcPts val="0"/>
              </a:spcBef>
              <a:spcAft>
                <a:spcPts val="0"/>
              </a:spcAft>
              <a:buClr>
                <a:srgbClr val="000000"/>
              </a:buClr>
              <a:buSzPts val="1600"/>
              <a:buAutoNum type="arabicPeriod"/>
            </a:pPr>
            <a:r>
              <a:rPr lang="en" sz="1600">
                <a:solidFill>
                  <a:srgbClr val="000000"/>
                </a:solidFill>
              </a:rPr>
              <a:t>The naming problem: Even if it was possible to automate the extraction of high-level descriptions from source code, naming would still pose a problem. Take as an example the source code for a binary sort algorithm. Extracting the specification is one thing, but automatically naming is quite </a:t>
            </a:r>
            <a:r>
              <a:rPr lang="en" sz="1600">
                <a:solidFill>
                  <a:srgbClr val="000000"/>
                </a:solidFill>
              </a:rPr>
              <a:t>anothe</a:t>
            </a:r>
            <a:r>
              <a:rPr lang="en" sz="1600">
                <a:solidFill>
                  <a:srgbClr val="000000"/>
                </a:solidFill>
              </a:rPr>
              <a:t>r.</a:t>
            </a:r>
            <a:endParaRPr sz="1600">
              <a:solidFill>
                <a:srgbClr val="000000"/>
              </a:solidFill>
            </a:endParaRPr>
          </a:p>
          <a:p>
            <a:pPr indent="0" lvl="0" marL="0" rtl="0" algn="l">
              <a:spcBef>
                <a:spcPts val="1200"/>
              </a:spcBef>
              <a:spcAft>
                <a:spcPts val="1200"/>
              </a:spcAft>
              <a:buNone/>
            </a:pPr>
            <a:r>
              <a:t/>
            </a:r>
            <a:endParaRPr sz="16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000000"/>
              </a:buClr>
              <a:buSzPts val="1500"/>
              <a:buChar char="●"/>
            </a:pPr>
            <a:r>
              <a:rPr lang="en" sz="1500">
                <a:solidFill>
                  <a:srgbClr val="000000"/>
                </a:solidFill>
              </a:rPr>
              <a:t>S</a:t>
            </a:r>
            <a:r>
              <a:rPr lang="en" sz="1500">
                <a:solidFill>
                  <a:srgbClr val="000000"/>
                </a:solidFill>
              </a:rPr>
              <a:t>upporting Techniques</a:t>
            </a:r>
            <a:endParaRPr sz="1500">
              <a:solidFill>
                <a:srgbClr val="000000"/>
              </a:solidFill>
            </a:endParaRPr>
          </a:p>
          <a:p>
            <a:pPr indent="-323850" lvl="1" marL="914400" rtl="0" algn="l">
              <a:spcBef>
                <a:spcPts val="0"/>
              </a:spcBef>
              <a:spcAft>
                <a:spcPts val="0"/>
              </a:spcAft>
              <a:buClr>
                <a:srgbClr val="000000"/>
              </a:buClr>
              <a:buSzPts val="1500"/>
              <a:buChar char="○"/>
            </a:pPr>
            <a:r>
              <a:rPr lang="en" sz="1500">
                <a:solidFill>
                  <a:srgbClr val="000000"/>
                </a:solidFill>
              </a:rPr>
              <a:t>Forward Engineering</a:t>
            </a:r>
            <a:endParaRPr sz="1500">
              <a:solidFill>
                <a:srgbClr val="000000"/>
              </a:solidFill>
            </a:endParaRPr>
          </a:p>
          <a:p>
            <a:pPr indent="-323850" lvl="1" marL="914400" rtl="0" algn="l">
              <a:spcBef>
                <a:spcPts val="0"/>
              </a:spcBef>
              <a:spcAft>
                <a:spcPts val="0"/>
              </a:spcAft>
              <a:buClr>
                <a:srgbClr val="000000"/>
              </a:buClr>
              <a:buSzPts val="1500"/>
              <a:buChar char="○"/>
            </a:pPr>
            <a:r>
              <a:rPr lang="en" sz="1500">
                <a:solidFill>
                  <a:srgbClr val="000000"/>
                </a:solidFill>
              </a:rPr>
              <a:t>Restructuring (control flow driven, efficiency driven, adaptation driven)</a:t>
            </a:r>
            <a:endParaRPr sz="1500">
              <a:solidFill>
                <a:srgbClr val="000000"/>
              </a:solidFill>
            </a:endParaRPr>
          </a:p>
          <a:p>
            <a:pPr indent="-323850" lvl="1" marL="914400" rtl="0" algn="l">
              <a:spcBef>
                <a:spcPts val="0"/>
              </a:spcBef>
              <a:spcAft>
                <a:spcPts val="0"/>
              </a:spcAft>
              <a:buClr>
                <a:srgbClr val="000000"/>
              </a:buClr>
              <a:buSzPts val="1500"/>
              <a:buChar char="○"/>
            </a:pPr>
            <a:r>
              <a:rPr lang="en" sz="1500">
                <a:solidFill>
                  <a:srgbClr val="000000"/>
                </a:solidFill>
              </a:rPr>
              <a:t>Reengineering (reverse and forward engineering)</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Benefits of Reverse Engineering</a:t>
            </a:r>
            <a:endParaRPr sz="1500">
              <a:solidFill>
                <a:srgbClr val="000000"/>
              </a:solidFill>
            </a:endParaRPr>
          </a:p>
          <a:p>
            <a:pPr indent="-323850" lvl="1" marL="914400" rtl="0" algn="l">
              <a:spcBef>
                <a:spcPts val="0"/>
              </a:spcBef>
              <a:spcAft>
                <a:spcPts val="0"/>
              </a:spcAft>
              <a:buClr>
                <a:srgbClr val="000000"/>
              </a:buClr>
              <a:buSzPts val="1500"/>
              <a:buChar char="○"/>
            </a:pPr>
            <a:r>
              <a:rPr lang="en" sz="1500">
                <a:solidFill>
                  <a:srgbClr val="000000"/>
                </a:solidFill>
              </a:rPr>
              <a:t>Maintenance</a:t>
            </a:r>
            <a:endParaRPr sz="1500">
              <a:solidFill>
                <a:srgbClr val="000000"/>
              </a:solidFill>
            </a:endParaRPr>
          </a:p>
          <a:p>
            <a:pPr indent="-323850" lvl="1" marL="914400" rtl="0" algn="l">
              <a:spcBef>
                <a:spcPts val="0"/>
              </a:spcBef>
              <a:spcAft>
                <a:spcPts val="0"/>
              </a:spcAft>
              <a:buClr>
                <a:srgbClr val="000000"/>
              </a:buClr>
              <a:buSzPts val="1500"/>
              <a:buChar char="○"/>
            </a:pPr>
            <a:r>
              <a:rPr lang="en" sz="1500">
                <a:solidFill>
                  <a:srgbClr val="000000"/>
                </a:solidFill>
              </a:rPr>
              <a:t>Software Reuse</a:t>
            </a: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Current Problems in Reverse Engineering</a:t>
            </a:r>
            <a:endParaRPr sz="1500">
              <a:solidFill>
                <a:srgbClr val="000000"/>
              </a:solidFill>
            </a:endParaRPr>
          </a:p>
          <a:p>
            <a:pPr indent="-323850" lvl="1" marL="914400" rtl="0" algn="l">
              <a:spcBef>
                <a:spcPts val="0"/>
              </a:spcBef>
              <a:spcAft>
                <a:spcPts val="0"/>
              </a:spcAft>
              <a:buClr>
                <a:srgbClr val="000000"/>
              </a:buClr>
              <a:buSzPts val="1500"/>
              <a:buChar char="○"/>
            </a:pPr>
            <a:r>
              <a:rPr lang="en" sz="1500">
                <a:solidFill>
                  <a:srgbClr val="000000"/>
                </a:solidFill>
              </a:rPr>
              <a:t>Automation Problem </a:t>
            </a:r>
            <a:endParaRPr sz="1500">
              <a:solidFill>
                <a:srgbClr val="000000"/>
              </a:solidFill>
            </a:endParaRPr>
          </a:p>
          <a:p>
            <a:pPr indent="-323850" lvl="1" marL="914400" rtl="0" algn="l">
              <a:spcBef>
                <a:spcPts val="0"/>
              </a:spcBef>
              <a:spcAft>
                <a:spcPts val="0"/>
              </a:spcAft>
              <a:buClr>
                <a:srgbClr val="000000"/>
              </a:buClr>
              <a:buSzPts val="1500"/>
              <a:buChar char="○"/>
            </a:pPr>
            <a:r>
              <a:rPr lang="en" sz="1500">
                <a:solidFill>
                  <a:srgbClr val="000000"/>
                </a:solidFill>
              </a:rPr>
              <a:t>Naming Problem</a:t>
            </a:r>
            <a:endParaRPr sz="15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5320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Reverse Engineering </a:t>
            </a:r>
            <a:endParaRPr/>
          </a:p>
        </p:txBody>
      </p:sp>
      <p:sp>
        <p:nvSpPr>
          <p:cNvPr id="105" name="Google Shape;105;p16"/>
          <p:cNvSpPr txBox="1"/>
          <p:nvPr>
            <p:ph idx="1" type="body"/>
          </p:nvPr>
        </p:nvSpPr>
        <p:spPr>
          <a:xfrm>
            <a:off x="729450" y="1367150"/>
            <a:ext cx="7688700" cy="13668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b="1" lang="en" sz="1615">
                <a:solidFill>
                  <a:srgbClr val="000000"/>
                </a:solidFill>
              </a:rPr>
              <a:t>Def:</a:t>
            </a:r>
            <a:r>
              <a:rPr lang="en" sz="1615">
                <a:solidFill>
                  <a:srgbClr val="000000"/>
                </a:solidFill>
              </a:rPr>
              <a:t> The process of analysing a subject system to identify the system's components and their interrelationships and create representations of the system in another form or at higher levels of abstraction. </a:t>
            </a:r>
            <a:endParaRPr sz="1615">
              <a:solidFill>
                <a:srgbClr val="000000"/>
              </a:solidFill>
            </a:endParaRPr>
          </a:p>
          <a:p>
            <a:pPr indent="0" lvl="0" marL="0" rtl="0" algn="l">
              <a:lnSpc>
                <a:spcPct val="95000"/>
              </a:lnSpc>
              <a:spcBef>
                <a:spcPts val="1200"/>
              </a:spcBef>
              <a:spcAft>
                <a:spcPts val="1200"/>
              </a:spcAft>
              <a:buSzPts val="605"/>
              <a:buNone/>
            </a:pPr>
            <a:r>
              <a:t/>
            </a:r>
            <a:endParaRPr sz="1615">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632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Purpose and Objectives of Reverse Engineering</a:t>
            </a:r>
            <a:endParaRPr/>
          </a:p>
        </p:txBody>
      </p:sp>
      <p:sp>
        <p:nvSpPr>
          <p:cNvPr id="111" name="Google Shape;111;p17"/>
          <p:cNvSpPr txBox="1"/>
          <p:nvPr>
            <p:ph idx="1" type="body"/>
          </p:nvPr>
        </p:nvSpPr>
        <p:spPr>
          <a:xfrm>
            <a:off x="729450" y="1367150"/>
            <a:ext cx="7688700" cy="346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000000"/>
                </a:solidFill>
              </a:rPr>
              <a:t>Objectives:</a:t>
            </a:r>
            <a:endParaRPr sz="1700">
              <a:solidFill>
                <a:srgbClr val="000000"/>
              </a:solidFill>
            </a:endParaRPr>
          </a:p>
          <a:p>
            <a:pPr indent="-336550" lvl="0" marL="457200" rtl="0" algn="l">
              <a:spcBef>
                <a:spcPts val="1200"/>
              </a:spcBef>
              <a:spcAft>
                <a:spcPts val="0"/>
              </a:spcAft>
              <a:buClr>
                <a:srgbClr val="000000"/>
              </a:buClr>
              <a:buSzPts val="1700"/>
              <a:buAutoNum type="arabicPeriod"/>
            </a:pPr>
            <a:r>
              <a:rPr b="1" lang="en" sz="1700">
                <a:solidFill>
                  <a:srgbClr val="000000"/>
                </a:solidFill>
              </a:rPr>
              <a:t>To recover lost information:</a:t>
            </a:r>
            <a:r>
              <a:rPr lang="en" sz="1700">
                <a:solidFill>
                  <a:srgbClr val="000000"/>
                </a:solidFill>
              </a:rPr>
              <a:t> With time, a system undergoes a series of changes. Documentation for the requirements specification and design may not be kept up to date and may not even exist. This makes the code the only source of information about the system. Reverse engineering tools allow this information to be recovered</a:t>
            </a:r>
            <a:endParaRPr sz="1700">
              <a:solidFill>
                <a:srgbClr val="000000"/>
              </a:solidFill>
            </a:endParaRPr>
          </a:p>
          <a:p>
            <a:pPr indent="-336550" lvl="0" marL="457200" rtl="0" algn="l">
              <a:spcBef>
                <a:spcPts val="0"/>
              </a:spcBef>
              <a:spcAft>
                <a:spcPts val="0"/>
              </a:spcAft>
              <a:buClr>
                <a:srgbClr val="000000"/>
              </a:buClr>
              <a:buSzPts val="1700"/>
              <a:buAutoNum type="arabicPeriod"/>
            </a:pPr>
            <a:r>
              <a:rPr b="1" lang="en" sz="1700">
                <a:solidFill>
                  <a:srgbClr val="000000"/>
                </a:solidFill>
              </a:rPr>
              <a:t>To facilitate migration between platforms:</a:t>
            </a:r>
            <a:r>
              <a:rPr lang="en" sz="1700">
                <a:solidFill>
                  <a:srgbClr val="000000"/>
                </a:solidFill>
              </a:rPr>
              <a:t> In order to take advantage of a new software platform, (for example, a CASE environment or hardware platform (for example, a parallel architecture) a combination of reverse and forward engineering can be used.</a:t>
            </a:r>
            <a:endParaRPr sz="17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632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Purpose and Objectives of Reverse Engineering</a:t>
            </a:r>
            <a:endParaRPr/>
          </a:p>
        </p:txBody>
      </p:sp>
      <p:sp>
        <p:nvSpPr>
          <p:cNvPr id="117" name="Google Shape;117;p18"/>
          <p:cNvSpPr txBox="1"/>
          <p:nvPr>
            <p:ph idx="1" type="body"/>
          </p:nvPr>
        </p:nvSpPr>
        <p:spPr>
          <a:xfrm>
            <a:off x="729450" y="1367150"/>
            <a:ext cx="7688700" cy="346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000000"/>
                </a:solidFill>
              </a:rPr>
              <a:t>Objectives:</a:t>
            </a:r>
            <a:endParaRPr sz="1700">
              <a:solidFill>
                <a:srgbClr val="000000"/>
              </a:solidFill>
            </a:endParaRPr>
          </a:p>
          <a:p>
            <a:pPr indent="0" lvl="0" marL="0" rtl="0" algn="l">
              <a:spcBef>
                <a:spcPts val="1200"/>
              </a:spcBef>
              <a:spcAft>
                <a:spcPts val="0"/>
              </a:spcAft>
              <a:buNone/>
            </a:pPr>
            <a:r>
              <a:rPr b="1" lang="en" sz="1700">
                <a:solidFill>
                  <a:srgbClr val="000000"/>
                </a:solidFill>
              </a:rPr>
              <a:t>3. To improve or provide documentation:</a:t>
            </a:r>
            <a:r>
              <a:rPr lang="en" sz="1700">
                <a:solidFill>
                  <a:srgbClr val="000000"/>
                </a:solidFill>
              </a:rPr>
              <a:t> RE T</a:t>
            </a:r>
            <a:r>
              <a:rPr lang="en" sz="1700">
                <a:solidFill>
                  <a:srgbClr val="000000"/>
                </a:solidFill>
              </a:rPr>
              <a:t>ools can be used to augment inadequate documentation or to provide new</a:t>
            </a:r>
            <a:endParaRPr sz="1700">
              <a:solidFill>
                <a:srgbClr val="000000"/>
              </a:solidFill>
            </a:endParaRPr>
          </a:p>
          <a:p>
            <a:pPr indent="0" lvl="0" marL="0" rtl="0" algn="l">
              <a:spcBef>
                <a:spcPts val="1200"/>
              </a:spcBef>
              <a:spcAft>
                <a:spcPts val="1200"/>
              </a:spcAft>
              <a:buNone/>
            </a:pPr>
            <a:r>
              <a:rPr b="1" lang="en" sz="1700">
                <a:solidFill>
                  <a:srgbClr val="000000"/>
                </a:solidFill>
              </a:rPr>
              <a:t>4. To provide alternative views</a:t>
            </a:r>
            <a:r>
              <a:rPr b="1" lang="en" sz="1700">
                <a:solidFill>
                  <a:srgbClr val="000000"/>
                </a:solidFill>
              </a:rPr>
              <a:t>:</a:t>
            </a:r>
            <a:r>
              <a:rPr lang="en" sz="1700">
                <a:solidFill>
                  <a:srgbClr val="000000"/>
                </a:solidFill>
              </a:rPr>
              <a:t> </a:t>
            </a:r>
            <a:r>
              <a:rPr lang="en" sz="1700">
                <a:solidFill>
                  <a:srgbClr val="000000"/>
                </a:solidFill>
              </a:rPr>
              <a:t>Redocumentation tools can be used to provide alternative documentation such as data flow diagrams, control flow diagrams and entity-relationship diagrams in addition to the existing documentation. This is a means whereby other views of the system can be obtained. </a:t>
            </a:r>
            <a:br>
              <a:rPr lang="en" sz="1700">
                <a:solidFill>
                  <a:srgbClr val="000000"/>
                </a:solidFill>
              </a:rPr>
            </a:br>
            <a:r>
              <a:rPr lang="en" sz="1700">
                <a:solidFill>
                  <a:srgbClr val="000000"/>
                </a:solidFill>
              </a:rPr>
              <a:t>For example, data flow diagrams portray the system from the point of view of data flow within the system and outside. Control flow diagrams, on the other hand, show the system from the perspective of the flow of control between the different components.</a:t>
            </a:r>
            <a:endParaRPr sz="17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632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Purpose and Objectives of Reverse Engineering</a:t>
            </a:r>
            <a:endParaRPr/>
          </a:p>
        </p:txBody>
      </p:sp>
      <p:sp>
        <p:nvSpPr>
          <p:cNvPr id="123" name="Google Shape;123;p19"/>
          <p:cNvSpPr txBox="1"/>
          <p:nvPr>
            <p:ph idx="1" type="body"/>
          </p:nvPr>
        </p:nvSpPr>
        <p:spPr>
          <a:xfrm>
            <a:off x="729450" y="1367150"/>
            <a:ext cx="7688700" cy="346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000000"/>
                </a:solidFill>
              </a:rPr>
              <a:t>Objectives:</a:t>
            </a:r>
            <a:endParaRPr sz="1700">
              <a:solidFill>
                <a:srgbClr val="000000"/>
              </a:solidFill>
            </a:endParaRPr>
          </a:p>
          <a:p>
            <a:pPr indent="0" lvl="0" marL="0" rtl="0" algn="l">
              <a:spcBef>
                <a:spcPts val="1200"/>
              </a:spcBef>
              <a:spcAft>
                <a:spcPts val="0"/>
              </a:spcAft>
              <a:buNone/>
            </a:pPr>
            <a:r>
              <a:rPr b="1" lang="en" sz="1700">
                <a:solidFill>
                  <a:srgbClr val="000000"/>
                </a:solidFill>
              </a:rPr>
              <a:t>5</a:t>
            </a:r>
            <a:r>
              <a:rPr b="1" lang="en" sz="1700">
                <a:solidFill>
                  <a:srgbClr val="000000"/>
                </a:solidFill>
              </a:rPr>
              <a:t>. </a:t>
            </a:r>
            <a:r>
              <a:rPr b="1" lang="en" sz="1700">
                <a:solidFill>
                  <a:srgbClr val="000000"/>
                </a:solidFill>
              </a:rPr>
              <a:t>To extract reusable components</a:t>
            </a:r>
            <a:r>
              <a:rPr b="1" lang="en" sz="1700">
                <a:solidFill>
                  <a:srgbClr val="000000"/>
                </a:solidFill>
              </a:rPr>
              <a:t>:</a:t>
            </a:r>
            <a:r>
              <a:rPr lang="en" sz="1700">
                <a:solidFill>
                  <a:srgbClr val="000000"/>
                </a:solidFill>
              </a:rPr>
              <a:t> T</a:t>
            </a:r>
            <a:r>
              <a:rPr lang="en" sz="1700">
                <a:solidFill>
                  <a:srgbClr val="000000"/>
                </a:solidFill>
              </a:rPr>
              <a:t>he use of existing program components can lead to an increase in productivity and improvement in product quality. Success in reusing components depends in part on their availability. </a:t>
            </a:r>
            <a:endParaRPr sz="1700">
              <a:solidFill>
                <a:srgbClr val="000000"/>
              </a:solidFill>
            </a:endParaRPr>
          </a:p>
          <a:p>
            <a:pPr indent="0" lvl="0" marL="0" rtl="0" algn="l">
              <a:spcBef>
                <a:spcPts val="1200"/>
              </a:spcBef>
              <a:spcAft>
                <a:spcPts val="0"/>
              </a:spcAft>
              <a:buNone/>
            </a:pPr>
            <a:r>
              <a:rPr lang="en" sz="1700">
                <a:solidFill>
                  <a:srgbClr val="000000"/>
                </a:solidFill>
              </a:rPr>
              <a:t> </a:t>
            </a:r>
            <a:r>
              <a:rPr b="1" lang="en" sz="1700">
                <a:solidFill>
                  <a:srgbClr val="000000"/>
                </a:solidFill>
              </a:rPr>
              <a:t>6</a:t>
            </a:r>
            <a:r>
              <a:rPr b="1" lang="en" sz="1700">
                <a:solidFill>
                  <a:srgbClr val="000000"/>
                </a:solidFill>
              </a:rPr>
              <a:t>. </a:t>
            </a:r>
            <a:r>
              <a:rPr b="1" lang="en" sz="1700">
                <a:solidFill>
                  <a:srgbClr val="000000"/>
                </a:solidFill>
              </a:rPr>
              <a:t>To cope with complexity</a:t>
            </a:r>
            <a:r>
              <a:rPr b="1" lang="en" sz="1700">
                <a:solidFill>
                  <a:srgbClr val="000000"/>
                </a:solidFill>
              </a:rPr>
              <a:t>:</a:t>
            </a:r>
            <a:r>
              <a:rPr lang="en" sz="1700">
                <a:solidFill>
                  <a:srgbClr val="000000"/>
                </a:solidFill>
              </a:rPr>
              <a:t> </a:t>
            </a:r>
            <a:r>
              <a:rPr lang="en" sz="1700">
                <a:solidFill>
                  <a:srgbClr val="000000"/>
                </a:solidFill>
              </a:rPr>
              <a:t>One of the major problems with legacy systems is that as they evolve, their complexity increases.  This complexity must be dealt with by abstracting system information relevant to the change and ignoring that which is irrelevant </a:t>
            </a:r>
            <a:endParaRPr sz="1700">
              <a:solidFill>
                <a:srgbClr val="000000"/>
              </a:solidFill>
            </a:endParaRPr>
          </a:p>
          <a:p>
            <a:pPr indent="0" lvl="0" marL="0" rtl="0" algn="l">
              <a:spcBef>
                <a:spcPts val="1200"/>
              </a:spcBef>
              <a:spcAft>
                <a:spcPts val="1200"/>
              </a:spcAft>
              <a:buNone/>
            </a:pPr>
            <a:r>
              <a:t/>
            </a:r>
            <a:endParaRPr sz="17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632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Purpose and Objectives of Reverse Engineering</a:t>
            </a:r>
            <a:endParaRPr/>
          </a:p>
        </p:txBody>
      </p:sp>
      <p:sp>
        <p:nvSpPr>
          <p:cNvPr id="129" name="Google Shape;129;p20"/>
          <p:cNvSpPr txBox="1"/>
          <p:nvPr>
            <p:ph idx="1" type="body"/>
          </p:nvPr>
        </p:nvSpPr>
        <p:spPr>
          <a:xfrm>
            <a:off x="729450" y="1367150"/>
            <a:ext cx="7688700" cy="346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000000"/>
                </a:solidFill>
              </a:rPr>
              <a:t>Objectives:</a:t>
            </a:r>
            <a:endParaRPr sz="1700">
              <a:solidFill>
                <a:srgbClr val="000000"/>
              </a:solidFill>
            </a:endParaRPr>
          </a:p>
          <a:p>
            <a:pPr indent="0" lvl="0" marL="0" rtl="0" algn="l">
              <a:spcBef>
                <a:spcPts val="1200"/>
              </a:spcBef>
              <a:spcAft>
                <a:spcPts val="0"/>
              </a:spcAft>
              <a:buNone/>
            </a:pPr>
            <a:r>
              <a:rPr b="1" lang="en" sz="1700">
                <a:solidFill>
                  <a:srgbClr val="000000"/>
                </a:solidFill>
              </a:rPr>
              <a:t>7</a:t>
            </a:r>
            <a:r>
              <a:rPr b="1" lang="en" sz="1700">
                <a:solidFill>
                  <a:srgbClr val="000000"/>
                </a:solidFill>
              </a:rPr>
              <a:t>.</a:t>
            </a:r>
            <a:r>
              <a:rPr b="1" lang="en" sz="1700">
                <a:solidFill>
                  <a:srgbClr val="000000"/>
                </a:solidFill>
              </a:rPr>
              <a:t> </a:t>
            </a:r>
            <a:r>
              <a:rPr b="1" lang="en" sz="1700">
                <a:solidFill>
                  <a:srgbClr val="000000"/>
                </a:solidFill>
              </a:rPr>
              <a:t>To detect side effects:</a:t>
            </a:r>
            <a:r>
              <a:rPr lang="en" sz="1700">
                <a:solidFill>
                  <a:srgbClr val="000000"/>
                </a:solidFill>
              </a:rPr>
              <a:t> In cases where the maintainer lacks a global view of the system, ripple effects are a common result of change. That is, undesired side effects are caused and anomalies go unnoticed.</a:t>
            </a:r>
            <a:endParaRPr sz="1700">
              <a:solidFill>
                <a:srgbClr val="000000"/>
              </a:solidFill>
            </a:endParaRPr>
          </a:p>
          <a:p>
            <a:pPr indent="0" lvl="0" marL="0" rtl="0" algn="l">
              <a:spcBef>
                <a:spcPts val="1200"/>
              </a:spcBef>
              <a:spcAft>
                <a:spcPts val="0"/>
              </a:spcAft>
              <a:buNone/>
            </a:pPr>
            <a:r>
              <a:rPr b="1" lang="en" sz="1700">
                <a:solidFill>
                  <a:srgbClr val="000000"/>
                </a:solidFill>
              </a:rPr>
              <a:t>8</a:t>
            </a:r>
            <a:r>
              <a:rPr b="1" lang="en" sz="1700">
                <a:solidFill>
                  <a:srgbClr val="000000"/>
                </a:solidFill>
              </a:rPr>
              <a:t>. </a:t>
            </a:r>
            <a:r>
              <a:rPr b="1" lang="en" sz="1700">
                <a:solidFill>
                  <a:srgbClr val="000000"/>
                </a:solidFill>
              </a:rPr>
              <a:t>To reduce maintenance effort:</a:t>
            </a:r>
            <a:r>
              <a:rPr lang="en" sz="1700">
                <a:solidFill>
                  <a:srgbClr val="000000"/>
                </a:solidFill>
              </a:rPr>
              <a:t> </a:t>
            </a:r>
            <a:r>
              <a:rPr lang="en" sz="1700">
                <a:solidFill>
                  <a:srgbClr val="000000"/>
                </a:solidFill>
              </a:rPr>
              <a:t>A large percentage of the total time required to make a change goes into understanding programs. Reverse engineering has the potential to alleviate these problems. </a:t>
            </a:r>
            <a:endParaRPr sz="1700">
              <a:solidFill>
                <a:srgbClr val="000000"/>
              </a:solidFill>
            </a:endParaRPr>
          </a:p>
          <a:p>
            <a:pPr indent="0" lvl="0" marL="0" rtl="0" algn="l">
              <a:spcBef>
                <a:spcPts val="1200"/>
              </a:spcBef>
              <a:spcAft>
                <a:spcPts val="0"/>
              </a:spcAft>
              <a:buNone/>
            </a:pPr>
            <a:r>
              <a:t/>
            </a:r>
            <a:endParaRPr sz="1700">
              <a:solidFill>
                <a:srgbClr val="000000"/>
              </a:solidFill>
            </a:endParaRPr>
          </a:p>
          <a:p>
            <a:pPr indent="0" lvl="0" marL="0" rtl="0" algn="l">
              <a:spcBef>
                <a:spcPts val="1200"/>
              </a:spcBef>
              <a:spcAft>
                <a:spcPts val="1200"/>
              </a:spcAft>
              <a:buNone/>
            </a:pPr>
            <a:r>
              <a:t/>
            </a:r>
            <a:endParaRPr sz="17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729450" y="632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Purpose and Objectives of Reverse Engineering</a:t>
            </a:r>
            <a:endParaRPr/>
          </a:p>
        </p:txBody>
      </p:sp>
      <p:sp>
        <p:nvSpPr>
          <p:cNvPr id="135" name="Google Shape;135;p21"/>
          <p:cNvSpPr txBox="1"/>
          <p:nvPr>
            <p:ph idx="1" type="body"/>
          </p:nvPr>
        </p:nvSpPr>
        <p:spPr>
          <a:xfrm>
            <a:off x="729450" y="1367150"/>
            <a:ext cx="7688700" cy="3469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6" name="Google Shape;136;p21"/>
          <p:cNvPicPr preferRelativeResize="0"/>
          <p:nvPr/>
        </p:nvPicPr>
        <p:blipFill>
          <a:blip r:embed="rId3">
            <a:alphaModFix/>
          </a:blip>
          <a:stretch>
            <a:fillRect/>
          </a:stretch>
        </p:blipFill>
        <p:spPr>
          <a:xfrm>
            <a:off x="809701" y="1254050"/>
            <a:ext cx="7360450" cy="390677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