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8" r:id="rId2"/>
    <p:sldId id="256" r:id="rId3"/>
    <p:sldId id="270" r:id="rId4"/>
    <p:sldId id="271" r:id="rId5"/>
    <p:sldId id="272" r:id="rId6"/>
    <p:sldId id="274" r:id="rId7"/>
    <p:sldId id="273" r:id="rId8"/>
    <p:sldId id="275" r:id="rId9"/>
    <p:sldId id="276" r:id="rId10"/>
    <p:sldId id="277" r:id="rId11"/>
    <p:sldId id="279" r:id="rId12"/>
    <p:sldId id="278" r:id="rId13"/>
    <p:sldId id="280" r:id="rId14"/>
    <p:sldId id="281" r:id="rId15"/>
    <p:sldId id="286" r:id="rId16"/>
    <p:sldId id="282" r:id="rId17"/>
    <p:sldId id="283" r:id="rId18"/>
    <p:sldId id="284" r:id="rId19"/>
    <p:sldId id="285" r:id="rId20"/>
    <p:sldId id="287" r:id="rId21"/>
    <p:sldId id="288" r:id="rId22"/>
    <p:sldId id="289"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56F489-E73D-4CA1-8E59-59BB11240194}">
          <p14:sldIdLst>
            <p14:sldId id="268"/>
            <p14:sldId id="256"/>
            <p14:sldId id="270"/>
            <p14:sldId id="271"/>
            <p14:sldId id="272"/>
            <p14:sldId id="274"/>
            <p14:sldId id="273"/>
            <p14:sldId id="275"/>
            <p14:sldId id="276"/>
            <p14:sldId id="277"/>
            <p14:sldId id="279"/>
            <p14:sldId id="278"/>
            <p14:sldId id="280"/>
            <p14:sldId id="281"/>
            <p14:sldId id="286"/>
            <p14:sldId id="282"/>
            <p14:sldId id="283"/>
            <p14:sldId id="284"/>
            <p14:sldId id="285"/>
            <p14:sldId id="287"/>
            <p14:sldId id="288"/>
            <p14:sldId id="289"/>
            <p14:sldId id="290"/>
          </p14:sldIdLst>
        </p14:section>
        <p14:section name="Untitled Section" id="{CF6680AD-C72E-49C6-956E-5EFFA14E28FD}">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4" autoAdjust="0"/>
  </p:normalViewPr>
  <p:slideViewPr>
    <p:cSldViewPr snapToGrid="0" snapToObjects="1">
      <p:cViewPr varScale="1">
        <p:scale>
          <a:sx n="104" d="100"/>
          <a:sy n="104" d="100"/>
        </p:scale>
        <p:origin x="114" y="1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2EF41-29C9-4756-A047-77F99B3DF4E3}"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C73D1-9134-4011-85A5-467FB69B7F46}" type="slidenum">
              <a:rPr lang="en-US" smtClean="0"/>
              <a:t>‹#›</a:t>
            </a:fld>
            <a:endParaRPr lang="en-US"/>
          </a:p>
        </p:txBody>
      </p:sp>
    </p:spTree>
    <p:extLst>
      <p:ext uri="{BB962C8B-B14F-4D97-AF65-F5344CB8AC3E}">
        <p14:creationId xmlns:p14="http://schemas.microsoft.com/office/powerpoint/2010/main" val="189178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C73D1-9134-4011-85A5-467FB69B7F46}" type="slidenum">
              <a:rPr lang="en-US" smtClean="0"/>
              <a:t>11</a:t>
            </a:fld>
            <a:endParaRPr lang="en-US"/>
          </a:p>
        </p:txBody>
      </p:sp>
    </p:spTree>
    <p:extLst>
      <p:ext uri="{BB962C8B-B14F-4D97-AF65-F5344CB8AC3E}">
        <p14:creationId xmlns:p14="http://schemas.microsoft.com/office/powerpoint/2010/main" val="219786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BF42E-8389-3386-89D9-E88CC4775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640F7C-2D05-6F2C-8E56-B6B9808039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1CD6B-8CEF-298C-B12E-34D58CC88C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D17606-1B87-E9DC-7ADE-B7AE2A3C29EB}"/>
              </a:ext>
            </a:extLst>
          </p:cNvPr>
          <p:cNvSpPr>
            <a:spLocks noGrp="1"/>
          </p:cNvSpPr>
          <p:nvPr>
            <p:ph type="sldNum" sz="quarter" idx="5"/>
          </p:nvPr>
        </p:nvSpPr>
        <p:spPr/>
        <p:txBody>
          <a:bodyPr/>
          <a:lstStyle/>
          <a:p>
            <a:fld id="{B39C73D1-9134-4011-85A5-467FB69B7F46}" type="slidenum">
              <a:rPr lang="en-US" smtClean="0"/>
              <a:t>22</a:t>
            </a:fld>
            <a:endParaRPr lang="en-US"/>
          </a:p>
        </p:txBody>
      </p:sp>
    </p:spTree>
    <p:extLst>
      <p:ext uri="{BB962C8B-B14F-4D97-AF65-F5344CB8AC3E}">
        <p14:creationId xmlns:p14="http://schemas.microsoft.com/office/powerpoint/2010/main" val="303145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7F6D4-E398-DD9D-1C27-1ECBDA9C0C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51B22-9AEA-6662-9A69-68E19ED440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774237-4973-AE73-7CEB-7162EC3373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E679B-FAFC-55D0-978C-E37D6CFF8DB7}"/>
              </a:ext>
            </a:extLst>
          </p:cNvPr>
          <p:cNvSpPr>
            <a:spLocks noGrp="1"/>
          </p:cNvSpPr>
          <p:nvPr>
            <p:ph type="sldNum" sz="quarter" idx="5"/>
          </p:nvPr>
        </p:nvSpPr>
        <p:spPr/>
        <p:txBody>
          <a:bodyPr/>
          <a:lstStyle/>
          <a:p>
            <a:fld id="{B39C73D1-9134-4011-85A5-467FB69B7F46}" type="slidenum">
              <a:rPr lang="en-US" smtClean="0"/>
              <a:t>23</a:t>
            </a:fld>
            <a:endParaRPr lang="en-US"/>
          </a:p>
        </p:txBody>
      </p:sp>
    </p:spTree>
    <p:extLst>
      <p:ext uri="{BB962C8B-B14F-4D97-AF65-F5344CB8AC3E}">
        <p14:creationId xmlns:p14="http://schemas.microsoft.com/office/powerpoint/2010/main" val="343376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C73D1-9134-4011-85A5-467FB69B7F46}" type="slidenum">
              <a:rPr lang="en-US" smtClean="0"/>
              <a:t>12</a:t>
            </a:fld>
            <a:endParaRPr lang="en-US"/>
          </a:p>
        </p:txBody>
      </p:sp>
    </p:spTree>
    <p:extLst>
      <p:ext uri="{BB962C8B-B14F-4D97-AF65-F5344CB8AC3E}">
        <p14:creationId xmlns:p14="http://schemas.microsoft.com/office/powerpoint/2010/main" val="181285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B75E-A140-A2DD-DE75-19AF069B4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B580C-B4E0-14ED-7B81-6C843A6A49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F564F-5F20-8EDF-A442-AF565A70EE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CF1E46-22E9-B0D9-EF76-D39FED9180FB}"/>
              </a:ext>
            </a:extLst>
          </p:cNvPr>
          <p:cNvSpPr>
            <a:spLocks noGrp="1"/>
          </p:cNvSpPr>
          <p:nvPr>
            <p:ph type="sldNum" sz="quarter" idx="5"/>
          </p:nvPr>
        </p:nvSpPr>
        <p:spPr/>
        <p:txBody>
          <a:bodyPr/>
          <a:lstStyle/>
          <a:p>
            <a:fld id="{B39C73D1-9134-4011-85A5-467FB69B7F46}" type="slidenum">
              <a:rPr lang="en-US" smtClean="0"/>
              <a:t>13</a:t>
            </a:fld>
            <a:endParaRPr lang="en-US"/>
          </a:p>
        </p:txBody>
      </p:sp>
    </p:spTree>
    <p:extLst>
      <p:ext uri="{BB962C8B-B14F-4D97-AF65-F5344CB8AC3E}">
        <p14:creationId xmlns:p14="http://schemas.microsoft.com/office/powerpoint/2010/main" val="402671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020D7-7970-3CFB-A2CE-5323C482FD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2C4EF-4824-E127-2FC6-42DCB5D96B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725EDB-7077-568C-5F40-9A46F69831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11F6DE-5DF1-A084-774F-9F6387101CC8}"/>
              </a:ext>
            </a:extLst>
          </p:cNvPr>
          <p:cNvSpPr>
            <a:spLocks noGrp="1"/>
          </p:cNvSpPr>
          <p:nvPr>
            <p:ph type="sldNum" sz="quarter" idx="5"/>
          </p:nvPr>
        </p:nvSpPr>
        <p:spPr/>
        <p:txBody>
          <a:bodyPr/>
          <a:lstStyle/>
          <a:p>
            <a:fld id="{B39C73D1-9134-4011-85A5-467FB69B7F46}" type="slidenum">
              <a:rPr lang="en-US" smtClean="0"/>
              <a:t>14</a:t>
            </a:fld>
            <a:endParaRPr lang="en-US"/>
          </a:p>
        </p:txBody>
      </p:sp>
    </p:spTree>
    <p:extLst>
      <p:ext uri="{BB962C8B-B14F-4D97-AF65-F5344CB8AC3E}">
        <p14:creationId xmlns:p14="http://schemas.microsoft.com/office/powerpoint/2010/main" val="77956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9C3A7-9BDE-C1E1-4340-8B53ACA20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89659-AEFB-1F15-4E80-459750139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97C62D-0D6D-F3C1-E2DB-2514D64D59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C5DC65-5A3B-D815-1FFF-4ACAEB5424B6}"/>
              </a:ext>
            </a:extLst>
          </p:cNvPr>
          <p:cNvSpPr>
            <a:spLocks noGrp="1"/>
          </p:cNvSpPr>
          <p:nvPr>
            <p:ph type="sldNum" sz="quarter" idx="5"/>
          </p:nvPr>
        </p:nvSpPr>
        <p:spPr/>
        <p:txBody>
          <a:bodyPr/>
          <a:lstStyle/>
          <a:p>
            <a:fld id="{B39C73D1-9134-4011-85A5-467FB69B7F46}" type="slidenum">
              <a:rPr lang="en-US" smtClean="0"/>
              <a:t>15</a:t>
            </a:fld>
            <a:endParaRPr lang="en-US"/>
          </a:p>
        </p:txBody>
      </p:sp>
    </p:spTree>
    <p:extLst>
      <p:ext uri="{BB962C8B-B14F-4D97-AF65-F5344CB8AC3E}">
        <p14:creationId xmlns:p14="http://schemas.microsoft.com/office/powerpoint/2010/main" val="29377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C73D1-9134-4011-85A5-467FB69B7F46}" type="slidenum">
              <a:rPr lang="en-US" smtClean="0"/>
              <a:t>18</a:t>
            </a:fld>
            <a:endParaRPr lang="en-US"/>
          </a:p>
        </p:txBody>
      </p:sp>
    </p:spTree>
    <p:extLst>
      <p:ext uri="{BB962C8B-B14F-4D97-AF65-F5344CB8AC3E}">
        <p14:creationId xmlns:p14="http://schemas.microsoft.com/office/powerpoint/2010/main" val="326998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5F837-CFEC-00DB-CB28-D88D896E9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CE4FA-DE0C-05FC-DB22-7F5B21519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FF722-7E30-39B2-E005-DDD2DEB69F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484B50-2094-5401-0C63-7C16C94FD275}"/>
              </a:ext>
            </a:extLst>
          </p:cNvPr>
          <p:cNvSpPr>
            <a:spLocks noGrp="1"/>
          </p:cNvSpPr>
          <p:nvPr>
            <p:ph type="sldNum" sz="quarter" idx="5"/>
          </p:nvPr>
        </p:nvSpPr>
        <p:spPr/>
        <p:txBody>
          <a:bodyPr/>
          <a:lstStyle/>
          <a:p>
            <a:fld id="{B39C73D1-9134-4011-85A5-467FB69B7F46}" type="slidenum">
              <a:rPr lang="en-US" smtClean="0"/>
              <a:t>19</a:t>
            </a:fld>
            <a:endParaRPr lang="en-US"/>
          </a:p>
        </p:txBody>
      </p:sp>
    </p:spTree>
    <p:extLst>
      <p:ext uri="{BB962C8B-B14F-4D97-AF65-F5344CB8AC3E}">
        <p14:creationId xmlns:p14="http://schemas.microsoft.com/office/powerpoint/2010/main" val="50293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4A34-DF81-7ED1-7E06-F5ABE5D1F5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22E599-87D3-5368-1DC6-C42D79E728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55A864-C967-0EED-D513-BF6E7BBEEE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7A8D12-C267-F001-7E1D-14035111B5C0}"/>
              </a:ext>
            </a:extLst>
          </p:cNvPr>
          <p:cNvSpPr>
            <a:spLocks noGrp="1"/>
          </p:cNvSpPr>
          <p:nvPr>
            <p:ph type="sldNum" sz="quarter" idx="5"/>
          </p:nvPr>
        </p:nvSpPr>
        <p:spPr/>
        <p:txBody>
          <a:bodyPr/>
          <a:lstStyle/>
          <a:p>
            <a:fld id="{B39C73D1-9134-4011-85A5-467FB69B7F46}" type="slidenum">
              <a:rPr lang="en-US" smtClean="0"/>
              <a:t>20</a:t>
            </a:fld>
            <a:endParaRPr lang="en-US"/>
          </a:p>
        </p:txBody>
      </p:sp>
    </p:spTree>
    <p:extLst>
      <p:ext uri="{BB962C8B-B14F-4D97-AF65-F5344CB8AC3E}">
        <p14:creationId xmlns:p14="http://schemas.microsoft.com/office/powerpoint/2010/main" val="133903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1C054-DC3C-1172-BECB-341C8920A1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6D880-E15C-43F3-2685-3A0900AAA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6D33B-EFCC-B9F7-D99A-B0F2B3D62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FF2042-1564-A6D7-97D8-FCC60217888B}"/>
              </a:ext>
            </a:extLst>
          </p:cNvPr>
          <p:cNvSpPr>
            <a:spLocks noGrp="1"/>
          </p:cNvSpPr>
          <p:nvPr>
            <p:ph type="sldNum" sz="quarter" idx="5"/>
          </p:nvPr>
        </p:nvSpPr>
        <p:spPr/>
        <p:txBody>
          <a:bodyPr/>
          <a:lstStyle/>
          <a:p>
            <a:fld id="{B39C73D1-9134-4011-85A5-467FB69B7F46}" type="slidenum">
              <a:rPr lang="en-US" smtClean="0"/>
              <a:t>21</a:t>
            </a:fld>
            <a:endParaRPr lang="en-US"/>
          </a:p>
        </p:txBody>
      </p:sp>
    </p:spTree>
    <p:extLst>
      <p:ext uri="{BB962C8B-B14F-4D97-AF65-F5344CB8AC3E}">
        <p14:creationId xmlns:p14="http://schemas.microsoft.com/office/powerpoint/2010/main" val="408787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12/16/2024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AE6C-150E-7EC3-7AC6-3D9511C7D5AD}"/>
              </a:ext>
            </a:extLst>
          </p:cNvPr>
          <p:cNvSpPr>
            <a:spLocks noGrp="1"/>
          </p:cNvSpPr>
          <p:nvPr>
            <p:ph type="ctrTitle"/>
          </p:nvPr>
        </p:nvSpPr>
        <p:spPr/>
        <p:txBody>
          <a:bodyPr>
            <a:normAutofit/>
          </a:bodyPr>
          <a:lstStyle/>
          <a:p>
            <a:r>
              <a:rPr lang="en-US" sz="3200" b="1" dirty="0">
                <a:solidFill>
                  <a:schemeClr val="tx1">
                    <a:lumMod val="75000"/>
                    <a:lumOff val="25000"/>
                  </a:schemeClr>
                </a:solidFill>
                <a:latin typeface="Aptos" panose="020B0004020202020204" pitchFamily="34" charset="0"/>
                <a:ea typeface="Malgun Gothic" panose="020B0503020000020004" pitchFamily="34" charset="-127"/>
                <a:cs typeface="Times New Roman" panose="02020603050405020304" pitchFamily="18" charset="0"/>
              </a:rPr>
              <a:t>EEG-Based Sleep Stage Classification Using ML and DL Approaches</a:t>
            </a:r>
            <a:endParaRPr lang="en-US" sz="6600" dirty="0">
              <a:solidFill>
                <a:schemeClr val="tx1">
                  <a:lumMod val="75000"/>
                  <a:lumOff val="25000"/>
                </a:schemeClr>
              </a:solidFill>
            </a:endParaRPr>
          </a:p>
        </p:txBody>
      </p:sp>
      <p:sp>
        <p:nvSpPr>
          <p:cNvPr id="3" name="Subtitle 2">
            <a:extLst>
              <a:ext uri="{FF2B5EF4-FFF2-40B4-BE49-F238E27FC236}">
                <a16:creationId xmlns:a16="http://schemas.microsoft.com/office/drawing/2014/main" id="{8D61704B-09C5-22FB-F2D6-83E603AEC5CC}"/>
              </a:ext>
            </a:extLst>
          </p:cNvPr>
          <p:cNvSpPr>
            <a:spLocks noGrp="1"/>
          </p:cNvSpPr>
          <p:nvPr>
            <p:ph type="subTitle" idx="1"/>
          </p:nvPr>
        </p:nvSpPr>
        <p:spPr>
          <a:xfrm>
            <a:off x="1828800" y="3886199"/>
            <a:ext cx="8534400" cy="2736273"/>
          </a:xfrm>
        </p:spPr>
        <p:txBody>
          <a:bodyPr>
            <a:normAutofit lnSpcReduction="10000"/>
          </a:bodyPr>
          <a:lstStyle/>
          <a:p>
            <a:r>
              <a:rPr lang="en-US" sz="2400" b="1" kern="100" dirty="0">
                <a:latin typeface="Aptos" panose="020B0004020202020204" pitchFamily="34" charset="0"/>
                <a:ea typeface="Malgun Gothic" panose="020B0503020000020004" pitchFamily="34" charset="-127"/>
                <a:cs typeface="Times New Roman" panose="02020603050405020304" pitchFamily="18" charset="0"/>
              </a:rPr>
              <a:t>A Comparative Study of Random Forest and LSTM Models with Temporal Context</a:t>
            </a:r>
          </a:p>
          <a:p>
            <a:endParaRPr lang="en-US" sz="2400" b="1" kern="100" dirty="0">
              <a:latin typeface="Aptos" panose="020B0004020202020204" pitchFamily="34" charset="0"/>
              <a:ea typeface="Malgun Gothic" panose="020B0503020000020004" pitchFamily="34" charset="-127"/>
              <a:cs typeface="Times New Roman" panose="02020603050405020304" pitchFamily="18" charset="0"/>
            </a:endParaRPr>
          </a:p>
          <a:p>
            <a:endParaRPr lang="en-US" sz="2400" b="1" kern="100" dirty="0">
              <a:latin typeface="Aptos" panose="020B0004020202020204" pitchFamily="34" charset="0"/>
              <a:ea typeface="Malgun Gothic" panose="020B0503020000020004" pitchFamily="34" charset="-127"/>
              <a:cs typeface="Times New Roman" panose="02020603050405020304" pitchFamily="18" charset="0"/>
            </a:endParaRPr>
          </a:p>
          <a:p>
            <a:endParaRPr lang="en-US" sz="2400" b="1" kern="100" dirty="0">
              <a:latin typeface="Aptos" panose="020B0004020202020204" pitchFamily="34" charset="0"/>
              <a:ea typeface="Malgun Gothic" panose="020B0503020000020004" pitchFamily="34" charset="-127"/>
              <a:cs typeface="Times New Roman" panose="02020603050405020304" pitchFamily="18" charset="0"/>
            </a:endParaRPr>
          </a:p>
          <a:p>
            <a:endParaRPr lang="en-US" sz="2400" kern="100" dirty="0">
              <a:latin typeface="Aptos" panose="020B0004020202020204" pitchFamily="34" charset="0"/>
              <a:ea typeface="Malgun Gothic" panose="020B0503020000020004" pitchFamily="34" charset="-127"/>
              <a:cs typeface="Times New Roman" panose="02020603050405020304" pitchFamily="18" charset="0"/>
            </a:endParaRPr>
          </a:p>
          <a:p>
            <a:r>
              <a:rPr lang="en-US" sz="1600" dirty="0">
                <a:latin typeface="Avenir Next LT Pro" panose="020B0504020202020204" pitchFamily="34" charset="0"/>
              </a:rPr>
              <a:t>Azim Chyngozhoev 20212003</a:t>
            </a:r>
          </a:p>
        </p:txBody>
      </p:sp>
    </p:spTree>
    <p:extLst>
      <p:ext uri="{BB962C8B-B14F-4D97-AF65-F5344CB8AC3E}">
        <p14:creationId xmlns:p14="http://schemas.microsoft.com/office/powerpoint/2010/main" val="60938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CB01E-1B8C-9FD3-9DF4-B2F68CDF96F9}"/>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CBF8F546-F03B-2EF7-8661-B0C06FF7F655}"/>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40CF815-59EE-7826-6C91-5871723105F4}"/>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EF5244-0CB4-313F-0E3E-66B899D6DAE0}"/>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Random Forest (RF): </a:t>
            </a:r>
          </a:p>
        </p:txBody>
      </p:sp>
      <p:sp>
        <p:nvSpPr>
          <p:cNvPr id="3" name="Content Placeholder 2">
            <a:extLst>
              <a:ext uri="{FF2B5EF4-FFF2-40B4-BE49-F238E27FC236}">
                <a16:creationId xmlns:a16="http://schemas.microsoft.com/office/drawing/2014/main" id="{8CC5B1AC-FBF5-76C1-EEF3-3FBA706ED0B0}"/>
              </a:ext>
            </a:extLst>
          </p:cNvPr>
          <p:cNvSpPr>
            <a:spLocks noGrp="1"/>
          </p:cNvSpPr>
          <p:nvPr>
            <p:ph idx="1"/>
          </p:nvPr>
        </p:nvSpPr>
        <p:spPr>
          <a:xfrm>
            <a:off x="431800" y="203201"/>
            <a:ext cx="7639205" cy="528638"/>
          </a:xfrm>
        </p:spPr>
        <p:txBody>
          <a:bodyPr>
            <a:normAutofit/>
          </a:bodyPr>
          <a:lstStyle/>
          <a:p>
            <a:pPr>
              <a:lnSpc>
                <a:spcPct val="150000"/>
              </a:lnSpc>
              <a:buAutoNum type="arabicPeriod"/>
            </a:pPr>
            <a:r>
              <a:rPr lang="en-US" sz="1800" b="1" dirty="0">
                <a:solidFill>
                  <a:schemeClr val="bg1"/>
                </a:solidFill>
                <a:latin typeface="Avenir Next LT Pro Light" panose="020B0304020202020204" pitchFamily="34" charset="0"/>
              </a:rPr>
              <a:t>RF_LOSO: Generalized across subjects.</a:t>
            </a:r>
          </a:p>
          <a:p>
            <a:pPr>
              <a:lnSpc>
                <a:spcPct val="150000"/>
              </a:lnSpc>
              <a:buAutoNum type="arabicPeriod"/>
            </a:pPr>
            <a:endParaRPr lang="en-US" sz="1800" b="1" dirty="0">
              <a:solidFill>
                <a:schemeClr val="bg1"/>
              </a:solidFill>
              <a:latin typeface="Avenir Next LT Pro Light" panose="020B0304020202020204" pitchFamily="34" charset="0"/>
            </a:endParaRPr>
          </a:p>
          <a:p>
            <a:pPr marL="0" indent="0">
              <a:lnSpc>
                <a:spcPct val="150000"/>
              </a:lnSpc>
              <a:buNone/>
            </a:pPr>
            <a:endParaRPr lang="en-US" sz="1800" b="1" dirty="0">
              <a:solidFill>
                <a:schemeClr val="bg1"/>
              </a:solidFill>
              <a:latin typeface="Avenir Next LT Pro Light" panose="020B0304020202020204" pitchFamily="34" charset="0"/>
            </a:endParaRPr>
          </a:p>
        </p:txBody>
      </p:sp>
      <p:pic>
        <p:nvPicPr>
          <p:cNvPr id="4098" name="Picture 2">
            <a:extLst>
              <a:ext uri="{FF2B5EF4-FFF2-40B4-BE49-F238E27FC236}">
                <a16:creationId xmlns:a16="http://schemas.microsoft.com/office/drawing/2014/main" id="{8C1CA616-4FE8-58B7-3CE6-EF3A9CA4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28"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538158-1CD8-19DB-F8FD-3D3624074D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282" y="1608340"/>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938E4AE-2DC2-3B6F-4363-A675F6B20C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336" y="1608341"/>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0C284A8-5545-69B1-2741-33C65F2A90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9390"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47DEE8B-23F5-7680-71E5-C0C81D5543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2444" y="1607515"/>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F018240C-0317-1AC7-FA88-EE097871F1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27" y="3649763"/>
            <a:ext cx="2333055" cy="204142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89093DD6-9204-135F-1AB0-513FF913C6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3282" y="364679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D6DD49F6-660A-0534-87C2-A6A8D5CAFD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9735" y="3652736"/>
            <a:ext cx="2329657" cy="203845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76127372-89D8-FF10-8ED3-82473431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4391" y="364679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D1F14D58-C18D-54FB-CB1F-468D68B0DA7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27445" y="3658547"/>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24A76700-A329-1A47-8725-4730E578D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27"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43EF69A1-92E0-137A-2E73-E11745A24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681" y="1608340"/>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9F6238C5-962B-E97E-B5BE-E677C9730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735" y="1608341"/>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433807F9-FB18-9903-E3A4-E61193AFBA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2789"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54F1957C-10EE-BEAB-D634-C11F9B2C22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5843" y="1607515"/>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a:extLst>
              <a:ext uri="{FF2B5EF4-FFF2-40B4-BE49-F238E27FC236}">
                <a16:creationId xmlns:a16="http://schemas.microsoft.com/office/drawing/2014/main" id="{4829C77A-B908-8192-851C-8C5C8D7988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626" y="3649763"/>
            <a:ext cx="2333055" cy="204142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a:extLst>
              <a:ext uri="{FF2B5EF4-FFF2-40B4-BE49-F238E27FC236}">
                <a16:creationId xmlns:a16="http://schemas.microsoft.com/office/drawing/2014/main" id="{3B747AAC-2DBF-9933-BF77-F1FF26951A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6681" y="3646792"/>
            <a:ext cx="2333054" cy="204142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4DDB06B-59A3-02E7-7EE6-83380411C532}"/>
              </a:ext>
            </a:extLst>
          </p:cNvPr>
          <p:cNvSpPr txBox="1"/>
          <p:nvPr/>
        </p:nvSpPr>
        <p:spPr>
          <a:xfrm>
            <a:off x="1088704" y="1195581"/>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0.67</a:t>
            </a:r>
            <a:endParaRPr lang="en-US" dirty="0"/>
          </a:p>
        </p:txBody>
      </p:sp>
      <p:sp>
        <p:nvSpPr>
          <p:cNvPr id="23" name="TextBox 22">
            <a:extLst>
              <a:ext uri="{FF2B5EF4-FFF2-40B4-BE49-F238E27FC236}">
                <a16:creationId xmlns:a16="http://schemas.microsoft.com/office/drawing/2014/main" id="{850D1EAC-D936-79E7-DC70-D33AB0708E71}"/>
              </a:ext>
            </a:extLst>
          </p:cNvPr>
          <p:cNvSpPr txBox="1"/>
          <p:nvPr/>
        </p:nvSpPr>
        <p:spPr>
          <a:xfrm>
            <a:off x="3421759" y="1236035"/>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0.73</a:t>
            </a:r>
            <a:endParaRPr lang="en-US" dirty="0"/>
          </a:p>
        </p:txBody>
      </p:sp>
      <p:sp>
        <p:nvSpPr>
          <p:cNvPr id="24" name="TextBox 23">
            <a:extLst>
              <a:ext uri="{FF2B5EF4-FFF2-40B4-BE49-F238E27FC236}">
                <a16:creationId xmlns:a16="http://schemas.microsoft.com/office/drawing/2014/main" id="{73EC3AE7-D64D-0434-3923-02871553C436}"/>
              </a:ext>
            </a:extLst>
          </p:cNvPr>
          <p:cNvSpPr txBox="1"/>
          <p:nvPr/>
        </p:nvSpPr>
        <p:spPr>
          <a:xfrm>
            <a:off x="5727950" y="1236035"/>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0.75</a:t>
            </a:r>
            <a:endParaRPr lang="en-US" dirty="0"/>
          </a:p>
        </p:txBody>
      </p:sp>
      <p:sp>
        <p:nvSpPr>
          <p:cNvPr id="25" name="TextBox 24">
            <a:extLst>
              <a:ext uri="{FF2B5EF4-FFF2-40B4-BE49-F238E27FC236}">
                <a16:creationId xmlns:a16="http://schemas.microsoft.com/office/drawing/2014/main" id="{56491043-2899-C312-565D-6D786D949772}"/>
              </a:ext>
            </a:extLst>
          </p:cNvPr>
          <p:cNvSpPr txBox="1"/>
          <p:nvPr/>
        </p:nvSpPr>
        <p:spPr>
          <a:xfrm>
            <a:off x="8101266" y="1241980"/>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0.80</a:t>
            </a:r>
            <a:endParaRPr lang="en-US" dirty="0"/>
          </a:p>
        </p:txBody>
      </p:sp>
      <p:sp>
        <p:nvSpPr>
          <p:cNvPr id="26" name="TextBox 25">
            <a:extLst>
              <a:ext uri="{FF2B5EF4-FFF2-40B4-BE49-F238E27FC236}">
                <a16:creationId xmlns:a16="http://schemas.microsoft.com/office/drawing/2014/main" id="{8CB3D5C9-6A86-D07C-DD09-4D21534357ED}"/>
              </a:ext>
            </a:extLst>
          </p:cNvPr>
          <p:cNvSpPr txBox="1"/>
          <p:nvPr/>
        </p:nvSpPr>
        <p:spPr>
          <a:xfrm>
            <a:off x="10434320" y="1228574"/>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0.72</a:t>
            </a:r>
            <a:endParaRPr lang="en-US" dirty="0"/>
          </a:p>
        </p:txBody>
      </p:sp>
      <p:sp>
        <p:nvSpPr>
          <p:cNvPr id="27" name="TextBox 26">
            <a:extLst>
              <a:ext uri="{FF2B5EF4-FFF2-40B4-BE49-F238E27FC236}">
                <a16:creationId xmlns:a16="http://schemas.microsoft.com/office/drawing/2014/main" id="{66EA00E9-22BE-45C0-203C-E08405AADDC3}"/>
              </a:ext>
            </a:extLst>
          </p:cNvPr>
          <p:cNvSpPr txBox="1"/>
          <p:nvPr/>
        </p:nvSpPr>
        <p:spPr>
          <a:xfrm>
            <a:off x="1088703" y="5648580"/>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0.65</a:t>
            </a:r>
            <a:endParaRPr lang="en-US" dirty="0"/>
          </a:p>
        </p:txBody>
      </p:sp>
      <p:sp>
        <p:nvSpPr>
          <p:cNvPr id="28" name="TextBox 27">
            <a:extLst>
              <a:ext uri="{FF2B5EF4-FFF2-40B4-BE49-F238E27FC236}">
                <a16:creationId xmlns:a16="http://schemas.microsoft.com/office/drawing/2014/main" id="{9781069E-F84B-2AC8-CF56-15AB49907D5C}"/>
              </a:ext>
            </a:extLst>
          </p:cNvPr>
          <p:cNvSpPr txBox="1"/>
          <p:nvPr/>
        </p:nvSpPr>
        <p:spPr>
          <a:xfrm>
            <a:off x="3421757" y="5699969"/>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0.75</a:t>
            </a:r>
            <a:endParaRPr lang="en-US" dirty="0"/>
          </a:p>
        </p:txBody>
      </p:sp>
      <p:sp>
        <p:nvSpPr>
          <p:cNvPr id="29" name="TextBox 28">
            <a:extLst>
              <a:ext uri="{FF2B5EF4-FFF2-40B4-BE49-F238E27FC236}">
                <a16:creationId xmlns:a16="http://schemas.microsoft.com/office/drawing/2014/main" id="{34EE2C19-9C7D-65AC-9356-AB67F7166294}"/>
              </a:ext>
            </a:extLst>
          </p:cNvPr>
          <p:cNvSpPr txBox="1"/>
          <p:nvPr/>
        </p:nvSpPr>
        <p:spPr>
          <a:xfrm>
            <a:off x="5718245" y="5688214"/>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0.63</a:t>
            </a:r>
            <a:endParaRPr lang="en-US" dirty="0"/>
          </a:p>
        </p:txBody>
      </p:sp>
      <p:sp>
        <p:nvSpPr>
          <p:cNvPr id="30" name="TextBox 29">
            <a:extLst>
              <a:ext uri="{FF2B5EF4-FFF2-40B4-BE49-F238E27FC236}">
                <a16:creationId xmlns:a16="http://schemas.microsoft.com/office/drawing/2014/main" id="{DBFED2DE-AFE2-EC88-2424-574E58C77364}"/>
              </a:ext>
            </a:extLst>
          </p:cNvPr>
          <p:cNvSpPr txBox="1"/>
          <p:nvPr/>
        </p:nvSpPr>
        <p:spPr>
          <a:xfrm>
            <a:off x="8071005" y="5699969"/>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0.66</a:t>
            </a:r>
            <a:endParaRPr lang="en-US" dirty="0"/>
          </a:p>
        </p:txBody>
      </p:sp>
      <p:sp>
        <p:nvSpPr>
          <p:cNvPr id="31" name="TextBox 30">
            <a:extLst>
              <a:ext uri="{FF2B5EF4-FFF2-40B4-BE49-F238E27FC236}">
                <a16:creationId xmlns:a16="http://schemas.microsoft.com/office/drawing/2014/main" id="{970C0A00-5EAB-482A-70A0-636DF4C6129C}"/>
              </a:ext>
            </a:extLst>
          </p:cNvPr>
          <p:cNvSpPr txBox="1"/>
          <p:nvPr/>
        </p:nvSpPr>
        <p:spPr>
          <a:xfrm>
            <a:off x="10420921" y="5696814"/>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0.57</a:t>
            </a:r>
            <a:endParaRPr lang="en-US" dirty="0"/>
          </a:p>
        </p:txBody>
      </p:sp>
    </p:spTree>
    <p:extLst>
      <p:ext uri="{BB962C8B-B14F-4D97-AF65-F5344CB8AC3E}">
        <p14:creationId xmlns:p14="http://schemas.microsoft.com/office/powerpoint/2010/main" val="117104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7E5C4-E866-6D47-6B09-188DEE6D1421}"/>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6B669B54-9C45-AF30-CDF5-7746D48B72A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573296-DB22-AFFF-E0C3-78203244D52B}"/>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C753BB-4672-3D65-C39E-E827F12497C4}"/>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Random Forest (RF): </a:t>
            </a:r>
          </a:p>
        </p:txBody>
      </p:sp>
      <p:sp>
        <p:nvSpPr>
          <p:cNvPr id="3" name="Content Placeholder 2">
            <a:extLst>
              <a:ext uri="{FF2B5EF4-FFF2-40B4-BE49-F238E27FC236}">
                <a16:creationId xmlns:a16="http://schemas.microsoft.com/office/drawing/2014/main" id="{0986E5BC-D0CF-3A71-4E3F-2A0AFDBD0EB9}"/>
              </a:ext>
            </a:extLst>
          </p:cNvPr>
          <p:cNvSpPr>
            <a:spLocks noGrp="1"/>
          </p:cNvSpPr>
          <p:nvPr>
            <p:ph idx="1"/>
          </p:nvPr>
        </p:nvSpPr>
        <p:spPr>
          <a:xfrm>
            <a:off x="431800" y="203201"/>
            <a:ext cx="6791036" cy="528638"/>
          </a:xfrm>
        </p:spPr>
        <p:txBody>
          <a:bodyPr>
            <a:normAutofit/>
          </a:bodyPr>
          <a:lstStyle/>
          <a:p>
            <a:pPr>
              <a:lnSpc>
                <a:spcPct val="150000"/>
              </a:lnSpc>
              <a:buAutoNum type="arabicPeriod"/>
            </a:pPr>
            <a:r>
              <a:rPr lang="en-US" sz="1800" b="1" dirty="0">
                <a:solidFill>
                  <a:schemeClr val="bg1"/>
                </a:solidFill>
                <a:latin typeface="Avenir Next LT Pro Light" panose="020B0304020202020204" pitchFamily="34" charset="0"/>
              </a:rPr>
              <a:t>RF_LOSO: Generalized across subjects.</a:t>
            </a:r>
          </a:p>
          <a:p>
            <a:pPr>
              <a:lnSpc>
                <a:spcPct val="150000"/>
              </a:lnSpc>
              <a:buAutoNum type="arabicPeriod"/>
            </a:pPr>
            <a:endParaRPr lang="en-US" sz="1800" b="1" dirty="0">
              <a:solidFill>
                <a:schemeClr val="bg1"/>
              </a:solidFill>
              <a:latin typeface="Avenir Next LT Pro Light" panose="020B0304020202020204" pitchFamily="34" charset="0"/>
            </a:endParaRPr>
          </a:p>
          <a:p>
            <a:pPr marL="0" indent="0">
              <a:lnSpc>
                <a:spcPct val="150000"/>
              </a:lnSpc>
              <a:buNone/>
            </a:pPr>
            <a:endParaRPr lang="en-US" sz="1800" b="1" dirty="0">
              <a:solidFill>
                <a:schemeClr val="bg1"/>
              </a:solidFill>
              <a:latin typeface="Avenir Next LT Pro Light" panose="020B0304020202020204" pitchFamily="34" charset="0"/>
            </a:endParaRPr>
          </a:p>
        </p:txBody>
      </p:sp>
      <p:pic>
        <p:nvPicPr>
          <p:cNvPr id="4098" name="Picture 2">
            <a:extLst>
              <a:ext uri="{FF2B5EF4-FFF2-40B4-BE49-F238E27FC236}">
                <a16:creationId xmlns:a16="http://schemas.microsoft.com/office/drawing/2014/main" id="{E1A062BD-BE65-2D9E-1526-0C1312786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28"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4C0DF8C-7C13-389E-CBA1-9B9FD22645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3282" y="1608340"/>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44DFB74-39F5-54CA-0151-C8876D77E0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6336" y="1608341"/>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1B9D3867-3FA6-C740-379C-1D7B80A10F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9390"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4C5B9F6-2B2D-FB02-D70F-A3BB589BB4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2444" y="1607515"/>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E3AF0347-085C-DAB7-F721-5E5B7DF65E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227" y="3649763"/>
            <a:ext cx="2333055" cy="204142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623F5545-B6C4-A3BD-4240-79AA20EACF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3282" y="364679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7830D214-6965-A832-1C98-239F4DF05A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9735" y="3652736"/>
            <a:ext cx="2329657" cy="203845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11252D0C-BE48-02E1-9142-423CB00FB4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4391" y="364679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9C0A8D99-72E1-5389-BC79-057042B310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27445" y="3658547"/>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9378FBF2-2A52-9775-55A6-97E70C559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27"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D4BCA9C8-B637-4742-9B76-774AD4AC7E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6681" y="1608340"/>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83534711-9312-A9D9-CFE8-13DAEC0611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9735" y="1608341"/>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E17A2626-4B00-2FF8-E3F0-031AA1581C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2789" y="1611312"/>
            <a:ext cx="2333054" cy="20414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29CEC6CA-B7B6-0B91-6E8B-DC48081630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5843" y="1607515"/>
            <a:ext cx="2333054" cy="20414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a:extLst>
              <a:ext uri="{FF2B5EF4-FFF2-40B4-BE49-F238E27FC236}">
                <a16:creationId xmlns:a16="http://schemas.microsoft.com/office/drawing/2014/main" id="{0CED29BE-CCFD-B853-6F6D-AEE91A2577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626" y="3649763"/>
            <a:ext cx="2333055" cy="204142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a:extLst>
              <a:ext uri="{FF2B5EF4-FFF2-40B4-BE49-F238E27FC236}">
                <a16:creationId xmlns:a16="http://schemas.microsoft.com/office/drawing/2014/main" id="{D7BA6EE4-8930-FB5E-9304-15FBCF0EC6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6681" y="3646792"/>
            <a:ext cx="2333054" cy="204142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EFD8982-BA19-3EBD-DE42-0170484FDEBC}"/>
              </a:ext>
            </a:extLst>
          </p:cNvPr>
          <p:cNvSpPr txBox="1"/>
          <p:nvPr/>
        </p:nvSpPr>
        <p:spPr>
          <a:xfrm>
            <a:off x="5727950" y="1236035"/>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0.75</a:t>
            </a:r>
            <a:endParaRPr lang="en-US" dirty="0"/>
          </a:p>
        </p:txBody>
      </p:sp>
      <p:sp>
        <p:nvSpPr>
          <p:cNvPr id="25" name="TextBox 24">
            <a:extLst>
              <a:ext uri="{FF2B5EF4-FFF2-40B4-BE49-F238E27FC236}">
                <a16:creationId xmlns:a16="http://schemas.microsoft.com/office/drawing/2014/main" id="{27B0C585-4ED2-B746-7314-F7E6C68D53C4}"/>
              </a:ext>
            </a:extLst>
          </p:cNvPr>
          <p:cNvSpPr txBox="1"/>
          <p:nvPr/>
        </p:nvSpPr>
        <p:spPr>
          <a:xfrm>
            <a:off x="8101266" y="1241980"/>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0.80</a:t>
            </a:r>
            <a:endParaRPr lang="en-US" dirty="0"/>
          </a:p>
        </p:txBody>
      </p:sp>
      <p:sp>
        <p:nvSpPr>
          <p:cNvPr id="26" name="TextBox 25">
            <a:extLst>
              <a:ext uri="{FF2B5EF4-FFF2-40B4-BE49-F238E27FC236}">
                <a16:creationId xmlns:a16="http://schemas.microsoft.com/office/drawing/2014/main" id="{37416720-CAC6-08FF-2EDA-42FA3578D7F3}"/>
              </a:ext>
            </a:extLst>
          </p:cNvPr>
          <p:cNvSpPr txBox="1"/>
          <p:nvPr/>
        </p:nvSpPr>
        <p:spPr>
          <a:xfrm>
            <a:off x="10434320" y="1228574"/>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0.72</a:t>
            </a:r>
            <a:endParaRPr lang="en-US" dirty="0"/>
          </a:p>
        </p:txBody>
      </p:sp>
      <p:sp>
        <p:nvSpPr>
          <p:cNvPr id="29" name="TextBox 28">
            <a:extLst>
              <a:ext uri="{FF2B5EF4-FFF2-40B4-BE49-F238E27FC236}">
                <a16:creationId xmlns:a16="http://schemas.microsoft.com/office/drawing/2014/main" id="{7C5B31DF-E948-4B91-E39A-1E76059BB2B0}"/>
              </a:ext>
            </a:extLst>
          </p:cNvPr>
          <p:cNvSpPr txBox="1"/>
          <p:nvPr/>
        </p:nvSpPr>
        <p:spPr>
          <a:xfrm>
            <a:off x="5718245" y="5688214"/>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0.63</a:t>
            </a:r>
            <a:endParaRPr lang="en-US" dirty="0"/>
          </a:p>
        </p:txBody>
      </p:sp>
      <p:sp>
        <p:nvSpPr>
          <p:cNvPr id="30" name="TextBox 29">
            <a:extLst>
              <a:ext uri="{FF2B5EF4-FFF2-40B4-BE49-F238E27FC236}">
                <a16:creationId xmlns:a16="http://schemas.microsoft.com/office/drawing/2014/main" id="{24CBEFAD-C317-9D48-DF68-E5FCDCDCE183}"/>
              </a:ext>
            </a:extLst>
          </p:cNvPr>
          <p:cNvSpPr txBox="1"/>
          <p:nvPr/>
        </p:nvSpPr>
        <p:spPr>
          <a:xfrm>
            <a:off x="8071005" y="5699969"/>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0.66</a:t>
            </a:r>
            <a:endParaRPr lang="en-US" dirty="0"/>
          </a:p>
        </p:txBody>
      </p:sp>
      <p:sp>
        <p:nvSpPr>
          <p:cNvPr id="31" name="TextBox 30">
            <a:extLst>
              <a:ext uri="{FF2B5EF4-FFF2-40B4-BE49-F238E27FC236}">
                <a16:creationId xmlns:a16="http://schemas.microsoft.com/office/drawing/2014/main" id="{C3AD1414-736E-8EE3-4AB9-05FECDC2156A}"/>
              </a:ext>
            </a:extLst>
          </p:cNvPr>
          <p:cNvSpPr txBox="1"/>
          <p:nvPr/>
        </p:nvSpPr>
        <p:spPr>
          <a:xfrm>
            <a:off x="10420921" y="5696814"/>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0.57</a:t>
            </a:r>
            <a:endParaRPr lang="en-US" dirty="0"/>
          </a:p>
        </p:txBody>
      </p:sp>
      <p:pic>
        <p:nvPicPr>
          <p:cNvPr id="6146" name="Picture 2">
            <a:extLst>
              <a:ext uri="{FF2B5EF4-FFF2-40B4-BE49-F238E27FC236}">
                <a16:creationId xmlns:a16="http://schemas.microsoft.com/office/drawing/2014/main" id="{4FD89AA5-74AF-30B4-8996-BED1D096E5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829" y="1597906"/>
            <a:ext cx="4766226" cy="4099495"/>
          </a:xfrm>
          <a:prstGeom prst="rect">
            <a:avLst/>
          </a:prstGeom>
          <a:noFill/>
          <a:ln>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B0D11C-642A-6F31-4FA1-BD71C2032CE5}"/>
              </a:ext>
            </a:extLst>
          </p:cNvPr>
          <p:cNvSpPr txBox="1"/>
          <p:nvPr/>
        </p:nvSpPr>
        <p:spPr>
          <a:xfrm>
            <a:off x="2127876" y="1228574"/>
            <a:ext cx="736099" cy="369332"/>
          </a:xfrm>
          <a:prstGeom prst="rect">
            <a:avLst/>
          </a:prstGeom>
          <a:noFill/>
        </p:spPr>
        <p:txBody>
          <a:bodyPr wrap="none" rtlCol="0">
            <a:spAutoFit/>
          </a:bodyPr>
          <a:lstStyle/>
          <a:p>
            <a:r>
              <a:rPr lang="en-US" b="0" i="0" dirty="0">
                <a:solidFill>
                  <a:schemeClr val="accent4">
                    <a:lumMod val="60000"/>
                    <a:lumOff val="40000"/>
                  </a:schemeClr>
                </a:solidFill>
                <a:effectLst/>
                <a:latin typeface="Courier New" panose="02070309020205020404" pitchFamily="49" charset="0"/>
              </a:rPr>
              <a:t>0.69</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5533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4BC94-C5A6-8E08-E913-BAA88B166AA2}"/>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1947D23B-33EF-066F-E417-EFE11745376A}"/>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3EC58F1-A841-B14E-4489-F043EB9B6432}"/>
              </a:ext>
            </a:extLst>
          </p:cNvPr>
          <p:cNvSpPr/>
          <p:nvPr/>
        </p:nvSpPr>
        <p:spPr>
          <a:xfrm>
            <a:off x="0"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1764A-A5EB-D55D-7D0F-004D79441F7D}"/>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Random Forest (RF): </a:t>
            </a:r>
          </a:p>
        </p:txBody>
      </p:sp>
      <p:sp>
        <p:nvSpPr>
          <p:cNvPr id="3" name="Content Placeholder 2">
            <a:extLst>
              <a:ext uri="{FF2B5EF4-FFF2-40B4-BE49-F238E27FC236}">
                <a16:creationId xmlns:a16="http://schemas.microsoft.com/office/drawing/2014/main" id="{D2A0EA3D-D3C0-AA0A-3A7E-A6B61900B661}"/>
              </a:ext>
            </a:extLst>
          </p:cNvPr>
          <p:cNvSpPr>
            <a:spLocks noGrp="1"/>
          </p:cNvSpPr>
          <p:nvPr>
            <p:ph idx="1"/>
          </p:nvPr>
        </p:nvSpPr>
        <p:spPr>
          <a:xfrm>
            <a:off x="431800" y="572654"/>
            <a:ext cx="10693400" cy="6010707"/>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2. RF_TC: Included temporal context with neighboring epochs</a:t>
            </a:r>
          </a:p>
        </p:txBody>
      </p:sp>
      <p:pic>
        <p:nvPicPr>
          <p:cNvPr id="62" name="Picture 61">
            <a:extLst>
              <a:ext uri="{FF2B5EF4-FFF2-40B4-BE49-F238E27FC236}">
                <a16:creationId xmlns:a16="http://schemas.microsoft.com/office/drawing/2014/main" id="{DAE3BD2D-6183-B05B-4A16-9032FE4EB141}"/>
              </a:ext>
            </a:extLst>
          </p:cNvPr>
          <p:cNvPicPr>
            <a:picLocks noChangeAspect="1"/>
          </p:cNvPicPr>
          <p:nvPr/>
        </p:nvPicPr>
        <p:blipFill>
          <a:blip r:embed="rId4"/>
          <a:stretch>
            <a:fillRect/>
          </a:stretch>
        </p:blipFill>
        <p:spPr>
          <a:xfrm>
            <a:off x="398751" y="1754188"/>
            <a:ext cx="3667125" cy="657225"/>
          </a:xfrm>
          <a:prstGeom prst="rect">
            <a:avLst/>
          </a:prstGeom>
        </p:spPr>
      </p:pic>
      <p:pic>
        <p:nvPicPr>
          <p:cNvPr id="4096" name="Picture 4095">
            <a:extLst>
              <a:ext uri="{FF2B5EF4-FFF2-40B4-BE49-F238E27FC236}">
                <a16:creationId xmlns:a16="http://schemas.microsoft.com/office/drawing/2014/main" id="{4659AA94-F98B-9764-D539-66EF3912A7BC}"/>
              </a:ext>
            </a:extLst>
          </p:cNvPr>
          <p:cNvPicPr>
            <a:picLocks noChangeAspect="1"/>
          </p:cNvPicPr>
          <p:nvPr/>
        </p:nvPicPr>
        <p:blipFill>
          <a:blip r:embed="rId5"/>
          <a:stretch>
            <a:fillRect/>
          </a:stretch>
        </p:blipFill>
        <p:spPr>
          <a:xfrm>
            <a:off x="398751" y="2740026"/>
            <a:ext cx="7293985" cy="2363954"/>
          </a:xfrm>
          <a:prstGeom prst="rect">
            <a:avLst/>
          </a:prstGeom>
        </p:spPr>
      </p:pic>
      <p:pic>
        <p:nvPicPr>
          <p:cNvPr id="4099" name="Picture 4098">
            <a:extLst>
              <a:ext uri="{FF2B5EF4-FFF2-40B4-BE49-F238E27FC236}">
                <a16:creationId xmlns:a16="http://schemas.microsoft.com/office/drawing/2014/main" id="{FD4B7A79-17DB-7B23-FB7E-6F2E0D61FC10}"/>
              </a:ext>
            </a:extLst>
          </p:cNvPr>
          <p:cNvPicPr>
            <a:picLocks noChangeAspect="1"/>
          </p:cNvPicPr>
          <p:nvPr/>
        </p:nvPicPr>
        <p:blipFill>
          <a:blip r:embed="rId6"/>
          <a:stretch>
            <a:fillRect/>
          </a:stretch>
        </p:blipFill>
        <p:spPr>
          <a:xfrm>
            <a:off x="7825509" y="2726458"/>
            <a:ext cx="4114800" cy="2390775"/>
          </a:xfrm>
          <a:prstGeom prst="rect">
            <a:avLst/>
          </a:prstGeom>
        </p:spPr>
      </p:pic>
    </p:spTree>
    <p:extLst>
      <p:ext uri="{BB962C8B-B14F-4D97-AF65-F5344CB8AC3E}">
        <p14:creationId xmlns:p14="http://schemas.microsoft.com/office/powerpoint/2010/main" val="388458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CC087-7229-C5A9-2ED1-247F9EA2AE7E}"/>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521AE697-0964-93F0-B01E-EAED9AD72DC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393E46E-5086-44B2-993F-74AB45261786}"/>
              </a:ext>
            </a:extLst>
          </p:cNvPr>
          <p:cNvSpPr/>
          <p:nvPr/>
        </p:nvSpPr>
        <p:spPr>
          <a:xfrm>
            <a:off x="0"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5A613-6E88-904E-1909-DAB8D668DEA3}"/>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Random Forest (RF): </a:t>
            </a:r>
          </a:p>
        </p:txBody>
      </p:sp>
      <p:sp>
        <p:nvSpPr>
          <p:cNvPr id="3" name="Content Placeholder 2">
            <a:extLst>
              <a:ext uri="{FF2B5EF4-FFF2-40B4-BE49-F238E27FC236}">
                <a16:creationId xmlns:a16="http://schemas.microsoft.com/office/drawing/2014/main" id="{60B400FA-21B3-64A3-B0C8-0D38A4DBE09B}"/>
              </a:ext>
            </a:extLst>
          </p:cNvPr>
          <p:cNvSpPr>
            <a:spLocks noGrp="1"/>
          </p:cNvSpPr>
          <p:nvPr>
            <p:ph idx="1"/>
          </p:nvPr>
        </p:nvSpPr>
        <p:spPr>
          <a:xfrm>
            <a:off x="431800" y="665018"/>
            <a:ext cx="10693400" cy="5918344"/>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2. RF_TC: Included temporal context with neighboring epochs.</a:t>
            </a:r>
          </a:p>
          <a:p>
            <a:pPr>
              <a:lnSpc>
                <a:spcPct val="150000"/>
              </a:lnSpc>
              <a:buAutoNum type="arabicPeriod"/>
            </a:pPr>
            <a:endParaRPr lang="en-US" sz="1800" b="1" dirty="0">
              <a:solidFill>
                <a:schemeClr val="bg1"/>
              </a:solidFill>
              <a:latin typeface="Avenir Next LT Pro Light" panose="020B0304020202020204" pitchFamily="34" charset="0"/>
            </a:endParaRPr>
          </a:p>
          <a:p>
            <a:pPr marL="0" indent="0">
              <a:lnSpc>
                <a:spcPct val="150000"/>
              </a:lnSpc>
              <a:buNone/>
            </a:pPr>
            <a:endParaRPr lang="en-US" sz="1800" b="1" dirty="0">
              <a:solidFill>
                <a:schemeClr val="bg1"/>
              </a:solidFill>
              <a:latin typeface="Avenir Next LT Pro Light" panose="020B0304020202020204" pitchFamily="34" charset="0"/>
            </a:endParaRPr>
          </a:p>
        </p:txBody>
      </p:sp>
      <p:pic>
        <p:nvPicPr>
          <p:cNvPr id="7170" name="Picture 2">
            <a:extLst>
              <a:ext uri="{FF2B5EF4-FFF2-40B4-BE49-F238E27FC236}">
                <a16:creationId xmlns:a16="http://schemas.microsoft.com/office/drawing/2014/main" id="{1853127D-DB5B-5B1A-9705-C7ABBE14C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1490662"/>
            <a:ext cx="4953000" cy="4333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07E3E4-AFB5-C73C-148B-AD85AC5F6FEC}"/>
              </a:ext>
            </a:extLst>
          </p:cNvPr>
          <p:cNvSpPr txBox="1"/>
          <p:nvPr/>
        </p:nvSpPr>
        <p:spPr>
          <a:xfrm>
            <a:off x="2933950" y="1121329"/>
            <a:ext cx="736099" cy="369332"/>
          </a:xfrm>
          <a:prstGeom prst="rect">
            <a:avLst/>
          </a:prstGeom>
          <a:noFill/>
        </p:spPr>
        <p:txBody>
          <a:bodyPr wrap="none" rtlCol="0">
            <a:spAutoFit/>
          </a:bodyPr>
          <a:lstStyle/>
          <a:p>
            <a:r>
              <a:rPr lang="en-US" b="0" i="0" dirty="0">
                <a:solidFill>
                  <a:srgbClr val="E3E3E3"/>
                </a:solidFill>
                <a:effectLst/>
                <a:latin typeface="Courier New" panose="02070309020205020404" pitchFamily="49" charset="0"/>
              </a:rPr>
              <a:t>0.75</a:t>
            </a:r>
            <a:endParaRPr lang="en-US" dirty="0"/>
          </a:p>
        </p:txBody>
      </p:sp>
      <p:pic>
        <p:nvPicPr>
          <p:cNvPr id="8" name="Picture 7" descr="A graph of a line&#10;&#10;Description automatically generated">
            <a:extLst>
              <a:ext uri="{FF2B5EF4-FFF2-40B4-BE49-F238E27FC236}">
                <a16:creationId xmlns:a16="http://schemas.microsoft.com/office/drawing/2014/main" id="{55A260D2-8442-697C-671C-85E4D6B0E577}"/>
              </a:ext>
            </a:extLst>
          </p:cNvPr>
          <p:cNvPicPr>
            <a:picLocks noChangeAspect="1"/>
          </p:cNvPicPr>
          <p:nvPr/>
        </p:nvPicPr>
        <p:blipFill>
          <a:blip r:embed="rId5"/>
          <a:stretch>
            <a:fillRect/>
          </a:stretch>
        </p:blipFill>
        <p:spPr>
          <a:xfrm>
            <a:off x="6096000" y="1927624"/>
            <a:ext cx="5820876" cy="3610417"/>
          </a:xfrm>
          <a:prstGeom prst="rect">
            <a:avLst/>
          </a:prstGeom>
        </p:spPr>
      </p:pic>
    </p:spTree>
    <p:extLst>
      <p:ext uri="{BB962C8B-B14F-4D97-AF65-F5344CB8AC3E}">
        <p14:creationId xmlns:p14="http://schemas.microsoft.com/office/powerpoint/2010/main" val="115878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9E785-3760-54C1-B775-6261C9E0EC0E}"/>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E62A16C0-F722-A06D-4943-6127991D1B70}"/>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DB122F-0D4A-C223-B660-EFA0D1F87E37}"/>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4B0C8-1AC8-B7E3-34B4-718E6B8B969B}"/>
              </a:ext>
            </a:extLst>
          </p:cNvPr>
          <p:cNvSpPr>
            <a:spLocks noGrp="1"/>
          </p:cNvSpPr>
          <p:nvPr>
            <p:ph type="title"/>
          </p:nvPr>
        </p:nvSpPr>
        <p:spPr>
          <a:xfrm>
            <a:off x="1981200" y="274639"/>
            <a:ext cx="8229600" cy="457199"/>
          </a:xfrm>
        </p:spPr>
        <p:txBody>
          <a:bodyPr>
            <a:normAutofit/>
          </a:bodyPr>
          <a:lstStyle/>
          <a:p>
            <a:pPr algn="r"/>
            <a:r>
              <a:rPr lang="en-US" sz="2000" b="1" dirty="0">
                <a:solidFill>
                  <a:schemeClr val="bg1"/>
                </a:solidFill>
                <a:latin typeface="Avenir Next LT Pro Light" panose="020B0304020202020204" pitchFamily="34" charset="0"/>
              </a:rPr>
              <a:t>Random Forest (RF): </a:t>
            </a:r>
            <a:endParaRPr lang="en-US" sz="2000" b="1" dirty="0">
              <a:solidFill>
                <a:schemeClr val="bg1"/>
              </a:solidFill>
              <a:latin typeface="Aptos" panose="020B0004020202020204" pitchFamily="34" charset="0"/>
            </a:endParaRPr>
          </a:p>
        </p:txBody>
      </p:sp>
      <p:pic>
        <p:nvPicPr>
          <p:cNvPr id="8194" name="Picture 2">
            <a:extLst>
              <a:ext uri="{FF2B5EF4-FFF2-40B4-BE49-F238E27FC236}">
                <a16:creationId xmlns:a16="http://schemas.microsoft.com/office/drawing/2014/main" id="{3B5406EE-86C3-55BE-B747-759DAB635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478" y="320499"/>
            <a:ext cx="4980667" cy="31085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graph of a bar chart&#10;&#10;Description automatically generated with medium confidence">
            <a:extLst>
              <a:ext uri="{FF2B5EF4-FFF2-40B4-BE49-F238E27FC236}">
                <a16:creationId xmlns:a16="http://schemas.microsoft.com/office/drawing/2014/main" id="{8BC5D16D-B111-615B-0B39-11017413B92E}"/>
              </a:ext>
            </a:extLst>
          </p:cNvPr>
          <p:cNvPicPr>
            <a:picLocks noChangeAspect="1"/>
          </p:cNvPicPr>
          <p:nvPr/>
        </p:nvPicPr>
        <p:blipFill>
          <a:blip r:embed="rId5"/>
          <a:stretch>
            <a:fillRect/>
          </a:stretch>
        </p:blipFill>
        <p:spPr>
          <a:xfrm>
            <a:off x="449072" y="320499"/>
            <a:ext cx="5213323" cy="3108501"/>
          </a:xfrm>
          <a:prstGeom prst="rect">
            <a:avLst/>
          </a:prstGeom>
        </p:spPr>
      </p:pic>
      <p:pic>
        <p:nvPicPr>
          <p:cNvPr id="12" name="Picture 11" descr="A graph with blue lines and white text&#10;&#10;Description automatically generated">
            <a:extLst>
              <a:ext uri="{FF2B5EF4-FFF2-40B4-BE49-F238E27FC236}">
                <a16:creationId xmlns:a16="http://schemas.microsoft.com/office/drawing/2014/main" id="{600C7B38-3235-E68F-F9E2-2BDD7562EC58}"/>
              </a:ext>
            </a:extLst>
          </p:cNvPr>
          <p:cNvPicPr>
            <a:picLocks noChangeAspect="1"/>
          </p:cNvPicPr>
          <p:nvPr/>
        </p:nvPicPr>
        <p:blipFill>
          <a:blip r:embed="rId6"/>
          <a:stretch>
            <a:fillRect/>
          </a:stretch>
        </p:blipFill>
        <p:spPr>
          <a:xfrm>
            <a:off x="449072" y="3578292"/>
            <a:ext cx="5213323" cy="3106931"/>
          </a:xfrm>
          <a:prstGeom prst="rect">
            <a:avLst/>
          </a:prstGeom>
        </p:spPr>
      </p:pic>
      <p:pic>
        <p:nvPicPr>
          <p:cNvPr id="16" name="Picture 15" descr="A blue and orange bar graph&#10;&#10;Description automatically generated">
            <a:extLst>
              <a:ext uri="{FF2B5EF4-FFF2-40B4-BE49-F238E27FC236}">
                <a16:creationId xmlns:a16="http://schemas.microsoft.com/office/drawing/2014/main" id="{D37CE3B2-8C49-5DD8-183A-804DF886F8CD}"/>
              </a:ext>
            </a:extLst>
          </p:cNvPr>
          <p:cNvPicPr>
            <a:picLocks noChangeAspect="1"/>
          </p:cNvPicPr>
          <p:nvPr/>
        </p:nvPicPr>
        <p:blipFill>
          <a:blip r:embed="rId7"/>
          <a:stretch>
            <a:fillRect/>
          </a:stretch>
        </p:blipFill>
        <p:spPr>
          <a:xfrm>
            <a:off x="6675934" y="3568473"/>
            <a:ext cx="4149084" cy="3098683"/>
          </a:xfrm>
          <a:prstGeom prst="rect">
            <a:avLst/>
          </a:prstGeom>
        </p:spPr>
      </p:pic>
    </p:spTree>
    <p:extLst>
      <p:ext uri="{BB962C8B-B14F-4D97-AF65-F5344CB8AC3E}">
        <p14:creationId xmlns:p14="http://schemas.microsoft.com/office/powerpoint/2010/main" val="364699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251E8-95D4-7BCA-C96D-3A8A9C353D06}"/>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6681E496-E464-90D3-00AA-F4666E7411F8}"/>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8674157-0B8C-5805-AD77-DCCAF9720386}"/>
              </a:ext>
            </a:extLst>
          </p:cNvPr>
          <p:cNvSpPr/>
          <p:nvPr/>
        </p:nvSpPr>
        <p:spPr>
          <a:xfrm>
            <a:off x="-4907"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C928B-1BBE-6CDE-7EB9-4615AD265277}"/>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Models</a:t>
            </a:r>
            <a:endParaRPr lang="en-US" sz="2000" b="1"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EB62DFAD-BE7E-4000-E018-93FAA990B306}"/>
              </a:ext>
            </a:extLst>
          </p:cNvPr>
          <p:cNvSpPr>
            <a:spLocks noGrp="1"/>
          </p:cNvSpPr>
          <p:nvPr>
            <p:ph idx="1"/>
          </p:nvPr>
        </p:nvSpPr>
        <p:spPr>
          <a:xfrm>
            <a:off x="431800" y="812800"/>
            <a:ext cx="10693400" cy="5770561"/>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2. LSTM TC</a:t>
            </a:r>
          </a:p>
        </p:txBody>
      </p:sp>
      <p:pic>
        <p:nvPicPr>
          <p:cNvPr id="8" name="Picture 7" descr="A screenshot of a color scheme&#10;&#10;Description automatically generated">
            <a:extLst>
              <a:ext uri="{FF2B5EF4-FFF2-40B4-BE49-F238E27FC236}">
                <a16:creationId xmlns:a16="http://schemas.microsoft.com/office/drawing/2014/main" id="{094D6971-9A80-14EA-C20D-0B526690A545}"/>
              </a:ext>
            </a:extLst>
          </p:cNvPr>
          <p:cNvPicPr>
            <a:picLocks noChangeAspect="1"/>
          </p:cNvPicPr>
          <p:nvPr/>
        </p:nvPicPr>
        <p:blipFill>
          <a:blip r:embed="rId4"/>
          <a:stretch>
            <a:fillRect/>
          </a:stretch>
        </p:blipFill>
        <p:spPr>
          <a:xfrm>
            <a:off x="768359" y="2026953"/>
            <a:ext cx="5215248" cy="3129149"/>
          </a:xfrm>
          <a:prstGeom prst="rect">
            <a:avLst/>
          </a:prstGeom>
        </p:spPr>
      </p:pic>
      <p:pic>
        <p:nvPicPr>
          <p:cNvPr id="13" name="Picture 12" descr="A screenshot of a color palette&#10;&#10;Description automatically generated">
            <a:extLst>
              <a:ext uri="{FF2B5EF4-FFF2-40B4-BE49-F238E27FC236}">
                <a16:creationId xmlns:a16="http://schemas.microsoft.com/office/drawing/2014/main" id="{94A9F673-E0CE-80E7-3347-C212EEB0544B}"/>
              </a:ext>
            </a:extLst>
          </p:cNvPr>
          <p:cNvPicPr>
            <a:picLocks noChangeAspect="1"/>
          </p:cNvPicPr>
          <p:nvPr/>
        </p:nvPicPr>
        <p:blipFill>
          <a:blip r:embed="rId5"/>
          <a:stretch>
            <a:fillRect/>
          </a:stretch>
        </p:blipFill>
        <p:spPr>
          <a:xfrm>
            <a:off x="6246511" y="2026952"/>
            <a:ext cx="5215248" cy="3129149"/>
          </a:xfrm>
          <a:prstGeom prst="rect">
            <a:avLst/>
          </a:prstGeom>
        </p:spPr>
      </p:pic>
    </p:spTree>
    <p:extLst>
      <p:ext uri="{BB962C8B-B14F-4D97-AF65-F5344CB8AC3E}">
        <p14:creationId xmlns:p14="http://schemas.microsoft.com/office/powerpoint/2010/main" val="397745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871FA-FBC8-A040-2559-BEB7D473860F}"/>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EBD89EDC-0A28-BDFA-DA1D-4EFF865016CC}"/>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6247B9-2918-27B4-13CE-90CE50E52D4E}"/>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444E67-4D42-5B38-19D2-0340DBE36948}"/>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Models</a:t>
            </a:r>
            <a:endParaRPr lang="en-US" sz="2000" b="1"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192D06A7-CB7E-094C-2F1A-0D7DB47BF516}"/>
              </a:ext>
            </a:extLst>
          </p:cNvPr>
          <p:cNvSpPr>
            <a:spLocks noGrp="1"/>
          </p:cNvSpPr>
          <p:nvPr>
            <p:ph idx="1"/>
          </p:nvPr>
        </p:nvSpPr>
        <p:spPr>
          <a:xfrm>
            <a:off x="431800" y="550574"/>
            <a:ext cx="10693400" cy="6032787"/>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1. LSTM Pure</a:t>
            </a:r>
          </a:p>
        </p:txBody>
      </p:sp>
      <p:pic>
        <p:nvPicPr>
          <p:cNvPr id="8" name="Picture 7">
            <a:extLst>
              <a:ext uri="{FF2B5EF4-FFF2-40B4-BE49-F238E27FC236}">
                <a16:creationId xmlns:a16="http://schemas.microsoft.com/office/drawing/2014/main" id="{FBC083DE-E66B-7612-DD5F-06E15180C864}"/>
              </a:ext>
            </a:extLst>
          </p:cNvPr>
          <p:cNvPicPr>
            <a:picLocks noChangeAspect="1"/>
          </p:cNvPicPr>
          <p:nvPr/>
        </p:nvPicPr>
        <p:blipFill>
          <a:blip r:embed="rId3"/>
          <a:stretch>
            <a:fillRect/>
          </a:stretch>
        </p:blipFill>
        <p:spPr>
          <a:xfrm>
            <a:off x="330200" y="1006474"/>
            <a:ext cx="4962236" cy="3026150"/>
          </a:xfrm>
          <a:prstGeom prst="rect">
            <a:avLst/>
          </a:prstGeom>
        </p:spPr>
      </p:pic>
      <p:pic>
        <p:nvPicPr>
          <p:cNvPr id="10" name="Picture 9">
            <a:extLst>
              <a:ext uri="{FF2B5EF4-FFF2-40B4-BE49-F238E27FC236}">
                <a16:creationId xmlns:a16="http://schemas.microsoft.com/office/drawing/2014/main" id="{BACA9D7A-7066-4520-455F-3CC0171705DB}"/>
              </a:ext>
            </a:extLst>
          </p:cNvPr>
          <p:cNvPicPr>
            <a:picLocks noChangeAspect="1"/>
          </p:cNvPicPr>
          <p:nvPr/>
        </p:nvPicPr>
        <p:blipFill>
          <a:blip r:embed="rId4"/>
          <a:stretch>
            <a:fillRect/>
          </a:stretch>
        </p:blipFill>
        <p:spPr>
          <a:xfrm>
            <a:off x="431800" y="4554826"/>
            <a:ext cx="2828925" cy="1752600"/>
          </a:xfrm>
          <a:prstGeom prst="rect">
            <a:avLst/>
          </a:prstGeom>
        </p:spPr>
      </p:pic>
      <p:pic>
        <p:nvPicPr>
          <p:cNvPr id="12" name="Picture 11" descr="A graph with blue squares&#10;&#10;Description automatically generated with medium confidence">
            <a:extLst>
              <a:ext uri="{FF2B5EF4-FFF2-40B4-BE49-F238E27FC236}">
                <a16:creationId xmlns:a16="http://schemas.microsoft.com/office/drawing/2014/main" id="{72E9BAE3-07F3-E332-0844-CF6E54CF8D1A}"/>
              </a:ext>
            </a:extLst>
          </p:cNvPr>
          <p:cNvPicPr>
            <a:picLocks noChangeAspect="1"/>
          </p:cNvPicPr>
          <p:nvPr/>
        </p:nvPicPr>
        <p:blipFill>
          <a:blip r:embed="rId5"/>
          <a:stretch>
            <a:fillRect/>
          </a:stretch>
        </p:blipFill>
        <p:spPr>
          <a:xfrm>
            <a:off x="5496479" y="1775601"/>
            <a:ext cx="6365321" cy="3795391"/>
          </a:xfrm>
          <a:prstGeom prst="rect">
            <a:avLst/>
          </a:prstGeom>
        </p:spPr>
      </p:pic>
    </p:spTree>
    <p:extLst>
      <p:ext uri="{BB962C8B-B14F-4D97-AF65-F5344CB8AC3E}">
        <p14:creationId xmlns:p14="http://schemas.microsoft.com/office/powerpoint/2010/main" val="266354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F7B86-11B2-AB9B-D948-798C90F75160}"/>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DB1E0ABB-FD41-63BB-74CE-5E56551BCDEA}"/>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C10AC6-D7C1-6DD2-3FD4-F0751279912E}"/>
              </a:ext>
            </a:extLst>
          </p:cNvPr>
          <p:cNvSpPr/>
          <p:nvPr/>
        </p:nvSpPr>
        <p:spPr>
          <a:xfrm>
            <a:off x="-4907"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33364-6D4B-EB41-11E5-E6C43D6A1D1B}"/>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Models</a:t>
            </a:r>
          </a:p>
        </p:txBody>
      </p:sp>
      <p:sp>
        <p:nvSpPr>
          <p:cNvPr id="3" name="Content Placeholder 2">
            <a:extLst>
              <a:ext uri="{FF2B5EF4-FFF2-40B4-BE49-F238E27FC236}">
                <a16:creationId xmlns:a16="http://schemas.microsoft.com/office/drawing/2014/main" id="{503EEE59-8F04-95BA-08E0-D49BEFA510D9}"/>
              </a:ext>
            </a:extLst>
          </p:cNvPr>
          <p:cNvSpPr>
            <a:spLocks noGrp="1"/>
          </p:cNvSpPr>
          <p:nvPr>
            <p:ph idx="1"/>
          </p:nvPr>
        </p:nvSpPr>
        <p:spPr>
          <a:xfrm>
            <a:off x="431800" y="274639"/>
            <a:ext cx="10693400" cy="6308722"/>
          </a:xfrm>
        </p:spPr>
        <p:txBody>
          <a:bodyPr>
            <a:normAutofit/>
          </a:bodyPr>
          <a:lstStyle/>
          <a:p>
            <a:pPr>
              <a:lnSpc>
                <a:spcPct val="150000"/>
              </a:lnSpc>
              <a:buAutoNum type="arabicPeriod"/>
            </a:pPr>
            <a:r>
              <a:rPr lang="en-US" sz="1800" b="1" dirty="0">
                <a:solidFill>
                  <a:schemeClr val="bg1"/>
                </a:solidFill>
                <a:latin typeface="Avenir Next LT Pro Light" panose="020B0304020202020204" pitchFamily="34" charset="0"/>
              </a:rPr>
              <a:t>LSTM Pure</a:t>
            </a:r>
          </a:p>
          <a:p>
            <a:pPr marL="0" indent="0">
              <a:lnSpc>
                <a:spcPct val="150000"/>
              </a:lnSpc>
              <a:buNone/>
            </a:pPr>
            <a:r>
              <a:rPr lang="en-US" sz="1800" b="1" dirty="0" err="1">
                <a:solidFill>
                  <a:schemeClr val="bg1"/>
                </a:solidFill>
                <a:latin typeface="Avenir Next LT Pro Light" panose="020B0304020202020204" pitchFamily="34" charset="0"/>
              </a:rPr>
              <a:t>Lstm</a:t>
            </a:r>
            <a:r>
              <a:rPr lang="en-US" sz="1800" b="1" dirty="0">
                <a:solidFill>
                  <a:schemeClr val="bg1"/>
                </a:solidFill>
                <a:latin typeface="Avenir Next LT Pro Light" panose="020B0304020202020204" pitchFamily="34" charset="0"/>
              </a:rPr>
              <a:t> units: 32, Dense: 32, Dropout: 0.3, </a:t>
            </a:r>
            <a:r>
              <a:rPr lang="en-US" sz="1800" b="1" dirty="0" err="1">
                <a:solidFill>
                  <a:schemeClr val="bg1"/>
                </a:solidFill>
                <a:latin typeface="Avenir Next LT Pro Light" panose="020B0304020202020204" pitchFamily="34" charset="0"/>
              </a:rPr>
              <a:t>batch_size</a:t>
            </a:r>
            <a:r>
              <a:rPr lang="en-US" sz="1800" b="1" dirty="0">
                <a:solidFill>
                  <a:schemeClr val="bg1"/>
                </a:solidFill>
                <a:latin typeface="Avenir Next LT Pro Light" panose="020B0304020202020204" pitchFamily="34" charset="0"/>
              </a:rPr>
              <a:t>: 16  </a:t>
            </a:r>
          </a:p>
        </p:txBody>
      </p:sp>
      <p:pic>
        <p:nvPicPr>
          <p:cNvPr id="6" name="Picture 5" descr="A graph of a graph&#10;&#10;Description automatically generated with medium confidence">
            <a:extLst>
              <a:ext uri="{FF2B5EF4-FFF2-40B4-BE49-F238E27FC236}">
                <a16:creationId xmlns:a16="http://schemas.microsoft.com/office/drawing/2014/main" id="{38E70C78-C1FC-BBBE-BA15-685EA387EF2B}"/>
              </a:ext>
            </a:extLst>
          </p:cNvPr>
          <p:cNvPicPr>
            <a:picLocks noChangeAspect="1"/>
          </p:cNvPicPr>
          <p:nvPr/>
        </p:nvPicPr>
        <p:blipFill>
          <a:blip r:embed="rId3"/>
          <a:stretch>
            <a:fillRect/>
          </a:stretch>
        </p:blipFill>
        <p:spPr>
          <a:xfrm>
            <a:off x="431800" y="1222978"/>
            <a:ext cx="4697844" cy="2799726"/>
          </a:xfrm>
          <a:prstGeom prst="rect">
            <a:avLst/>
          </a:prstGeom>
        </p:spPr>
      </p:pic>
      <p:pic>
        <p:nvPicPr>
          <p:cNvPr id="9" name="Picture 8" descr="A graph of loss of epops&#10;&#10;Description automatically generated with medium confidence">
            <a:extLst>
              <a:ext uri="{FF2B5EF4-FFF2-40B4-BE49-F238E27FC236}">
                <a16:creationId xmlns:a16="http://schemas.microsoft.com/office/drawing/2014/main" id="{2AE732E3-B802-B358-72E6-DC2D2770820F}"/>
              </a:ext>
            </a:extLst>
          </p:cNvPr>
          <p:cNvPicPr>
            <a:picLocks noChangeAspect="1"/>
          </p:cNvPicPr>
          <p:nvPr/>
        </p:nvPicPr>
        <p:blipFill>
          <a:blip r:embed="rId4"/>
          <a:stretch>
            <a:fillRect/>
          </a:stretch>
        </p:blipFill>
        <p:spPr>
          <a:xfrm>
            <a:off x="420142" y="4070403"/>
            <a:ext cx="4697845" cy="2799726"/>
          </a:xfrm>
          <a:prstGeom prst="rect">
            <a:avLst/>
          </a:prstGeom>
        </p:spPr>
      </p:pic>
      <p:pic>
        <p:nvPicPr>
          <p:cNvPr id="10244" name="Picture 4">
            <a:extLst>
              <a:ext uri="{FF2B5EF4-FFF2-40B4-BE49-F238E27FC236}">
                <a16:creationId xmlns:a16="http://schemas.microsoft.com/office/drawing/2014/main" id="{A99F5912-1C7F-26D4-4C00-F374E7407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24403"/>
            <a:ext cx="5578330" cy="418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65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C542-500F-EFE6-5839-E28AF26828FE}"/>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22FB02D8-6319-62CE-D79C-65A2A61A85B2}"/>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720CAF7-2B04-84D3-E87F-4994DB4E120D}"/>
              </a:ext>
            </a:extLst>
          </p:cNvPr>
          <p:cNvSpPr/>
          <p:nvPr/>
        </p:nvSpPr>
        <p:spPr>
          <a:xfrm>
            <a:off x="-4907"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3A689C-1CFC-2FBD-0C3C-BC3A1D26401E}"/>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Models</a:t>
            </a:r>
          </a:p>
        </p:txBody>
      </p:sp>
      <p:sp>
        <p:nvSpPr>
          <p:cNvPr id="3" name="Content Placeholder 2">
            <a:extLst>
              <a:ext uri="{FF2B5EF4-FFF2-40B4-BE49-F238E27FC236}">
                <a16:creationId xmlns:a16="http://schemas.microsoft.com/office/drawing/2014/main" id="{DEA78367-E5D4-2BF5-A27E-27C1F52DA5E3}"/>
              </a:ext>
            </a:extLst>
          </p:cNvPr>
          <p:cNvSpPr>
            <a:spLocks noGrp="1"/>
          </p:cNvSpPr>
          <p:nvPr>
            <p:ph idx="1"/>
          </p:nvPr>
        </p:nvSpPr>
        <p:spPr>
          <a:xfrm>
            <a:off x="431800" y="274638"/>
            <a:ext cx="10693400" cy="6308723"/>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2. LSTM TC</a:t>
            </a:r>
          </a:p>
        </p:txBody>
      </p:sp>
      <p:pic>
        <p:nvPicPr>
          <p:cNvPr id="7" name="Picture 6">
            <a:extLst>
              <a:ext uri="{FF2B5EF4-FFF2-40B4-BE49-F238E27FC236}">
                <a16:creationId xmlns:a16="http://schemas.microsoft.com/office/drawing/2014/main" id="{BD0B3B83-C4F1-FD44-0EF1-F0EF18D55D29}"/>
              </a:ext>
            </a:extLst>
          </p:cNvPr>
          <p:cNvPicPr>
            <a:picLocks noChangeAspect="1"/>
          </p:cNvPicPr>
          <p:nvPr/>
        </p:nvPicPr>
        <p:blipFill>
          <a:blip r:embed="rId4"/>
          <a:srcRect t="5331"/>
          <a:stretch/>
        </p:blipFill>
        <p:spPr>
          <a:xfrm>
            <a:off x="426893" y="1810327"/>
            <a:ext cx="4276236" cy="2687783"/>
          </a:xfrm>
          <a:prstGeom prst="rect">
            <a:avLst/>
          </a:prstGeom>
        </p:spPr>
      </p:pic>
      <p:pic>
        <p:nvPicPr>
          <p:cNvPr id="10" name="Picture 9">
            <a:extLst>
              <a:ext uri="{FF2B5EF4-FFF2-40B4-BE49-F238E27FC236}">
                <a16:creationId xmlns:a16="http://schemas.microsoft.com/office/drawing/2014/main" id="{602FB08B-5F87-2A60-0569-637A87F449C8}"/>
              </a:ext>
            </a:extLst>
          </p:cNvPr>
          <p:cNvPicPr>
            <a:picLocks noChangeAspect="1"/>
          </p:cNvPicPr>
          <p:nvPr/>
        </p:nvPicPr>
        <p:blipFill>
          <a:blip r:embed="rId5"/>
          <a:stretch>
            <a:fillRect/>
          </a:stretch>
        </p:blipFill>
        <p:spPr>
          <a:xfrm>
            <a:off x="413038" y="4682655"/>
            <a:ext cx="6791326" cy="764148"/>
          </a:xfrm>
          <a:prstGeom prst="rect">
            <a:avLst/>
          </a:prstGeom>
        </p:spPr>
      </p:pic>
      <p:pic>
        <p:nvPicPr>
          <p:cNvPr id="11266" name="Picture 2">
            <a:extLst>
              <a:ext uri="{FF2B5EF4-FFF2-40B4-BE49-F238E27FC236}">
                <a16:creationId xmlns:a16="http://schemas.microsoft.com/office/drawing/2014/main" id="{03572918-CDA5-5B6B-E3FF-435D114417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6993" y="1034926"/>
            <a:ext cx="4100800" cy="259923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B75AE3C-5BCA-31F2-F093-F989CFC90D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7226" y="3771477"/>
            <a:ext cx="4000335" cy="258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5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ACAC7-A452-D8B7-847A-C694B2F3C8F6}"/>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0D8CD43D-9AEB-F02B-A1A8-7A0544470732}"/>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8C2E0C3-278E-C2ED-9349-60F3EC4F96B2}"/>
              </a:ext>
            </a:extLst>
          </p:cNvPr>
          <p:cNvSpPr/>
          <p:nvPr/>
        </p:nvSpPr>
        <p:spPr>
          <a:xfrm>
            <a:off x="-4907"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EA74E-5421-6B22-E389-4986D7FD2C47}"/>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Models</a:t>
            </a:r>
          </a:p>
        </p:txBody>
      </p:sp>
      <p:sp>
        <p:nvSpPr>
          <p:cNvPr id="3" name="Content Placeholder 2">
            <a:extLst>
              <a:ext uri="{FF2B5EF4-FFF2-40B4-BE49-F238E27FC236}">
                <a16:creationId xmlns:a16="http://schemas.microsoft.com/office/drawing/2014/main" id="{1029A0BD-CB26-5512-4C19-6AE383D0932E}"/>
              </a:ext>
            </a:extLst>
          </p:cNvPr>
          <p:cNvSpPr>
            <a:spLocks noGrp="1"/>
          </p:cNvSpPr>
          <p:nvPr>
            <p:ph idx="1"/>
          </p:nvPr>
        </p:nvSpPr>
        <p:spPr>
          <a:xfrm>
            <a:off x="431800" y="274638"/>
            <a:ext cx="10693400" cy="6308723"/>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2. LSTM TC</a:t>
            </a:r>
          </a:p>
        </p:txBody>
      </p:sp>
      <p:pic>
        <p:nvPicPr>
          <p:cNvPr id="11266" name="Picture 2">
            <a:extLst>
              <a:ext uri="{FF2B5EF4-FFF2-40B4-BE49-F238E27FC236}">
                <a16:creationId xmlns:a16="http://schemas.microsoft.com/office/drawing/2014/main" id="{3E5CE565-5A6B-CA51-8FFF-2D56C0FD5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993" y="1034926"/>
            <a:ext cx="4100800" cy="259923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78146CE-8917-BC6E-DB75-4BA57E7A76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226" y="3771477"/>
            <a:ext cx="4000335" cy="2586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9665FF0-C6EB-BD6F-8DAD-12F27611B0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396" y="1478466"/>
            <a:ext cx="5195704" cy="390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89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B72B0C64-1396-3411-908A-41B49F0F0AA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3CF3D7-352E-0A23-2649-FA9277E73A0C}"/>
              </a:ext>
            </a:extLst>
          </p:cNvPr>
          <p:cNvSpPr/>
          <p:nvPr/>
        </p:nvSpPr>
        <p:spPr>
          <a:xfrm>
            <a:off x="0" y="1"/>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Introduction</a:t>
            </a:r>
            <a:endParaRPr sz="2000" b="1" dirty="0">
              <a:solidFill>
                <a:schemeClr val="bg1"/>
              </a:solidFill>
              <a:latin typeface="Aptos" panose="020B0004020202020204" pitchFamily="34" charset="0"/>
            </a:endParaRPr>
          </a:p>
        </p:txBody>
      </p:sp>
      <p:sp>
        <p:nvSpPr>
          <p:cNvPr id="3" name="Content Placeholder 2"/>
          <p:cNvSpPr>
            <a:spLocks noGrp="1"/>
          </p:cNvSpPr>
          <p:nvPr>
            <p:ph idx="1"/>
          </p:nvPr>
        </p:nvSpPr>
        <p:spPr>
          <a:xfrm>
            <a:off x="1244600" y="1213163"/>
            <a:ext cx="9867900" cy="4806637"/>
          </a:xfrm>
        </p:spPr>
        <p:txBody>
          <a:bodyPr>
            <a:normAutofit/>
          </a:bodyPr>
          <a:lstStyle/>
          <a:p>
            <a:pPr algn="l">
              <a:lnSpc>
                <a:spcPct val="150000"/>
              </a:lnSpc>
              <a:buFont typeface="Arial" panose="020B0604020202020204" pitchFamily="34" charset="0"/>
              <a:buChar char="•"/>
              <a:defRPr sz="1800">
                <a:solidFill>
                  <a:srgbClr val="000000"/>
                </a:solidFill>
              </a:defRPr>
            </a:pPr>
            <a:r>
              <a:rPr lang="en-US" sz="2000" dirty="0">
                <a:solidFill>
                  <a:schemeClr val="bg1"/>
                </a:solidFill>
                <a:latin typeface="Avenir Next LT Pro Light" panose="020F0502020204030204" pitchFamily="34" charset="0"/>
              </a:rPr>
              <a:t>Sleep stage classification is essential for analyzing sleep patterns and diagnosing sleep disorders like </a:t>
            </a:r>
            <a:r>
              <a:rPr lang="en-US" sz="2000" b="1" dirty="0">
                <a:solidFill>
                  <a:schemeClr val="bg1"/>
                </a:solidFill>
                <a:latin typeface="Avenir Next LT Pro Light" panose="020F0502020204030204" pitchFamily="34" charset="0"/>
              </a:rPr>
              <a:t>insomnia, sleep apnea, and narcolepsy</a:t>
            </a:r>
            <a:r>
              <a:rPr lang="en-US" sz="2000" dirty="0">
                <a:solidFill>
                  <a:schemeClr val="bg1"/>
                </a:solidFill>
                <a:latin typeface="Avenir Next LT Pro Light" panose="020F0502020204030204" pitchFamily="34" charset="0"/>
              </a:rPr>
              <a:t>.</a:t>
            </a:r>
          </a:p>
          <a:p>
            <a:pPr>
              <a:lnSpc>
                <a:spcPct val="150000"/>
              </a:lnSpc>
              <a:defRPr sz="1800">
                <a:solidFill>
                  <a:srgbClr val="000000"/>
                </a:solidFill>
              </a:defRPr>
            </a:pPr>
            <a:r>
              <a:rPr lang="en-US" sz="2000" b="1" dirty="0">
                <a:solidFill>
                  <a:schemeClr val="bg1"/>
                </a:solidFill>
                <a:latin typeface="Avenir Next LT Pro Light" panose="020F0502020204030204" pitchFamily="34" charset="0"/>
              </a:rPr>
              <a:t>Sleep EEG</a:t>
            </a:r>
            <a:r>
              <a:rPr lang="en-US" sz="2000" dirty="0">
                <a:solidFill>
                  <a:schemeClr val="bg1"/>
                </a:solidFill>
                <a:latin typeface="Avenir Next LT Pro Light" panose="020F0502020204030204" pitchFamily="34" charset="0"/>
              </a:rPr>
              <a:t> specifically records brain activity during sleep to analyze and classify different </a:t>
            </a:r>
            <a:r>
              <a:rPr lang="en-US" sz="2000" b="1" dirty="0">
                <a:solidFill>
                  <a:schemeClr val="bg1"/>
                </a:solidFill>
                <a:latin typeface="Avenir Next LT Pro Light" panose="020F0502020204030204" pitchFamily="34" charset="0"/>
              </a:rPr>
              <a:t>sleep stages</a:t>
            </a:r>
            <a:r>
              <a:rPr lang="en-US" sz="2000" dirty="0">
                <a:solidFill>
                  <a:schemeClr val="bg1"/>
                </a:solidFill>
                <a:latin typeface="Avenir Next LT Pro Light" panose="020F0502020204030204" pitchFamily="34" charset="0"/>
              </a:rPr>
              <a:t>. Sleep stages reflect distinct patterns of brain waves, which are categorized based on their </a:t>
            </a:r>
            <a:r>
              <a:rPr lang="en-US" sz="2000" b="1" dirty="0">
                <a:solidFill>
                  <a:schemeClr val="bg1"/>
                </a:solidFill>
                <a:latin typeface="Avenir Next LT Pro Light" panose="020F0502020204030204" pitchFamily="34" charset="0"/>
              </a:rPr>
              <a:t>frequency</a:t>
            </a:r>
            <a:r>
              <a:rPr lang="en-US" sz="2000" dirty="0">
                <a:solidFill>
                  <a:schemeClr val="bg1"/>
                </a:solidFill>
                <a:latin typeface="Avenir Next LT Pro Light" panose="020F0502020204030204" pitchFamily="34" charset="0"/>
              </a:rPr>
              <a:t> and </a:t>
            </a:r>
            <a:r>
              <a:rPr lang="en-US" sz="2000" b="1" dirty="0">
                <a:solidFill>
                  <a:schemeClr val="bg1"/>
                </a:solidFill>
                <a:latin typeface="Avenir Next LT Pro Light" panose="020F0502020204030204" pitchFamily="34" charset="0"/>
              </a:rPr>
              <a:t>amplitude</a:t>
            </a:r>
            <a:r>
              <a:rPr lang="en-US" sz="2000" dirty="0">
                <a:solidFill>
                  <a:schemeClr val="bg1"/>
                </a:solidFill>
                <a:latin typeface="Avenir Next LT Pro Light" panose="020F0502020204030204" pitchFamily="34" charset="0"/>
              </a:rPr>
              <a:t>…</a:t>
            </a:r>
          </a:p>
          <a:p>
            <a:pPr>
              <a:lnSpc>
                <a:spcPct val="150000"/>
              </a:lnSpc>
            </a:pPr>
            <a:r>
              <a:rPr lang="en-US" sz="2000" dirty="0">
                <a:solidFill>
                  <a:schemeClr val="bg1"/>
                </a:solidFill>
                <a:latin typeface="Avenir Next LT Pro Light" panose="020F0502020204030204" pitchFamily="34" charset="0"/>
              </a:rPr>
              <a:t>Currently, sleep stages are manually scored by experts using polysomnography (PSG), which includes EEG signals. This process is:</a:t>
            </a:r>
          </a:p>
          <a:p>
            <a:pPr marL="0" indent="0">
              <a:lnSpc>
                <a:spcPct val="150000"/>
              </a:lnSpc>
              <a:buNone/>
            </a:pPr>
            <a:r>
              <a:rPr lang="en-US" sz="2000" b="1" dirty="0">
                <a:solidFill>
                  <a:schemeClr val="bg1"/>
                </a:solidFill>
                <a:latin typeface="Avenir Next LT Pro Light" panose="020F0502020204030204" pitchFamily="34" charset="0"/>
              </a:rPr>
              <a:t>	Time-consuming</a:t>
            </a:r>
            <a:r>
              <a:rPr lang="en-US" sz="2000" dirty="0">
                <a:solidFill>
                  <a:schemeClr val="bg1"/>
                </a:solidFill>
                <a:latin typeface="Avenir Next LT Pro Light" panose="020F0502020204030204" pitchFamily="34" charset="0"/>
              </a:rPr>
              <a:t>: Reviewing 8 hours of sleep data takes hours of work.</a:t>
            </a:r>
          </a:p>
          <a:p>
            <a:pPr marL="0" indent="0">
              <a:lnSpc>
                <a:spcPct val="150000"/>
              </a:lnSpc>
              <a:buNone/>
            </a:pPr>
            <a:r>
              <a:rPr lang="en-US" sz="2000" b="1" dirty="0">
                <a:solidFill>
                  <a:schemeClr val="bg1"/>
                </a:solidFill>
                <a:latin typeface="Avenir Next LT Pro Light" panose="020F0502020204030204" pitchFamily="34" charset="0"/>
              </a:rPr>
              <a:t>	Subjective</a:t>
            </a:r>
            <a:r>
              <a:rPr lang="en-US" sz="2000" dirty="0">
                <a:solidFill>
                  <a:schemeClr val="bg1"/>
                </a:solidFill>
                <a:latin typeface="Avenir Next LT Pro Light" panose="020F0502020204030204" pitchFamily="34" charset="0"/>
              </a:rPr>
              <a:t>: Scoring varies among experts.</a:t>
            </a:r>
          </a:p>
          <a:p>
            <a:pPr marL="0" indent="0">
              <a:lnSpc>
                <a:spcPct val="110000"/>
              </a:lnSpc>
              <a:buNone/>
              <a:defRPr sz="1800">
                <a:solidFill>
                  <a:srgbClr val="000000"/>
                </a:solidFill>
              </a:defRPr>
            </a:pPr>
            <a:endParaRPr lang="en-US" sz="1800" dirty="0">
              <a:solidFill>
                <a:schemeClr val="bg1"/>
              </a:solidFill>
              <a:latin typeface="Avenir Next LT Pro Light" panose="020F0502020204030204" pitchFamily="34" charset="0"/>
            </a:endParaRPr>
          </a:p>
          <a:p>
            <a:pPr marL="0" indent="0">
              <a:lnSpc>
                <a:spcPct val="110000"/>
              </a:lnSpc>
              <a:buNone/>
              <a:defRPr sz="1800">
                <a:solidFill>
                  <a:srgbClr val="000000"/>
                </a:solidFill>
              </a:defRPr>
            </a:pPr>
            <a:endParaRPr lang="en-US" sz="1800" dirty="0">
              <a:solidFill>
                <a:schemeClr val="bg1"/>
              </a:solidFill>
              <a:latin typeface="Avenir Next LT Pro Light"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E2068-7302-4FEC-6D75-FDB30105DA35}"/>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5A4CC323-EAC6-EADA-40D3-BBCD2D0565DA}"/>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1196A1-89A7-EAEA-E599-B6586A006CA5}"/>
              </a:ext>
            </a:extLst>
          </p:cNvPr>
          <p:cNvSpPr/>
          <p:nvPr/>
        </p:nvSpPr>
        <p:spPr>
          <a:xfrm>
            <a:off x="-4907" y="0"/>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15AD6-A9BF-0A2E-0957-9FD0AEA19C18}"/>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Key Findings</a:t>
            </a:r>
          </a:p>
        </p:txBody>
      </p:sp>
      <p:sp>
        <p:nvSpPr>
          <p:cNvPr id="3" name="Content Placeholder 2">
            <a:extLst>
              <a:ext uri="{FF2B5EF4-FFF2-40B4-BE49-F238E27FC236}">
                <a16:creationId xmlns:a16="http://schemas.microsoft.com/office/drawing/2014/main" id="{4E9156BF-AB1E-6DB5-5950-BE691E7BF741}"/>
              </a:ext>
            </a:extLst>
          </p:cNvPr>
          <p:cNvSpPr>
            <a:spLocks noGrp="1"/>
          </p:cNvSpPr>
          <p:nvPr>
            <p:ph idx="1"/>
          </p:nvPr>
        </p:nvSpPr>
        <p:spPr>
          <a:xfrm>
            <a:off x="431800" y="974257"/>
            <a:ext cx="3558309" cy="5609104"/>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Accuracy Comparison </a:t>
            </a:r>
          </a:p>
          <a:p>
            <a:pPr marL="0" indent="0">
              <a:lnSpc>
                <a:spcPct val="150000"/>
              </a:lnSpc>
              <a:buNone/>
            </a:pPr>
            <a:r>
              <a:rPr lang="en-US" sz="1800" b="1" dirty="0">
                <a:solidFill>
                  <a:schemeClr val="bg1"/>
                </a:solidFill>
                <a:latin typeface="Avenir Next LT Pro Light" panose="020B0304020202020204" pitchFamily="34" charset="0"/>
              </a:rPr>
              <a:t>Model				Accuracy</a:t>
            </a:r>
          </a:p>
          <a:p>
            <a:pPr marL="0" indent="0">
              <a:lnSpc>
                <a:spcPct val="150000"/>
              </a:lnSpc>
              <a:buNone/>
            </a:pPr>
            <a:r>
              <a:rPr lang="en-US" sz="1800" dirty="0">
                <a:solidFill>
                  <a:schemeClr val="bg1"/>
                </a:solidFill>
                <a:latin typeface="Avenir Next LT Pro Light" panose="020B0304020202020204" pitchFamily="34" charset="0"/>
              </a:rPr>
              <a:t>RF_LOSO				68%</a:t>
            </a:r>
          </a:p>
          <a:p>
            <a:pPr marL="0" indent="0">
              <a:lnSpc>
                <a:spcPct val="150000"/>
              </a:lnSpc>
              <a:buNone/>
            </a:pPr>
            <a:r>
              <a:rPr lang="en-US" sz="1800" dirty="0">
                <a:solidFill>
                  <a:schemeClr val="bg1"/>
                </a:solidFill>
                <a:latin typeface="Avenir Next LT Pro Light" panose="020B0304020202020204" pitchFamily="34" charset="0"/>
              </a:rPr>
              <a:t>RF_TC					76%</a:t>
            </a:r>
          </a:p>
          <a:p>
            <a:pPr marL="0" indent="0">
              <a:lnSpc>
                <a:spcPct val="150000"/>
              </a:lnSpc>
              <a:buNone/>
            </a:pPr>
            <a:r>
              <a:rPr lang="en-US" sz="1800" dirty="0">
                <a:solidFill>
                  <a:schemeClr val="bg1"/>
                </a:solidFill>
                <a:latin typeface="Avenir Next LT Pro Light" panose="020B0304020202020204" pitchFamily="34" charset="0"/>
              </a:rPr>
              <a:t>LSTM Pure				63%</a:t>
            </a:r>
          </a:p>
          <a:p>
            <a:pPr marL="0" indent="0">
              <a:lnSpc>
                <a:spcPct val="150000"/>
              </a:lnSpc>
              <a:buNone/>
            </a:pPr>
            <a:r>
              <a:rPr lang="en-US" sz="1800" dirty="0">
                <a:solidFill>
                  <a:schemeClr val="bg1"/>
                </a:solidFill>
                <a:latin typeface="Avenir Next LT Pro Light" panose="020B0304020202020204" pitchFamily="34" charset="0"/>
              </a:rPr>
              <a:t>LSTM_TC				66%</a:t>
            </a:r>
          </a:p>
          <a:p>
            <a:pPr marL="0" indent="0">
              <a:lnSpc>
                <a:spcPct val="150000"/>
              </a:lnSpc>
              <a:buNone/>
            </a:pPr>
            <a:endParaRPr lang="en-US" sz="1800" b="1" dirty="0">
              <a:solidFill>
                <a:schemeClr val="bg1"/>
              </a:solidFill>
              <a:latin typeface="Avenir Next LT Pro Light" panose="020B0304020202020204" pitchFamily="34" charset="0"/>
            </a:endParaRPr>
          </a:p>
        </p:txBody>
      </p:sp>
      <p:sp>
        <p:nvSpPr>
          <p:cNvPr id="10" name="Content Placeholder 2">
            <a:extLst>
              <a:ext uri="{FF2B5EF4-FFF2-40B4-BE49-F238E27FC236}">
                <a16:creationId xmlns:a16="http://schemas.microsoft.com/office/drawing/2014/main" id="{3F7FE150-8CC8-FE30-7A85-086B46EA3C28}"/>
              </a:ext>
            </a:extLst>
          </p:cNvPr>
          <p:cNvSpPr txBox="1">
            <a:spLocks/>
          </p:cNvSpPr>
          <p:nvPr/>
        </p:nvSpPr>
        <p:spPr>
          <a:xfrm>
            <a:off x="4530291" y="974257"/>
            <a:ext cx="7229909" cy="56091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1800" b="1" dirty="0">
                <a:solidFill>
                  <a:schemeClr val="bg1"/>
                </a:solidFill>
                <a:latin typeface="Avenir Next LT Pro Light" panose="020B0304020202020204" pitchFamily="34" charset="0"/>
              </a:rPr>
              <a:t>Random Forest with Temporal Context (RF_TC)</a:t>
            </a:r>
          </a:p>
          <a:p>
            <a:pPr marL="0" indent="0">
              <a:lnSpc>
                <a:spcPct val="150000"/>
              </a:lnSpc>
              <a:buNone/>
            </a:pPr>
            <a:r>
              <a:rPr lang="en-US" sz="1800" dirty="0">
                <a:solidFill>
                  <a:schemeClr val="bg1"/>
                </a:solidFill>
                <a:latin typeface="Avenir Next LT Pro Light" panose="020B0304020202020204" pitchFamily="34" charset="0"/>
              </a:rPr>
              <a:t>Improved accuracy for: </a:t>
            </a:r>
          </a:p>
          <a:p>
            <a:pPr marL="0" indent="0">
              <a:lnSpc>
                <a:spcPct val="150000"/>
              </a:lnSpc>
              <a:buNone/>
            </a:pPr>
            <a:r>
              <a:rPr lang="en-US" sz="1800" dirty="0">
                <a:solidFill>
                  <a:schemeClr val="bg1"/>
                </a:solidFill>
                <a:latin typeface="Avenir Next LT Pro Light" panose="020B0304020202020204" pitchFamily="34" charset="0"/>
              </a:rPr>
              <a:t>	Wake (W): Better distinction from light sleep stages.</a:t>
            </a:r>
          </a:p>
          <a:p>
            <a:pPr marL="0" indent="0">
              <a:lnSpc>
                <a:spcPct val="150000"/>
              </a:lnSpc>
              <a:buNone/>
            </a:pPr>
            <a:r>
              <a:rPr lang="en-US" sz="1800" dirty="0">
                <a:solidFill>
                  <a:schemeClr val="bg1"/>
                </a:solidFill>
                <a:latin typeface="Avenir Next LT Pro Light" panose="020B0304020202020204" pitchFamily="34" charset="0"/>
              </a:rPr>
              <a:t>	REM (R): Reduced misclassifications into Stage 2.</a:t>
            </a:r>
          </a:p>
          <a:p>
            <a:pPr marL="0" indent="0">
              <a:lnSpc>
                <a:spcPct val="150000"/>
              </a:lnSpc>
              <a:buNone/>
            </a:pPr>
            <a:endParaRPr lang="en-US" sz="1800" dirty="0">
              <a:solidFill>
                <a:schemeClr val="bg1"/>
              </a:solidFill>
              <a:latin typeface="Avenir Next LT Pro Light" panose="020B0304020202020204" pitchFamily="34" charset="0"/>
            </a:endParaRPr>
          </a:p>
          <a:p>
            <a:pPr>
              <a:lnSpc>
                <a:spcPct val="150000"/>
              </a:lnSpc>
            </a:pPr>
            <a:r>
              <a:rPr lang="en-US" sz="1800" b="1" dirty="0">
                <a:solidFill>
                  <a:schemeClr val="bg1"/>
                </a:solidFill>
                <a:latin typeface="Avenir Next LT Pro Light" panose="020B0304020202020204" pitchFamily="34" charset="0"/>
              </a:rPr>
              <a:t>LSTM Models</a:t>
            </a:r>
          </a:p>
          <a:p>
            <a:pPr marL="0" indent="0">
              <a:lnSpc>
                <a:spcPct val="150000"/>
              </a:lnSpc>
              <a:buNone/>
            </a:pPr>
            <a:r>
              <a:rPr lang="en-US" sz="1800" dirty="0">
                <a:solidFill>
                  <a:schemeClr val="bg1"/>
                </a:solidFill>
                <a:latin typeface="Avenir Next LT Pro Light" panose="020B0304020202020204" pitchFamily="34" charset="0"/>
              </a:rPr>
              <a:t>LSTM Pure:</a:t>
            </a:r>
          </a:p>
          <a:p>
            <a:pPr marL="0" indent="0">
              <a:lnSpc>
                <a:spcPct val="150000"/>
              </a:lnSpc>
              <a:buNone/>
            </a:pPr>
            <a:r>
              <a:rPr lang="en-US" sz="1800" dirty="0">
                <a:solidFill>
                  <a:schemeClr val="bg1"/>
                </a:solidFill>
                <a:latin typeface="Avenir Next LT Pro Light" panose="020B0304020202020204" pitchFamily="34" charset="0"/>
              </a:rPr>
              <a:t> 	High confusion between Wake and Stage 2.</a:t>
            </a:r>
          </a:p>
          <a:p>
            <a:pPr marL="0" indent="0">
              <a:lnSpc>
                <a:spcPct val="150000"/>
              </a:lnSpc>
              <a:buNone/>
            </a:pPr>
            <a:r>
              <a:rPr lang="en-US" sz="1800" dirty="0">
                <a:solidFill>
                  <a:schemeClr val="bg1"/>
                </a:solidFill>
                <a:latin typeface="Avenir Next LT Pro Light" panose="020B0304020202020204" pitchFamily="34" charset="0"/>
              </a:rPr>
              <a:t>LSTM_TC:</a:t>
            </a:r>
          </a:p>
          <a:p>
            <a:pPr marL="0" indent="0">
              <a:lnSpc>
                <a:spcPct val="150000"/>
              </a:lnSpc>
              <a:buNone/>
            </a:pPr>
            <a:r>
              <a:rPr lang="en-US" sz="1800" dirty="0">
                <a:solidFill>
                  <a:schemeClr val="bg1"/>
                </a:solidFill>
                <a:latin typeface="Avenir Next LT Pro Light" panose="020B0304020202020204" pitchFamily="34" charset="0"/>
              </a:rPr>
              <a:t>	Better performance for Wake and REM due to added temporal context.</a:t>
            </a:r>
          </a:p>
        </p:txBody>
      </p:sp>
    </p:spTree>
    <p:extLst>
      <p:ext uri="{BB962C8B-B14F-4D97-AF65-F5344CB8AC3E}">
        <p14:creationId xmlns:p14="http://schemas.microsoft.com/office/powerpoint/2010/main" val="333159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5BB73-B974-8525-28DE-BFF6B649E404}"/>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6FB27FE6-3B30-3B7B-8E89-72AF03444D1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D515AD-93CA-30FE-75C8-452A2D9E42CF}"/>
              </a:ext>
            </a:extLst>
          </p:cNvPr>
          <p:cNvSpPr/>
          <p:nvPr/>
        </p:nvSpPr>
        <p:spPr>
          <a:xfrm>
            <a:off x="-4907"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BFDA8-9AEC-139C-E1E1-B9DAD8132F28}"/>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Key Findings</a:t>
            </a:r>
          </a:p>
        </p:txBody>
      </p:sp>
      <p:sp>
        <p:nvSpPr>
          <p:cNvPr id="3" name="Content Placeholder 2">
            <a:extLst>
              <a:ext uri="{FF2B5EF4-FFF2-40B4-BE49-F238E27FC236}">
                <a16:creationId xmlns:a16="http://schemas.microsoft.com/office/drawing/2014/main" id="{D22CC401-ACD0-C382-1D89-B4C59216D24F}"/>
              </a:ext>
            </a:extLst>
          </p:cNvPr>
          <p:cNvSpPr>
            <a:spLocks noGrp="1"/>
          </p:cNvSpPr>
          <p:nvPr>
            <p:ph idx="1"/>
          </p:nvPr>
        </p:nvSpPr>
        <p:spPr>
          <a:xfrm>
            <a:off x="431800" y="974256"/>
            <a:ext cx="11328400" cy="5786761"/>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Accuracy Comparison </a:t>
            </a:r>
          </a:p>
          <a:p>
            <a:pPr marL="0" indent="0">
              <a:lnSpc>
                <a:spcPct val="150000"/>
              </a:lnSpc>
              <a:buNone/>
            </a:pPr>
            <a:r>
              <a:rPr lang="en-US" sz="1800" b="1" dirty="0">
                <a:solidFill>
                  <a:schemeClr val="bg1"/>
                </a:solidFill>
                <a:latin typeface="Avenir Next LT Pro Light" panose="020B0304020202020204" pitchFamily="34" charset="0"/>
              </a:rPr>
              <a:t>Model				Accuracy</a:t>
            </a:r>
          </a:p>
          <a:p>
            <a:pPr marL="0" indent="0">
              <a:lnSpc>
                <a:spcPct val="150000"/>
              </a:lnSpc>
              <a:buNone/>
            </a:pPr>
            <a:r>
              <a:rPr lang="en-US" sz="1800" dirty="0">
                <a:solidFill>
                  <a:schemeClr val="bg1"/>
                </a:solidFill>
                <a:latin typeface="Avenir Next LT Pro Light" panose="020B0304020202020204" pitchFamily="34" charset="0"/>
              </a:rPr>
              <a:t>RF_LOSO				68%</a:t>
            </a:r>
          </a:p>
          <a:p>
            <a:pPr marL="0" indent="0">
              <a:lnSpc>
                <a:spcPct val="150000"/>
              </a:lnSpc>
              <a:buNone/>
            </a:pPr>
            <a:r>
              <a:rPr lang="en-US" sz="1800" dirty="0">
                <a:solidFill>
                  <a:schemeClr val="bg1"/>
                </a:solidFill>
                <a:latin typeface="Avenir Next LT Pro Light" panose="020B0304020202020204" pitchFamily="34" charset="0"/>
              </a:rPr>
              <a:t>RF_TC					76%</a:t>
            </a:r>
          </a:p>
          <a:p>
            <a:pPr marL="0" indent="0">
              <a:lnSpc>
                <a:spcPct val="150000"/>
              </a:lnSpc>
              <a:buNone/>
            </a:pPr>
            <a:r>
              <a:rPr lang="en-US" sz="1800" dirty="0">
                <a:solidFill>
                  <a:schemeClr val="bg1"/>
                </a:solidFill>
                <a:latin typeface="Avenir Next LT Pro Light" panose="020B0304020202020204" pitchFamily="34" charset="0"/>
              </a:rPr>
              <a:t>LSTM Pure				63%</a:t>
            </a:r>
          </a:p>
          <a:p>
            <a:pPr marL="0" indent="0">
              <a:lnSpc>
                <a:spcPct val="150000"/>
              </a:lnSpc>
              <a:buNone/>
            </a:pPr>
            <a:r>
              <a:rPr lang="en-US" sz="1800" dirty="0">
                <a:solidFill>
                  <a:schemeClr val="bg1"/>
                </a:solidFill>
                <a:latin typeface="Avenir Next LT Pro Light" panose="020B0304020202020204" pitchFamily="34" charset="0"/>
              </a:rPr>
              <a:t>LSTM_TC				66%</a:t>
            </a:r>
          </a:p>
          <a:p>
            <a:pPr marL="0" indent="0">
              <a:lnSpc>
                <a:spcPct val="150000"/>
              </a:lnSpc>
              <a:buNone/>
            </a:pPr>
            <a:endParaRPr lang="en-US" sz="1800" dirty="0">
              <a:solidFill>
                <a:schemeClr val="bg1"/>
              </a:solidFill>
              <a:latin typeface="Avenir Next LT Pro Light" panose="020B0304020202020204" pitchFamily="34" charset="0"/>
            </a:endParaRPr>
          </a:p>
          <a:p>
            <a:pPr marL="0" indent="0">
              <a:lnSpc>
                <a:spcPct val="150000"/>
              </a:lnSpc>
              <a:buNone/>
            </a:pPr>
            <a:endParaRPr lang="en-US" sz="1800" dirty="0">
              <a:solidFill>
                <a:schemeClr val="bg1"/>
              </a:solidFill>
              <a:latin typeface="Avenir Next LT Pro Light" panose="020B0304020202020204" pitchFamily="34" charset="0"/>
            </a:endParaRPr>
          </a:p>
          <a:p>
            <a:pPr>
              <a:lnSpc>
                <a:spcPct val="150000"/>
              </a:lnSpc>
            </a:pPr>
            <a:r>
              <a:rPr lang="en-US" sz="1800" dirty="0">
                <a:solidFill>
                  <a:schemeClr val="bg1"/>
                </a:solidFill>
                <a:latin typeface="Avenir Next LT Pro Light" panose="020B0304020202020204" pitchFamily="34" charset="0"/>
              </a:rPr>
              <a:t>Challenges: </a:t>
            </a:r>
          </a:p>
          <a:p>
            <a:pPr marL="0" indent="0">
              <a:lnSpc>
                <a:spcPct val="150000"/>
              </a:lnSpc>
              <a:buNone/>
            </a:pPr>
            <a:r>
              <a:rPr lang="en-US" sz="1800" dirty="0">
                <a:solidFill>
                  <a:schemeClr val="bg1"/>
                </a:solidFill>
                <a:latin typeface="Avenir Next LT Pro Light" panose="020B0304020202020204" pitchFamily="34" charset="0"/>
              </a:rPr>
              <a:t>Misclassification persists between similar stages (e.g., Stage 2 and Stage 3/4).</a:t>
            </a:r>
          </a:p>
          <a:p>
            <a:pPr marL="0" indent="0">
              <a:lnSpc>
                <a:spcPct val="150000"/>
              </a:lnSpc>
              <a:buNone/>
            </a:pPr>
            <a:r>
              <a:rPr lang="en-US" sz="1800" dirty="0">
                <a:solidFill>
                  <a:schemeClr val="bg1"/>
                </a:solidFill>
                <a:latin typeface="Avenir Next LT Pro Light" panose="020B0304020202020204" pitchFamily="34" charset="0"/>
              </a:rPr>
              <a:t>Data imbalance: Certain stages (e.g., Stage 1) occur less frequently, reducing performance.</a:t>
            </a:r>
          </a:p>
          <a:p>
            <a:pPr marL="0" indent="0">
              <a:lnSpc>
                <a:spcPct val="150000"/>
              </a:lnSpc>
              <a:buNone/>
            </a:pPr>
            <a:endParaRPr lang="en-US" sz="1800" b="1" dirty="0">
              <a:solidFill>
                <a:schemeClr val="bg1"/>
              </a:solidFill>
              <a:latin typeface="Avenir Next LT Pro Light" panose="020B0304020202020204" pitchFamily="34" charset="0"/>
            </a:endParaRPr>
          </a:p>
        </p:txBody>
      </p:sp>
      <p:sp>
        <p:nvSpPr>
          <p:cNvPr id="10" name="Content Placeholder 2">
            <a:extLst>
              <a:ext uri="{FF2B5EF4-FFF2-40B4-BE49-F238E27FC236}">
                <a16:creationId xmlns:a16="http://schemas.microsoft.com/office/drawing/2014/main" id="{B948ED99-63A7-EE35-726F-10F00073EDA4}"/>
              </a:ext>
            </a:extLst>
          </p:cNvPr>
          <p:cNvSpPr txBox="1">
            <a:spLocks/>
          </p:cNvSpPr>
          <p:nvPr/>
        </p:nvSpPr>
        <p:spPr>
          <a:xfrm>
            <a:off x="4530291" y="974257"/>
            <a:ext cx="7229909" cy="36346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1800" dirty="0">
                <a:solidFill>
                  <a:schemeClr val="bg1"/>
                </a:solidFill>
                <a:latin typeface="Avenir Next LT Pro Light" panose="020B0304020202020204" pitchFamily="34" charset="0"/>
              </a:rPr>
              <a:t>Temporal Context is Essential:</a:t>
            </a:r>
          </a:p>
          <a:p>
            <a:pPr marL="0" indent="0">
              <a:lnSpc>
                <a:spcPct val="150000"/>
              </a:lnSpc>
              <a:buNone/>
            </a:pPr>
            <a:r>
              <a:rPr lang="en-US" sz="1800" dirty="0">
                <a:solidFill>
                  <a:schemeClr val="bg1"/>
                </a:solidFill>
                <a:latin typeface="Avenir Next LT Pro Light" panose="020B0304020202020204" pitchFamily="34" charset="0"/>
              </a:rPr>
              <a:t>Including neighboring epochs improves accuracy by capturing transitions between sleep stages.</a:t>
            </a:r>
          </a:p>
          <a:p>
            <a:pPr>
              <a:lnSpc>
                <a:spcPct val="150000"/>
              </a:lnSpc>
            </a:pPr>
            <a:r>
              <a:rPr lang="en-US" sz="1800" dirty="0">
                <a:solidFill>
                  <a:schemeClr val="bg1"/>
                </a:solidFill>
                <a:latin typeface="Avenir Next LT Pro Light" panose="020B0304020202020204" pitchFamily="34" charset="0"/>
              </a:rPr>
              <a:t>Random Forest Performs Best:</a:t>
            </a:r>
          </a:p>
          <a:p>
            <a:pPr marL="0" indent="0">
              <a:lnSpc>
                <a:spcPct val="150000"/>
              </a:lnSpc>
              <a:buNone/>
            </a:pPr>
            <a:r>
              <a:rPr lang="en-US" sz="1800" dirty="0">
                <a:solidFill>
                  <a:schemeClr val="bg1"/>
                </a:solidFill>
                <a:latin typeface="Avenir Next LT Pro Light" panose="020B0304020202020204" pitchFamily="34" charset="0"/>
              </a:rPr>
              <a:t>RF_TC achieves 76% accuracy and is computationally efficient.</a:t>
            </a:r>
          </a:p>
          <a:p>
            <a:pPr>
              <a:lnSpc>
                <a:spcPct val="150000"/>
              </a:lnSpc>
            </a:pPr>
            <a:r>
              <a:rPr lang="en-US" sz="1800" dirty="0">
                <a:solidFill>
                  <a:schemeClr val="bg1"/>
                </a:solidFill>
                <a:latin typeface="Avenir Next LT Pro Light" panose="020B0304020202020204" pitchFamily="34" charset="0"/>
              </a:rPr>
              <a:t>LSTM Needs More Data:</a:t>
            </a:r>
          </a:p>
          <a:p>
            <a:pPr marL="0" indent="0">
              <a:lnSpc>
                <a:spcPct val="150000"/>
              </a:lnSpc>
              <a:buNone/>
            </a:pPr>
            <a:r>
              <a:rPr lang="en-US" sz="1800" dirty="0">
                <a:solidFill>
                  <a:schemeClr val="bg1"/>
                </a:solidFill>
                <a:latin typeface="Avenir Next LT Pro Light" panose="020B0304020202020204" pitchFamily="34" charset="0"/>
              </a:rPr>
              <a:t>LSTM models showed promise but require larger datasets to generalize better.</a:t>
            </a:r>
          </a:p>
        </p:txBody>
      </p:sp>
    </p:spTree>
    <p:extLst>
      <p:ext uri="{BB962C8B-B14F-4D97-AF65-F5344CB8AC3E}">
        <p14:creationId xmlns:p14="http://schemas.microsoft.com/office/powerpoint/2010/main" val="3309689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2E272-2C5D-D23D-F832-A948600F38F3}"/>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AFE34D3C-F272-B145-0986-BE14BF0F47C5}"/>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E8ECBA-EB3C-B9C8-B91E-1340C3E886F3}"/>
              </a:ext>
            </a:extLst>
          </p:cNvPr>
          <p:cNvSpPr/>
          <p:nvPr/>
        </p:nvSpPr>
        <p:spPr>
          <a:xfrm>
            <a:off x="-4907"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8A220-CE5F-99B4-465B-5C605724C471}"/>
              </a:ext>
            </a:extLst>
          </p:cNvPr>
          <p:cNvSpPr>
            <a:spLocks noGrp="1"/>
          </p:cNvSpPr>
          <p:nvPr>
            <p:ph type="title"/>
          </p:nvPr>
        </p:nvSpPr>
        <p:spPr>
          <a:xfrm>
            <a:off x="1981200" y="274639"/>
            <a:ext cx="8229600" cy="457199"/>
          </a:xfrm>
        </p:spPr>
        <p:txBody>
          <a:bodyPr>
            <a:normAutofit/>
          </a:bodyPr>
          <a:lstStyle/>
          <a:p>
            <a:pPr algn="r"/>
            <a:r>
              <a:rPr lang="en-US" sz="2000" b="1" dirty="0">
                <a:solidFill>
                  <a:schemeClr val="bg1"/>
                </a:solidFill>
                <a:latin typeface="Aptos" panose="020B0004020202020204" pitchFamily="34" charset="0"/>
              </a:rPr>
              <a:t>Conclusion</a:t>
            </a:r>
          </a:p>
        </p:txBody>
      </p:sp>
      <p:sp>
        <p:nvSpPr>
          <p:cNvPr id="3" name="Content Placeholder 2">
            <a:extLst>
              <a:ext uri="{FF2B5EF4-FFF2-40B4-BE49-F238E27FC236}">
                <a16:creationId xmlns:a16="http://schemas.microsoft.com/office/drawing/2014/main" id="{E7F9FE16-9A47-CC1A-79AE-877E7C71B0E0}"/>
              </a:ext>
            </a:extLst>
          </p:cNvPr>
          <p:cNvSpPr>
            <a:spLocks noGrp="1"/>
          </p:cNvSpPr>
          <p:nvPr>
            <p:ph idx="1"/>
          </p:nvPr>
        </p:nvSpPr>
        <p:spPr>
          <a:xfrm>
            <a:off x="431800" y="974256"/>
            <a:ext cx="11328400" cy="5786761"/>
          </a:xfrm>
        </p:spPr>
        <p:txBody>
          <a:bodyPr>
            <a:normAutofit/>
          </a:bodyPr>
          <a:lstStyle/>
          <a:p>
            <a:pPr marL="0" indent="0">
              <a:lnSpc>
                <a:spcPct val="150000"/>
              </a:lnSpc>
              <a:buNone/>
            </a:pPr>
            <a:r>
              <a:rPr lang="en-US" sz="1800" b="1" dirty="0">
                <a:solidFill>
                  <a:schemeClr val="bg1"/>
                </a:solidFill>
                <a:latin typeface="Avenir Next LT Pro Light" panose="020B0304020202020204" pitchFamily="34" charset="0"/>
              </a:rPr>
              <a:t>Summary</a:t>
            </a:r>
          </a:p>
          <a:p>
            <a:pPr marL="0" indent="0">
              <a:lnSpc>
                <a:spcPct val="150000"/>
              </a:lnSpc>
              <a:buNone/>
            </a:pPr>
            <a:r>
              <a:rPr lang="en-US" sz="1800" b="1" dirty="0">
                <a:solidFill>
                  <a:schemeClr val="bg1"/>
                </a:solidFill>
                <a:latin typeface="Avenir Next LT Pro Light" panose="020B0304020202020204" pitchFamily="34" charset="0"/>
              </a:rPr>
              <a:t>1.	Temporal context enhances accuracy and generalization. </a:t>
            </a:r>
          </a:p>
          <a:p>
            <a:pPr marL="0" indent="0">
              <a:lnSpc>
                <a:spcPct val="150000"/>
              </a:lnSpc>
              <a:buNone/>
            </a:pPr>
            <a:r>
              <a:rPr lang="en-US" sz="1800" b="1" dirty="0">
                <a:solidFill>
                  <a:schemeClr val="bg1"/>
                </a:solidFill>
                <a:latin typeface="Avenir Next LT Pro Light" panose="020B0304020202020204" pitchFamily="34" charset="0"/>
              </a:rPr>
              <a:t>2.	RF_TC provides the best accuracy while maintaining interpretability.</a:t>
            </a:r>
          </a:p>
          <a:p>
            <a:pPr marL="0" indent="0">
              <a:lnSpc>
                <a:spcPct val="150000"/>
              </a:lnSpc>
              <a:buNone/>
            </a:pPr>
            <a:r>
              <a:rPr lang="en-US" sz="1800" b="1" dirty="0">
                <a:solidFill>
                  <a:schemeClr val="bg1"/>
                </a:solidFill>
                <a:latin typeface="Avenir Next LT Pro Light" panose="020B0304020202020204" pitchFamily="34" charset="0"/>
              </a:rPr>
              <a:t>3.	LSTM_TC shows improved learning dynamics but needs further optimization.</a:t>
            </a:r>
          </a:p>
          <a:p>
            <a:pPr marL="0" indent="0">
              <a:lnSpc>
                <a:spcPct val="150000"/>
              </a:lnSpc>
              <a:buNone/>
            </a:pPr>
            <a:endParaRPr lang="en-US" sz="1800" b="1" dirty="0">
              <a:solidFill>
                <a:schemeClr val="bg1"/>
              </a:solidFill>
              <a:latin typeface="Avenir Next LT Pro Light" panose="020B0304020202020204" pitchFamily="34" charset="0"/>
            </a:endParaRPr>
          </a:p>
          <a:p>
            <a:pPr>
              <a:lnSpc>
                <a:spcPct val="150000"/>
              </a:lnSpc>
            </a:pPr>
            <a:r>
              <a:rPr lang="en-US" sz="1800" b="1" dirty="0">
                <a:solidFill>
                  <a:schemeClr val="bg1"/>
                </a:solidFill>
                <a:latin typeface="Avenir Next LT Pro Light" panose="020B0304020202020204" pitchFamily="34" charset="0"/>
              </a:rPr>
              <a:t>	Future Work</a:t>
            </a:r>
          </a:p>
          <a:p>
            <a:pPr marL="0" indent="0">
              <a:lnSpc>
                <a:spcPct val="150000"/>
              </a:lnSpc>
              <a:buNone/>
            </a:pPr>
            <a:r>
              <a:rPr lang="en-US" sz="1800" b="1" dirty="0">
                <a:solidFill>
                  <a:schemeClr val="bg1"/>
                </a:solidFill>
                <a:latin typeface="Avenir Next LT Pro Light" panose="020B0304020202020204" pitchFamily="34" charset="0"/>
              </a:rPr>
              <a:t>1.	Use larger datasets to improve deep learning generalization.</a:t>
            </a:r>
          </a:p>
          <a:p>
            <a:pPr marL="0" indent="0">
              <a:lnSpc>
                <a:spcPct val="150000"/>
              </a:lnSpc>
              <a:buNone/>
            </a:pPr>
            <a:r>
              <a:rPr lang="en-US" sz="1800" b="1" dirty="0">
                <a:solidFill>
                  <a:schemeClr val="bg1"/>
                </a:solidFill>
                <a:latin typeface="Avenir Next LT Pro Light" panose="020B0304020202020204" pitchFamily="34" charset="0"/>
              </a:rPr>
              <a:t>2.	Explore hybrid models combining Random Forest and LSTM.</a:t>
            </a:r>
          </a:p>
          <a:p>
            <a:pPr marL="0" indent="0">
              <a:lnSpc>
                <a:spcPct val="150000"/>
              </a:lnSpc>
              <a:buNone/>
            </a:pPr>
            <a:r>
              <a:rPr lang="en-US" sz="1800" b="1" dirty="0">
                <a:solidFill>
                  <a:schemeClr val="bg1"/>
                </a:solidFill>
                <a:latin typeface="Avenir Next LT Pro Light" panose="020B0304020202020204" pitchFamily="34" charset="0"/>
              </a:rPr>
              <a:t>3.	Implement attention mechanisms to focus on critical EEG features.</a:t>
            </a:r>
          </a:p>
        </p:txBody>
      </p:sp>
    </p:spTree>
    <p:extLst>
      <p:ext uri="{BB962C8B-B14F-4D97-AF65-F5344CB8AC3E}">
        <p14:creationId xmlns:p14="http://schemas.microsoft.com/office/powerpoint/2010/main" val="341471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3C5D6-63F9-3275-BF30-2E905C8B58D5}"/>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437B2B35-E04F-C505-3242-8DAC4B8F201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EF2FEF-E333-B725-1335-A2B7EA4F7B90}"/>
              </a:ext>
            </a:extLst>
          </p:cNvPr>
          <p:cNvSpPr/>
          <p:nvPr/>
        </p:nvSpPr>
        <p:spPr>
          <a:xfrm>
            <a:off x="-4907"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8C2DE-CD07-9472-359D-591F7646F41D}"/>
              </a:ext>
            </a:extLst>
          </p:cNvPr>
          <p:cNvSpPr>
            <a:spLocks noGrp="1"/>
          </p:cNvSpPr>
          <p:nvPr>
            <p:ph type="title"/>
          </p:nvPr>
        </p:nvSpPr>
        <p:spPr>
          <a:xfrm>
            <a:off x="1981200" y="274639"/>
            <a:ext cx="8229600" cy="457199"/>
          </a:xfrm>
        </p:spPr>
        <p:txBody>
          <a:bodyPr>
            <a:normAutofit/>
          </a:bodyPr>
          <a:lstStyle/>
          <a:p>
            <a:pPr algn="r"/>
            <a:r>
              <a:rPr lang="en-US" sz="2000" b="1" dirty="0">
                <a:solidFill>
                  <a:schemeClr val="bg1"/>
                </a:solidFill>
                <a:latin typeface="Aptos" panose="020B0004020202020204" pitchFamily="34" charset="0"/>
              </a:rPr>
              <a:t>Reference</a:t>
            </a:r>
          </a:p>
        </p:txBody>
      </p:sp>
      <p:sp>
        <p:nvSpPr>
          <p:cNvPr id="3" name="Content Placeholder 2">
            <a:extLst>
              <a:ext uri="{FF2B5EF4-FFF2-40B4-BE49-F238E27FC236}">
                <a16:creationId xmlns:a16="http://schemas.microsoft.com/office/drawing/2014/main" id="{4724615D-89CC-576B-4B40-72D321352F87}"/>
              </a:ext>
            </a:extLst>
          </p:cNvPr>
          <p:cNvSpPr>
            <a:spLocks noGrp="1"/>
          </p:cNvSpPr>
          <p:nvPr>
            <p:ph idx="1"/>
          </p:nvPr>
        </p:nvSpPr>
        <p:spPr>
          <a:xfrm>
            <a:off x="431800" y="974256"/>
            <a:ext cx="11328400" cy="5786761"/>
          </a:xfrm>
        </p:spPr>
        <p:txBody>
          <a:bodyPr>
            <a:normAutofit/>
          </a:bodyPr>
          <a:lstStyle/>
          <a:p>
            <a:pPr marL="0" indent="0">
              <a:lnSpc>
                <a:spcPct val="150000"/>
              </a:lnSpc>
              <a:buNone/>
            </a:pPr>
            <a:r>
              <a:rPr lang="en-US" sz="1800" b="1" dirty="0" err="1">
                <a:solidFill>
                  <a:schemeClr val="bg1"/>
                </a:solidFill>
                <a:latin typeface="Avenir Next LT Pro Light" panose="020B0304020202020204" pitchFamily="34" charset="0"/>
              </a:rPr>
              <a:t>Mourtazaev</a:t>
            </a:r>
            <a:r>
              <a:rPr lang="en-US" sz="1800" b="1" dirty="0">
                <a:solidFill>
                  <a:schemeClr val="bg1"/>
                </a:solidFill>
                <a:latin typeface="Avenir Next LT Pro Light" panose="020B0304020202020204" pitchFamily="34" charset="0"/>
              </a:rPr>
              <a:t>, M. S., Kemp, B., </a:t>
            </a:r>
            <a:r>
              <a:rPr lang="en-US" sz="1800" b="1" dirty="0" err="1">
                <a:solidFill>
                  <a:schemeClr val="bg1"/>
                </a:solidFill>
                <a:latin typeface="Avenir Next LT Pro Light" panose="020B0304020202020204" pitchFamily="34" charset="0"/>
              </a:rPr>
              <a:t>Zwinderman</a:t>
            </a:r>
            <a:r>
              <a:rPr lang="en-US" sz="1800" b="1" dirty="0">
                <a:solidFill>
                  <a:schemeClr val="bg1"/>
                </a:solidFill>
                <a:latin typeface="Avenir Next LT Pro Light" panose="020B0304020202020204" pitchFamily="34" charset="0"/>
              </a:rPr>
              <a:t>, A. H., &amp; </a:t>
            </a:r>
            <a:r>
              <a:rPr lang="en-US" sz="1800" b="1" dirty="0" err="1">
                <a:solidFill>
                  <a:schemeClr val="bg1"/>
                </a:solidFill>
                <a:latin typeface="Avenir Next LT Pro Light" panose="020B0304020202020204" pitchFamily="34" charset="0"/>
              </a:rPr>
              <a:t>Kamphuisen</a:t>
            </a:r>
            <a:r>
              <a:rPr lang="en-US" sz="1800" b="1" dirty="0">
                <a:solidFill>
                  <a:schemeClr val="bg1"/>
                </a:solidFill>
                <a:latin typeface="Avenir Next LT Pro Light" panose="020B0304020202020204" pitchFamily="34" charset="0"/>
              </a:rPr>
              <a:t>, H. A. C. (1995)."Age and Gender Affect Different Characteristics of Slow Waves in the Sleep </a:t>
            </a:r>
            <a:r>
              <a:rPr lang="en-US" sz="1800" b="1" dirty="0" err="1">
                <a:solidFill>
                  <a:schemeClr val="bg1"/>
                </a:solidFill>
                <a:latin typeface="Avenir Next LT Pro Light" panose="020B0304020202020204" pitchFamily="34" charset="0"/>
              </a:rPr>
              <a:t>EEG."Available</a:t>
            </a:r>
            <a:r>
              <a:rPr lang="en-US" sz="1800" b="1" dirty="0">
                <a:solidFill>
                  <a:schemeClr val="bg1"/>
                </a:solidFill>
                <a:latin typeface="Avenir Next LT Pro Light" panose="020B0304020202020204" pitchFamily="34" charset="0"/>
              </a:rPr>
              <a:t> at: PhysioNet Sleep-EDF </a:t>
            </a:r>
            <a:r>
              <a:rPr lang="en-US" sz="1800" b="1" dirty="0" err="1">
                <a:solidFill>
                  <a:schemeClr val="bg1"/>
                </a:solidFill>
                <a:latin typeface="Avenir Next LT Pro Light" panose="020B0304020202020204" pitchFamily="34" charset="0"/>
              </a:rPr>
              <a:t>Rechtschaffen</a:t>
            </a:r>
            <a:r>
              <a:rPr lang="en-US" sz="1800" b="1" dirty="0">
                <a:solidFill>
                  <a:schemeClr val="bg1"/>
                </a:solidFill>
                <a:latin typeface="Avenir Next LT Pro Light" panose="020B0304020202020204" pitchFamily="34" charset="0"/>
              </a:rPr>
              <a:t>, A., &amp; Kales, A. (1968). "A Manual of Standardized Terminology, Techniques, and Scoring System for Sleep Stages of Human </a:t>
            </a:r>
            <a:r>
              <a:rPr lang="en-US" sz="1800" b="1" dirty="0" err="1">
                <a:solidFill>
                  <a:schemeClr val="bg1"/>
                </a:solidFill>
                <a:latin typeface="Avenir Next LT Pro Light" panose="020B0304020202020204" pitchFamily="34" charset="0"/>
              </a:rPr>
              <a:t>Subjects."National</a:t>
            </a:r>
            <a:r>
              <a:rPr lang="en-US" sz="1800" b="1" dirty="0">
                <a:solidFill>
                  <a:schemeClr val="bg1"/>
                </a:solidFill>
                <a:latin typeface="Avenir Next LT Pro Light" panose="020B0304020202020204" pitchFamily="34" charset="0"/>
              </a:rPr>
              <a:t> Institute of Neurological Diseases and Blindness, Bethesda, </a:t>
            </a:r>
            <a:r>
              <a:rPr lang="en-US" sz="1800" b="1" dirty="0" err="1">
                <a:solidFill>
                  <a:schemeClr val="bg1"/>
                </a:solidFill>
                <a:latin typeface="Avenir Next LT Pro Light" panose="020B0304020202020204" pitchFamily="34" charset="0"/>
              </a:rPr>
              <a:t>Maryland.Iber</a:t>
            </a:r>
            <a:r>
              <a:rPr lang="en-US" sz="1800" b="1" dirty="0">
                <a:solidFill>
                  <a:schemeClr val="bg1"/>
                </a:solidFill>
                <a:latin typeface="Avenir Next LT Pro Light" panose="020B0304020202020204" pitchFamily="34" charset="0"/>
              </a:rPr>
              <a:t>, C., </a:t>
            </a:r>
            <a:r>
              <a:rPr lang="en-US" sz="1800" b="1" dirty="0" err="1">
                <a:solidFill>
                  <a:schemeClr val="bg1"/>
                </a:solidFill>
                <a:latin typeface="Avenir Next LT Pro Light" panose="020B0304020202020204" pitchFamily="34" charset="0"/>
              </a:rPr>
              <a:t>Ancoli</a:t>
            </a:r>
            <a:r>
              <a:rPr lang="en-US" sz="1800" b="1" dirty="0">
                <a:solidFill>
                  <a:schemeClr val="bg1"/>
                </a:solidFill>
                <a:latin typeface="Avenir Next LT Pro Light" panose="020B0304020202020204" pitchFamily="34" charset="0"/>
              </a:rPr>
              <a:t>-Israel, S., Chesson, A., &amp; Quan, S. F. (2007). "The AASM Manual for the Scoring of Sleep and Associated Events.“</a:t>
            </a:r>
          </a:p>
          <a:p>
            <a:pPr marL="0" indent="0">
              <a:lnSpc>
                <a:spcPct val="150000"/>
              </a:lnSpc>
              <a:buNone/>
            </a:pPr>
            <a:r>
              <a:rPr lang="en-US" sz="1800" b="1" dirty="0" err="1">
                <a:solidFill>
                  <a:schemeClr val="bg1"/>
                </a:solidFill>
                <a:latin typeface="Avenir Next LT Pro Light" panose="020B0304020202020204" pitchFamily="34" charset="0"/>
              </a:rPr>
              <a:t>Breiman</a:t>
            </a:r>
            <a:r>
              <a:rPr lang="en-US" sz="1800" b="1" dirty="0">
                <a:solidFill>
                  <a:schemeClr val="bg1"/>
                </a:solidFill>
                <a:latin typeface="Avenir Next LT Pro Light" panose="020B0304020202020204" pitchFamily="34" charset="0"/>
              </a:rPr>
              <a:t>, L. (2001). </a:t>
            </a:r>
            <a:r>
              <a:rPr lang="en-US" sz="1800" b="1">
                <a:solidFill>
                  <a:schemeClr val="bg1"/>
                </a:solidFill>
                <a:latin typeface="Avenir Next LT Pro Light" panose="020B0304020202020204" pitchFamily="34" charset="0"/>
              </a:rPr>
              <a:t>"Random Forests." Machine Learning, 45(1), 5–32.DOI: 10.1023/A:1010933404324</a:t>
            </a:r>
            <a:endParaRPr lang="en-US" sz="1800" b="1"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24611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A5C38-B643-C3C6-205D-040E56EA4E20}"/>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1DBCD907-1427-FDBD-2F74-A7A7B79BAA75}"/>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103490-4C86-83A9-ED7D-27B314A032A9}"/>
              </a:ext>
            </a:extLst>
          </p:cNvPr>
          <p:cNvSpPr/>
          <p:nvPr/>
        </p:nvSpPr>
        <p:spPr>
          <a:xfrm>
            <a:off x="0" y="1"/>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6ACF6-EA19-F530-AA79-58E77B5559E3}"/>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Data Description</a:t>
            </a:r>
            <a:endParaRPr sz="2400" b="1"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2BAF8AD4-3056-0962-E22D-B8B898691701}"/>
              </a:ext>
            </a:extLst>
          </p:cNvPr>
          <p:cNvSpPr>
            <a:spLocks noGrp="1"/>
          </p:cNvSpPr>
          <p:nvPr>
            <p:ph idx="1"/>
          </p:nvPr>
        </p:nvSpPr>
        <p:spPr>
          <a:xfrm>
            <a:off x="546100" y="1213163"/>
            <a:ext cx="6654800" cy="5370197"/>
          </a:xfrm>
        </p:spPr>
        <p:txBody>
          <a:bodyPr>
            <a:normAutofit lnSpcReduction="10000"/>
          </a:bodyPr>
          <a:lstStyle/>
          <a:p>
            <a:pPr>
              <a:lnSpc>
                <a:spcPct val="150000"/>
              </a:lnSpc>
            </a:pPr>
            <a:r>
              <a:rPr lang="en-US" sz="1800" dirty="0">
                <a:solidFill>
                  <a:schemeClr val="bg1"/>
                </a:solidFill>
                <a:latin typeface="Avenir Next LT Pro Light" panose="020B0304020202020204" pitchFamily="34" charset="0"/>
              </a:rPr>
              <a:t>EEG signals recorded over full nights of sleep.</a:t>
            </a:r>
          </a:p>
          <a:p>
            <a:pPr>
              <a:lnSpc>
                <a:spcPct val="150000"/>
              </a:lnSpc>
            </a:pPr>
            <a:r>
              <a:rPr lang="en-US" sz="1800" dirty="0">
                <a:solidFill>
                  <a:schemeClr val="bg1"/>
                </a:solidFill>
                <a:latin typeface="Avenir Next LT Pro Light" panose="020B0304020202020204" pitchFamily="34" charset="0"/>
              </a:rPr>
              <a:t>Each recording is divided into </a:t>
            </a:r>
            <a:r>
              <a:rPr lang="en-US" sz="1800" b="1" dirty="0">
                <a:solidFill>
                  <a:schemeClr val="bg1"/>
                </a:solidFill>
                <a:latin typeface="Avenir Next LT Pro Light" panose="020B0304020202020204" pitchFamily="34" charset="0"/>
              </a:rPr>
              <a:t>30-second segments (epochs)</a:t>
            </a:r>
            <a:r>
              <a:rPr lang="en-US" sz="1800" dirty="0">
                <a:solidFill>
                  <a:schemeClr val="bg1"/>
                </a:solidFill>
                <a:latin typeface="Avenir Next LT Pro Light" panose="020B0304020202020204" pitchFamily="34" charset="0"/>
              </a:rPr>
              <a:t>.</a:t>
            </a:r>
          </a:p>
          <a:p>
            <a:pPr>
              <a:lnSpc>
                <a:spcPct val="150000"/>
              </a:lnSpc>
            </a:pPr>
            <a:r>
              <a:rPr lang="en-US" sz="1800" dirty="0">
                <a:solidFill>
                  <a:schemeClr val="bg1"/>
                </a:solidFill>
                <a:latin typeface="Avenir Next LT Pro Light" panose="020B0304020202020204" pitchFamily="34" charset="0"/>
              </a:rPr>
              <a:t>Sleep stages are labeled as:</a:t>
            </a:r>
          </a:p>
          <a:p>
            <a:pPr>
              <a:lnSpc>
                <a:spcPct val="150000"/>
              </a:lnSpc>
            </a:pPr>
            <a:r>
              <a:rPr lang="en-US" sz="1800" dirty="0">
                <a:solidFill>
                  <a:schemeClr val="bg1"/>
                </a:solidFill>
                <a:latin typeface="Avenir Next LT Pro Light" panose="020B0304020202020204" pitchFamily="34" charset="0"/>
              </a:rPr>
              <a:t>Wake (W), Stage 1 (N1), Stage 2 (N2), Stage 3/4 (N3), and REM.</a:t>
            </a:r>
          </a:p>
          <a:p>
            <a:pPr>
              <a:lnSpc>
                <a:spcPct val="150000"/>
              </a:lnSpc>
            </a:pPr>
            <a:r>
              <a:rPr lang="en-US" sz="1800" dirty="0">
                <a:solidFill>
                  <a:schemeClr val="bg1"/>
                </a:solidFill>
                <a:latin typeface="Avenir Next LT Pro Light" panose="020B0304020202020204" pitchFamily="34" charset="0"/>
              </a:rPr>
              <a:t> 74 healthy individuals (40 females and 34 males) aged between 26 and 101 years.</a:t>
            </a:r>
          </a:p>
          <a:p>
            <a:pPr>
              <a:lnSpc>
                <a:spcPct val="150000"/>
              </a:lnSpc>
            </a:pPr>
            <a:r>
              <a:rPr lang="en-US" sz="1800" dirty="0">
                <a:solidFill>
                  <a:schemeClr val="bg1"/>
                </a:solidFill>
                <a:latin typeface="Avenir Next LT Pro Light" panose="020B0304020202020204" pitchFamily="34" charset="0"/>
              </a:rPr>
              <a:t> Recorded signals included EEG (</a:t>
            </a:r>
            <a:r>
              <a:rPr lang="en-US" sz="1800" dirty="0" err="1">
                <a:solidFill>
                  <a:schemeClr val="bg1"/>
                </a:solidFill>
                <a:latin typeface="Avenir Next LT Pro Light" panose="020B0304020202020204" pitchFamily="34" charset="0"/>
              </a:rPr>
              <a:t>Fpz-Cz</a:t>
            </a:r>
            <a:r>
              <a:rPr lang="en-US" sz="1800" dirty="0">
                <a:solidFill>
                  <a:schemeClr val="bg1"/>
                </a:solidFill>
                <a:latin typeface="Avenir Next LT Pro Light" panose="020B0304020202020204" pitchFamily="34" charset="0"/>
              </a:rPr>
              <a:t> and </a:t>
            </a:r>
            <a:r>
              <a:rPr lang="en-US" sz="1800" dirty="0" err="1">
                <a:solidFill>
                  <a:schemeClr val="bg1"/>
                </a:solidFill>
                <a:latin typeface="Avenir Next LT Pro Light" panose="020B0304020202020204" pitchFamily="34" charset="0"/>
              </a:rPr>
              <a:t>Pz</a:t>
            </a:r>
            <a:r>
              <a:rPr lang="en-US" sz="1800" dirty="0">
                <a:solidFill>
                  <a:schemeClr val="bg1"/>
                </a:solidFill>
                <a:latin typeface="Avenir Next LT Pro Light" panose="020B0304020202020204" pitchFamily="34" charset="0"/>
              </a:rPr>
              <a:t>-Oz), horizontal electrooculogram (EOG), submental electromyogram (EMG), event markers, and time synchronization signals. The EEG signals were sampled at 100 Hz.</a:t>
            </a:r>
          </a:p>
        </p:txBody>
      </p:sp>
      <p:pic>
        <p:nvPicPr>
          <p:cNvPr id="6" name="Picture 5">
            <a:extLst>
              <a:ext uri="{FF2B5EF4-FFF2-40B4-BE49-F238E27FC236}">
                <a16:creationId xmlns:a16="http://schemas.microsoft.com/office/drawing/2014/main" id="{E09396F3-5E4A-D22B-6422-250174662EB6}"/>
              </a:ext>
            </a:extLst>
          </p:cNvPr>
          <p:cNvPicPr>
            <a:picLocks noChangeAspect="1"/>
          </p:cNvPicPr>
          <p:nvPr/>
        </p:nvPicPr>
        <p:blipFill>
          <a:blip r:embed="rId3"/>
          <a:stretch>
            <a:fillRect/>
          </a:stretch>
        </p:blipFill>
        <p:spPr>
          <a:xfrm>
            <a:off x="7200900" y="1213163"/>
            <a:ext cx="4749450" cy="5213350"/>
          </a:xfrm>
          <a:prstGeom prst="rect">
            <a:avLst/>
          </a:prstGeom>
        </p:spPr>
      </p:pic>
    </p:spTree>
    <p:extLst>
      <p:ext uri="{BB962C8B-B14F-4D97-AF65-F5344CB8AC3E}">
        <p14:creationId xmlns:p14="http://schemas.microsoft.com/office/powerpoint/2010/main" val="310186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44F3C-B952-61DC-919C-0DCB3001F420}"/>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54AD81A7-0423-9055-86C6-CF3421458817}"/>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73E28E-9BD7-5137-F4A1-1420A32961BA}"/>
              </a:ext>
            </a:extLst>
          </p:cNvPr>
          <p:cNvSpPr/>
          <p:nvPr/>
        </p:nvSpPr>
        <p:spPr>
          <a:xfrm>
            <a:off x="0" y="1"/>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E7BEF-2F07-20CF-A49B-DD29377BD8F5}"/>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Preprocessing</a:t>
            </a:r>
            <a:endParaRPr lang="en-US" sz="2000" b="1"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4D92878D-6F20-7EC2-2C4A-DC4A1597DEC7}"/>
              </a:ext>
            </a:extLst>
          </p:cNvPr>
          <p:cNvSpPr>
            <a:spLocks noGrp="1"/>
          </p:cNvSpPr>
          <p:nvPr>
            <p:ph idx="1"/>
          </p:nvPr>
        </p:nvSpPr>
        <p:spPr>
          <a:xfrm>
            <a:off x="571500" y="1213162"/>
            <a:ext cx="6629400" cy="5549900"/>
          </a:xfrm>
        </p:spPr>
        <p:txBody>
          <a:bodyPr>
            <a:normAutofit/>
          </a:bodyPr>
          <a:lstStyle/>
          <a:p>
            <a:pPr>
              <a:lnSpc>
                <a:spcPct val="150000"/>
              </a:lnSpc>
            </a:pPr>
            <a:r>
              <a:rPr lang="en-US" sz="1800" dirty="0">
                <a:solidFill>
                  <a:schemeClr val="bg1"/>
                </a:solidFill>
                <a:latin typeface="Avenir Next LT Pro Light" panose="020B0304020202020204" pitchFamily="34" charset="0"/>
              </a:rPr>
              <a:t>Artifact Rejection: An automatic artifact rejection algorithm was applied to exclude 1-second epochs with potential artifacts, such as mains interference, EMG artifacts, EOG activity, or body movements.</a:t>
            </a:r>
          </a:p>
          <a:p>
            <a:pPr>
              <a:lnSpc>
                <a:spcPct val="150000"/>
              </a:lnSpc>
            </a:pPr>
            <a:r>
              <a:rPr lang="en-US" sz="1800" dirty="0">
                <a:solidFill>
                  <a:schemeClr val="bg1"/>
                </a:solidFill>
                <a:latin typeface="Avenir Next LT Pro Light" panose="020B0304020202020204" pitchFamily="34" charset="0"/>
              </a:rPr>
              <a:t>Slow-Wave Analysis: Two primary measures were analyzed: Slow-Wave Power (SWP): Computed in the 0.5-2.0 Hz frequency band using a bandpass filter. Slow-Wave Continuity Percentage (SW%): An amplitude-independent measure assessing the percentage of current slow-wave activity continued in the near-future EEG, reflecting the activity of slow-wave-generating neuronal networks.</a:t>
            </a:r>
          </a:p>
        </p:txBody>
      </p:sp>
      <p:pic>
        <p:nvPicPr>
          <p:cNvPr id="6" name="Picture 5">
            <a:extLst>
              <a:ext uri="{FF2B5EF4-FFF2-40B4-BE49-F238E27FC236}">
                <a16:creationId xmlns:a16="http://schemas.microsoft.com/office/drawing/2014/main" id="{64E4E8B6-03DC-418D-6EB8-5264E1DC02D7}"/>
              </a:ext>
            </a:extLst>
          </p:cNvPr>
          <p:cNvPicPr>
            <a:picLocks noChangeAspect="1"/>
          </p:cNvPicPr>
          <p:nvPr/>
        </p:nvPicPr>
        <p:blipFill>
          <a:blip r:embed="rId3"/>
          <a:stretch>
            <a:fillRect/>
          </a:stretch>
        </p:blipFill>
        <p:spPr>
          <a:xfrm>
            <a:off x="7200900" y="1213163"/>
            <a:ext cx="4749450" cy="5213350"/>
          </a:xfrm>
          <a:prstGeom prst="rect">
            <a:avLst/>
          </a:prstGeom>
        </p:spPr>
      </p:pic>
    </p:spTree>
    <p:extLst>
      <p:ext uri="{BB962C8B-B14F-4D97-AF65-F5344CB8AC3E}">
        <p14:creationId xmlns:p14="http://schemas.microsoft.com/office/powerpoint/2010/main" val="134682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D2BE2-DDE9-3D3D-CDCA-C453FA11C49A}"/>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0846AC13-54CF-E704-E026-6C201EAD429D}"/>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3B4F43C-0E10-E663-225F-07AD13E90DDD}"/>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6A706-4798-8BEE-FBE7-9E4C8F7054C9}"/>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Primary Objectives</a:t>
            </a:r>
          </a:p>
        </p:txBody>
      </p:sp>
      <p:sp>
        <p:nvSpPr>
          <p:cNvPr id="3" name="Content Placeholder 2">
            <a:extLst>
              <a:ext uri="{FF2B5EF4-FFF2-40B4-BE49-F238E27FC236}">
                <a16:creationId xmlns:a16="http://schemas.microsoft.com/office/drawing/2014/main" id="{7659F0D6-3B22-71CB-4987-F7DEDD474E97}"/>
              </a:ext>
            </a:extLst>
          </p:cNvPr>
          <p:cNvSpPr>
            <a:spLocks noGrp="1"/>
          </p:cNvSpPr>
          <p:nvPr>
            <p:ph idx="1"/>
          </p:nvPr>
        </p:nvSpPr>
        <p:spPr>
          <a:xfrm>
            <a:off x="654050" y="1680368"/>
            <a:ext cx="10883900" cy="4229100"/>
          </a:xfrm>
        </p:spPr>
        <p:txBody>
          <a:bodyPr>
            <a:normAutofit/>
          </a:bodyPr>
          <a:lstStyle/>
          <a:p>
            <a:pPr>
              <a:lnSpc>
                <a:spcPct val="150000"/>
              </a:lnSpc>
            </a:pPr>
            <a:r>
              <a:rPr lang="en-US" sz="1800" dirty="0">
                <a:solidFill>
                  <a:schemeClr val="bg1"/>
                </a:solidFill>
                <a:latin typeface="Avenir Next LT Pro Light" panose="020B0304020202020204" pitchFamily="34" charset="0"/>
              </a:rPr>
              <a:t>Perform Traditional Classifier and Deep Neural Network and comparison with their variations.  </a:t>
            </a:r>
          </a:p>
          <a:p>
            <a:pPr>
              <a:lnSpc>
                <a:spcPct val="150000"/>
              </a:lnSpc>
            </a:pPr>
            <a:endParaRPr lang="en-US" sz="1800" dirty="0">
              <a:solidFill>
                <a:schemeClr val="bg1"/>
              </a:solidFill>
              <a:latin typeface="Avenir Next LT Pro Light" panose="020B0304020202020204" pitchFamily="34" charset="0"/>
            </a:endParaRPr>
          </a:p>
          <a:p>
            <a:pPr>
              <a:lnSpc>
                <a:spcPct val="150000"/>
              </a:lnSpc>
            </a:pPr>
            <a:r>
              <a:rPr lang="en-US" sz="1800" dirty="0">
                <a:solidFill>
                  <a:schemeClr val="bg1"/>
                </a:solidFill>
                <a:latin typeface="Avenir Next LT Pro Light" panose="020B0304020202020204" pitchFamily="34" charset="0"/>
              </a:rPr>
              <a:t>Generalization:</a:t>
            </a:r>
          </a:p>
          <a:p>
            <a:pPr marL="0" indent="0">
              <a:lnSpc>
                <a:spcPct val="150000"/>
              </a:lnSpc>
              <a:buNone/>
            </a:pPr>
            <a:r>
              <a:rPr lang="en-US" sz="1800" dirty="0">
                <a:solidFill>
                  <a:schemeClr val="bg1"/>
                </a:solidFill>
                <a:latin typeface="Avenir Next LT Pro Light" panose="020B0304020202020204" pitchFamily="34" charset="0"/>
              </a:rPr>
              <a:t>Use Leave-One-Subject-Out (LOSO) validation to test how models generalize to unseen participants.</a:t>
            </a:r>
          </a:p>
          <a:p>
            <a:pPr marL="0" indent="0">
              <a:lnSpc>
                <a:spcPct val="150000"/>
              </a:lnSpc>
              <a:buNone/>
            </a:pPr>
            <a:endParaRPr lang="en-US" sz="1800" dirty="0">
              <a:solidFill>
                <a:schemeClr val="bg1"/>
              </a:solidFill>
              <a:latin typeface="Avenir Next LT Pro Light" panose="020B0304020202020204" pitchFamily="34" charset="0"/>
            </a:endParaRPr>
          </a:p>
          <a:p>
            <a:pPr>
              <a:lnSpc>
                <a:spcPct val="150000"/>
              </a:lnSpc>
            </a:pPr>
            <a:r>
              <a:rPr lang="en-US" sz="1800" dirty="0">
                <a:solidFill>
                  <a:schemeClr val="bg1"/>
                </a:solidFill>
                <a:latin typeface="Avenir Next LT Pro Light" panose="020B0304020202020204" pitchFamily="34" charset="0"/>
              </a:rPr>
              <a:t>Temporal Context:</a:t>
            </a:r>
          </a:p>
          <a:p>
            <a:pPr marL="0" indent="0">
              <a:lnSpc>
                <a:spcPct val="150000"/>
              </a:lnSpc>
              <a:buNone/>
            </a:pPr>
            <a:r>
              <a:rPr lang="en-US" sz="1800" dirty="0">
                <a:solidFill>
                  <a:schemeClr val="bg1"/>
                </a:solidFill>
                <a:latin typeface="Avenir Next LT Pro Light" panose="020B0304020202020204" pitchFamily="34" charset="0"/>
              </a:rPr>
              <a:t>Incorporate neighboring epochs (before and after) to provide context about stage transitions. Hypothesis: Sleep stages are sequential and dependent on neighboring time windows.</a:t>
            </a:r>
          </a:p>
        </p:txBody>
      </p:sp>
    </p:spTree>
    <p:extLst>
      <p:ext uri="{BB962C8B-B14F-4D97-AF65-F5344CB8AC3E}">
        <p14:creationId xmlns:p14="http://schemas.microsoft.com/office/powerpoint/2010/main" val="384144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5A839-DDB5-0F9E-DAD9-08F703D8C022}"/>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93F4397F-2E3C-74E3-D590-57F69F3F273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65ED316-95A2-33F5-2251-477FD16E1F1C}"/>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A78D2-266F-9F53-E94E-81BBB8A8513E}"/>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LOSO</a:t>
            </a:r>
            <a:endParaRPr lang="en-US" sz="2000" b="1"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801790DF-6C5E-4233-7D75-B2B6ECA17C42}"/>
              </a:ext>
            </a:extLst>
          </p:cNvPr>
          <p:cNvSpPr>
            <a:spLocks noGrp="1"/>
          </p:cNvSpPr>
          <p:nvPr>
            <p:ph idx="1"/>
          </p:nvPr>
        </p:nvSpPr>
        <p:spPr>
          <a:xfrm>
            <a:off x="5375275" y="1452560"/>
            <a:ext cx="6534150" cy="5016501"/>
          </a:xfrm>
        </p:spPr>
        <p:txBody>
          <a:bodyPr>
            <a:normAutofit/>
          </a:bodyPr>
          <a:lstStyle/>
          <a:p>
            <a:pPr>
              <a:lnSpc>
                <a:spcPct val="150000"/>
              </a:lnSpc>
            </a:pPr>
            <a:r>
              <a:rPr lang="en-US" sz="1800" b="1" dirty="0">
                <a:solidFill>
                  <a:schemeClr val="bg1"/>
                </a:solidFill>
                <a:latin typeface="Avenir Next LT Pro Light" panose="020B0304020202020204" pitchFamily="34" charset="0"/>
              </a:rPr>
              <a:t>Training and Testing Split</a:t>
            </a:r>
            <a:r>
              <a:rPr lang="en-US" sz="1800" dirty="0">
                <a:solidFill>
                  <a:schemeClr val="bg1"/>
                </a:solidFill>
                <a:latin typeface="Avenir Next LT Pro Light" panose="020B0304020202020204" pitchFamily="34" charset="0"/>
              </a:rPr>
              <a:t>s: For a dataset with 𝑁N subjects, LOSO involves splitting the data such that the model is trained on 𝑁−1N−1 subjects and tested on the one subject left out. This process is repeated 𝑁N times, with each subject being the test subject exactly once.</a:t>
            </a:r>
          </a:p>
          <a:p>
            <a:pPr>
              <a:lnSpc>
                <a:spcPct val="150000"/>
              </a:lnSpc>
            </a:pPr>
            <a:r>
              <a:rPr lang="en-US" sz="1800" b="1" dirty="0">
                <a:solidFill>
                  <a:schemeClr val="bg1"/>
                </a:solidFill>
                <a:latin typeface="Avenir Next LT Pro Light" panose="020B0304020202020204" pitchFamily="34" charset="0"/>
              </a:rPr>
              <a:t>Generalization</a:t>
            </a:r>
            <a:r>
              <a:rPr lang="en-US" sz="1800" dirty="0">
                <a:solidFill>
                  <a:schemeClr val="bg1"/>
                </a:solidFill>
                <a:latin typeface="Avenir Next LT Pro Light" panose="020B0304020202020204" pitchFamily="34" charset="0"/>
              </a:rPr>
              <a:t>: By training on all subjects except one and testing on the unseen subject, LOSO evaluates how well the model generalizes to new, unseen individuals. This is especially important for physiological datasets like EEG, where individual differences (e.g., brain structure, signal amplitude) can be significant.</a:t>
            </a:r>
          </a:p>
        </p:txBody>
      </p:sp>
      <p:pic>
        <p:nvPicPr>
          <p:cNvPr id="3074" name="Picture 2" descr="leave-one-out (LOO) cross-validation">
            <a:extLst>
              <a:ext uri="{FF2B5EF4-FFF2-40B4-BE49-F238E27FC236}">
                <a16:creationId xmlns:a16="http://schemas.microsoft.com/office/drawing/2014/main" id="{5E31E7F5-C003-CB22-C8D5-9FA0A6CEB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85948"/>
            <a:ext cx="4990013" cy="3817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43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D0ECA-0169-C17D-85F8-536EC8759DAA}"/>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CF5C2BFE-279D-FFE5-2516-E68389A10AC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99ED4AC-BD7C-6FAE-BD0F-512003A46D7F}"/>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1F595-FF19-8184-6E7D-5B00039229AF}"/>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Temporal Context</a:t>
            </a:r>
          </a:p>
        </p:txBody>
      </p:sp>
      <p:sp>
        <p:nvSpPr>
          <p:cNvPr id="3" name="Content Placeholder 2">
            <a:extLst>
              <a:ext uri="{FF2B5EF4-FFF2-40B4-BE49-F238E27FC236}">
                <a16:creationId xmlns:a16="http://schemas.microsoft.com/office/drawing/2014/main" id="{13F38350-B3AE-C382-598A-36F91A0DB67D}"/>
              </a:ext>
            </a:extLst>
          </p:cNvPr>
          <p:cNvSpPr>
            <a:spLocks noGrp="1"/>
          </p:cNvSpPr>
          <p:nvPr>
            <p:ph idx="1"/>
          </p:nvPr>
        </p:nvSpPr>
        <p:spPr>
          <a:xfrm>
            <a:off x="431800" y="863600"/>
            <a:ext cx="11137900" cy="5719761"/>
          </a:xfrm>
        </p:spPr>
        <p:txBody>
          <a:bodyPr>
            <a:normAutofit lnSpcReduction="10000"/>
          </a:bodyPr>
          <a:lstStyle/>
          <a:p>
            <a:pPr>
              <a:lnSpc>
                <a:spcPct val="150000"/>
              </a:lnSpc>
            </a:pPr>
            <a:r>
              <a:rPr lang="en-US" sz="1800" dirty="0">
                <a:solidFill>
                  <a:schemeClr val="bg1"/>
                </a:solidFill>
                <a:latin typeface="Avenir Next LT Pro Light" panose="020B0304020202020204" pitchFamily="34" charset="0"/>
              </a:rPr>
              <a:t>Sleep EEG signals are divided into consecutive epochs, typically 30 seconds each</a:t>
            </a:r>
          </a:p>
          <a:p>
            <a:pPr>
              <a:lnSpc>
                <a:spcPct val="150000"/>
              </a:lnSpc>
            </a:pPr>
            <a:r>
              <a:rPr lang="en-US" sz="1800" dirty="0">
                <a:solidFill>
                  <a:schemeClr val="bg1"/>
                </a:solidFill>
                <a:latin typeface="Avenir Next LT Pro Light" panose="020B0304020202020204" pitchFamily="34" charset="0"/>
              </a:rPr>
              <a:t>Temporal context involves analyzing how the features or patterns of an epoch relate to those of its neighboring epochs (e.g., the epochs immediately preceding and following the current epoch).</a:t>
            </a:r>
          </a:p>
          <a:p>
            <a:pPr>
              <a:lnSpc>
                <a:spcPct val="150000"/>
              </a:lnSpc>
            </a:pPr>
            <a:r>
              <a:rPr lang="en-US" sz="1800" dirty="0">
                <a:solidFill>
                  <a:schemeClr val="bg1"/>
                </a:solidFill>
                <a:latin typeface="Avenir Next LT Pro Light" panose="020B0304020202020204" pitchFamily="34" charset="0"/>
              </a:rPr>
              <a:t>A sliding window is often used to capture temporal relationships between a sequence of epochs. For example, when analyzing one epoch, the model might consider the surrounding 5 epochs (2 before, 2 after) to understand trends in sleep architecture, slow-wave activity, or other characteristics</a:t>
            </a:r>
          </a:p>
          <a:p>
            <a:pPr>
              <a:lnSpc>
                <a:spcPct val="150000"/>
              </a:lnSpc>
            </a:pPr>
            <a:endParaRPr lang="en-US" sz="1800" dirty="0">
              <a:solidFill>
                <a:schemeClr val="bg1"/>
              </a:solidFill>
              <a:latin typeface="Avenir Next LT Pro Light" panose="020B0304020202020204" pitchFamily="34" charset="0"/>
            </a:endParaRPr>
          </a:p>
          <a:p>
            <a:pPr>
              <a:lnSpc>
                <a:spcPct val="150000"/>
              </a:lnSpc>
            </a:pPr>
            <a:r>
              <a:rPr lang="en-US" sz="1800" dirty="0">
                <a:solidFill>
                  <a:schemeClr val="bg1"/>
                </a:solidFill>
                <a:latin typeface="Avenir Next LT Pro Light" panose="020B0304020202020204" pitchFamily="34" charset="0"/>
              </a:rPr>
              <a:t>Stage Transitions: Temporal context helps in identifying transitions between sleep stages (e.g., from NREM to REM) by examining patterns in successive epochs.</a:t>
            </a:r>
          </a:p>
          <a:p>
            <a:pPr>
              <a:lnSpc>
                <a:spcPct val="150000"/>
              </a:lnSpc>
            </a:pPr>
            <a:r>
              <a:rPr lang="en-US" sz="1800" dirty="0">
                <a:solidFill>
                  <a:schemeClr val="bg1"/>
                </a:solidFill>
                <a:latin typeface="Avenir Next LT Pro Light" panose="020B0304020202020204" pitchFamily="34" charset="0"/>
              </a:rPr>
              <a:t>Artifact Detection: Temporal information can improve the detection of anomalies or artifacts that persist across multiple epochs.</a:t>
            </a:r>
          </a:p>
          <a:p>
            <a:pPr>
              <a:lnSpc>
                <a:spcPct val="150000"/>
              </a:lnSpc>
            </a:pPr>
            <a:r>
              <a:rPr lang="en-US" sz="1800" dirty="0">
                <a:solidFill>
                  <a:schemeClr val="bg1"/>
                </a:solidFill>
                <a:latin typeface="Avenir Next LT Pro Light" panose="020B0304020202020204" pitchFamily="34" charset="0"/>
              </a:rPr>
              <a:t>Deep Sleep Analysis: Slow-wave activity, a hallmark of deep sleep, exhibits patterns that benefit from temporal context to detect its continuity and characteristics.</a:t>
            </a:r>
          </a:p>
        </p:txBody>
      </p:sp>
    </p:spTree>
    <p:extLst>
      <p:ext uri="{BB962C8B-B14F-4D97-AF65-F5344CB8AC3E}">
        <p14:creationId xmlns:p14="http://schemas.microsoft.com/office/powerpoint/2010/main" val="129412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0A8CC-E49D-18D1-7EC2-43E3BB2883B4}"/>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9DA98E6E-B663-3DF5-964E-E5B324EA156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F21C5F-BF2D-69F7-6D24-BF334205BA4F}"/>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81093-6682-029A-C73E-3A4B5135BE3C}"/>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Models</a:t>
            </a:r>
            <a:endParaRPr lang="en-US" sz="2000" b="1"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0E8FE1C3-EF17-F9B1-7458-A8D645CECF0D}"/>
              </a:ext>
            </a:extLst>
          </p:cNvPr>
          <p:cNvSpPr>
            <a:spLocks noGrp="1"/>
          </p:cNvSpPr>
          <p:nvPr>
            <p:ph idx="1"/>
          </p:nvPr>
        </p:nvSpPr>
        <p:spPr>
          <a:xfrm>
            <a:off x="431800" y="863600"/>
            <a:ext cx="10693400" cy="5719761"/>
          </a:xfrm>
        </p:spPr>
        <p:txBody>
          <a:bodyPr>
            <a:normAutofit/>
          </a:bodyPr>
          <a:lstStyle/>
          <a:p>
            <a:pPr marL="0" indent="0">
              <a:lnSpc>
                <a:spcPct val="150000"/>
              </a:lnSpc>
              <a:buNone/>
            </a:pPr>
            <a:r>
              <a:rPr lang="en-US" sz="1800" dirty="0">
                <a:solidFill>
                  <a:schemeClr val="bg1"/>
                </a:solidFill>
                <a:latin typeface="Avenir Next LT Pro Light" panose="020B0304020202020204" pitchFamily="34" charset="0"/>
              </a:rPr>
              <a:t>EEG signals were normalized to ensure consistent scale across participants: Data was segmented into 30-second epochs for model input.</a:t>
            </a:r>
          </a:p>
          <a:p>
            <a:pPr marL="0" indent="0">
              <a:lnSpc>
                <a:spcPct val="150000"/>
              </a:lnSpc>
              <a:buNone/>
            </a:pPr>
            <a:endParaRPr lang="en-US" sz="1800" dirty="0">
              <a:solidFill>
                <a:schemeClr val="bg1"/>
              </a:solidFill>
              <a:latin typeface="Avenir Next LT Pro Light" panose="020B0304020202020204" pitchFamily="34" charset="0"/>
            </a:endParaRPr>
          </a:p>
          <a:p>
            <a:pPr>
              <a:lnSpc>
                <a:spcPct val="150000"/>
              </a:lnSpc>
            </a:pPr>
            <a:r>
              <a:rPr lang="en-US" sz="1800" b="1" dirty="0">
                <a:solidFill>
                  <a:schemeClr val="bg1"/>
                </a:solidFill>
                <a:latin typeface="Avenir Next LT Pro Light" panose="020B0304020202020204" pitchFamily="34" charset="0"/>
              </a:rPr>
              <a:t>Random Forest (RF): </a:t>
            </a:r>
          </a:p>
          <a:p>
            <a:pPr marL="0" indent="0">
              <a:lnSpc>
                <a:spcPct val="150000"/>
              </a:lnSpc>
              <a:buNone/>
            </a:pPr>
            <a:r>
              <a:rPr lang="en-US" sz="1800" dirty="0">
                <a:solidFill>
                  <a:schemeClr val="bg1"/>
                </a:solidFill>
                <a:latin typeface="Avenir Next LT Pro Light" panose="020B0304020202020204" pitchFamily="34" charset="0"/>
              </a:rPr>
              <a:t>1. RF_LOSO: Generalized across subjects.</a:t>
            </a:r>
          </a:p>
          <a:p>
            <a:pPr marL="0" indent="0">
              <a:lnSpc>
                <a:spcPct val="150000"/>
              </a:lnSpc>
              <a:buNone/>
            </a:pPr>
            <a:r>
              <a:rPr lang="en-US" sz="1800" dirty="0">
                <a:solidFill>
                  <a:schemeClr val="bg1"/>
                </a:solidFill>
                <a:latin typeface="Avenir Next LT Pro Light" panose="020B0304020202020204" pitchFamily="34" charset="0"/>
              </a:rPr>
              <a:t>2. RF_TC: Included temporal context with neighboring epochs.</a:t>
            </a:r>
          </a:p>
          <a:p>
            <a:pPr marL="0" indent="0">
              <a:lnSpc>
                <a:spcPct val="150000"/>
              </a:lnSpc>
              <a:buNone/>
            </a:pPr>
            <a:endParaRPr lang="en-US" sz="1800" dirty="0">
              <a:solidFill>
                <a:schemeClr val="bg1"/>
              </a:solidFill>
              <a:latin typeface="Avenir Next LT Pro Light" panose="020B0304020202020204" pitchFamily="34" charset="0"/>
            </a:endParaRPr>
          </a:p>
          <a:p>
            <a:pPr>
              <a:lnSpc>
                <a:spcPct val="150000"/>
              </a:lnSpc>
            </a:pPr>
            <a:r>
              <a:rPr lang="en-US" sz="1800" b="1" dirty="0">
                <a:solidFill>
                  <a:schemeClr val="bg1"/>
                </a:solidFill>
                <a:latin typeface="Avenir Next LT Pro Light" panose="020B0304020202020204" pitchFamily="34" charset="0"/>
              </a:rPr>
              <a:t>Long Short-Term Memory (LSTM):</a:t>
            </a:r>
          </a:p>
          <a:p>
            <a:pPr marL="0" indent="0">
              <a:lnSpc>
                <a:spcPct val="150000"/>
              </a:lnSpc>
              <a:buNone/>
            </a:pPr>
            <a:r>
              <a:rPr lang="en-US" sz="1800" dirty="0">
                <a:solidFill>
                  <a:schemeClr val="bg1"/>
                </a:solidFill>
                <a:latin typeface="Avenir Next LT Pro Light" panose="020B0304020202020204" pitchFamily="34" charset="0"/>
              </a:rPr>
              <a:t>1. LSTM Pure: Single epoch as input.</a:t>
            </a:r>
          </a:p>
          <a:p>
            <a:pPr marL="0" indent="0">
              <a:lnSpc>
                <a:spcPct val="150000"/>
              </a:lnSpc>
              <a:buNone/>
            </a:pPr>
            <a:r>
              <a:rPr lang="en-US" sz="1800" dirty="0">
                <a:solidFill>
                  <a:schemeClr val="bg1"/>
                </a:solidFill>
                <a:latin typeface="Avenir Next LT Pro Light" panose="020B0304020202020204" pitchFamily="34" charset="0"/>
              </a:rPr>
              <a:t>2. LSTM_TC: Neighboring epochs included for temporal context.</a:t>
            </a:r>
          </a:p>
        </p:txBody>
      </p:sp>
    </p:spTree>
    <p:extLst>
      <p:ext uri="{BB962C8B-B14F-4D97-AF65-F5344CB8AC3E}">
        <p14:creationId xmlns:p14="http://schemas.microsoft.com/office/powerpoint/2010/main" val="423884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BC5C8-FCEF-6E1C-E617-CBA77CB07751}"/>
            </a:ext>
          </a:extLst>
        </p:cNvPr>
        <p:cNvGrpSpPr/>
        <p:nvPr/>
      </p:nvGrpSpPr>
      <p:grpSpPr>
        <a:xfrm>
          <a:off x="0" y="0"/>
          <a:ext cx="0" cy="0"/>
          <a:chOff x="0" y="0"/>
          <a:chExt cx="0" cy="0"/>
        </a:xfrm>
      </p:grpSpPr>
      <p:pic>
        <p:nvPicPr>
          <p:cNvPr id="1026" name="Picture 2" descr="The Normal Asleep EEG">
            <a:extLst>
              <a:ext uri="{FF2B5EF4-FFF2-40B4-BE49-F238E27FC236}">
                <a16:creationId xmlns:a16="http://schemas.microsoft.com/office/drawing/2014/main" id="{2701BD6D-B19A-98DA-348B-B13336DFD41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7589" t="1404" r="4680"/>
          <a:stretch/>
        </p:blipFill>
        <p:spPr bwMode="auto">
          <a:xfrm>
            <a:off x="0" y="0"/>
            <a:ext cx="12192000" cy="6857999"/>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AEEA1D-0759-CB33-F642-D264F4361B07}"/>
              </a:ext>
            </a:extLst>
          </p:cNvPr>
          <p:cNvSpPr/>
          <p:nvPr/>
        </p:nvSpPr>
        <p:spPr>
          <a:xfrm>
            <a:off x="0" y="2"/>
            <a:ext cx="12192000" cy="6857998"/>
          </a:xfrm>
          <a:prstGeom prst="rect">
            <a:avLst/>
          </a:prstGeom>
          <a:solidFill>
            <a:schemeClr val="tx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96129-AA83-FE78-5FE6-6EC727B9643E}"/>
              </a:ext>
            </a:extLst>
          </p:cNvPr>
          <p:cNvSpPr>
            <a:spLocks noGrp="1"/>
          </p:cNvSpPr>
          <p:nvPr>
            <p:ph type="title"/>
          </p:nvPr>
        </p:nvSpPr>
        <p:spPr>
          <a:xfrm>
            <a:off x="1981200" y="274639"/>
            <a:ext cx="8229600" cy="457199"/>
          </a:xfrm>
        </p:spPr>
        <p:txBody>
          <a:bodyPr>
            <a:normAutofit fontScale="90000"/>
          </a:bodyPr>
          <a:lstStyle/>
          <a:p>
            <a:pPr algn="r"/>
            <a:r>
              <a:rPr lang="en-US" sz="2400" b="1" dirty="0">
                <a:solidFill>
                  <a:schemeClr val="bg1"/>
                </a:solidFill>
                <a:latin typeface="Aptos" panose="020B0004020202020204" pitchFamily="34" charset="0"/>
              </a:rPr>
              <a:t>Random Forest (RF): </a:t>
            </a:r>
          </a:p>
        </p:txBody>
      </p:sp>
      <p:sp>
        <p:nvSpPr>
          <p:cNvPr id="3" name="Content Placeholder 2">
            <a:extLst>
              <a:ext uri="{FF2B5EF4-FFF2-40B4-BE49-F238E27FC236}">
                <a16:creationId xmlns:a16="http://schemas.microsoft.com/office/drawing/2014/main" id="{B51AF45F-5F48-4073-6701-242363F472AE}"/>
              </a:ext>
            </a:extLst>
          </p:cNvPr>
          <p:cNvSpPr>
            <a:spLocks noGrp="1"/>
          </p:cNvSpPr>
          <p:nvPr>
            <p:ph idx="1"/>
          </p:nvPr>
        </p:nvSpPr>
        <p:spPr>
          <a:xfrm>
            <a:off x="431800" y="863600"/>
            <a:ext cx="10693400" cy="5719761"/>
          </a:xfrm>
        </p:spPr>
        <p:txBody>
          <a:bodyPr>
            <a:normAutofit/>
          </a:bodyPr>
          <a:lstStyle/>
          <a:p>
            <a:pPr>
              <a:lnSpc>
                <a:spcPct val="150000"/>
              </a:lnSpc>
              <a:buAutoNum type="arabicPeriod"/>
            </a:pPr>
            <a:r>
              <a:rPr lang="en-US" sz="1800" b="1" dirty="0">
                <a:solidFill>
                  <a:schemeClr val="bg1"/>
                </a:solidFill>
                <a:latin typeface="Avenir Next LT Pro Light" panose="020B0304020202020204" pitchFamily="34" charset="0"/>
              </a:rPr>
              <a:t>RF_LOSO: Generalized across subjects.</a:t>
            </a:r>
          </a:p>
          <a:p>
            <a:pPr>
              <a:lnSpc>
                <a:spcPct val="150000"/>
              </a:lnSpc>
              <a:buAutoNum type="arabicPeriod"/>
            </a:pPr>
            <a:endParaRPr lang="en-US" sz="1800" b="1" dirty="0">
              <a:solidFill>
                <a:schemeClr val="bg1"/>
              </a:solidFill>
              <a:latin typeface="Avenir Next LT Pro Light" panose="020B0304020202020204" pitchFamily="34" charset="0"/>
            </a:endParaRPr>
          </a:p>
          <a:p>
            <a:pPr marL="0" indent="0">
              <a:lnSpc>
                <a:spcPct val="150000"/>
              </a:lnSpc>
              <a:buNone/>
            </a:pPr>
            <a:endParaRPr lang="en-US" sz="1800" b="1" dirty="0">
              <a:solidFill>
                <a:schemeClr val="bg1"/>
              </a:solidFill>
              <a:latin typeface="Avenir Next LT Pro Light" panose="020B0304020202020204" pitchFamily="34" charset="0"/>
            </a:endParaRPr>
          </a:p>
        </p:txBody>
      </p:sp>
      <p:pic>
        <p:nvPicPr>
          <p:cNvPr id="8" name="Picture 7">
            <a:extLst>
              <a:ext uri="{FF2B5EF4-FFF2-40B4-BE49-F238E27FC236}">
                <a16:creationId xmlns:a16="http://schemas.microsoft.com/office/drawing/2014/main" id="{033B88B7-0C4A-A7B0-AD1D-B9DDAB932901}"/>
              </a:ext>
            </a:extLst>
          </p:cNvPr>
          <p:cNvPicPr>
            <a:picLocks noChangeAspect="1"/>
          </p:cNvPicPr>
          <p:nvPr/>
        </p:nvPicPr>
        <p:blipFill>
          <a:blip r:embed="rId3"/>
          <a:stretch>
            <a:fillRect/>
          </a:stretch>
        </p:blipFill>
        <p:spPr>
          <a:xfrm>
            <a:off x="643275" y="2144629"/>
            <a:ext cx="5663863" cy="2568741"/>
          </a:xfrm>
          <a:prstGeom prst="rect">
            <a:avLst/>
          </a:prstGeom>
        </p:spPr>
      </p:pic>
      <p:pic>
        <p:nvPicPr>
          <p:cNvPr id="10" name="Picture 9">
            <a:extLst>
              <a:ext uri="{FF2B5EF4-FFF2-40B4-BE49-F238E27FC236}">
                <a16:creationId xmlns:a16="http://schemas.microsoft.com/office/drawing/2014/main" id="{87394629-C6E0-B733-3648-A1FEA8D18542}"/>
              </a:ext>
            </a:extLst>
          </p:cNvPr>
          <p:cNvPicPr>
            <a:picLocks noChangeAspect="1"/>
          </p:cNvPicPr>
          <p:nvPr/>
        </p:nvPicPr>
        <p:blipFill>
          <a:blip r:embed="rId4"/>
          <a:stretch>
            <a:fillRect/>
          </a:stretch>
        </p:blipFill>
        <p:spPr>
          <a:xfrm>
            <a:off x="6836113" y="2144629"/>
            <a:ext cx="4500562" cy="2603370"/>
          </a:xfrm>
          <a:prstGeom prst="rect">
            <a:avLst/>
          </a:prstGeom>
        </p:spPr>
      </p:pic>
    </p:spTree>
    <p:extLst>
      <p:ext uri="{BB962C8B-B14F-4D97-AF65-F5344CB8AC3E}">
        <p14:creationId xmlns:p14="http://schemas.microsoft.com/office/powerpoint/2010/main" val="107142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1386</Words>
  <Application>Microsoft Office PowerPoint</Application>
  <PresentationFormat>Widescreen</PresentationFormat>
  <Paragraphs>151</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Avenir Next LT Pro</vt:lpstr>
      <vt:lpstr>Avenir Next LT Pro Light</vt:lpstr>
      <vt:lpstr>Calibri</vt:lpstr>
      <vt:lpstr>Courier New</vt:lpstr>
      <vt:lpstr>Office Theme</vt:lpstr>
      <vt:lpstr>EEG-Based Sleep Stage Classification Using ML and DL Approaches</vt:lpstr>
      <vt:lpstr>Introduction</vt:lpstr>
      <vt:lpstr>Data Description</vt:lpstr>
      <vt:lpstr>Preprocessing</vt:lpstr>
      <vt:lpstr>Primary Objectives</vt:lpstr>
      <vt:lpstr>LOSO</vt:lpstr>
      <vt:lpstr>Temporal Context</vt:lpstr>
      <vt:lpstr>Models</vt:lpstr>
      <vt:lpstr>Random Forest (RF): </vt:lpstr>
      <vt:lpstr>Random Forest (RF): </vt:lpstr>
      <vt:lpstr>Random Forest (RF): </vt:lpstr>
      <vt:lpstr>Random Forest (RF): </vt:lpstr>
      <vt:lpstr>Random Forest (RF): </vt:lpstr>
      <vt:lpstr>Random Forest (RF): </vt:lpstr>
      <vt:lpstr>Models</vt:lpstr>
      <vt:lpstr>Models</vt:lpstr>
      <vt:lpstr>Models</vt:lpstr>
      <vt:lpstr>Models</vt:lpstr>
      <vt:lpstr>Models</vt:lpstr>
      <vt:lpstr>Key Findings</vt:lpstr>
      <vt:lpstr>Key Findings</vt:lpstr>
      <vt:lpstr>Conclusion</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Azim Chyngozhoev</dc:creator>
  <cp:keywords/>
  <dc:description>generated using python-pptx</dc:description>
  <cp:lastModifiedBy>(학생) AZIM CHYNGOZHOEV (새내기학부)</cp:lastModifiedBy>
  <cp:revision>2</cp:revision>
  <dcterms:created xsi:type="dcterms:W3CDTF">2013-01-27T09:14:16Z</dcterms:created>
  <dcterms:modified xsi:type="dcterms:W3CDTF">2024-12-16T02:59:49Z</dcterms:modified>
  <cp:category/>
</cp:coreProperties>
</file>