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67" r:id="rId6"/>
    <p:sldId id="271" r:id="rId7"/>
    <p:sldId id="269" r:id="rId8"/>
    <p:sldId id="270" r:id="rId9"/>
    <p:sldId id="268" r:id="rId10"/>
    <p:sldId id="26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3"/>
    <p:restoredTop sz="96327"/>
  </p:normalViewPr>
  <p:slideViewPr>
    <p:cSldViewPr snapToGrid="0" snapToObjects="1">
      <p:cViewPr>
        <p:scale>
          <a:sx n="130" d="100"/>
          <a:sy n="130" d="100"/>
        </p:scale>
        <p:origin x="8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5/30/22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5/30/22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4103205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Introduction to HTML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Tags, Attributes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4" y="317662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Meta Tag</a:t>
            </a:r>
            <a:br>
              <a:rPr lang="en-US" dirty="0"/>
            </a:b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221-29BF-0846-B64D-68A418D8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9173"/>
            <a:ext cx="10691265" cy="3636088"/>
          </a:xfrm>
        </p:spPr>
        <p:txBody>
          <a:bodyPr>
            <a:normAutofit/>
          </a:bodyPr>
          <a:lstStyle/>
          <a:p>
            <a:r>
              <a:rPr lang="en-US" dirty="0"/>
              <a:t>&lt;meta name="author" content="John Doe"&gt;    -  </a:t>
            </a:r>
            <a:r>
              <a:rPr lang="en-US" b="1" dirty="0"/>
              <a:t>Define the author of a page</a:t>
            </a:r>
            <a:endParaRPr lang="en-US" dirty="0"/>
          </a:p>
          <a:p>
            <a:r>
              <a:rPr lang="en-US" dirty="0"/>
              <a:t>&lt;meta name='language' content='ES’&gt;             -   Define the language of page</a:t>
            </a:r>
          </a:p>
          <a:p>
            <a:r>
              <a:rPr lang="en-US" dirty="0"/>
              <a:t>&lt;meta http-</a:t>
            </a:r>
            <a:r>
              <a:rPr lang="en-US" dirty="0" err="1"/>
              <a:t>equiv</a:t>
            </a:r>
            <a:r>
              <a:rPr lang="en-US" dirty="0"/>
              <a:t>="refresh" content="30"&gt;      -   </a:t>
            </a:r>
            <a:r>
              <a:rPr lang="en-US" b="1" dirty="0"/>
              <a:t>Refresh document every 30 seconds: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B3218-35DD-CF19-6503-AF72FECCF8A4}"/>
              </a:ext>
            </a:extLst>
          </p:cNvPr>
          <p:cNvSpPr txBox="1"/>
          <p:nvPr/>
        </p:nvSpPr>
        <p:spPr>
          <a:xfrm>
            <a:off x="700635" y="1003177"/>
            <a:ext cx="9233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 </a:t>
            </a:r>
            <a:r>
              <a:rPr lang="en-US" b="1" i="1" dirty="0"/>
              <a:t>&lt;meta&gt; </a:t>
            </a:r>
            <a:r>
              <a:rPr lang="en-US" i="1" dirty="0"/>
              <a:t>tag defines metadata about an HTML document. </a:t>
            </a:r>
          </a:p>
          <a:p>
            <a:r>
              <a:rPr lang="en-US" i="1" dirty="0"/>
              <a:t>Metadata is data (information) about html page content.</a:t>
            </a:r>
          </a:p>
        </p:txBody>
      </p:sp>
    </p:spTree>
    <p:extLst>
      <p:ext uri="{BB962C8B-B14F-4D97-AF65-F5344CB8AC3E}">
        <p14:creationId xmlns:p14="http://schemas.microsoft.com/office/powerpoint/2010/main" val="128092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 ?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221-29BF-0846-B64D-68A418D8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101854" cy="3636088"/>
          </a:xfrm>
        </p:spPr>
        <p:txBody>
          <a:bodyPr/>
          <a:lstStyle/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 Markup Language) is the code that is used to structure a web page and its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42574-F659-7BD3-D204-B23F6145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4581"/>
            <a:ext cx="5295900" cy="44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HTML Tag 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221-29BF-0846-B64D-68A418D8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96" y="1814811"/>
            <a:ext cx="9537699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HTML tag is </a:t>
            </a:r>
            <a:r>
              <a:rPr lang="en-US" b="1" dirty="0"/>
              <a:t>a piece of markup language used to indicate the beginning and end of an HTML element in an HTML document</a:t>
            </a:r>
            <a:r>
              <a:rPr lang="en-US" dirty="0"/>
              <a:t>. As part of an HTML element, HTML tags help web browsers convert HTML documents into web pages.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E19DD-FDB0-E711-5D5D-158E2CE1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96" y="3429000"/>
            <a:ext cx="9537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445262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HTML Structure 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221-29BF-0846-B64D-68A418D8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9" y="1444901"/>
            <a:ext cx="4657241" cy="4854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&lt;html&gt; </a:t>
            </a:r>
            <a:r>
              <a:rPr lang="en-US" dirty="0"/>
              <a:t>tag represents the root of an HTML document.</a:t>
            </a:r>
          </a:p>
          <a:p>
            <a:r>
              <a:rPr lang="en-US" dirty="0"/>
              <a:t>The </a:t>
            </a:r>
            <a:r>
              <a:rPr lang="en-US" b="1" dirty="0"/>
              <a:t>&lt;head&gt; </a:t>
            </a:r>
            <a:r>
              <a:rPr lang="en-US" dirty="0"/>
              <a:t>element is a container for metadata (data about data) and is placed between the &lt;html&gt; tag and the &lt;body&gt; tag.</a:t>
            </a:r>
          </a:p>
          <a:p>
            <a:r>
              <a:rPr lang="en-US" dirty="0"/>
              <a:t>The </a:t>
            </a:r>
            <a:r>
              <a:rPr lang="en-US" b="1" dirty="0"/>
              <a:t>&lt;title&gt; </a:t>
            </a:r>
            <a:r>
              <a:rPr lang="en-US" dirty="0"/>
              <a:t>tag defines the title of the document. The title must be text-only, and it is shown in the browser's title bar or in the page's tab.</a:t>
            </a:r>
          </a:p>
          <a:p>
            <a:r>
              <a:rPr lang="en-US" dirty="0"/>
              <a:t>The </a:t>
            </a:r>
            <a:r>
              <a:rPr lang="en-US" b="1" dirty="0"/>
              <a:t>&lt;body&gt; </a:t>
            </a:r>
            <a:r>
              <a:rPr lang="en-US" dirty="0"/>
              <a:t>tag defines the document's body.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96564D-3E0F-87E4-3603-38C9E9F8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727199"/>
            <a:ext cx="6910211" cy="48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4" y="317662"/>
            <a:ext cx="10691265" cy="669890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Tags</a:t>
            </a:r>
            <a:br>
              <a:rPr lang="en-US" dirty="0"/>
            </a:br>
            <a:endParaRPr lang="en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1FE01-5484-CBA3-D20C-C33204F1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7" y="1208038"/>
            <a:ext cx="10691265" cy="4644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M" sz="2400" dirty="0">
                <a:highlight>
                  <a:srgbClr val="FFFF00"/>
                </a:highlight>
              </a:rPr>
              <a:t>&lt;h1&gt; - &lt;h6&gt;</a:t>
            </a:r>
            <a:r>
              <a:rPr lang="en-US" dirty="0"/>
              <a:t>        These are a group of heading tags used to create heading in a webpage</a:t>
            </a:r>
          </a:p>
          <a:p>
            <a:pPr marL="0" indent="0">
              <a:buNone/>
            </a:pPr>
            <a:r>
              <a:rPr lang="en-AM" sz="2400" dirty="0">
                <a:highlight>
                  <a:srgbClr val="FFFF00"/>
                </a:highlight>
              </a:rPr>
              <a:t>&lt;p&gt;</a:t>
            </a:r>
            <a:r>
              <a:rPr lang="en-US" dirty="0"/>
              <a:t>                          It defines the paragraph in a webpage</a:t>
            </a:r>
            <a:r>
              <a:rPr lang="en-AM" dirty="0"/>
              <a:t>.</a:t>
            </a:r>
          </a:p>
          <a:p>
            <a:pPr marL="0" indent="0">
              <a:buNone/>
            </a:pPr>
            <a:r>
              <a:rPr lang="en-AM" sz="2400" dirty="0">
                <a:highlight>
                  <a:srgbClr val="FFFF00"/>
                </a:highlight>
              </a:rPr>
              <a:t>&lt;span&gt;</a:t>
            </a:r>
            <a:r>
              <a:rPr lang="en-AM" dirty="0"/>
              <a:t>                   </a:t>
            </a:r>
            <a:r>
              <a:rPr lang="en-US" dirty="0"/>
              <a:t>It defines the span in a webpage.</a:t>
            </a:r>
            <a:endParaRPr lang="en-AM" dirty="0"/>
          </a:p>
          <a:p>
            <a:pPr marL="0" indent="0">
              <a:buNone/>
            </a:pPr>
            <a:r>
              <a:rPr lang="en-AM" dirty="0">
                <a:highlight>
                  <a:srgbClr val="FFFF00"/>
                </a:highlight>
              </a:rPr>
              <a:t>&lt;b&gt; </a:t>
            </a:r>
            <a:r>
              <a:rPr lang="en-AM" dirty="0"/>
              <a:t>                          </a:t>
            </a:r>
            <a:r>
              <a:rPr lang="en-US" dirty="0"/>
              <a:t>It is used to define bold text.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&gt; </a:t>
            </a:r>
            <a:r>
              <a:rPr lang="en-US" dirty="0"/>
              <a:t>                           It makes text italic and is used to define technical terms, idiomatic text.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&lt;small&gt;</a:t>
            </a:r>
            <a:r>
              <a:rPr lang="en-US" dirty="0"/>
              <a:t>            	    Used to define smaller text like copyright, comments, etc.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&lt;div&gt;</a:t>
            </a:r>
            <a:r>
              <a:rPr lang="en-US" dirty="0"/>
              <a:t>                        It defines a group of elements within the HTML document.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&lt;footer&gt;</a:t>
            </a:r>
            <a:r>
              <a:rPr lang="en-US" dirty="0"/>
              <a:t>     	    It defines footer of the webpage or a section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br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                        Line break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hr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/>
              <a:t>                         Horizontal Line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18467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07" y="148697"/>
            <a:ext cx="10691265" cy="66989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HTML Block and Inline Elements</a:t>
            </a:r>
            <a:br>
              <a:rPr lang="en-US" b="0" dirty="0"/>
            </a:br>
            <a:r>
              <a:rPr lang="en-US" sz="1600" b="0" i="1" dirty="0"/>
              <a:t>Every HTML element has a default display value, depending on what type of element it is.</a:t>
            </a:r>
            <a:br>
              <a:rPr lang="en-US" sz="1600" b="0" i="1" dirty="0"/>
            </a:br>
            <a:r>
              <a:rPr lang="en-US" sz="1600" b="0" i="1" dirty="0"/>
              <a:t>There are two display values: block and inline</a:t>
            </a:r>
            <a:br>
              <a:rPr lang="en-US" b="0" dirty="0"/>
            </a:br>
            <a:br>
              <a:rPr lang="en-US" dirty="0"/>
            </a:br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0D0D-56BB-AAE4-2125-9CC5E17E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" y="1485489"/>
            <a:ext cx="6854705" cy="3784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8B12C-ECF5-A367-63AD-737F90301AC2}"/>
              </a:ext>
            </a:extLst>
          </p:cNvPr>
          <p:cNvSpPr txBox="1"/>
          <p:nvPr/>
        </p:nvSpPr>
        <p:spPr>
          <a:xfrm>
            <a:off x="7138357" y="1554655"/>
            <a:ext cx="895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block-level element always starts on a new line, </a:t>
            </a:r>
          </a:p>
          <a:p>
            <a:r>
              <a:rPr lang="en-US" dirty="0"/>
              <a:t>and the browsers automatically add some </a:t>
            </a:r>
          </a:p>
          <a:p>
            <a:r>
              <a:rPr lang="en-US" dirty="0"/>
              <a:t>space (a margin) before and after the element.</a:t>
            </a:r>
          </a:p>
          <a:p>
            <a:br>
              <a:rPr lang="en-US" dirty="0"/>
            </a:br>
            <a:endParaRPr lang="en-A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62C73-EB24-EF41-9E32-75B796B4629F}"/>
              </a:ext>
            </a:extLst>
          </p:cNvPr>
          <p:cNvSpPr txBox="1"/>
          <p:nvPr/>
        </p:nvSpPr>
        <p:spPr>
          <a:xfrm>
            <a:off x="7138357" y="4477860"/>
            <a:ext cx="975620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does not start on a new line.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&lt;b&gt;, &lt;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&gt;, &lt;span&gt;</a:t>
            </a:r>
            <a:br>
              <a:rPr lang="en-US" dirty="0"/>
            </a:br>
            <a:endParaRPr lang="en-A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C12ED-D009-AE14-2E3E-6444C4FF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7" y="2517905"/>
            <a:ext cx="4612418" cy="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4" y="317662"/>
            <a:ext cx="10691265" cy="66989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Image, Link, Attributes</a:t>
            </a:r>
            <a:endParaRPr lang="en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1FE01-5484-CBA3-D20C-C33204F1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7" y="1208038"/>
            <a:ext cx="10691265" cy="4644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**HTML attributes provide additional information about HTML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ED8A8-114F-50EE-60F2-8FC9CDB1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7" y="1800098"/>
            <a:ext cx="93218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E04E-1C5A-72C5-44C7-E8A167A6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7" y="2448433"/>
            <a:ext cx="93218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38CB4-EE6E-A9E3-4E5B-2F76C0CD7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7" y="2905633"/>
            <a:ext cx="93218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C6C78-8749-FAE4-61C9-D0D63D3AA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87" y="3362833"/>
            <a:ext cx="9321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4" y="317662"/>
            <a:ext cx="10691265" cy="66989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Input, Button</a:t>
            </a:r>
            <a:endParaRPr lang="en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1FE01-5484-CBA3-D20C-C33204F1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7" y="1208038"/>
            <a:ext cx="10691265" cy="4644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43640-AB24-988B-0BD4-E4BBCE202DD2}"/>
              </a:ext>
            </a:extLst>
          </p:cNvPr>
          <p:cNvSpPr txBox="1"/>
          <p:nvPr/>
        </p:nvSpPr>
        <p:spPr>
          <a:xfrm>
            <a:off x="615394" y="1208038"/>
            <a:ext cx="996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&lt;input&gt; </a:t>
            </a:r>
            <a:r>
              <a:rPr lang="en-US" dirty="0"/>
              <a:t>tag specifies an input field where the user can enter data.</a:t>
            </a:r>
          </a:p>
          <a:p>
            <a:br>
              <a:rPr lang="en-US" dirty="0"/>
            </a:b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&lt;input&gt; </a:t>
            </a:r>
            <a:r>
              <a:rPr lang="en-US" dirty="0"/>
              <a:t>element can be displayed in several ways, depending on the type attribute.</a:t>
            </a:r>
          </a:p>
          <a:p>
            <a:endParaRPr lang="en-US" dirty="0"/>
          </a:p>
          <a:p>
            <a:endParaRPr lang="en-A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79280-A0C5-E569-110A-362A200C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7" y="2151966"/>
            <a:ext cx="3467100" cy="106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60A27D-8780-294C-9D39-D4ABF1FBD7AC}"/>
              </a:ext>
            </a:extLst>
          </p:cNvPr>
          <p:cNvSpPr txBox="1"/>
          <p:nvPr/>
        </p:nvSpPr>
        <p:spPr>
          <a:xfrm>
            <a:off x="468987" y="3623031"/>
            <a:ext cx="9008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&lt;button&gt; </a:t>
            </a:r>
            <a:r>
              <a:rPr lang="en-US" dirty="0"/>
              <a:t>tag defines a clickable button.</a:t>
            </a:r>
          </a:p>
          <a:p>
            <a:r>
              <a:rPr lang="en-US" dirty="0"/>
              <a:t>Inside a element you can put text (and tags like </a:t>
            </a:r>
            <a:r>
              <a:rPr lang="en-US" b="1" dirty="0"/>
              <a:t>&lt;</a:t>
            </a:r>
            <a:r>
              <a:rPr lang="en-US" b="1" dirty="0" err="1"/>
              <a:t>i</a:t>
            </a:r>
            <a:r>
              <a:rPr lang="en-US" b="1" dirty="0"/>
              <a:t>&gt;, &lt;b&gt;, &lt;strong&gt;, &lt;</a:t>
            </a:r>
            <a:r>
              <a:rPr lang="en-US" b="1" dirty="0" err="1"/>
              <a:t>br</a:t>
            </a:r>
            <a:r>
              <a:rPr lang="en-US" b="1" dirty="0"/>
              <a:t>&gt;, &lt;</a:t>
            </a:r>
            <a:r>
              <a:rPr lang="en-US" b="1" dirty="0" err="1"/>
              <a:t>img</a:t>
            </a:r>
            <a:r>
              <a:rPr lang="en-US" b="1" dirty="0"/>
              <a:t>&gt;, </a:t>
            </a:r>
            <a:r>
              <a:rPr lang="en-US" dirty="0"/>
              <a:t>etc.). </a:t>
            </a:r>
          </a:p>
          <a:p>
            <a:r>
              <a:rPr lang="en-US" dirty="0"/>
              <a:t>That is not possible with a button created with the </a:t>
            </a:r>
            <a:r>
              <a:rPr lang="en-US" b="1" dirty="0"/>
              <a:t>&lt;input</a:t>
            </a:r>
            <a:r>
              <a:rPr lang="en-US" dirty="0"/>
              <a:t>&gt; element!</a:t>
            </a:r>
          </a:p>
          <a:p>
            <a:endParaRPr lang="en-AM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B9147-81EA-B01D-D16C-169D58F6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47" y="2329600"/>
            <a:ext cx="5740400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4D45D-4CEB-C6C8-93D0-A1898CA4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87" y="5043846"/>
            <a:ext cx="5740400" cy="62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644293-5F8E-E1F7-CEE1-97286B7C0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743" y="5026610"/>
            <a:ext cx="1498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3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4" y="317662"/>
            <a:ext cx="10691265" cy="6698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Iframe</a:t>
            </a:r>
            <a:endParaRPr lang="en-CH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1FE01-5484-CBA3-D20C-C33204F1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87" y="1208038"/>
            <a:ext cx="10691265" cy="4644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 The </a:t>
            </a:r>
            <a:r>
              <a:rPr lang="en-US" sz="2400" b="1" i="1" dirty="0">
                <a:solidFill>
                  <a:srgbClr val="FF0000"/>
                </a:solidFill>
              </a:rPr>
              <a:t>&lt;</a:t>
            </a:r>
            <a:r>
              <a:rPr lang="en-US" sz="2400" b="1" i="1" dirty="0" err="1">
                <a:solidFill>
                  <a:srgbClr val="FF0000"/>
                </a:solidFill>
              </a:rPr>
              <a:t>iframe</a:t>
            </a:r>
            <a:r>
              <a:rPr lang="en-US" sz="2400" b="1" i="1" dirty="0">
                <a:solidFill>
                  <a:srgbClr val="FF0000"/>
                </a:solidFill>
              </a:rPr>
              <a:t>&gt;</a:t>
            </a:r>
            <a:r>
              <a:rPr lang="en-US" sz="2400" b="1" i="1" dirty="0"/>
              <a:t> </a:t>
            </a:r>
            <a:r>
              <a:rPr lang="en-US" i="1" dirty="0"/>
              <a:t>tag specifies an inline frame.</a:t>
            </a:r>
          </a:p>
          <a:p>
            <a:pPr marL="0" indent="0">
              <a:buNone/>
            </a:pPr>
            <a:r>
              <a:rPr lang="en-US" dirty="0"/>
              <a:t>An inline frame is used to embed another document within the current HTML document.</a:t>
            </a:r>
          </a:p>
          <a:p>
            <a:pPr marL="0" indent="0">
              <a:buNone/>
            </a:pPr>
            <a:endParaRPr lang="en-AM" dirty="0"/>
          </a:p>
          <a:p>
            <a:pPr marL="0" indent="0">
              <a:buNone/>
            </a:pPr>
            <a:endParaRPr lang="en-AM" dirty="0"/>
          </a:p>
          <a:p>
            <a:pPr marL="0" indent="0">
              <a:buNone/>
            </a:pPr>
            <a:endParaRPr lang="en-AM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42BA-F2CD-0828-BD1E-E0046822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111500"/>
            <a:ext cx="8458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64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597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Nunito Sans</vt:lpstr>
      <vt:lpstr>Verdana</vt:lpstr>
      <vt:lpstr>ChronicleVTI</vt:lpstr>
      <vt:lpstr>PowerPoint Presentation</vt:lpstr>
      <vt:lpstr>What is HTML ?</vt:lpstr>
      <vt:lpstr>   HTML Tag </vt:lpstr>
      <vt:lpstr>HTML Structure </vt:lpstr>
      <vt:lpstr>Popular Tags </vt:lpstr>
      <vt:lpstr>HTML Block and Inline Elements Every HTML element has a default display value, depending on what type of element it is. There are two display values: block and inline  </vt:lpstr>
      <vt:lpstr>Image, Link, Attributes</vt:lpstr>
      <vt:lpstr>Input, Button</vt:lpstr>
      <vt:lpstr>Iframe</vt:lpstr>
      <vt:lpstr>Meta Tag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14</cp:revision>
  <dcterms:created xsi:type="dcterms:W3CDTF">2021-04-13T14:23:04Z</dcterms:created>
  <dcterms:modified xsi:type="dcterms:W3CDTF">2022-05-30T08:53:44Z</dcterms:modified>
</cp:coreProperties>
</file>