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1" r:id="rId3"/>
    <p:sldId id="417" r:id="rId5"/>
    <p:sldId id="316" r:id="rId6"/>
    <p:sldId id="414" r:id="rId7"/>
    <p:sldId id="440" r:id="rId8"/>
    <p:sldId id="441" r:id="rId9"/>
    <p:sldId id="442" r:id="rId10"/>
    <p:sldId id="418" r:id="rId11"/>
    <p:sldId id="443" r:id="rId12"/>
    <p:sldId id="444" r:id="rId13"/>
    <p:sldId id="445" r:id="rId14"/>
    <p:sldId id="446" r:id="rId15"/>
    <p:sldId id="448" r:id="rId16"/>
    <p:sldId id="449" r:id="rId17"/>
    <p:sldId id="450" r:id="rId18"/>
    <p:sldId id="419" r:id="rId19"/>
    <p:sldId id="451" r:id="rId20"/>
    <p:sldId id="453" r:id="rId21"/>
    <p:sldId id="455" r:id="rId22"/>
    <p:sldId id="456" r:id="rId23"/>
    <p:sldId id="457" r:id="rId24"/>
    <p:sldId id="454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3" r:id="rId50"/>
    <p:sldId id="485" r:id="rId51"/>
    <p:sldId id="486" r:id="rId52"/>
    <p:sldId id="484" r:id="rId53"/>
    <p:sldId id="487" r:id="rId54"/>
    <p:sldId id="488" r:id="rId55"/>
    <p:sldId id="489" r:id="rId56"/>
    <p:sldId id="490" r:id="rId57"/>
    <p:sldId id="491" r:id="rId58"/>
    <p:sldId id="492" r:id="rId59"/>
    <p:sldId id="493" r:id="rId60"/>
    <p:sldId id="494" r:id="rId61"/>
    <p:sldId id="421" r:id="rId6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9529B"/>
    <a:srgbClr val="2F5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0" autoAdjust="0"/>
    <p:restoredTop sz="94660"/>
  </p:normalViewPr>
  <p:slideViewPr>
    <p:cSldViewPr>
      <p:cViewPr varScale="1">
        <p:scale>
          <a:sx n="85" d="100"/>
          <a:sy n="85" d="100"/>
        </p:scale>
        <p:origin x="-792" y="-84"/>
      </p:cViewPr>
      <p:guideLst>
        <p:guide orient="horz" pos="1693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>
                <a:alpha val="92000"/>
              </a:srgb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3D69B">
                  <a:alpha val="2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5ADA9">
                  <a:alpha val="6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>
                <a:alpha val="92000"/>
              </a:srgb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3D69B">
                  <a:alpha val="2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5ADA9">
                  <a:alpha val="6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>
                <a:alpha val="92000"/>
              </a:srgb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3D69B">
                  <a:alpha val="2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5ADA9">
                  <a:alpha val="6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>
                <a:alpha val="92000"/>
              </a:srgb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3D69B">
                  <a:alpha val="2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5ADA9">
                  <a:alpha val="6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>
                <a:alpha val="92000"/>
              </a:srgb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3D69B">
                  <a:alpha val="2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5ADA9">
                  <a:alpha val="6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3FD46-6A8B-42CE-AB66-7B6FA619B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D439BD0-8373-4D6A-946E-B34D0780BAF1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20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20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287524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23528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1600" kern="1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23528" y="132792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zh-CN" altLang="en-US" sz="1600" kern="1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59532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9B5-5681-403A-890C-31B5DA30945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CBB-3DD3-44D7-A6CB-12C5A9732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3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3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3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4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1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285751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300"/>
            <a:ext cx="5029200" cy="323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4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2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3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1" y="3181353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1" y="3706833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4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752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2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67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67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29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14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34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39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44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19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657321" y="2760265"/>
            <a:ext cx="3060340" cy="507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bambo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28600" y="1132034"/>
            <a:ext cx="609600" cy="609412"/>
          </a:xfrm>
          <a:prstGeom prst="rect">
            <a:avLst/>
          </a:prstGeom>
        </p:spPr>
      </p:pic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081655" y="2292350"/>
            <a:ext cx="47180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defTabSz="725170"/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用例图、类图、状态图、顺序图、协作图、部署图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483768" y="1620748"/>
            <a:ext cx="5315941" cy="62611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基础①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3743908" y="357651"/>
            <a:ext cx="2469139" cy="14535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6000" dirty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2017</a:t>
            </a:r>
            <a:endParaRPr lang="id-ID" altLang="zh-CN" sz="4800" dirty="0">
              <a:solidFill>
                <a:schemeClr val="accent1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Clear Sans Light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62979" r="6584" b="10429"/>
          <a:stretch>
            <a:fillRect/>
          </a:stretch>
        </p:blipFill>
        <p:spPr>
          <a:xfrm>
            <a:off x="16437" y="2991614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>
            <a:off x="6309420" y="348574"/>
            <a:ext cx="1224136" cy="12237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8681" y="3267684"/>
            <a:ext cx="45319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汇报时间：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     汇报人：</a:t>
            </a:r>
            <a:r>
              <a:rPr lang="en-US" altLang="zh-CN" dirty="0"/>
              <a:t>G06</a:t>
            </a:r>
            <a:r>
              <a:rPr lang="zh-CN" altLang="en-US" dirty="0"/>
              <a:t>小组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5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5">
                <p:cTn id="4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3" grpId="0" bldLvl="0" animBg="1"/>
      <p:bldP spid="17" grpId="0"/>
      <p:bldP spid="1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pic>
        <p:nvPicPr>
          <p:cNvPr id="6" name="图片 5" descr="QQ图片201711051605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" y="181610"/>
            <a:ext cx="5782945" cy="3253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77260" y="3716655"/>
            <a:ext cx="4190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以一张简陋的用例图来举例。图中的四个小人就是参与者，整个黄色方框就是系统，小椭圆形就是用例</a:t>
            </a:r>
            <a:endParaRPr lang="zh-CN" altLang="en-US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2620" y="4292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明确用例图的作用和使用用例的目的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710" y="932815"/>
            <a:ext cx="5758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用例图主要的作用有三个：</a:t>
            </a:r>
            <a:endParaRPr lang="zh-CN" altLang="en-US"/>
          </a:p>
          <a:p>
            <a:r>
              <a:rPr lang="zh-CN" altLang="en-US"/>
              <a:t>（1）获取需求；</a:t>
            </a:r>
            <a:endParaRPr lang="zh-CN" altLang="en-US"/>
          </a:p>
          <a:p>
            <a:r>
              <a:rPr lang="zh-CN" altLang="en-US"/>
              <a:t>（2）促进各阶段开发工作的进展；</a:t>
            </a:r>
            <a:endParaRPr lang="zh-CN" altLang="en-US"/>
          </a:p>
          <a:p>
            <a:r>
              <a:rPr lang="zh-CN" altLang="en-US"/>
              <a:t>（3）还可在整个过程中的其它工作流起到指导作用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33880" y="2335530"/>
            <a:ext cx="67316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使用用例的主要目的如下：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一、明确系统应具备什么功能，这些功能是否满足客户的基本需求，并与系统开发人员达成一致</a:t>
            </a:r>
            <a:endParaRPr lang="zh-CN" altLang="en-US"/>
          </a:p>
          <a:p>
            <a:r>
              <a:rPr lang="zh-CN" altLang="en-US"/>
              <a:t>二、为系统的功能提供清晰一致的描述，为后阶段的系统设计和发开工作打下良好的基础</a:t>
            </a:r>
            <a:endParaRPr lang="zh-CN" altLang="en-US"/>
          </a:p>
          <a:p>
            <a:r>
              <a:rPr lang="zh-CN" altLang="en-US"/>
              <a:t>三、为系统测试打下基础，用于验证最终实现的系统所完成的功能是否符合客户的最初需求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用例之间的可视化表示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9910" y="1295400"/>
            <a:ext cx="58915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用例图中涉及的关系有：关联、泛化、包含、扩展；</a:t>
            </a:r>
            <a:endParaRPr lang="zh-CN" altLang="en-US" sz="2000"/>
          </a:p>
          <a:p>
            <a:r>
              <a:rPr lang="zh-CN" altLang="en-US" sz="2000"/>
              <a:t>关系类型                               说明</a:t>
            </a:r>
            <a:endParaRPr lang="zh-CN" altLang="en-US" sz="2000"/>
          </a:p>
          <a:p>
            <a:r>
              <a:rPr lang="zh-CN" altLang="en-US" sz="2000"/>
              <a:t>关联                       参与者与用例间的关系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泛化                  参与者之间或用例之间的关系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包含                             用例之间的关系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扩展                              用例之间的关系</a:t>
            </a:r>
            <a:endParaRPr lang="zh-CN" altLang="en-US" sz="2000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64278" y="2094389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7158276" y="1673146"/>
            <a:ext cx="845344" cy="698896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466" name="Freeform 107"/>
          <p:cNvSpPr/>
          <p:nvPr/>
        </p:nvSpPr>
        <p:spPr bwMode="auto">
          <a:xfrm>
            <a:off x="5777152" y="1529080"/>
            <a:ext cx="2809875" cy="173712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fontAlgn="auto"/>
            <a:endParaRPr lang="zh-CN" altLang="en-US" noProof="1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3752850" y="1376363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0" name="Freeform 107"/>
          <p:cNvSpPr/>
          <p:nvPr/>
        </p:nvSpPr>
        <p:spPr bwMode="auto">
          <a:xfrm flipH="1">
            <a:off x="588091" y="2211070"/>
            <a:ext cx="2809875" cy="173712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fontAlgn="auto"/>
            <a:endParaRPr lang="zh-CN" altLang="en-US" noProof="1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86949" y="2866362"/>
            <a:ext cx="2393156" cy="41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表示参与者与用例之间的通信，任何一方都可发送或接受消息。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811679" y="2184372"/>
            <a:ext cx="2393156" cy="9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就是通常理解的继承关系，子用例和父用例相似，但表现出更特别的行为；子用例将继承父用例的所有结构、行为和关系。子用例可以使用父用例的一段行为，也可以重载它。父用例通常是抽象的。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43815" y="2434399"/>
            <a:ext cx="7467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关联关系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814061" y="1763124"/>
            <a:ext cx="7467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泛化关系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806450"/>
            <a:ext cx="2907665" cy="10293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985" y="3394710"/>
            <a:ext cx="1087120" cy="1666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65" y="3545840"/>
            <a:ext cx="2094865" cy="11652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6" grpId="0" bldLvl="0" animBg="1"/>
      <p:bldP spid="130" grpId="0" bldLvl="0" animBg="1"/>
      <p:bldP spid="22" grpId="0"/>
      <p:bldP spid="23" grpId="0"/>
      <p:bldP spid="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64278" y="2094389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7158276" y="1673146"/>
            <a:ext cx="845344" cy="698896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466" name="Freeform 107"/>
          <p:cNvSpPr/>
          <p:nvPr/>
        </p:nvSpPr>
        <p:spPr bwMode="auto">
          <a:xfrm>
            <a:off x="5777152" y="1529080"/>
            <a:ext cx="2809875" cy="173712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fontAlgn="auto"/>
            <a:endParaRPr lang="zh-CN" altLang="en-US" noProof="1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3752850" y="1376363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0" name="Freeform 107"/>
          <p:cNvSpPr/>
          <p:nvPr/>
        </p:nvSpPr>
        <p:spPr bwMode="auto">
          <a:xfrm flipH="1">
            <a:off x="588091" y="2211070"/>
            <a:ext cx="2809875" cy="173712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fontAlgn="auto"/>
            <a:endParaRPr lang="zh-CN" altLang="en-US" noProof="1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86949" y="2866362"/>
            <a:ext cx="2393156" cy="41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包含关系用来把一个较复杂用例所表示的功能分解成较小的步骤；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811679" y="2184372"/>
            <a:ext cx="2393156" cy="41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扩展关系是指 用例功能的延伸，相当于为基础用例提供一个附加功能。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43815" y="2434399"/>
            <a:ext cx="7467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814061" y="1763124"/>
            <a:ext cx="7467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拓展关系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589280"/>
            <a:ext cx="2658110" cy="1357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3399155"/>
            <a:ext cx="2590800" cy="160782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6" grpId="0" bldLvl="0" animBg="1"/>
      <p:bldP spid="130" grpId="0" bldLvl="0" animBg="1"/>
      <p:bldP spid="22" grpId="0"/>
      <p:bldP spid="23" grpId="0"/>
      <p:bldP spid="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用例描述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675" y="843280"/>
            <a:ext cx="5891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用列图有时候并不能清楚地表达功能需求，开发中大家通常用描述表来补充某些不易表达的用例，下图的表给大家提供一个参考：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85" y="1540510"/>
            <a:ext cx="6014085" cy="34804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410671" y="2222552"/>
            <a:ext cx="654025" cy="46152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787" y="210110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6948" y="1761779"/>
            <a:ext cx="1025922" cy="110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4499993" y="2061093"/>
            <a:ext cx="2621439" cy="386715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类图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类图概述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1530" y="1146175"/>
            <a:ext cx="76828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什么是类图？</a:t>
            </a:r>
            <a:endParaRPr lang="zh-CN">
              <a:solidFill>
                <a:srgbClr val="FF0000"/>
              </a:solidFill>
            </a:endParaRPr>
          </a:p>
          <a:p>
            <a:r>
              <a:t>类图(Class diagram)主要用于描述系统的结构化设计。类图也是最常用的UML图，用类图可以显示出类、接口以及它们之间的静态结构和关系。</a:t>
            </a:r>
          </a:p>
          <a:p>
            <a:r>
              <a:rPr lang="zh-CN">
                <a:solidFill>
                  <a:srgbClr val="FF0000"/>
                </a:solidFill>
              </a:rPr>
              <a:t>类图的元素</a:t>
            </a:r>
            <a:endParaRPr lang="zh-CN">
              <a:solidFill>
                <a:srgbClr val="FF0000"/>
              </a:solidFill>
            </a:endParaRPr>
          </a:p>
          <a:p>
            <a:r>
              <a:rPr lang="zh-CN"/>
              <a:t>在类图中一共包含了以下几种模型元素，分别是：类、接口、依赖关系、泛化关系、关联关系和实现关系。这些都会在之后的</a:t>
            </a:r>
            <a:r>
              <a:rPr lang="en-US" altLang="zh-CN"/>
              <a:t>PPT</a:t>
            </a:r>
            <a:r>
              <a:rPr lang="zh-CN" altLang="en-US"/>
              <a:t>中详细讲解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6580" y="3361055"/>
            <a:ext cx="4107815" cy="15316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055" y="3635375"/>
            <a:ext cx="1332865" cy="11728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类图概述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4040" y="961390"/>
            <a:ext cx="7682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接口（Interface）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　　</a:t>
            </a:r>
            <a:r>
              <a:rPr lang="zh-CN">
                <a:solidFill>
                  <a:schemeClr val="tx1"/>
                </a:solidFill>
              </a:rPr>
              <a:t>接口是一种特殊的类，具有类的结构但不可被实例化，只可以被实现（继承）。在UML中，接口使用一个带有名称的小圆圈来进行表示。</a:t>
            </a:r>
            <a:endParaRPr 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8845" y="2673350"/>
            <a:ext cx="2258060" cy="102362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64278" y="2094389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7089696" y="1389936"/>
            <a:ext cx="845344" cy="698896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466" name="Freeform 107"/>
          <p:cNvSpPr/>
          <p:nvPr/>
        </p:nvSpPr>
        <p:spPr bwMode="auto">
          <a:xfrm>
            <a:off x="5708572" y="1245870"/>
            <a:ext cx="2809875" cy="173712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fontAlgn="auto"/>
            <a:endParaRPr lang="zh-CN" altLang="en-US" noProof="1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3752850" y="1376363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0" name="Freeform 107"/>
          <p:cNvSpPr/>
          <p:nvPr/>
        </p:nvSpPr>
        <p:spPr bwMode="auto">
          <a:xfrm flipH="1">
            <a:off x="588091" y="2211070"/>
            <a:ext cx="2809875" cy="173712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fontAlgn="auto"/>
            <a:endParaRPr lang="zh-CN" altLang="en-US" noProof="1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86949" y="2866362"/>
            <a:ext cx="2393156" cy="76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是一种继承关系, 表示一般与特殊的关系, 它指定了子类如何特化父类的所有特征和行为. 例如：老虎是动物的一种, 即有老虎的特性也有动物的共性.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743099" y="1901162"/>
            <a:ext cx="2393156" cy="41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是一种类与接口的关系, 表示类是接口所有特征和行为的实现.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43815" y="2434399"/>
            <a:ext cx="7467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泛化关系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745481" y="1479914"/>
            <a:ext cx="7467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实现关系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840" y="116840"/>
            <a:ext cx="1101090" cy="2094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85" y="3217545"/>
            <a:ext cx="1531620" cy="18211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6" grpId="0" bldLvl="0" animBg="1"/>
      <p:bldP spid="130" grpId="0" bldLvl="0" animBg="1"/>
      <p:bldP spid="22" grpId="0"/>
      <p:bldP spid="23" grpId="0"/>
      <p:bldP spid="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2" t="7805" r="14981" b="55106"/>
          <a:stretch>
            <a:fillRect/>
          </a:stretch>
        </p:blipFill>
        <p:spPr>
          <a:xfrm>
            <a:off x="446555" y="679237"/>
            <a:ext cx="4317083" cy="3749750"/>
          </a:xfrm>
          <a:prstGeom prst="rect">
            <a:avLst/>
          </a:prstGeom>
        </p:spPr>
      </p:pic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5578017" y="195045"/>
            <a:ext cx="1753985" cy="5226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UML图的种类</a:t>
            </a:r>
            <a:endParaRPr lang="zh-CN" altLang="en-US" sz="17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及区别关系</a:t>
            </a:r>
            <a:endParaRPr lang="zh-CN" altLang="en-US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Entry_2"/>
          <p:cNvSpPr/>
          <p:nvPr>
            <p:custDataLst>
              <p:tags r:id="rId3"/>
            </p:custDataLst>
          </p:nvPr>
        </p:nvSpPr>
        <p:spPr>
          <a:xfrm>
            <a:off x="5578017" y="1009720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用例图</a:t>
            </a:r>
            <a:endParaRPr lang="zh-CN" altLang="en-US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Entry_3"/>
          <p:cNvSpPr/>
          <p:nvPr>
            <p:custDataLst>
              <p:tags r:id="rId4"/>
            </p:custDataLst>
          </p:nvPr>
        </p:nvSpPr>
        <p:spPr>
          <a:xfrm>
            <a:off x="5578017" y="1729578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类图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Entry_4"/>
          <p:cNvSpPr/>
          <p:nvPr>
            <p:custDataLst>
              <p:tags r:id="rId5"/>
            </p:custDataLst>
          </p:nvPr>
        </p:nvSpPr>
        <p:spPr>
          <a:xfrm>
            <a:off x="5578017" y="2449437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状态图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/>
          <p:cNvGrpSpPr/>
          <p:nvPr/>
        </p:nvGrpSpPr>
        <p:grpSpPr>
          <a:xfrm>
            <a:off x="4917839" y="125802"/>
            <a:ext cx="482633" cy="482572"/>
            <a:chOff x="846989" y="1401020"/>
            <a:chExt cx="877416" cy="877416"/>
          </a:xfrm>
          <a:effectLst/>
        </p:grpSpPr>
        <p:sp>
          <p:nvSpPr>
            <p:cNvPr id="13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279"/>
          <p:cNvGrpSpPr/>
          <p:nvPr/>
        </p:nvGrpSpPr>
        <p:grpSpPr>
          <a:xfrm>
            <a:off x="4917839" y="836771"/>
            <a:ext cx="482633" cy="482572"/>
            <a:chOff x="846989" y="1401020"/>
            <a:chExt cx="877416" cy="877416"/>
          </a:xfrm>
          <a:effectLst/>
        </p:grpSpPr>
        <p:sp>
          <p:nvSpPr>
            <p:cNvPr id="16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79"/>
          <p:cNvGrpSpPr/>
          <p:nvPr/>
        </p:nvGrpSpPr>
        <p:grpSpPr>
          <a:xfrm>
            <a:off x="4917839" y="1570081"/>
            <a:ext cx="482633" cy="482572"/>
            <a:chOff x="846989" y="1401020"/>
            <a:chExt cx="877416" cy="877416"/>
          </a:xfrm>
          <a:effectLst/>
        </p:grpSpPr>
        <p:sp>
          <p:nvSpPr>
            <p:cNvPr id="1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79"/>
          <p:cNvGrpSpPr/>
          <p:nvPr/>
        </p:nvGrpSpPr>
        <p:grpSpPr>
          <a:xfrm>
            <a:off x="4917839" y="2279649"/>
            <a:ext cx="482633" cy="482572"/>
            <a:chOff x="846989" y="1401020"/>
            <a:chExt cx="877416" cy="877416"/>
          </a:xfrm>
          <a:effectLst/>
        </p:grpSpPr>
        <p:sp>
          <p:nvSpPr>
            <p:cNvPr id="22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MH_Others_1"/>
          <p:cNvSpPr txBox="1"/>
          <p:nvPr>
            <p:custDataLst>
              <p:tags r:id="rId6"/>
            </p:custDataLst>
          </p:nvPr>
        </p:nvSpPr>
        <p:spPr>
          <a:xfrm>
            <a:off x="2335697" y="1373519"/>
            <a:ext cx="483091" cy="22159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s_2"/>
          <p:cNvSpPr txBox="1"/>
          <p:nvPr>
            <p:custDataLst>
              <p:tags r:id="rId7"/>
            </p:custDataLst>
          </p:nvPr>
        </p:nvSpPr>
        <p:spPr>
          <a:xfrm rot="5400000">
            <a:off x="1257244" y="2358404"/>
            <a:ext cx="169115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 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3"/>
          <p:cNvSpPr/>
          <p:nvPr>
            <p:custDataLst>
              <p:tags r:id="rId8"/>
            </p:custDataLst>
          </p:nvPr>
        </p:nvSpPr>
        <p:spPr>
          <a:xfrm>
            <a:off x="5578017" y="3211034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 algn="ctr"/>
            <a:r>
              <a:rPr lang="zh-CN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顺序图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4"/>
          <p:cNvSpPr/>
          <p:nvPr>
            <p:custDataLst>
              <p:tags r:id="rId9"/>
            </p:custDataLst>
          </p:nvPr>
        </p:nvSpPr>
        <p:spPr>
          <a:xfrm>
            <a:off x="5578017" y="3930892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 algn="ctr"/>
            <a:r>
              <a:rPr lang="zh-CN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协作图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1" name="Group 279"/>
          <p:cNvGrpSpPr/>
          <p:nvPr/>
        </p:nvGrpSpPr>
        <p:grpSpPr>
          <a:xfrm>
            <a:off x="4917839" y="3051536"/>
            <a:ext cx="482633" cy="482572"/>
            <a:chOff x="846989" y="1401020"/>
            <a:chExt cx="877416" cy="877416"/>
          </a:xfrm>
          <a:effectLst/>
        </p:grpSpPr>
        <p:sp>
          <p:nvSpPr>
            <p:cNvPr id="32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05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279"/>
          <p:cNvGrpSpPr/>
          <p:nvPr/>
        </p:nvGrpSpPr>
        <p:grpSpPr>
          <a:xfrm>
            <a:off x="4917839" y="3761104"/>
            <a:ext cx="482633" cy="482572"/>
            <a:chOff x="846989" y="1401020"/>
            <a:chExt cx="877416" cy="877416"/>
          </a:xfrm>
          <a:effectLst/>
        </p:grpSpPr>
        <p:sp>
          <p:nvSpPr>
            <p:cNvPr id="35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06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7" name="MH_Entry_1"/>
          <p:cNvSpPr/>
          <p:nvPr>
            <p:custDataLst>
              <p:tags r:id="rId10"/>
            </p:custDataLst>
          </p:nvPr>
        </p:nvSpPr>
        <p:spPr>
          <a:xfrm>
            <a:off x="5578017" y="4664810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algn="ctr"/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部署图</a:t>
            </a:r>
            <a:endParaRPr lang="zh-CN" altLang="en-US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8" name="Group 279"/>
          <p:cNvGrpSpPr/>
          <p:nvPr/>
        </p:nvGrpSpPr>
        <p:grpSpPr>
          <a:xfrm>
            <a:off x="4917839" y="4464757"/>
            <a:ext cx="482633" cy="482572"/>
            <a:chOff x="846989" y="1401020"/>
            <a:chExt cx="877416" cy="877416"/>
          </a:xfrm>
          <a:effectLst/>
        </p:grpSpPr>
        <p:sp>
          <p:nvSpPr>
            <p:cNvPr id="3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07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24" grpId="0"/>
      <p:bldP spid="26" grpId="0" animBg="1"/>
      <p:bldP spid="5" grpId="0" bldLvl="0" animBg="1"/>
      <p:bldP spid="6" grpId="0" bldLvl="0" animBg="1"/>
      <p:bldP spid="3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64278" y="2094389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7089696" y="1389936"/>
            <a:ext cx="845344" cy="698896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466" name="Freeform 107"/>
          <p:cNvSpPr/>
          <p:nvPr/>
        </p:nvSpPr>
        <p:spPr bwMode="auto">
          <a:xfrm>
            <a:off x="5708572" y="1245870"/>
            <a:ext cx="2809875" cy="173712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fontAlgn="auto"/>
            <a:endParaRPr lang="zh-CN" altLang="en-US" noProof="1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3752850" y="1376363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0" name="Freeform 107"/>
          <p:cNvSpPr/>
          <p:nvPr/>
        </p:nvSpPr>
        <p:spPr bwMode="auto">
          <a:xfrm flipH="1">
            <a:off x="564596" y="1901190"/>
            <a:ext cx="2809875" cy="173712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fontAlgn="auto"/>
            <a:endParaRPr lang="zh-CN" altLang="en-US" noProof="1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34720" y="2556510"/>
            <a:ext cx="2439670" cy="9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是一种拥有的关系, 它使一个类知道另一个类的属性和方法；如：老师与学生，丈夫与妻子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关联可以是双向的，也可以是单向的。双向的关联可以有两个箭头或者没有箭头，单向的关联有一个箭头。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743099" y="1901162"/>
            <a:ext cx="2393156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是一种使用的关系,  即一个类的实现需要另一个类的协助, 所以要尽量不使用双向的互相依赖.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38100" y="2124519"/>
            <a:ext cx="7467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关联关系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745481" y="1479914"/>
            <a:ext cx="7467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646430"/>
            <a:ext cx="5333365" cy="599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20" y="3773170"/>
            <a:ext cx="1257300" cy="937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25" y="3052445"/>
            <a:ext cx="1253490" cy="19862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6" grpId="0" bldLvl="0" animBg="1"/>
      <p:bldP spid="130" grpId="0" bldLvl="0" animBg="1"/>
      <p:bldP spid="22" grpId="0"/>
      <p:bldP spid="23" grpId="0"/>
      <p:bldP spid="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64278" y="2094389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7089696" y="1389936"/>
            <a:ext cx="845344" cy="698896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466" name="Freeform 107"/>
          <p:cNvSpPr/>
          <p:nvPr/>
        </p:nvSpPr>
        <p:spPr bwMode="auto">
          <a:xfrm>
            <a:off x="5708572" y="1245870"/>
            <a:ext cx="2809875" cy="173712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fontAlgn="auto"/>
            <a:endParaRPr lang="zh-CN" altLang="en-US" noProof="1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3752850" y="1376363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0" name="Freeform 107"/>
          <p:cNvSpPr/>
          <p:nvPr/>
        </p:nvSpPr>
        <p:spPr bwMode="auto">
          <a:xfrm flipH="1">
            <a:off x="588091" y="2211070"/>
            <a:ext cx="2809875" cy="1737123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 fontAlgn="auto"/>
            <a:endParaRPr lang="zh-CN" altLang="en-US" noProof="1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40435" y="2866390"/>
            <a:ext cx="243967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是整体与部分的关系, 且部分可以离开整体而单独存在. 如车和轮胎是整体和部分的关系, 轮胎离开车仍然可以存在.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743099" y="1901162"/>
            <a:ext cx="2393156" cy="9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是整体与部分的关系, 但部分不能离开整体而单独存在. 如公司和部门是整体和部分的关系, 没有公司就不存在部门.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组合关系是关联关系的一种，是比聚合关系还要强的关系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43815" y="2434399"/>
            <a:ext cx="7467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聚合关系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745481" y="1479914"/>
            <a:ext cx="7467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组合关系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222250"/>
            <a:ext cx="2552700" cy="1866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0" y="3087370"/>
            <a:ext cx="1328420" cy="19754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6" grpId="0" bldLvl="0" animBg="1"/>
      <p:bldP spid="130" grpId="0" bldLvl="0" animBg="1"/>
      <p:bldP spid="22" grpId="0"/>
      <p:bldP spid="23" grpId="0"/>
      <p:bldP spid="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53035" y="195580"/>
            <a:ext cx="7682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各种关系的强弱顺序：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泛化 = 实现 &gt; 组合 &gt; 聚合 &gt; 关联 &gt; 依赖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下面这张UML图，比较形象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地展示了各种类图关系：</a:t>
            </a:r>
            <a:endParaRPr lang="zh-CN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955" y="1352550"/>
            <a:ext cx="6969125" cy="39198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410671" y="2222552"/>
            <a:ext cx="654025" cy="46152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787" y="210110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6948" y="1761779"/>
            <a:ext cx="101727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4499993" y="2061093"/>
            <a:ext cx="2621439" cy="386715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状态图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状态图概述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39240" y="1613535"/>
            <a:ext cx="575246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rgbClr val="FF0000"/>
                </a:solidFill>
              </a:rPr>
              <a:t>什么是状态图？</a:t>
            </a:r>
            <a:endParaRPr lang="zh-CN" sz="2800">
              <a:solidFill>
                <a:srgbClr val="FF0000"/>
              </a:solidFill>
            </a:endParaRPr>
          </a:p>
          <a:p>
            <a:r>
              <a:rPr sz="2800"/>
              <a:t>状态图主要用于描述对象具有的各种状态、状态之间的转换过程以及触发状态转换的各种事件和条件。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状态图的组成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4040" y="961390"/>
            <a:ext cx="76828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状态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　　</a:t>
            </a:r>
            <a:r>
              <a:rPr lang="zh-CN">
                <a:solidFill>
                  <a:schemeClr val="tx1"/>
                </a:solidFill>
              </a:rPr>
              <a:t>主要用于描述一个对象在生命周期内的一个时间段。状态图中的状态包括状态名、内部活动、内部转换、入口和出口动作等部分。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040" y="1945005"/>
            <a:ext cx="74415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转换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　　转换是指状态之间在某种事件或条件的驱动下的切换的过程。转换分为外部转换、内部转换、完成转换、复合转换等。如下图：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7715" y="2509520"/>
            <a:ext cx="2167890" cy="23653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状态图的组成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4040" y="961390"/>
            <a:ext cx="7682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判定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　　</a:t>
            </a:r>
            <a:r>
              <a:rPr lang="zh-CN">
                <a:solidFill>
                  <a:schemeClr val="tx1"/>
                </a:solidFill>
              </a:rPr>
              <a:t>判定用来表示一个事件依据不同的监护条件有不同的影响。在实际建模的过程中，如果遇到需要使用判定的情况，通常用监护条件来覆盖每种可能，使得一个事件的发生能保证触发一个转换。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0555" y="1807845"/>
            <a:ext cx="2783205" cy="32931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状态图的组成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4040" y="961390"/>
            <a:ext cx="76828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同步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　　</a:t>
            </a:r>
            <a:r>
              <a:rPr lang="zh-CN">
                <a:solidFill>
                  <a:schemeClr val="tx1"/>
                </a:solidFill>
              </a:rPr>
              <a:t>同步是为了说明并发工作流的分支与汇合。状态图和活动图中都可能用到同步。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1978025"/>
            <a:ext cx="6811645" cy="224282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状态图的组成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7730" y="1148080"/>
            <a:ext cx="768286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事件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　　</a:t>
            </a:r>
            <a:r>
              <a:rPr lang="zh-CN">
                <a:solidFill>
                  <a:schemeClr val="tx1"/>
                </a:solidFill>
              </a:rPr>
              <a:t>事件可以分成几种，主要包括：信号事件、调用事件、改变事件和时间事件等。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　　1. 信号事件（Signal Event）信号是作为两个对象之间的通信媒介的命名的实体，它以对象之间显式通信为目的。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　　2. 调用事件（Call Event）调用事件指的是一个对象对调用（Call）的接收，这个对象利用状态的转换而不是利用固定的处理过程实现操作。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　　3. 改变事件（Change Event）指的是依赖与特定属性值的布尔表达式所表示的条件满足时，事件发生改变。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　　4. 时间事件（Time Event）时间事件（Time Event）表示时间表达式被满足的事件，它代表时间的流逝。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组成状态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4040" y="961390"/>
            <a:ext cx="7682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tx1"/>
                </a:solidFill>
              </a:rPr>
              <a:t>在一个复杂的状态中，可以细化为多个简单的子状态。这个复杂的状态就被称之为组成状态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顺序组成状态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　　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5" name="图片 4" descr="20111101160848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385" y="2160270"/>
            <a:ext cx="5499735" cy="266636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410671" y="2222552"/>
            <a:ext cx="654025" cy="46152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787" y="210110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6948" y="1761779"/>
            <a:ext cx="1025922" cy="11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4499993" y="2061093"/>
            <a:ext cx="2621439" cy="60833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图的种类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及区别关系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组成状态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4040" y="961390"/>
            <a:ext cx="7682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 并发组成状态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　　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755" y="1240155"/>
            <a:ext cx="4799330" cy="37503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实例：外卖活动状态图</a:t>
            </a:r>
            <a:endParaRPr lang="zh-CN" altLang="en-US">
              <a:solidFill>
                <a:srgbClr val="29529B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045" y="796290"/>
            <a:ext cx="6012815" cy="36290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410671" y="2222552"/>
            <a:ext cx="654025" cy="46152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787" y="210110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6948" y="1761779"/>
            <a:ext cx="101727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4499993" y="2061093"/>
            <a:ext cx="2621439" cy="386715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顺序图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顺序图概述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4040" y="961390"/>
            <a:ext cx="7682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　　</a:t>
            </a:r>
            <a:r>
              <a:rPr lang="zh-CN">
                <a:solidFill>
                  <a:schemeClr val="tx1"/>
                </a:solidFill>
              </a:rPr>
              <a:t>UML的模型中可分为两种，动态模型和静态模型。用例图、类图和对象图都是UML中的静态结构模型。而在UML系统动态模型的其中一种就是交互视图，它描述了执行系统功能的各个角色之间相互传递消息的顺序关系。序列图就是交互视图的一种形式。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040" y="2160270"/>
            <a:ext cx="7441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序列图的定义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　　序列图是对对象之间传送消息的时间顺序的可视化表示。序列图的主要用途是把用例表达的需求，转化为进一步、更加正式层次的精细表达。更有效地描述如何分配各个类的职责以及各类具有相应职责的原因。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顺序图的结构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1530" y="1765935"/>
            <a:ext cx="76828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对象</a:t>
            </a:r>
            <a:endParaRPr lang="zh-CN">
              <a:solidFill>
                <a:srgbClr val="FF0000"/>
              </a:solidFill>
            </a:endParaRPr>
          </a:p>
          <a:p>
            <a:r>
              <a:rPr lang="zh-CN">
                <a:solidFill>
                  <a:srgbClr val="FF0000"/>
                </a:solidFill>
              </a:rPr>
              <a:t>　　</a:t>
            </a:r>
            <a:r>
              <a:rPr lang="zh-CN">
                <a:solidFill>
                  <a:schemeClr val="tx1"/>
                </a:solidFill>
              </a:rPr>
              <a:t>对象就是指类的实例。我认为在序列图中对象有三种状态：激活、运行（存在）和销毁。</a:t>
            </a:r>
            <a:endParaRPr 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生命线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　　生命线（Lifeline）是一条垂直的虚线，用来表示序列图中的对象在一段时间内的存在。如图。</a:t>
            </a:r>
            <a:endParaRPr lang="zh-CN" altLang="en-US"/>
          </a:p>
          <a:p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795020"/>
            <a:ext cx="74415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　　序列图是由对象、生命线、激活、消息、分支与从属流等元素构成的。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3880" y="3308350"/>
            <a:ext cx="1853565" cy="153289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顺序图的结构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124585"/>
            <a:ext cx="7441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激活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　　序列图可以描述对象的激活（Activation），激活是对象操作的执行，它表示一个对象直接或通过从属操作完成操作的过程。在UML图中通过一个窄长的矩形来表示，矩形的高度表示对象存在的过程。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7720" y="2426335"/>
            <a:ext cx="1807845" cy="21596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顺序图的结构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124585"/>
            <a:ext cx="7441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消息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　　消息（Messages）是对象间的一种通信机制。由发送对象向另一个或其他几个接收对象发送信号，或由一个对象（发送者或调用者）调用另一个对象（接收者）的操作。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2320" y="2051050"/>
            <a:ext cx="2585085" cy="22142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66010" y="4330700"/>
            <a:ext cx="63531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在UML中消息分为5类：递归调用、普通操作、返回消息、异步调用的消息、过程调用的消息。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996315"/>
            <a:ext cx="5419090" cy="386397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811530" y="29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顺序图示例</a:t>
            </a:r>
            <a:endParaRPr lang="zh-CN" altLang="en-US">
              <a:solidFill>
                <a:srgbClr val="29529B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410671" y="2222552"/>
            <a:ext cx="654025" cy="46152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787" y="210110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6948" y="1761779"/>
            <a:ext cx="101727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4499993" y="2061093"/>
            <a:ext cx="2621439" cy="386715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协作图（通信图）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协作图概述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1530" y="1689100"/>
            <a:ext cx="76828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　　</a:t>
            </a:r>
            <a:r>
              <a:rPr lang="zh-CN">
                <a:solidFill>
                  <a:schemeClr val="tx1"/>
                </a:solidFill>
              </a:rPr>
              <a:t>协作图与时序图一样也是用来描述对象与对象之间消息连接关系的，侧重于说明哪些对象之间有消息传递。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协助图=交互的参与者+通信链+消息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通信图描述参与一个交互的对象的链接，它强调发送和接收对象之间的链接。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816225"/>
            <a:ext cx="9144000" cy="261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3950" y="648335"/>
            <a:ext cx="6761480" cy="216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在学习软件工程的时候，对UML的各种图不好理解，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知道有哪些图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图的元素是什么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，该怎么画，甚至有什么用都是很模糊的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，不知道如何使用这些图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。但是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等到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参与项目立项到开发上线，运营，统计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一个比较完整的项目流程时，这些图都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用的上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，他们在整个项目生命的各个阶段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都起着重要的作用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1415" y="2915920"/>
            <a:ext cx="458978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这次翻转课堂，和大家重点讨论一下UML模型图的概念，标准建模语言UML定义了5类、共9种模型图，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甚至更多</a:t>
            </a:r>
            <a:r>
              <a:rPr 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，每种模型图都有各自的特点，相互之间也有一定的联系。</a:t>
            </a:r>
            <a:endParaRPr 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846"/>
          <p:cNvGrpSpPr>
            <a:grpSpLocks noChangeAspect="1"/>
          </p:cNvGrpSpPr>
          <p:nvPr/>
        </p:nvGrpSpPr>
        <p:grpSpPr bwMode="auto">
          <a:xfrm>
            <a:off x="1115695" y="3182939"/>
            <a:ext cx="2427288" cy="1677987"/>
            <a:chOff x="2471" y="1335"/>
            <a:chExt cx="825" cy="570"/>
          </a:xfrm>
        </p:grpSpPr>
        <p:sp>
          <p:nvSpPr>
            <p:cNvPr id="368" name="Freeform 847"/>
            <p:cNvSpPr/>
            <p:nvPr/>
          </p:nvSpPr>
          <p:spPr bwMode="auto">
            <a:xfrm>
              <a:off x="2731" y="1734"/>
              <a:ext cx="231" cy="9"/>
            </a:xfrm>
            <a:custGeom>
              <a:avLst/>
              <a:gdLst>
                <a:gd name="T0" fmla="*/ 0 w 97"/>
                <a:gd name="T1" fmla="*/ 0 h 4"/>
                <a:gd name="T2" fmla="*/ 5 w 97"/>
                <a:gd name="T3" fmla="*/ 4 h 4"/>
                <a:gd name="T4" fmla="*/ 92 w 97"/>
                <a:gd name="T5" fmla="*/ 4 h 4"/>
                <a:gd name="T6" fmla="*/ 97 w 97"/>
                <a:gd name="T7" fmla="*/ 0 h 4"/>
                <a:gd name="T8" fmla="*/ 0 w 9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">
                  <a:moveTo>
                    <a:pt x="0" y="0"/>
                  </a:moveTo>
                  <a:cubicBezTo>
                    <a:pt x="1" y="2"/>
                    <a:pt x="2" y="4"/>
                    <a:pt x="5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5" y="4"/>
                    <a:pt x="96" y="2"/>
                    <a:pt x="9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9" name="Freeform 848"/>
            <p:cNvSpPr/>
            <p:nvPr/>
          </p:nvSpPr>
          <p:spPr bwMode="auto">
            <a:xfrm>
              <a:off x="2533" y="1335"/>
              <a:ext cx="627" cy="396"/>
            </a:xfrm>
            <a:custGeom>
              <a:avLst/>
              <a:gdLst>
                <a:gd name="T0" fmla="*/ 6 w 263"/>
                <a:gd name="T1" fmla="*/ 166 h 166"/>
                <a:gd name="T2" fmla="*/ 257 w 263"/>
                <a:gd name="T3" fmla="*/ 166 h 166"/>
                <a:gd name="T4" fmla="*/ 263 w 263"/>
                <a:gd name="T5" fmla="*/ 166 h 166"/>
                <a:gd name="T6" fmla="*/ 263 w 263"/>
                <a:gd name="T7" fmla="*/ 7 h 166"/>
                <a:gd name="T8" fmla="*/ 257 w 263"/>
                <a:gd name="T9" fmla="*/ 0 h 166"/>
                <a:gd name="T10" fmla="*/ 6 w 263"/>
                <a:gd name="T11" fmla="*/ 0 h 166"/>
                <a:gd name="T12" fmla="*/ 0 w 263"/>
                <a:gd name="T13" fmla="*/ 7 h 166"/>
                <a:gd name="T14" fmla="*/ 0 w 263"/>
                <a:gd name="T15" fmla="*/ 166 h 166"/>
                <a:gd name="T16" fmla="*/ 6 w 263"/>
                <a:gd name="T1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166">
                  <a:moveTo>
                    <a:pt x="6" y="166"/>
                  </a:moveTo>
                  <a:cubicBezTo>
                    <a:pt x="257" y="166"/>
                    <a:pt x="257" y="166"/>
                    <a:pt x="257" y="166"/>
                  </a:cubicBezTo>
                  <a:cubicBezTo>
                    <a:pt x="263" y="166"/>
                    <a:pt x="263" y="166"/>
                    <a:pt x="263" y="166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63" y="3"/>
                    <a:pt x="261" y="0"/>
                    <a:pt x="25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6" y="166"/>
                    <a:pt x="6" y="166"/>
                    <a:pt x="6" y="166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0" name="Freeform 849"/>
            <p:cNvSpPr>
              <a:spLocks noEditPoints="1"/>
            </p:cNvSpPr>
            <p:nvPr/>
          </p:nvSpPr>
          <p:spPr bwMode="auto">
            <a:xfrm>
              <a:off x="2531" y="1335"/>
              <a:ext cx="631" cy="399"/>
            </a:xfrm>
            <a:custGeom>
              <a:avLst/>
              <a:gdLst>
                <a:gd name="T0" fmla="*/ 264 w 265"/>
                <a:gd name="T1" fmla="*/ 167 h 167"/>
                <a:gd name="T2" fmla="*/ 1 w 265"/>
                <a:gd name="T3" fmla="*/ 167 h 167"/>
                <a:gd name="T4" fmla="*/ 0 w 265"/>
                <a:gd name="T5" fmla="*/ 166 h 167"/>
                <a:gd name="T6" fmla="*/ 0 w 265"/>
                <a:gd name="T7" fmla="*/ 7 h 167"/>
                <a:gd name="T8" fmla="*/ 7 w 265"/>
                <a:gd name="T9" fmla="*/ 0 h 167"/>
                <a:gd name="T10" fmla="*/ 258 w 265"/>
                <a:gd name="T11" fmla="*/ 0 h 167"/>
                <a:gd name="T12" fmla="*/ 265 w 265"/>
                <a:gd name="T13" fmla="*/ 7 h 167"/>
                <a:gd name="T14" fmla="*/ 265 w 265"/>
                <a:gd name="T15" fmla="*/ 166 h 167"/>
                <a:gd name="T16" fmla="*/ 264 w 265"/>
                <a:gd name="T17" fmla="*/ 167 h 167"/>
                <a:gd name="T18" fmla="*/ 1 w 265"/>
                <a:gd name="T19" fmla="*/ 166 h 167"/>
                <a:gd name="T20" fmla="*/ 264 w 265"/>
                <a:gd name="T21" fmla="*/ 166 h 167"/>
                <a:gd name="T22" fmla="*/ 264 w 265"/>
                <a:gd name="T23" fmla="*/ 7 h 167"/>
                <a:gd name="T24" fmla="*/ 258 w 265"/>
                <a:gd name="T25" fmla="*/ 1 h 167"/>
                <a:gd name="T26" fmla="*/ 7 w 265"/>
                <a:gd name="T27" fmla="*/ 1 h 167"/>
                <a:gd name="T28" fmla="*/ 1 w 265"/>
                <a:gd name="T29" fmla="*/ 7 h 167"/>
                <a:gd name="T30" fmla="*/ 1 w 265"/>
                <a:gd name="T31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5" h="167">
                  <a:moveTo>
                    <a:pt x="264" y="167"/>
                  </a:moveTo>
                  <a:cubicBezTo>
                    <a:pt x="1" y="167"/>
                    <a:pt x="1" y="167"/>
                    <a:pt x="1" y="16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2" y="0"/>
                    <a:pt x="265" y="3"/>
                    <a:pt x="265" y="7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64" y="167"/>
                    <a:pt x="264" y="167"/>
                    <a:pt x="264" y="167"/>
                  </a:cubicBezTo>
                  <a:moveTo>
                    <a:pt x="1" y="166"/>
                  </a:moveTo>
                  <a:cubicBezTo>
                    <a:pt x="264" y="166"/>
                    <a:pt x="264" y="166"/>
                    <a:pt x="264" y="166"/>
                  </a:cubicBezTo>
                  <a:cubicBezTo>
                    <a:pt x="264" y="7"/>
                    <a:pt x="264" y="7"/>
                    <a:pt x="264" y="7"/>
                  </a:cubicBezTo>
                  <a:cubicBezTo>
                    <a:pt x="264" y="4"/>
                    <a:pt x="261" y="1"/>
                    <a:pt x="25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1" y="4"/>
                    <a:pt x="1" y="7"/>
                  </a:cubicBezTo>
                  <a:cubicBezTo>
                    <a:pt x="1" y="166"/>
                    <a:pt x="1" y="166"/>
                    <a:pt x="1" y="166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1" name="Rectangle 850"/>
            <p:cNvSpPr>
              <a:spLocks noChangeArrowheads="1"/>
            </p:cNvSpPr>
            <p:nvPr/>
          </p:nvSpPr>
          <p:spPr bwMode="auto">
            <a:xfrm>
              <a:off x="2572" y="1373"/>
              <a:ext cx="550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2" name="Rectangle 851"/>
            <p:cNvSpPr>
              <a:spLocks noChangeArrowheads="1"/>
            </p:cNvSpPr>
            <p:nvPr/>
          </p:nvSpPr>
          <p:spPr bwMode="auto">
            <a:xfrm>
              <a:off x="2572" y="1373"/>
              <a:ext cx="55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3" name="Freeform 852"/>
            <p:cNvSpPr>
              <a:spLocks noEditPoints="1"/>
            </p:cNvSpPr>
            <p:nvPr/>
          </p:nvSpPr>
          <p:spPr bwMode="auto">
            <a:xfrm>
              <a:off x="2569" y="1373"/>
              <a:ext cx="555" cy="322"/>
            </a:xfrm>
            <a:custGeom>
              <a:avLst/>
              <a:gdLst>
                <a:gd name="T0" fmla="*/ 553 w 555"/>
                <a:gd name="T1" fmla="*/ 322 h 322"/>
                <a:gd name="T2" fmla="*/ 3 w 555"/>
                <a:gd name="T3" fmla="*/ 322 h 322"/>
                <a:gd name="T4" fmla="*/ 0 w 555"/>
                <a:gd name="T5" fmla="*/ 320 h 322"/>
                <a:gd name="T6" fmla="*/ 0 w 555"/>
                <a:gd name="T7" fmla="*/ 0 h 322"/>
                <a:gd name="T8" fmla="*/ 3 w 555"/>
                <a:gd name="T9" fmla="*/ 0 h 322"/>
                <a:gd name="T10" fmla="*/ 553 w 555"/>
                <a:gd name="T11" fmla="*/ 0 h 322"/>
                <a:gd name="T12" fmla="*/ 555 w 555"/>
                <a:gd name="T13" fmla="*/ 0 h 322"/>
                <a:gd name="T14" fmla="*/ 555 w 555"/>
                <a:gd name="T15" fmla="*/ 320 h 322"/>
                <a:gd name="T16" fmla="*/ 553 w 555"/>
                <a:gd name="T17" fmla="*/ 322 h 322"/>
                <a:gd name="T18" fmla="*/ 3 w 555"/>
                <a:gd name="T19" fmla="*/ 320 h 322"/>
                <a:gd name="T20" fmla="*/ 553 w 555"/>
                <a:gd name="T21" fmla="*/ 320 h 322"/>
                <a:gd name="T22" fmla="*/ 553 w 555"/>
                <a:gd name="T23" fmla="*/ 2 h 322"/>
                <a:gd name="T24" fmla="*/ 3 w 555"/>
                <a:gd name="T25" fmla="*/ 2 h 322"/>
                <a:gd name="T26" fmla="*/ 3 w 555"/>
                <a:gd name="T27" fmla="*/ 32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5" h="322">
                  <a:moveTo>
                    <a:pt x="553" y="322"/>
                  </a:moveTo>
                  <a:lnTo>
                    <a:pt x="3" y="322"/>
                  </a:lnTo>
                  <a:lnTo>
                    <a:pt x="0" y="3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53" y="0"/>
                  </a:lnTo>
                  <a:lnTo>
                    <a:pt x="555" y="0"/>
                  </a:lnTo>
                  <a:lnTo>
                    <a:pt x="555" y="320"/>
                  </a:lnTo>
                  <a:lnTo>
                    <a:pt x="553" y="322"/>
                  </a:lnTo>
                  <a:close/>
                  <a:moveTo>
                    <a:pt x="3" y="320"/>
                  </a:moveTo>
                  <a:lnTo>
                    <a:pt x="553" y="320"/>
                  </a:lnTo>
                  <a:lnTo>
                    <a:pt x="553" y="2"/>
                  </a:lnTo>
                  <a:lnTo>
                    <a:pt x="3" y="2"/>
                  </a:lnTo>
                  <a:lnTo>
                    <a:pt x="3" y="32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4" name="Freeform 853"/>
            <p:cNvSpPr>
              <a:spLocks noEditPoints="1"/>
            </p:cNvSpPr>
            <p:nvPr/>
          </p:nvSpPr>
          <p:spPr bwMode="auto">
            <a:xfrm>
              <a:off x="2569" y="1373"/>
              <a:ext cx="555" cy="322"/>
            </a:xfrm>
            <a:custGeom>
              <a:avLst/>
              <a:gdLst>
                <a:gd name="T0" fmla="*/ 553 w 555"/>
                <a:gd name="T1" fmla="*/ 322 h 322"/>
                <a:gd name="T2" fmla="*/ 3 w 555"/>
                <a:gd name="T3" fmla="*/ 322 h 322"/>
                <a:gd name="T4" fmla="*/ 0 w 555"/>
                <a:gd name="T5" fmla="*/ 320 h 322"/>
                <a:gd name="T6" fmla="*/ 0 w 555"/>
                <a:gd name="T7" fmla="*/ 0 h 322"/>
                <a:gd name="T8" fmla="*/ 3 w 555"/>
                <a:gd name="T9" fmla="*/ 0 h 322"/>
                <a:gd name="T10" fmla="*/ 553 w 555"/>
                <a:gd name="T11" fmla="*/ 0 h 322"/>
                <a:gd name="T12" fmla="*/ 555 w 555"/>
                <a:gd name="T13" fmla="*/ 0 h 322"/>
                <a:gd name="T14" fmla="*/ 555 w 555"/>
                <a:gd name="T15" fmla="*/ 320 h 322"/>
                <a:gd name="T16" fmla="*/ 553 w 555"/>
                <a:gd name="T17" fmla="*/ 322 h 322"/>
                <a:gd name="T18" fmla="*/ 3 w 555"/>
                <a:gd name="T19" fmla="*/ 320 h 322"/>
                <a:gd name="T20" fmla="*/ 553 w 555"/>
                <a:gd name="T21" fmla="*/ 320 h 322"/>
                <a:gd name="T22" fmla="*/ 553 w 555"/>
                <a:gd name="T23" fmla="*/ 2 h 322"/>
                <a:gd name="T24" fmla="*/ 3 w 555"/>
                <a:gd name="T25" fmla="*/ 2 h 322"/>
                <a:gd name="T26" fmla="*/ 3 w 555"/>
                <a:gd name="T27" fmla="*/ 32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5" h="322">
                  <a:moveTo>
                    <a:pt x="553" y="322"/>
                  </a:moveTo>
                  <a:lnTo>
                    <a:pt x="3" y="322"/>
                  </a:lnTo>
                  <a:lnTo>
                    <a:pt x="0" y="3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53" y="0"/>
                  </a:lnTo>
                  <a:lnTo>
                    <a:pt x="555" y="0"/>
                  </a:lnTo>
                  <a:lnTo>
                    <a:pt x="555" y="320"/>
                  </a:lnTo>
                  <a:lnTo>
                    <a:pt x="553" y="322"/>
                  </a:lnTo>
                  <a:moveTo>
                    <a:pt x="3" y="320"/>
                  </a:moveTo>
                  <a:lnTo>
                    <a:pt x="553" y="320"/>
                  </a:lnTo>
                  <a:lnTo>
                    <a:pt x="553" y="2"/>
                  </a:lnTo>
                  <a:lnTo>
                    <a:pt x="3" y="2"/>
                  </a:lnTo>
                  <a:lnTo>
                    <a:pt x="3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5" name="Freeform 854"/>
            <p:cNvSpPr/>
            <p:nvPr/>
          </p:nvSpPr>
          <p:spPr bwMode="auto">
            <a:xfrm>
              <a:off x="2474" y="1734"/>
              <a:ext cx="746" cy="35"/>
            </a:xfrm>
            <a:custGeom>
              <a:avLst/>
              <a:gdLst>
                <a:gd name="T0" fmla="*/ 313 w 313"/>
                <a:gd name="T1" fmla="*/ 0 h 15"/>
                <a:gd name="T2" fmla="*/ 205 w 313"/>
                <a:gd name="T3" fmla="*/ 0 h 15"/>
                <a:gd name="T4" fmla="*/ 200 w 313"/>
                <a:gd name="T5" fmla="*/ 4 h 15"/>
                <a:gd name="T6" fmla="*/ 113 w 313"/>
                <a:gd name="T7" fmla="*/ 4 h 15"/>
                <a:gd name="T8" fmla="*/ 108 w 313"/>
                <a:gd name="T9" fmla="*/ 0 h 15"/>
                <a:gd name="T10" fmla="*/ 0 w 313"/>
                <a:gd name="T11" fmla="*/ 0 h 15"/>
                <a:gd name="T12" fmla="*/ 0 w 313"/>
                <a:gd name="T13" fmla="*/ 2 h 15"/>
                <a:gd name="T14" fmla="*/ 0 w 313"/>
                <a:gd name="T15" fmla="*/ 6 h 15"/>
                <a:gd name="T16" fmla="*/ 14 w 313"/>
                <a:gd name="T17" fmla="*/ 15 h 15"/>
                <a:gd name="T18" fmla="*/ 299 w 313"/>
                <a:gd name="T19" fmla="*/ 15 h 15"/>
                <a:gd name="T20" fmla="*/ 313 w 313"/>
                <a:gd name="T21" fmla="*/ 6 h 15"/>
                <a:gd name="T22" fmla="*/ 313 w 313"/>
                <a:gd name="T23" fmla="*/ 2 h 15"/>
                <a:gd name="T24" fmla="*/ 313 w 3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" h="15">
                  <a:moveTo>
                    <a:pt x="313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4" y="2"/>
                    <a:pt x="203" y="4"/>
                    <a:pt x="200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0" y="4"/>
                    <a:pt x="109" y="2"/>
                    <a:pt x="1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6" y="15"/>
                    <a:pt x="14" y="15"/>
                  </a:cubicBezTo>
                  <a:cubicBezTo>
                    <a:pt x="299" y="15"/>
                    <a:pt x="299" y="15"/>
                    <a:pt x="299" y="15"/>
                  </a:cubicBezTo>
                  <a:cubicBezTo>
                    <a:pt x="307" y="15"/>
                    <a:pt x="313" y="14"/>
                    <a:pt x="313" y="6"/>
                  </a:cubicBezTo>
                  <a:cubicBezTo>
                    <a:pt x="313" y="2"/>
                    <a:pt x="313" y="2"/>
                    <a:pt x="313" y="2"/>
                  </a:cubicBezTo>
                  <a:cubicBezTo>
                    <a:pt x="313" y="1"/>
                    <a:pt x="313" y="1"/>
                    <a:pt x="313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6" name="Freeform 855"/>
            <p:cNvSpPr>
              <a:spLocks noEditPoints="1"/>
            </p:cNvSpPr>
            <p:nvPr/>
          </p:nvSpPr>
          <p:spPr bwMode="auto">
            <a:xfrm>
              <a:off x="2471" y="1734"/>
              <a:ext cx="751" cy="35"/>
            </a:xfrm>
            <a:custGeom>
              <a:avLst/>
              <a:gdLst>
                <a:gd name="T0" fmla="*/ 300 w 315"/>
                <a:gd name="T1" fmla="*/ 15 h 15"/>
                <a:gd name="T2" fmla="*/ 15 w 315"/>
                <a:gd name="T3" fmla="*/ 15 h 15"/>
                <a:gd name="T4" fmla="*/ 0 w 315"/>
                <a:gd name="T5" fmla="*/ 6 h 15"/>
                <a:gd name="T6" fmla="*/ 0 w 315"/>
                <a:gd name="T7" fmla="*/ 2 h 15"/>
                <a:gd name="T8" fmla="*/ 1 w 315"/>
                <a:gd name="T9" fmla="*/ 1 h 15"/>
                <a:gd name="T10" fmla="*/ 1 w 315"/>
                <a:gd name="T11" fmla="*/ 0 h 15"/>
                <a:gd name="T12" fmla="*/ 1 w 315"/>
                <a:gd name="T13" fmla="*/ 0 h 15"/>
                <a:gd name="T14" fmla="*/ 109 w 315"/>
                <a:gd name="T15" fmla="*/ 0 h 15"/>
                <a:gd name="T16" fmla="*/ 110 w 315"/>
                <a:gd name="T17" fmla="*/ 0 h 15"/>
                <a:gd name="T18" fmla="*/ 114 w 315"/>
                <a:gd name="T19" fmla="*/ 4 h 15"/>
                <a:gd name="T20" fmla="*/ 201 w 315"/>
                <a:gd name="T21" fmla="*/ 4 h 15"/>
                <a:gd name="T22" fmla="*/ 205 w 315"/>
                <a:gd name="T23" fmla="*/ 0 h 15"/>
                <a:gd name="T24" fmla="*/ 206 w 315"/>
                <a:gd name="T25" fmla="*/ 0 h 15"/>
                <a:gd name="T26" fmla="*/ 314 w 315"/>
                <a:gd name="T27" fmla="*/ 0 h 15"/>
                <a:gd name="T28" fmla="*/ 314 w 315"/>
                <a:gd name="T29" fmla="*/ 0 h 15"/>
                <a:gd name="T30" fmla="*/ 314 w 315"/>
                <a:gd name="T31" fmla="*/ 1 h 15"/>
                <a:gd name="T32" fmla="*/ 315 w 315"/>
                <a:gd name="T33" fmla="*/ 2 h 15"/>
                <a:gd name="T34" fmla="*/ 315 w 315"/>
                <a:gd name="T35" fmla="*/ 6 h 15"/>
                <a:gd name="T36" fmla="*/ 300 w 315"/>
                <a:gd name="T37" fmla="*/ 15 h 15"/>
                <a:gd name="T38" fmla="*/ 2 w 315"/>
                <a:gd name="T39" fmla="*/ 1 h 15"/>
                <a:gd name="T40" fmla="*/ 2 w 315"/>
                <a:gd name="T41" fmla="*/ 1 h 15"/>
                <a:gd name="T42" fmla="*/ 2 w 315"/>
                <a:gd name="T43" fmla="*/ 2 h 15"/>
                <a:gd name="T44" fmla="*/ 2 w 315"/>
                <a:gd name="T45" fmla="*/ 6 h 15"/>
                <a:gd name="T46" fmla="*/ 15 w 315"/>
                <a:gd name="T47" fmla="*/ 14 h 15"/>
                <a:gd name="T48" fmla="*/ 300 w 315"/>
                <a:gd name="T49" fmla="*/ 14 h 15"/>
                <a:gd name="T50" fmla="*/ 313 w 315"/>
                <a:gd name="T51" fmla="*/ 6 h 15"/>
                <a:gd name="T52" fmla="*/ 313 w 315"/>
                <a:gd name="T53" fmla="*/ 2 h 15"/>
                <a:gd name="T54" fmla="*/ 313 w 315"/>
                <a:gd name="T55" fmla="*/ 1 h 15"/>
                <a:gd name="T56" fmla="*/ 313 w 315"/>
                <a:gd name="T57" fmla="*/ 1 h 15"/>
                <a:gd name="T58" fmla="*/ 206 w 315"/>
                <a:gd name="T59" fmla="*/ 1 h 15"/>
                <a:gd name="T60" fmla="*/ 201 w 315"/>
                <a:gd name="T61" fmla="*/ 5 h 15"/>
                <a:gd name="T62" fmla="*/ 114 w 315"/>
                <a:gd name="T63" fmla="*/ 5 h 15"/>
                <a:gd name="T64" fmla="*/ 109 w 315"/>
                <a:gd name="T65" fmla="*/ 1 h 15"/>
                <a:gd name="T66" fmla="*/ 2 w 315"/>
                <a:gd name="T6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5" h="15">
                  <a:moveTo>
                    <a:pt x="300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8" y="15"/>
                    <a:pt x="0" y="15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4"/>
                    <a:pt x="114" y="4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3" y="4"/>
                    <a:pt x="205" y="2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5" y="1"/>
                    <a:pt x="315" y="1"/>
                    <a:pt x="315" y="2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5" y="15"/>
                    <a:pt x="306" y="15"/>
                    <a:pt x="300" y="15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14"/>
                    <a:pt x="7" y="14"/>
                    <a:pt x="15" y="14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308" y="14"/>
                    <a:pt x="313" y="14"/>
                    <a:pt x="313" y="6"/>
                  </a:cubicBezTo>
                  <a:cubicBezTo>
                    <a:pt x="313" y="2"/>
                    <a:pt x="313" y="2"/>
                    <a:pt x="313" y="2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6" y="3"/>
                    <a:pt x="204" y="5"/>
                    <a:pt x="201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1" y="5"/>
                    <a:pt x="109" y="3"/>
                    <a:pt x="109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7" name="Rectangle 856"/>
            <p:cNvSpPr>
              <a:spLocks noChangeArrowheads="1"/>
            </p:cNvSpPr>
            <p:nvPr/>
          </p:nvSpPr>
          <p:spPr bwMode="auto">
            <a:xfrm>
              <a:off x="2915" y="1375"/>
              <a:ext cx="205" cy="316"/>
            </a:xfrm>
            <a:prstGeom prst="rect">
              <a:avLst/>
            </a:prstGeom>
            <a:solidFill>
              <a:srgbClr val="F6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8" name="Rectangle 857"/>
            <p:cNvSpPr>
              <a:spLocks noChangeArrowheads="1"/>
            </p:cNvSpPr>
            <p:nvPr/>
          </p:nvSpPr>
          <p:spPr bwMode="auto">
            <a:xfrm>
              <a:off x="2915" y="1375"/>
              <a:ext cx="20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9" name="Rectangle 858"/>
            <p:cNvSpPr>
              <a:spLocks noChangeArrowheads="1"/>
            </p:cNvSpPr>
            <p:nvPr/>
          </p:nvSpPr>
          <p:spPr bwMode="auto">
            <a:xfrm>
              <a:off x="2574" y="1375"/>
              <a:ext cx="546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0" name="Rectangle 859"/>
            <p:cNvSpPr>
              <a:spLocks noChangeArrowheads="1"/>
            </p:cNvSpPr>
            <p:nvPr/>
          </p:nvSpPr>
          <p:spPr bwMode="auto">
            <a:xfrm>
              <a:off x="2915" y="1375"/>
              <a:ext cx="205" cy="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1" name="Rectangle 860"/>
            <p:cNvSpPr>
              <a:spLocks noChangeArrowheads="1"/>
            </p:cNvSpPr>
            <p:nvPr/>
          </p:nvSpPr>
          <p:spPr bwMode="auto">
            <a:xfrm>
              <a:off x="2598" y="1636"/>
              <a:ext cx="78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2" name="Rectangle 861"/>
            <p:cNvSpPr>
              <a:spLocks noChangeArrowheads="1"/>
            </p:cNvSpPr>
            <p:nvPr/>
          </p:nvSpPr>
          <p:spPr bwMode="auto">
            <a:xfrm>
              <a:off x="2598" y="1652"/>
              <a:ext cx="262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3" name="Rectangle 862"/>
            <p:cNvSpPr>
              <a:spLocks noChangeArrowheads="1"/>
            </p:cNvSpPr>
            <p:nvPr/>
          </p:nvSpPr>
          <p:spPr bwMode="auto">
            <a:xfrm>
              <a:off x="2598" y="1667"/>
              <a:ext cx="200" cy="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4" name="Rectangle 863"/>
            <p:cNvSpPr>
              <a:spLocks noChangeArrowheads="1"/>
            </p:cNvSpPr>
            <p:nvPr/>
          </p:nvSpPr>
          <p:spPr bwMode="auto">
            <a:xfrm>
              <a:off x="2595" y="1390"/>
              <a:ext cx="50" cy="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5" name="Rectangle 864"/>
            <p:cNvSpPr>
              <a:spLocks noChangeArrowheads="1"/>
            </p:cNvSpPr>
            <p:nvPr/>
          </p:nvSpPr>
          <p:spPr bwMode="auto">
            <a:xfrm>
              <a:off x="2660" y="1390"/>
              <a:ext cx="50" cy="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6" name="Rectangle 865"/>
            <p:cNvSpPr>
              <a:spLocks noChangeArrowheads="1"/>
            </p:cNvSpPr>
            <p:nvPr/>
          </p:nvSpPr>
          <p:spPr bwMode="auto">
            <a:xfrm>
              <a:off x="2724" y="1390"/>
              <a:ext cx="50" cy="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7" name="Rectangle 866"/>
            <p:cNvSpPr>
              <a:spLocks noChangeArrowheads="1"/>
            </p:cNvSpPr>
            <p:nvPr/>
          </p:nvSpPr>
          <p:spPr bwMode="auto">
            <a:xfrm>
              <a:off x="2786" y="1390"/>
              <a:ext cx="50" cy="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8" name="Rectangle 867"/>
            <p:cNvSpPr>
              <a:spLocks noChangeArrowheads="1"/>
            </p:cNvSpPr>
            <p:nvPr/>
          </p:nvSpPr>
          <p:spPr bwMode="auto">
            <a:xfrm>
              <a:off x="2929" y="1390"/>
              <a:ext cx="5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9" name="Rectangle 868"/>
            <p:cNvSpPr>
              <a:spLocks noChangeArrowheads="1"/>
            </p:cNvSpPr>
            <p:nvPr/>
          </p:nvSpPr>
          <p:spPr bwMode="auto">
            <a:xfrm>
              <a:off x="3015" y="1454"/>
              <a:ext cx="59" cy="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0" name="Rectangle 869"/>
            <p:cNvSpPr>
              <a:spLocks noChangeArrowheads="1"/>
            </p:cNvSpPr>
            <p:nvPr/>
          </p:nvSpPr>
          <p:spPr bwMode="auto">
            <a:xfrm>
              <a:off x="3015" y="1471"/>
              <a:ext cx="81" cy="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1" name="Rectangle 870"/>
            <p:cNvSpPr>
              <a:spLocks noChangeArrowheads="1"/>
            </p:cNvSpPr>
            <p:nvPr/>
          </p:nvSpPr>
          <p:spPr bwMode="auto">
            <a:xfrm>
              <a:off x="3015" y="1485"/>
              <a:ext cx="71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2" name="Rectangle 871"/>
            <p:cNvSpPr>
              <a:spLocks noChangeArrowheads="1"/>
            </p:cNvSpPr>
            <p:nvPr/>
          </p:nvSpPr>
          <p:spPr bwMode="auto">
            <a:xfrm>
              <a:off x="3015" y="1499"/>
              <a:ext cx="59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3" name="Rectangle 872"/>
            <p:cNvSpPr>
              <a:spLocks noChangeArrowheads="1"/>
            </p:cNvSpPr>
            <p:nvPr/>
          </p:nvSpPr>
          <p:spPr bwMode="auto">
            <a:xfrm>
              <a:off x="3015" y="1564"/>
              <a:ext cx="59" cy="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4" name="Rectangle 873"/>
            <p:cNvSpPr>
              <a:spLocks noChangeArrowheads="1"/>
            </p:cNvSpPr>
            <p:nvPr/>
          </p:nvSpPr>
          <p:spPr bwMode="auto">
            <a:xfrm>
              <a:off x="3015" y="1581"/>
              <a:ext cx="81" cy="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5" name="Rectangle 874"/>
            <p:cNvSpPr>
              <a:spLocks noChangeArrowheads="1"/>
            </p:cNvSpPr>
            <p:nvPr/>
          </p:nvSpPr>
          <p:spPr bwMode="auto">
            <a:xfrm>
              <a:off x="3015" y="1581"/>
              <a:ext cx="81" cy="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6" name="Rectangle 875"/>
            <p:cNvSpPr>
              <a:spLocks noChangeArrowheads="1"/>
            </p:cNvSpPr>
            <p:nvPr/>
          </p:nvSpPr>
          <p:spPr bwMode="auto">
            <a:xfrm>
              <a:off x="3015" y="1595"/>
              <a:ext cx="71" cy="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7" name="Rectangle 876"/>
            <p:cNvSpPr>
              <a:spLocks noChangeArrowheads="1"/>
            </p:cNvSpPr>
            <p:nvPr/>
          </p:nvSpPr>
          <p:spPr bwMode="auto">
            <a:xfrm>
              <a:off x="3015" y="1595"/>
              <a:ext cx="71" cy="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8" name="Rectangle 877"/>
            <p:cNvSpPr>
              <a:spLocks noChangeArrowheads="1"/>
            </p:cNvSpPr>
            <p:nvPr/>
          </p:nvSpPr>
          <p:spPr bwMode="auto">
            <a:xfrm>
              <a:off x="3015" y="1609"/>
              <a:ext cx="59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9" name="Rectangle 878"/>
            <p:cNvSpPr>
              <a:spLocks noChangeArrowheads="1"/>
            </p:cNvSpPr>
            <p:nvPr/>
          </p:nvSpPr>
          <p:spPr bwMode="auto">
            <a:xfrm>
              <a:off x="3015" y="1609"/>
              <a:ext cx="59" cy="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0" name="Freeform 879"/>
            <p:cNvSpPr/>
            <p:nvPr/>
          </p:nvSpPr>
          <p:spPr bwMode="auto">
            <a:xfrm>
              <a:off x="2931" y="1447"/>
              <a:ext cx="69" cy="67"/>
            </a:xfrm>
            <a:custGeom>
              <a:avLst/>
              <a:gdLst>
                <a:gd name="T0" fmla="*/ 14 w 29"/>
                <a:gd name="T1" fmla="*/ 15 h 28"/>
                <a:gd name="T2" fmla="*/ 14 w 29"/>
                <a:gd name="T3" fmla="*/ 0 h 28"/>
                <a:gd name="T4" fmla="*/ 0 w 29"/>
                <a:gd name="T5" fmla="*/ 14 h 28"/>
                <a:gd name="T6" fmla="*/ 15 w 29"/>
                <a:gd name="T7" fmla="*/ 28 h 28"/>
                <a:gd name="T8" fmla="*/ 29 w 29"/>
                <a:gd name="T9" fmla="*/ 15 h 28"/>
                <a:gd name="T10" fmla="*/ 14 w 29"/>
                <a:gd name="T11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14" y="1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1"/>
                    <a:pt x="0" y="7"/>
                    <a:pt x="0" y="14"/>
                  </a:cubicBezTo>
                  <a:cubicBezTo>
                    <a:pt x="0" y="22"/>
                    <a:pt x="7" y="28"/>
                    <a:pt x="15" y="28"/>
                  </a:cubicBezTo>
                  <a:cubicBezTo>
                    <a:pt x="22" y="28"/>
                    <a:pt x="29" y="22"/>
                    <a:pt x="29" y="15"/>
                  </a:cubicBezTo>
                  <a:lnTo>
                    <a:pt x="14" y="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1" name="Freeform 880"/>
            <p:cNvSpPr/>
            <p:nvPr/>
          </p:nvSpPr>
          <p:spPr bwMode="auto">
            <a:xfrm>
              <a:off x="2974" y="1449"/>
              <a:ext cx="24" cy="24"/>
            </a:xfrm>
            <a:custGeom>
              <a:avLst/>
              <a:gdLst>
                <a:gd name="T0" fmla="*/ 10 w 10"/>
                <a:gd name="T1" fmla="*/ 10 h 10"/>
                <a:gd name="T2" fmla="*/ 0 w 10"/>
                <a:gd name="T3" fmla="*/ 0 h 10"/>
                <a:gd name="T4" fmla="*/ 0 w 10"/>
                <a:gd name="T5" fmla="*/ 10 h 10"/>
                <a:gd name="T6" fmla="*/ 10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5"/>
                    <a:pt x="6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2" name="Freeform 881"/>
            <p:cNvSpPr/>
            <p:nvPr/>
          </p:nvSpPr>
          <p:spPr bwMode="auto">
            <a:xfrm>
              <a:off x="2977" y="1593"/>
              <a:ext cx="23" cy="21"/>
            </a:xfrm>
            <a:custGeom>
              <a:avLst/>
              <a:gdLst>
                <a:gd name="T0" fmla="*/ 2 w 10"/>
                <a:gd name="T1" fmla="*/ 0 h 9"/>
                <a:gd name="T2" fmla="*/ 0 w 10"/>
                <a:gd name="T3" fmla="*/ 3 h 9"/>
                <a:gd name="T4" fmla="*/ 5 w 10"/>
                <a:gd name="T5" fmla="*/ 9 h 9"/>
                <a:gd name="T6" fmla="*/ 10 w 10"/>
                <a:gd name="T7" fmla="*/ 1 h 9"/>
                <a:gd name="T8" fmla="*/ 2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7"/>
                    <a:pt x="9" y="4"/>
                    <a:pt x="10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2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3" name="Freeform 882"/>
            <p:cNvSpPr/>
            <p:nvPr/>
          </p:nvSpPr>
          <p:spPr bwMode="auto">
            <a:xfrm>
              <a:off x="2969" y="1554"/>
              <a:ext cx="31" cy="36"/>
            </a:xfrm>
            <a:custGeom>
              <a:avLst/>
              <a:gdLst>
                <a:gd name="T0" fmla="*/ 0 w 13"/>
                <a:gd name="T1" fmla="*/ 8 h 15"/>
                <a:gd name="T2" fmla="*/ 5 w 13"/>
                <a:gd name="T3" fmla="*/ 14 h 15"/>
                <a:gd name="T4" fmla="*/ 13 w 13"/>
                <a:gd name="T5" fmla="*/ 15 h 15"/>
                <a:gd name="T6" fmla="*/ 13 w 13"/>
                <a:gd name="T7" fmla="*/ 14 h 15"/>
                <a:gd name="T8" fmla="*/ 0 w 13"/>
                <a:gd name="T9" fmla="*/ 0 h 15"/>
                <a:gd name="T10" fmla="*/ 0 w 13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0" y="8"/>
                  </a:moveTo>
                  <a:cubicBezTo>
                    <a:pt x="3" y="9"/>
                    <a:pt x="5" y="11"/>
                    <a:pt x="5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7"/>
                    <a:pt x="7" y="1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4" name="Freeform 883"/>
            <p:cNvSpPr/>
            <p:nvPr/>
          </p:nvSpPr>
          <p:spPr bwMode="auto">
            <a:xfrm>
              <a:off x="2938" y="1554"/>
              <a:ext cx="24" cy="24"/>
            </a:xfrm>
            <a:custGeom>
              <a:avLst/>
              <a:gdLst>
                <a:gd name="T0" fmla="*/ 7 w 10"/>
                <a:gd name="T1" fmla="*/ 10 h 10"/>
                <a:gd name="T2" fmla="*/ 10 w 10"/>
                <a:gd name="T3" fmla="*/ 8 h 10"/>
                <a:gd name="T4" fmla="*/ 10 w 10"/>
                <a:gd name="T5" fmla="*/ 0 h 10"/>
                <a:gd name="T6" fmla="*/ 0 w 10"/>
                <a:gd name="T7" fmla="*/ 6 h 10"/>
                <a:gd name="T8" fmla="*/ 7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3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5" name="Freeform 884"/>
            <p:cNvSpPr/>
            <p:nvPr/>
          </p:nvSpPr>
          <p:spPr bwMode="auto">
            <a:xfrm>
              <a:off x="2931" y="1574"/>
              <a:ext cx="53" cy="50"/>
            </a:xfrm>
            <a:custGeom>
              <a:avLst/>
              <a:gdLst>
                <a:gd name="T0" fmla="*/ 17 w 22"/>
                <a:gd name="T1" fmla="*/ 12 h 21"/>
                <a:gd name="T2" fmla="*/ 15 w 22"/>
                <a:gd name="T3" fmla="*/ 13 h 21"/>
                <a:gd name="T4" fmla="*/ 8 w 22"/>
                <a:gd name="T5" fmla="*/ 6 h 21"/>
                <a:gd name="T6" fmla="*/ 9 w 22"/>
                <a:gd name="T7" fmla="*/ 4 h 21"/>
                <a:gd name="T8" fmla="*/ 2 w 22"/>
                <a:gd name="T9" fmla="*/ 0 h 21"/>
                <a:gd name="T10" fmla="*/ 0 w 22"/>
                <a:gd name="T11" fmla="*/ 6 h 21"/>
                <a:gd name="T12" fmla="*/ 15 w 22"/>
                <a:gd name="T13" fmla="*/ 21 h 21"/>
                <a:gd name="T14" fmla="*/ 22 w 22"/>
                <a:gd name="T15" fmla="*/ 19 h 21"/>
                <a:gd name="T16" fmla="*/ 17 w 22"/>
                <a:gd name="T17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1">
                  <a:moveTo>
                    <a:pt x="17" y="12"/>
                  </a:moveTo>
                  <a:cubicBezTo>
                    <a:pt x="17" y="13"/>
                    <a:pt x="16" y="13"/>
                    <a:pt x="15" y="13"/>
                  </a:cubicBezTo>
                  <a:cubicBezTo>
                    <a:pt x="11" y="13"/>
                    <a:pt x="8" y="10"/>
                    <a:pt x="8" y="6"/>
                  </a:cubicBezTo>
                  <a:cubicBezTo>
                    <a:pt x="8" y="6"/>
                    <a:pt x="8" y="5"/>
                    <a:pt x="9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4"/>
                    <a:pt x="7" y="21"/>
                    <a:pt x="15" y="21"/>
                  </a:cubicBezTo>
                  <a:cubicBezTo>
                    <a:pt x="17" y="21"/>
                    <a:pt x="20" y="20"/>
                    <a:pt x="22" y="19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6" name="Rectangle 885"/>
            <p:cNvSpPr>
              <a:spLocks noChangeArrowheads="1"/>
            </p:cNvSpPr>
            <p:nvPr/>
          </p:nvSpPr>
          <p:spPr bwMode="auto">
            <a:xfrm>
              <a:off x="2600" y="1617"/>
              <a:ext cx="281" cy="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7" name="Rectangle 886"/>
            <p:cNvSpPr>
              <a:spLocks noChangeArrowheads="1"/>
            </p:cNvSpPr>
            <p:nvPr/>
          </p:nvSpPr>
          <p:spPr bwMode="auto">
            <a:xfrm>
              <a:off x="2598" y="1478"/>
              <a:ext cx="5" cy="14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8" name="Rectangle 887"/>
            <p:cNvSpPr>
              <a:spLocks noChangeArrowheads="1"/>
            </p:cNvSpPr>
            <p:nvPr/>
          </p:nvSpPr>
          <p:spPr bwMode="auto">
            <a:xfrm>
              <a:off x="2612" y="1576"/>
              <a:ext cx="7" cy="41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9" name="Rectangle 888"/>
            <p:cNvSpPr>
              <a:spLocks noChangeArrowheads="1"/>
            </p:cNvSpPr>
            <p:nvPr/>
          </p:nvSpPr>
          <p:spPr bwMode="auto">
            <a:xfrm>
              <a:off x="2622" y="1590"/>
              <a:ext cx="9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0" name="Rectangle 889"/>
            <p:cNvSpPr>
              <a:spLocks noChangeArrowheads="1"/>
            </p:cNvSpPr>
            <p:nvPr/>
          </p:nvSpPr>
          <p:spPr bwMode="auto">
            <a:xfrm>
              <a:off x="2633" y="1535"/>
              <a:ext cx="8" cy="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1" name="Rectangle 890"/>
            <p:cNvSpPr>
              <a:spLocks noChangeArrowheads="1"/>
            </p:cNvSpPr>
            <p:nvPr/>
          </p:nvSpPr>
          <p:spPr bwMode="auto">
            <a:xfrm>
              <a:off x="2655" y="1550"/>
              <a:ext cx="9" cy="67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2" name="Rectangle 891"/>
            <p:cNvSpPr>
              <a:spLocks noChangeArrowheads="1"/>
            </p:cNvSpPr>
            <p:nvPr/>
          </p:nvSpPr>
          <p:spPr bwMode="auto">
            <a:xfrm>
              <a:off x="2667" y="1564"/>
              <a:ext cx="7" cy="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3" name="Rectangle 892"/>
            <p:cNvSpPr>
              <a:spLocks noChangeArrowheads="1"/>
            </p:cNvSpPr>
            <p:nvPr/>
          </p:nvSpPr>
          <p:spPr bwMode="auto">
            <a:xfrm>
              <a:off x="2676" y="1557"/>
              <a:ext cx="10" cy="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4" name="Rectangle 893"/>
            <p:cNvSpPr>
              <a:spLocks noChangeArrowheads="1"/>
            </p:cNvSpPr>
            <p:nvPr/>
          </p:nvSpPr>
          <p:spPr bwMode="auto">
            <a:xfrm>
              <a:off x="2700" y="1562"/>
              <a:ext cx="10" cy="55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5" name="Rectangle 894"/>
            <p:cNvSpPr>
              <a:spLocks noChangeArrowheads="1"/>
            </p:cNvSpPr>
            <p:nvPr/>
          </p:nvSpPr>
          <p:spPr bwMode="auto">
            <a:xfrm>
              <a:off x="2712" y="1574"/>
              <a:ext cx="7" cy="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6" name="Rectangle 895"/>
            <p:cNvSpPr>
              <a:spLocks noChangeArrowheads="1"/>
            </p:cNvSpPr>
            <p:nvPr/>
          </p:nvSpPr>
          <p:spPr bwMode="auto">
            <a:xfrm>
              <a:off x="2722" y="1535"/>
              <a:ext cx="9" cy="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7" name="Rectangle 896"/>
            <p:cNvSpPr>
              <a:spLocks noChangeArrowheads="1"/>
            </p:cNvSpPr>
            <p:nvPr/>
          </p:nvSpPr>
          <p:spPr bwMode="auto">
            <a:xfrm>
              <a:off x="2745" y="1497"/>
              <a:ext cx="8" cy="120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8" name="Rectangle 897"/>
            <p:cNvSpPr>
              <a:spLocks noChangeArrowheads="1"/>
            </p:cNvSpPr>
            <p:nvPr/>
          </p:nvSpPr>
          <p:spPr bwMode="auto">
            <a:xfrm>
              <a:off x="2755" y="1533"/>
              <a:ext cx="1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9" name="Rectangle 898"/>
            <p:cNvSpPr>
              <a:spLocks noChangeArrowheads="1"/>
            </p:cNvSpPr>
            <p:nvPr/>
          </p:nvSpPr>
          <p:spPr bwMode="auto">
            <a:xfrm>
              <a:off x="2767" y="1511"/>
              <a:ext cx="9" cy="1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0" name="Rectangle 899"/>
            <p:cNvSpPr>
              <a:spLocks noChangeArrowheads="1"/>
            </p:cNvSpPr>
            <p:nvPr/>
          </p:nvSpPr>
          <p:spPr bwMode="auto">
            <a:xfrm>
              <a:off x="2788" y="1581"/>
              <a:ext cx="10" cy="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1" name="Rectangle 900"/>
            <p:cNvSpPr>
              <a:spLocks noChangeArrowheads="1"/>
            </p:cNvSpPr>
            <p:nvPr/>
          </p:nvSpPr>
          <p:spPr bwMode="auto">
            <a:xfrm>
              <a:off x="2800" y="1600"/>
              <a:ext cx="10" cy="17"/>
            </a:xfrm>
            <a:prstGeom prst="rect">
              <a:avLst/>
            </a:pr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2" name="Rectangle 901"/>
            <p:cNvSpPr>
              <a:spLocks noChangeArrowheads="1"/>
            </p:cNvSpPr>
            <p:nvPr/>
          </p:nvSpPr>
          <p:spPr bwMode="auto">
            <a:xfrm>
              <a:off x="2812" y="1578"/>
              <a:ext cx="7" cy="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3" name="Rectangle 902"/>
            <p:cNvSpPr>
              <a:spLocks noChangeArrowheads="1"/>
            </p:cNvSpPr>
            <p:nvPr/>
          </p:nvSpPr>
          <p:spPr bwMode="auto">
            <a:xfrm>
              <a:off x="2834" y="1550"/>
              <a:ext cx="9" cy="67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4" name="Rectangle 903"/>
            <p:cNvSpPr>
              <a:spLocks noChangeArrowheads="1"/>
            </p:cNvSpPr>
            <p:nvPr/>
          </p:nvSpPr>
          <p:spPr bwMode="auto">
            <a:xfrm>
              <a:off x="2846" y="1499"/>
              <a:ext cx="7" cy="1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5" name="Rectangle 904"/>
            <p:cNvSpPr>
              <a:spLocks noChangeArrowheads="1"/>
            </p:cNvSpPr>
            <p:nvPr/>
          </p:nvSpPr>
          <p:spPr bwMode="auto">
            <a:xfrm>
              <a:off x="2855" y="1531"/>
              <a:ext cx="10" cy="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6" name="Rectangle 905"/>
            <p:cNvSpPr>
              <a:spLocks noChangeArrowheads="1"/>
            </p:cNvSpPr>
            <p:nvPr/>
          </p:nvSpPr>
          <p:spPr bwMode="auto">
            <a:xfrm>
              <a:off x="2600" y="1445"/>
              <a:ext cx="14" cy="14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7" name="Rectangle 906"/>
            <p:cNvSpPr>
              <a:spLocks noChangeArrowheads="1"/>
            </p:cNvSpPr>
            <p:nvPr/>
          </p:nvSpPr>
          <p:spPr bwMode="auto">
            <a:xfrm>
              <a:off x="2624" y="1449"/>
              <a:ext cx="38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8" name="Rectangle 907"/>
            <p:cNvSpPr>
              <a:spLocks noChangeArrowheads="1"/>
            </p:cNvSpPr>
            <p:nvPr/>
          </p:nvSpPr>
          <p:spPr bwMode="auto">
            <a:xfrm>
              <a:off x="2679" y="1445"/>
              <a:ext cx="14" cy="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9" name="Rectangle 908"/>
            <p:cNvSpPr>
              <a:spLocks noChangeArrowheads="1"/>
            </p:cNvSpPr>
            <p:nvPr/>
          </p:nvSpPr>
          <p:spPr bwMode="auto">
            <a:xfrm>
              <a:off x="2700" y="1449"/>
              <a:ext cx="41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0" name="Rectangle 909"/>
            <p:cNvSpPr>
              <a:spLocks noChangeArrowheads="1"/>
            </p:cNvSpPr>
            <p:nvPr/>
          </p:nvSpPr>
          <p:spPr bwMode="auto">
            <a:xfrm>
              <a:off x="2755" y="1445"/>
              <a:ext cx="17" cy="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1" name="Rectangle 910"/>
            <p:cNvSpPr>
              <a:spLocks noChangeArrowheads="1"/>
            </p:cNvSpPr>
            <p:nvPr/>
          </p:nvSpPr>
          <p:spPr bwMode="auto">
            <a:xfrm>
              <a:off x="2779" y="1449"/>
              <a:ext cx="40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2" name="Rectangle 911"/>
            <p:cNvSpPr>
              <a:spLocks noChangeArrowheads="1"/>
            </p:cNvSpPr>
            <p:nvPr/>
          </p:nvSpPr>
          <p:spPr bwMode="auto">
            <a:xfrm>
              <a:off x="2834" y="1445"/>
              <a:ext cx="14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3" name="Freeform 912"/>
            <p:cNvSpPr>
              <a:spLocks noEditPoints="1"/>
            </p:cNvSpPr>
            <p:nvPr/>
          </p:nvSpPr>
          <p:spPr bwMode="auto">
            <a:xfrm>
              <a:off x="2834" y="1445"/>
              <a:ext cx="14" cy="14"/>
            </a:xfrm>
            <a:custGeom>
              <a:avLst/>
              <a:gdLst>
                <a:gd name="T0" fmla="*/ 14 w 14"/>
                <a:gd name="T1" fmla="*/ 12 h 14"/>
                <a:gd name="T2" fmla="*/ 2 w 14"/>
                <a:gd name="T3" fmla="*/ 12 h 14"/>
                <a:gd name="T4" fmla="*/ 2 w 14"/>
                <a:gd name="T5" fmla="*/ 0 h 14"/>
                <a:gd name="T6" fmla="*/ 14 w 14"/>
                <a:gd name="T7" fmla="*/ 0 h 14"/>
                <a:gd name="T8" fmla="*/ 14 w 14"/>
                <a:gd name="T9" fmla="*/ 12 h 14"/>
                <a:gd name="T10" fmla="*/ 14 w 14"/>
                <a:gd name="T11" fmla="*/ 0 h 14"/>
                <a:gd name="T12" fmla="*/ 0 w 14"/>
                <a:gd name="T13" fmla="*/ 0 h 14"/>
                <a:gd name="T14" fmla="*/ 0 w 14"/>
                <a:gd name="T15" fmla="*/ 14 h 14"/>
                <a:gd name="T16" fmla="*/ 14 w 14"/>
                <a:gd name="T17" fmla="*/ 14 h 14"/>
                <a:gd name="T18" fmla="*/ 14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4" y="12"/>
                  </a:moveTo>
                  <a:lnTo>
                    <a:pt x="2" y="12"/>
                  </a:lnTo>
                  <a:lnTo>
                    <a:pt x="2" y="0"/>
                  </a:lnTo>
                  <a:lnTo>
                    <a:pt x="14" y="0"/>
                  </a:lnTo>
                  <a:lnTo>
                    <a:pt x="14" y="12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4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4" name="Rectangle 913"/>
            <p:cNvSpPr>
              <a:spLocks noChangeArrowheads="1"/>
            </p:cNvSpPr>
            <p:nvPr/>
          </p:nvSpPr>
          <p:spPr bwMode="auto">
            <a:xfrm>
              <a:off x="2855" y="1449"/>
              <a:ext cx="41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5" name="Freeform 914"/>
            <p:cNvSpPr>
              <a:spLocks noEditPoints="1"/>
            </p:cNvSpPr>
            <p:nvPr/>
          </p:nvSpPr>
          <p:spPr bwMode="auto">
            <a:xfrm>
              <a:off x="3012" y="1542"/>
              <a:ext cx="284" cy="292"/>
            </a:xfrm>
            <a:custGeom>
              <a:avLst/>
              <a:gdLst>
                <a:gd name="T0" fmla="*/ 89 w 119"/>
                <a:gd name="T1" fmla="*/ 111 h 122"/>
                <a:gd name="T2" fmla="*/ 115 w 119"/>
                <a:gd name="T3" fmla="*/ 76 h 122"/>
                <a:gd name="T4" fmla="*/ 108 w 119"/>
                <a:gd name="T5" fmla="*/ 33 h 122"/>
                <a:gd name="T6" fmla="*/ 72 w 119"/>
                <a:gd name="T7" fmla="*/ 7 h 122"/>
                <a:gd name="T8" fmla="*/ 4 w 119"/>
                <a:gd name="T9" fmla="*/ 50 h 122"/>
                <a:gd name="T10" fmla="*/ 11 w 119"/>
                <a:gd name="T11" fmla="*/ 93 h 122"/>
                <a:gd name="T12" fmla="*/ 46 w 119"/>
                <a:gd name="T13" fmla="*/ 118 h 122"/>
                <a:gd name="T14" fmla="*/ 89 w 119"/>
                <a:gd name="T15" fmla="*/ 111 h 122"/>
                <a:gd name="T16" fmla="*/ 18 w 119"/>
                <a:gd name="T17" fmla="*/ 89 h 122"/>
                <a:gd name="T18" fmla="*/ 12 w 119"/>
                <a:gd name="T19" fmla="*/ 51 h 122"/>
                <a:gd name="T20" fmla="*/ 71 w 119"/>
                <a:gd name="T21" fmla="*/ 15 h 122"/>
                <a:gd name="T22" fmla="*/ 101 w 119"/>
                <a:gd name="T23" fmla="*/ 37 h 122"/>
                <a:gd name="T24" fmla="*/ 107 w 119"/>
                <a:gd name="T25" fmla="*/ 74 h 122"/>
                <a:gd name="T26" fmla="*/ 85 w 119"/>
                <a:gd name="T27" fmla="*/ 104 h 122"/>
                <a:gd name="T28" fmla="*/ 48 w 119"/>
                <a:gd name="T29" fmla="*/ 110 h 122"/>
                <a:gd name="T30" fmla="*/ 18 w 119"/>
                <a:gd name="T31" fmla="*/ 8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22">
                  <a:moveTo>
                    <a:pt x="89" y="111"/>
                  </a:moveTo>
                  <a:cubicBezTo>
                    <a:pt x="102" y="103"/>
                    <a:pt x="112" y="91"/>
                    <a:pt x="115" y="76"/>
                  </a:cubicBezTo>
                  <a:cubicBezTo>
                    <a:pt x="119" y="61"/>
                    <a:pt x="116" y="46"/>
                    <a:pt x="108" y="33"/>
                  </a:cubicBezTo>
                  <a:cubicBezTo>
                    <a:pt x="100" y="20"/>
                    <a:pt x="87" y="11"/>
                    <a:pt x="72" y="7"/>
                  </a:cubicBezTo>
                  <a:cubicBezTo>
                    <a:pt x="42" y="0"/>
                    <a:pt x="11" y="19"/>
                    <a:pt x="4" y="50"/>
                  </a:cubicBezTo>
                  <a:cubicBezTo>
                    <a:pt x="0" y="64"/>
                    <a:pt x="3" y="80"/>
                    <a:pt x="11" y="93"/>
                  </a:cubicBezTo>
                  <a:cubicBezTo>
                    <a:pt x="19" y="106"/>
                    <a:pt x="31" y="115"/>
                    <a:pt x="46" y="118"/>
                  </a:cubicBezTo>
                  <a:cubicBezTo>
                    <a:pt x="61" y="122"/>
                    <a:pt x="76" y="119"/>
                    <a:pt x="89" y="111"/>
                  </a:cubicBezTo>
                  <a:moveTo>
                    <a:pt x="18" y="89"/>
                  </a:moveTo>
                  <a:cubicBezTo>
                    <a:pt x="11" y="77"/>
                    <a:pt x="9" y="64"/>
                    <a:pt x="12" y="51"/>
                  </a:cubicBezTo>
                  <a:cubicBezTo>
                    <a:pt x="18" y="25"/>
                    <a:pt x="44" y="9"/>
                    <a:pt x="71" y="15"/>
                  </a:cubicBezTo>
                  <a:cubicBezTo>
                    <a:pt x="83" y="18"/>
                    <a:pt x="94" y="26"/>
                    <a:pt x="101" y="37"/>
                  </a:cubicBezTo>
                  <a:cubicBezTo>
                    <a:pt x="108" y="48"/>
                    <a:pt x="110" y="61"/>
                    <a:pt x="107" y="74"/>
                  </a:cubicBezTo>
                  <a:cubicBezTo>
                    <a:pt x="104" y="87"/>
                    <a:pt x="96" y="98"/>
                    <a:pt x="85" y="104"/>
                  </a:cubicBezTo>
                  <a:cubicBezTo>
                    <a:pt x="74" y="111"/>
                    <a:pt x="61" y="113"/>
                    <a:pt x="48" y="110"/>
                  </a:cubicBezTo>
                  <a:cubicBezTo>
                    <a:pt x="35" y="107"/>
                    <a:pt x="25" y="100"/>
                    <a:pt x="18" y="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6" name="Freeform 915"/>
            <p:cNvSpPr/>
            <p:nvPr/>
          </p:nvSpPr>
          <p:spPr bwMode="auto">
            <a:xfrm>
              <a:off x="2824" y="1760"/>
              <a:ext cx="205" cy="145"/>
            </a:xfrm>
            <a:custGeom>
              <a:avLst/>
              <a:gdLst>
                <a:gd name="T0" fmla="*/ 4 w 86"/>
                <a:gd name="T1" fmla="*/ 55 h 61"/>
                <a:gd name="T2" fmla="*/ 4 w 86"/>
                <a:gd name="T3" fmla="*/ 55 h 61"/>
                <a:gd name="T4" fmla="*/ 10 w 86"/>
                <a:gd name="T5" fmla="*/ 37 h 61"/>
                <a:gd name="T6" fmla="*/ 64 w 86"/>
                <a:gd name="T7" fmla="*/ 4 h 61"/>
                <a:gd name="T8" fmla="*/ 82 w 86"/>
                <a:gd name="T9" fmla="*/ 6 h 61"/>
                <a:gd name="T10" fmla="*/ 82 w 86"/>
                <a:gd name="T11" fmla="*/ 6 h 61"/>
                <a:gd name="T12" fmla="*/ 76 w 86"/>
                <a:gd name="T13" fmla="*/ 24 h 61"/>
                <a:gd name="T14" fmla="*/ 22 w 86"/>
                <a:gd name="T15" fmla="*/ 57 h 61"/>
                <a:gd name="T16" fmla="*/ 4 w 86"/>
                <a:gd name="T17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61">
                  <a:moveTo>
                    <a:pt x="4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0" y="50"/>
                    <a:pt x="3" y="42"/>
                    <a:pt x="10" y="37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71" y="0"/>
                    <a:pt x="79" y="1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6" y="12"/>
                    <a:pt x="83" y="20"/>
                    <a:pt x="76" y="24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5" y="61"/>
                    <a:pt x="7" y="60"/>
                    <a:pt x="4" y="55"/>
                  </a:cubicBezTo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7" name="Freeform 916"/>
            <p:cNvSpPr/>
            <p:nvPr/>
          </p:nvSpPr>
          <p:spPr bwMode="auto">
            <a:xfrm>
              <a:off x="2953" y="1755"/>
              <a:ext cx="78" cy="76"/>
            </a:xfrm>
            <a:custGeom>
              <a:avLst/>
              <a:gdLst>
                <a:gd name="T0" fmla="*/ 5 w 33"/>
                <a:gd name="T1" fmla="*/ 23 h 32"/>
                <a:gd name="T2" fmla="*/ 5 w 33"/>
                <a:gd name="T3" fmla="*/ 23 h 32"/>
                <a:gd name="T4" fmla="*/ 2 w 33"/>
                <a:gd name="T5" fmla="*/ 10 h 32"/>
                <a:gd name="T6" fmla="*/ 18 w 33"/>
                <a:gd name="T7" fmla="*/ 1 h 32"/>
                <a:gd name="T8" fmla="*/ 28 w 33"/>
                <a:gd name="T9" fmla="*/ 8 h 32"/>
                <a:gd name="T10" fmla="*/ 28 w 33"/>
                <a:gd name="T11" fmla="*/ 8 h 32"/>
                <a:gd name="T12" fmla="*/ 31 w 33"/>
                <a:gd name="T13" fmla="*/ 21 h 32"/>
                <a:gd name="T14" fmla="*/ 15 w 33"/>
                <a:gd name="T15" fmla="*/ 30 h 32"/>
                <a:gd name="T16" fmla="*/ 5 w 33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2">
                  <a:moveTo>
                    <a:pt x="5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2" y="17"/>
                    <a:pt x="0" y="12"/>
                    <a:pt x="2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5" y="3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4"/>
                    <a:pt x="33" y="19"/>
                    <a:pt x="31" y="2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2"/>
                    <a:pt x="8" y="28"/>
                    <a:pt x="5" y="23"/>
                  </a:cubicBezTo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8" name="Freeform 917"/>
            <p:cNvSpPr/>
            <p:nvPr/>
          </p:nvSpPr>
          <p:spPr bwMode="auto">
            <a:xfrm>
              <a:off x="3067" y="1576"/>
              <a:ext cx="207" cy="234"/>
            </a:xfrm>
            <a:custGeom>
              <a:avLst/>
              <a:gdLst>
                <a:gd name="T0" fmla="*/ 40 w 87"/>
                <a:gd name="T1" fmla="*/ 0 h 98"/>
                <a:gd name="T2" fmla="*/ 40 w 87"/>
                <a:gd name="T3" fmla="*/ 4 h 98"/>
                <a:gd name="T4" fmla="*/ 47 w 87"/>
                <a:gd name="T5" fmla="*/ 5 h 98"/>
                <a:gd name="T6" fmla="*/ 74 w 87"/>
                <a:gd name="T7" fmla="*/ 25 h 98"/>
                <a:gd name="T8" fmla="*/ 81 w 87"/>
                <a:gd name="T9" fmla="*/ 48 h 98"/>
                <a:gd name="T10" fmla="*/ 81 w 87"/>
                <a:gd name="T11" fmla="*/ 49 h 98"/>
                <a:gd name="T12" fmla="*/ 80 w 87"/>
                <a:gd name="T13" fmla="*/ 59 h 98"/>
                <a:gd name="T14" fmla="*/ 80 w 87"/>
                <a:gd name="T15" fmla="*/ 59 h 98"/>
                <a:gd name="T16" fmla="*/ 68 w 87"/>
                <a:gd name="T17" fmla="*/ 81 h 98"/>
                <a:gd name="T18" fmla="*/ 73 w 87"/>
                <a:gd name="T19" fmla="*/ 68 h 98"/>
                <a:gd name="T20" fmla="*/ 73 w 87"/>
                <a:gd name="T21" fmla="*/ 68 h 98"/>
                <a:gd name="T22" fmla="*/ 67 w 87"/>
                <a:gd name="T23" fmla="*/ 34 h 98"/>
                <a:gd name="T24" fmla="*/ 40 w 87"/>
                <a:gd name="T25" fmla="*/ 14 h 98"/>
                <a:gd name="T26" fmla="*/ 40 w 87"/>
                <a:gd name="T27" fmla="*/ 65 h 98"/>
                <a:gd name="T28" fmla="*/ 40 w 87"/>
                <a:gd name="T29" fmla="*/ 66 h 98"/>
                <a:gd name="T30" fmla="*/ 64 w 87"/>
                <a:gd name="T31" fmla="*/ 66 h 98"/>
                <a:gd name="T32" fmla="*/ 64 w 87"/>
                <a:gd name="T33" fmla="*/ 66 h 98"/>
                <a:gd name="T34" fmla="*/ 64 w 87"/>
                <a:gd name="T35" fmla="*/ 67 h 98"/>
                <a:gd name="T36" fmla="*/ 65 w 87"/>
                <a:gd name="T37" fmla="*/ 68 h 98"/>
                <a:gd name="T38" fmla="*/ 65 w 87"/>
                <a:gd name="T39" fmla="*/ 72 h 98"/>
                <a:gd name="T40" fmla="*/ 50 w 87"/>
                <a:gd name="T41" fmla="*/ 81 h 98"/>
                <a:gd name="T42" fmla="*/ 0 w 87"/>
                <a:gd name="T43" fmla="*/ 81 h 98"/>
                <a:gd name="T44" fmla="*/ 25 w 87"/>
                <a:gd name="T45" fmla="*/ 96 h 98"/>
                <a:gd name="T46" fmla="*/ 25 w 87"/>
                <a:gd name="T47" fmla="*/ 96 h 98"/>
                <a:gd name="T48" fmla="*/ 25 w 87"/>
                <a:gd name="T49" fmla="*/ 97 h 98"/>
                <a:gd name="T50" fmla="*/ 25 w 87"/>
                <a:gd name="T51" fmla="*/ 97 h 98"/>
                <a:gd name="T52" fmla="*/ 26 w 87"/>
                <a:gd name="T53" fmla="*/ 97 h 98"/>
                <a:gd name="T54" fmla="*/ 36 w 87"/>
                <a:gd name="T55" fmla="*/ 98 h 98"/>
                <a:gd name="T56" fmla="*/ 62 w 87"/>
                <a:gd name="T57" fmla="*/ 90 h 98"/>
                <a:gd name="T58" fmla="*/ 83 w 87"/>
                <a:gd name="T59" fmla="*/ 64 h 98"/>
                <a:gd name="T60" fmla="*/ 84 w 87"/>
                <a:gd name="T61" fmla="*/ 60 h 98"/>
                <a:gd name="T62" fmla="*/ 78 w 87"/>
                <a:gd name="T63" fmla="*/ 23 h 98"/>
                <a:gd name="T64" fmla="*/ 78 w 87"/>
                <a:gd name="T65" fmla="*/ 23 h 98"/>
                <a:gd name="T66" fmla="*/ 78 w 87"/>
                <a:gd name="T67" fmla="*/ 23 h 98"/>
                <a:gd name="T68" fmla="*/ 48 w 87"/>
                <a:gd name="T69" fmla="*/ 1 h 98"/>
                <a:gd name="T70" fmla="*/ 48 w 87"/>
                <a:gd name="T71" fmla="*/ 1 h 98"/>
                <a:gd name="T72" fmla="*/ 47 w 87"/>
                <a:gd name="T73" fmla="*/ 1 h 98"/>
                <a:gd name="T74" fmla="*/ 40 w 87"/>
                <a:gd name="T7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98">
                  <a:moveTo>
                    <a:pt x="40" y="0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2" y="4"/>
                    <a:pt x="44" y="5"/>
                    <a:pt x="47" y="5"/>
                  </a:cubicBezTo>
                  <a:cubicBezTo>
                    <a:pt x="58" y="8"/>
                    <a:pt x="68" y="15"/>
                    <a:pt x="74" y="25"/>
                  </a:cubicBezTo>
                  <a:cubicBezTo>
                    <a:pt x="79" y="32"/>
                    <a:pt x="81" y="40"/>
                    <a:pt x="81" y="48"/>
                  </a:cubicBezTo>
                  <a:cubicBezTo>
                    <a:pt x="81" y="49"/>
                    <a:pt x="81" y="49"/>
                    <a:pt x="81" y="49"/>
                  </a:cubicBezTo>
                  <a:cubicBezTo>
                    <a:pt x="81" y="52"/>
                    <a:pt x="81" y="56"/>
                    <a:pt x="80" y="59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8" y="67"/>
                    <a:pt x="74" y="75"/>
                    <a:pt x="68" y="81"/>
                  </a:cubicBezTo>
                  <a:cubicBezTo>
                    <a:pt x="70" y="77"/>
                    <a:pt x="72" y="73"/>
                    <a:pt x="73" y="68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5" y="56"/>
                    <a:pt x="73" y="44"/>
                    <a:pt x="67" y="34"/>
                  </a:cubicBezTo>
                  <a:cubicBezTo>
                    <a:pt x="61" y="24"/>
                    <a:pt x="51" y="17"/>
                    <a:pt x="40" y="14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5" y="67"/>
                    <a:pt x="65" y="67"/>
                    <a:pt x="65" y="68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81"/>
                    <a:pt x="56" y="81"/>
                    <a:pt x="5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6" y="89"/>
                    <a:pt x="15" y="94"/>
                    <a:pt x="25" y="96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9" y="97"/>
                    <a:pt x="33" y="98"/>
                    <a:pt x="36" y="98"/>
                  </a:cubicBezTo>
                  <a:cubicBezTo>
                    <a:pt x="45" y="98"/>
                    <a:pt x="54" y="95"/>
                    <a:pt x="62" y="90"/>
                  </a:cubicBezTo>
                  <a:cubicBezTo>
                    <a:pt x="72" y="84"/>
                    <a:pt x="80" y="75"/>
                    <a:pt x="83" y="64"/>
                  </a:cubicBezTo>
                  <a:cubicBezTo>
                    <a:pt x="84" y="63"/>
                    <a:pt x="84" y="61"/>
                    <a:pt x="84" y="60"/>
                  </a:cubicBezTo>
                  <a:cubicBezTo>
                    <a:pt x="87" y="47"/>
                    <a:pt x="85" y="34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1" y="12"/>
                    <a:pt x="60" y="4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5" y="0"/>
                    <a:pt x="42" y="0"/>
                    <a:pt x="4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9" name="Freeform 918"/>
            <p:cNvSpPr>
              <a:spLocks noEditPoints="1"/>
            </p:cNvSpPr>
            <p:nvPr/>
          </p:nvSpPr>
          <p:spPr bwMode="auto">
            <a:xfrm>
              <a:off x="3036" y="1576"/>
              <a:ext cx="124" cy="155"/>
            </a:xfrm>
            <a:custGeom>
              <a:avLst/>
              <a:gdLst>
                <a:gd name="T0" fmla="*/ 42 w 52"/>
                <a:gd name="T1" fmla="*/ 13 h 65"/>
                <a:gd name="T2" fmla="*/ 37 w 52"/>
                <a:gd name="T3" fmla="*/ 13 h 65"/>
                <a:gd name="T4" fmla="*/ 37 w 52"/>
                <a:gd name="T5" fmla="*/ 49 h 65"/>
                <a:gd name="T6" fmla="*/ 36 w 52"/>
                <a:gd name="T7" fmla="*/ 50 h 65"/>
                <a:gd name="T8" fmla="*/ 0 w 52"/>
                <a:gd name="T9" fmla="*/ 50 h 65"/>
                <a:gd name="T10" fmla="*/ 3 w 52"/>
                <a:gd name="T11" fmla="*/ 65 h 65"/>
                <a:gd name="T12" fmla="*/ 52 w 52"/>
                <a:gd name="T13" fmla="*/ 65 h 65"/>
                <a:gd name="T14" fmla="*/ 52 w 52"/>
                <a:gd name="T15" fmla="*/ 14 h 65"/>
                <a:gd name="T16" fmla="*/ 42 w 52"/>
                <a:gd name="T17" fmla="*/ 13 h 65"/>
                <a:gd name="T18" fmla="*/ 49 w 52"/>
                <a:gd name="T19" fmla="*/ 0 h 65"/>
                <a:gd name="T20" fmla="*/ 49 w 52"/>
                <a:gd name="T21" fmla="*/ 0 h 65"/>
                <a:gd name="T22" fmla="*/ 37 w 52"/>
                <a:gd name="T23" fmla="*/ 1 h 65"/>
                <a:gd name="T24" fmla="*/ 37 w 52"/>
                <a:gd name="T25" fmla="*/ 6 h 65"/>
                <a:gd name="T26" fmla="*/ 49 w 52"/>
                <a:gd name="T27" fmla="*/ 4 h 65"/>
                <a:gd name="T28" fmla="*/ 50 w 52"/>
                <a:gd name="T29" fmla="*/ 4 h 65"/>
                <a:gd name="T30" fmla="*/ 52 w 52"/>
                <a:gd name="T31" fmla="*/ 4 h 65"/>
                <a:gd name="T32" fmla="*/ 52 w 52"/>
                <a:gd name="T33" fmla="*/ 0 h 65"/>
                <a:gd name="T34" fmla="*/ 49 w 52"/>
                <a:gd name="T35" fmla="*/ 0 h 65"/>
                <a:gd name="T36" fmla="*/ 49 w 52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65">
                  <a:moveTo>
                    <a:pt x="42" y="13"/>
                  </a:moveTo>
                  <a:cubicBezTo>
                    <a:pt x="40" y="13"/>
                    <a:pt x="38" y="13"/>
                    <a:pt x="37" y="13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5"/>
                    <a:pt x="1" y="60"/>
                    <a:pt x="3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3"/>
                    <a:pt x="45" y="13"/>
                    <a:pt x="42" y="13"/>
                  </a:cubicBezTo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5" y="0"/>
                    <a:pt x="41" y="0"/>
                    <a:pt x="37" y="1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1" y="5"/>
                    <a:pt x="45" y="4"/>
                    <a:pt x="49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1" y="4"/>
                    <a:pt x="52" y="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0" name="Freeform 919"/>
            <p:cNvSpPr>
              <a:spLocks noEditPoints="1"/>
            </p:cNvSpPr>
            <p:nvPr/>
          </p:nvSpPr>
          <p:spPr bwMode="auto">
            <a:xfrm>
              <a:off x="3043" y="1576"/>
              <a:ext cx="119" cy="158"/>
            </a:xfrm>
            <a:custGeom>
              <a:avLst/>
              <a:gdLst>
                <a:gd name="T0" fmla="*/ 49 w 50"/>
                <a:gd name="T1" fmla="*/ 14 h 66"/>
                <a:gd name="T2" fmla="*/ 49 w 50"/>
                <a:gd name="T3" fmla="*/ 65 h 66"/>
                <a:gd name="T4" fmla="*/ 0 w 50"/>
                <a:gd name="T5" fmla="*/ 65 h 66"/>
                <a:gd name="T6" fmla="*/ 0 w 50"/>
                <a:gd name="T7" fmla="*/ 66 h 66"/>
                <a:gd name="T8" fmla="*/ 50 w 50"/>
                <a:gd name="T9" fmla="*/ 66 h 66"/>
                <a:gd name="T10" fmla="*/ 50 w 50"/>
                <a:gd name="T11" fmla="*/ 65 h 66"/>
                <a:gd name="T12" fmla="*/ 50 w 50"/>
                <a:gd name="T13" fmla="*/ 14 h 66"/>
                <a:gd name="T14" fmla="*/ 49 w 50"/>
                <a:gd name="T15" fmla="*/ 14 h 66"/>
                <a:gd name="T16" fmla="*/ 49 w 50"/>
                <a:gd name="T17" fmla="*/ 14 h 66"/>
                <a:gd name="T18" fmla="*/ 49 w 50"/>
                <a:gd name="T19" fmla="*/ 0 h 66"/>
                <a:gd name="T20" fmla="*/ 49 w 50"/>
                <a:gd name="T21" fmla="*/ 4 h 66"/>
                <a:gd name="T22" fmla="*/ 50 w 50"/>
                <a:gd name="T23" fmla="*/ 4 h 66"/>
                <a:gd name="T24" fmla="*/ 50 w 50"/>
                <a:gd name="T25" fmla="*/ 0 h 66"/>
                <a:gd name="T26" fmla="*/ 49 w 50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66">
                  <a:moveTo>
                    <a:pt x="49" y="14"/>
                  </a:moveTo>
                  <a:cubicBezTo>
                    <a:pt x="49" y="65"/>
                    <a:pt x="49" y="65"/>
                    <a:pt x="49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9" y="0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50" y="4"/>
                    <a:pt x="50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49" y="0"/>
                    <a:pt x="49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1" name="Freeform 920"/>
            <p:cNvSpPr>
              <a:spLocks noEditPoints="1"/>
            </p:cNvSpPr>
            <p:nvPr/>
          </p:nvSpPr>
          <p:spPr bwMode="auto">
            <a:xfrm>
              <a:off x="3036" y="1581"/>
              <a:ext cx="86" cy="112"/>
            </a:xfrm>
            <a:custGeom>
              <a:avLst/>
              <a:gdLst>
                <a:gd name="T0" fmla="*/ 36 w 36"/>
                <a:gd name="T1" fmla="*/ 12 h 47"/>
                <a:gd name="T2" fmla="*/ 35 w 36"/>
                <a:gd name="T3" fmla="*/ 12 h 47"/>
                <a:gd name="T4" fmla="*/ 35 w 36"/>
                <a:gd name="T5" fmla="*/ 46 h 47"/>
                <a:gd name="T6" fmla="*/ 0 w 36"/>
                <a:gd name="T7" fmla="*/ 46 h 47"/>
                <a:gd name="T8" fmla="*/ 0 w 36"/>
                <a:gd name="T9" fmla="*/ 46 h 47"/>
                <a:gd name="T10" fmla="*/ 0 w 36"/>
                <a:gd name="T11" fmla="*/ 47 h 47"/>
                <a:gd name="T12" fmla="*/ 36 w 36"/>
                <a:gd name="T13" fmla="*/ 47 h 47"/>
                <a:gd name="T14" fmla="*/ 36 w 36"/>
                <a:gd name="T15" fmla="*/ 12 h 47"/>
                <a:gd name="T16" fmla="*/ 36 w 36"/>
                <a:gd name="T17" fmla="*/ 0 h 47"/>
                <a:gd name="T18" fmla="*/ 35 w 36"/>
                <a:gd name="T19" fmla="*/ 0 h 47"/>
                <a:gd name="T20" fmla="*/ 35 w 36"/>
                <a:gd name="T21" fmla="*/ 4 h 47"/>
                <a:gd name="T22" fmla="*/ 36 w 36"/>
                <a:gd name="T23" fmla="*/ 4 h 47"/>
                <a:gd name="T24" fmla="*/ 36 w 36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47">
                  <a:moveTo>
                    <a:pt x="36" y="12"/>
                  </a:moveTo>
                  <a:cubicBezTo>
                    <a:pt x="35" y="12"/>
                    <a:pt x="35" y="12"/>
                    <a:pt x="35" y="1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6" y="4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2" name="Freeform 921"/>
            <p:cNvSpPr>
              <a:spLocks noEditPoints="1"/>
            </p:cNvSpPr>
            <p:nvPr/>
          </p:nvSpPr>
          <p:spPr bwMode="auto">
            <a:xfrm>
              <a:off x="3036" y="1578"/>
              <a:ext cx="88" cy="117"/>
            </a:xfrm>
            <a:custGeom>
              <a:avLst/>
              <a:gdLst>
                <a:gd name="T0" fmla="*/ 37 w 37"/>
                <a:gd name="T1" fmla="*/ 12 h 49"/>
                <a:gd name="T2" fmla="*/ 36 w 37"/>
                <a:gd name="T3" fmla="*/ 13 h 49"/>
                <a:gd name="T4" fmla="*/ 36 w 37"/>
                <a:gd name="T5" fmla="*/ 48 h 49"/>
                <a:gd name="T6" fmla="*/ 0 w 37"/>
                <a:gd name="T7" fmla="*/ 48 h 49"/>
                <a:gd name="T8" fmla="*/ 0 w 37"/>
                <a:gd name="T9" fmla="*/ 48 h 49"/>
                <a:gd name="T10" fmla="*/ 0 w 37"/>
                <a:gd name="T11" fmla="*/ 49 h 49"/>
                <a:gd name="T12" fmla="*/ 36 w 37"/>
                <a:gd name="T13" fmla="*/ 49 h 49"/>
                <a:gd name="T14" fmla="*/ 37 w 37"/>
                <a:gd name="T15" fmla="*/ 48 h 49"/>
                <a:gd name="T16" fmla="*/ 37 w 37"/>
                <a:gd name="T17" fmla="*/ 12 h 49"/>
                <a:gd name="T18" fmla="*/ 37 w 37"/>
                <a:gd name="T19" fmla="*/ 0 h 49"/>
                <a:gd name="T20" fmla="*/ 36 w 37"/>
                <a:gd name="T21" fmla="*/ 1 h 49"/>
                <a:gd name="T22" fmla="*/ 36 w 37"/>
                <a:gd name="T23" fmla="*/ 5 h 49"/>
                <a:gd name="T24" fmla="*/ 37 w 37"/>
                <a:gd name="T25" fmla="*/ 5 h 49"/>
                <a:gd name="T26" fmla="*/ 37 w 37"/>
                <a:gd name="T2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49">
                  <a:moveTo>
                    <a:pt x="37" y="12"/>
                  </a:moveTo>
                  <a:cubicBezTo>
                    <a:pt x="36" y="12"/>
                    <a:pt x="36" y="12"/>
                    <a:pt x="36" y="1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12"/>
                    <a:pt x="37" y="12"/>
                    <a:pt x="37" y="12"/>
                  </a:cubicBezTo>
                  <a:moveTo>
                    <a:pt x="37" y="0"/>
                  </a:moveTo>
                  <a:cubicBezTo>
                    <a:pt x="36" y="0"/>
                    <a:pt x="36" y="0"/>
                    <a:pt x="36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3" name="Freeform 922"/>
            <p:cNvSpPr/>
            <p:nvPr/>
          </p:nvSpPr>
          <p:spPr bwMode="auto">
            <a:xfrm>
              <a:off x="3046" y="1736"/>
              <a:ext cx="171" cy="31"/>
            </a:xfrm>
            <a:custGeom>
              <a:avLst/>
              <a:gdLst>
                <a:gd name="T0" fmla="*/ 72 w 72"/>
                <a:gd name="T1" fmla="*/ 0 h 13"/>
                <a:gd name="T2" fmla="*/ 0 w 72"/>
                <a:gd name="T3" fmla="*/ 0 h 13"/>
                <a:gd name="T4" fmla="*/ 4 w 72"/>
                <a:gd name="T5" fmla="*/ 8 h 13"/>
                <a:gd name="T6" fmla="*/ 8 w 72"/>
                <a:gd name="T7" fmla="*/ 13 h 13"/>
                <a:gd name="T8" fmla="*/ 59 w 72"/>
                <a:gd name="T9" fmla="*/ 13 h 13"/>
                <a:gd name="T10" fmla="*/ 72 w 72"/>
                <a:gd name="T11" fmla="*/ 5 h 13"/>
                <a:gd name="T12" fmla="*/ 72 w 72"/>
                <a:gd name="T13" fmla="*/ 1 h 13"/>
                <a:gd name="T14" fmla="*/ 72 w 72"/>
                <a:gd name="T15" fmla="*/ 0 h 13"/>
                <a:gd name="T16" fmla="*/ 72 w 7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3">
                  <a:moveTo>
                    <a:pt x="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5"/>
                    <a:pt x="4" y="8"/>
                  </a:cubicBezTo>
                  <a:cubicBezTo>
                    <a:pt x="5" y="10"/>
                    <a:pt x="6" y="11"/>
                    <a:pt x="8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7" y="13"/>
                    <a:pt x="72" y="13"/>
                    <a:pt x="72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4" name="Freeform 923"/>
            <p:cNvSpPr/>
            <p:nvPr/>
          </p:nvSpPr>
          <p:spPr bwMode="auto">
            <a:xfrm>
              <a:off x="3043" y="1734"/>
              <a:ext cx="179" cy="35"/>
            </a:xfrm>
            <a:custGeom>
              <a:avLst/>
              <a:gdLst>
                <a:gd name="T0" fmla="*/ 74 w 75"/>
                <a:gd name="T1" fmla="*/ 0 h 15"/>
                <a:gd name="T2" fmla="*/ 50 w 75"/>
                <a:gd name="T3" fmla="*/ 0 h 15"/>
                <a:gd name="T4" fmla="*/ 0 w 75"/>
                <a:gd name="T5" fmla="*/ 0 h 15"/>
                <a:gd name="T6" fmla="*/ 1 w 75"/>
                <a:gd name="T7" fmla="*/ 1 h 15"/>
                <a:gd name="T8" fmla="*/ 73 w 75"/>
                <a:gd name="T9" fmla="*/ 1 h 15"/>
                <a:gd name="T10" fmla="*/ 73 w 75"/>
                <a:gd name="T11" fmla="*/ 1 h 15"/>
                <a:gd name="T12" fmla="*/ 73 w 75"/>
                <a:gd name="T13" fmla="*/ 2 h 15"/>
                <a:gd name="T14" fmla="*/ 73 w 75"/>
                <a:gd name="T15" fmla="*/ 6 h 15"/>
                <a:gd name="T16" fmla="*/ 60 w 75"/>
                <a:gd name="T17" fmla="*/ 14 h 15"/>
                <a:gd name="T18" fmla="*/ 9 w 75"/>
                <a:gd name="T19" fmla="*/ 14 h 15"/>
                <a:gd name="T20" fmla="*/ 10 w 75"/>
                <a:gd name="T21" fmla="*/ 15 h 15"/>
                <a:gd name="T22" fmla="*/ 60 w 75"/>
                <a:gd name="T23" fmla="*/ 15 h 15"/>
                <a:gd name="T24" fmla="*/ 75 w 75"/>
                <a:gd name="T25" fmla="*/ 6 h 15"/>
                <a:gd name="T26" fmla="*/ 75 w 75"/>
                <a:gd name="T27" fmla="*/ 2 h 15"/>
                <a:gd name="T28" fmla="*/ 74 w 75"/>
                <a:gd name="T29" fmla="*/ 1 h 15"/>
                <a:gd name="T30" fmla="*/ 74 w 75"/>
                <a:gd name="T31" fmla="*/ 0 h 15"/>
                <a:gd name="T32" fmla="*/ 74 w 7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15">
                  <a:moveTo>
                    <a:pt x="74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14"/>
                    <a:pt x="68" y="14"/>
                    <a:pt x="6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1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5"/>
                    <a:pt x="75" y="15"/>
                    <a:pt x="75" y="6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5" name="Freeform 924"/>
            <p:cNvSpPr/>
            <p:nvPr/>
          </p:nvSpPr>
          <p:spPr bwMode="auto">
            <a:xfrm>
              <a:off x="3036" y="1581"/>
              <a:ext cx="84" cy="110"/>
            </a:xfrm>
            <a:custGeom>
              <a:avLst/>
              <a:gdLst>
                <a:gd name="T0" fmla="*/ 35 w 35"/>
                <a:gd name="T1" fmla="*/ 0 h 46"/>
                <a:gd name="T2" fmla="*/ 21 w 35"/>
                <a:gd name="T3" fmla="*/ 7 h 46"/>
                <a:gd name="T4" fmla="*/ 21 w 35"/>
                <a:gd name="T5" fmla="*/ 7 h 46"/>
                <a:gd name="T6" fmla="*/ 20 w 35"/>
                <a:gd name="T7" fmla="*/ 7 h 46"/>
                <a:gd name="T8" fmla="*/ 15 w 35"/>
                <a:gd name="T9" fmla="*/ 12 h 46"/>
                <a:gd name="T10" fmla="*/ 16 w 35"/>
                <a:gd name="T11" fmla="*/ 12 h 46"/>
                <a:gd name="T12" fmla="*/ 16 w 35"/>
                <a:gd name="T13" fmla="*/ 13 h 46"/>
                <a:gd name="T14" fmla="*/ 14 w 35"/>
                <a:gd name="T15" fmla="*/ 13 h 46"/>
                <a:gd name="T16" fmla="*/ 2 w 35"/>
                <a:gd name="T17" fmla="*/ 34 h 46"/>
                <a:gd name="T18" fmla="*/ 2 w 35"/>
                <a:gd name="T19" fmla="*/ 35 h 46"/>
                <a:gd name="T20" fmla="*/ 2 w 35"/>
                <a:gd name="T21" fmla="*/ 35 h 46"/>
                <a:gd name="T22" fmla="*/ 2 w 35"/>
                <a:gd name="T23" fmla="*/ 35 h 46"/>
                <a:gd name="T24" fmla="*/ 2 w 35"/>
                <a:gd name="T25" fmla="*/ 35 h 46"/>
                <a:gd name="T26" fmla="*/ 1 w 35"/>
                <a:gd name="T27" fmla="*/ 36 h 46"/>
                <a:gd name="T28" fmla="*/ 0 w 35"/>
                <a:gd name="T29" fmla="*/ 46 h 46"/>
                <a:gd name="T30" fmla="*/ 35 w 35"/>
                <a:gd name="T31" fmla="*/ 46 h 46"/>
                <a:gd name="T32" fmla="*/ 35 w 35"/>
                <a:gd name="T33" fmla="*/ 12 h 46"/>
                <a:gd name="T34" fmla="*/ 19 w 35"/>
                <a:gd name="T35" fmla="*/ 18 h 46"/>
                <a:gd name="T36" fmla="*/ 11 w 35"/>
                <a:gd name="T37" fmla="*/ 24 h 46"/>
                <a:gd name="T38" fmla="*/ 26 w 35"/>
                <a:gd name="T39" fmla="*/ 9 h 46"/>
                <a:gd name="T40" fmla="*/ 35 w 35"/>
                <a:gd name="T41" fmla="*/ 4 h 46"/>
                <a:gd name="T42" fmla="*/ 35 w 35"/>
                <a:gd name="T4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6">
                  <a:moveTo>
                    <a:pt x="35" y="0"/>
                  </a:moveTo>
                  <a:cubicBezTo>
                    <a:pt x="30" y="1"/>
                    <a:pt x="25" y="4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6" y="10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8" y="19"/>
                    <a:pt x="4" y="26"/>
                    <a:pt x="2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1" y="36"/>
                    <a:pt x="1" y="36"/>
                  </a:cubicBezTo>
                  <a:cubicBezTo>
                    <a:pt x="1" y="39"/>
                    <a:pt x="0" y="43"/>
                    <a:pt x="0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29" y="12"/>
                    <a:pt x="24" y="15"/>
                    <a:pt x="19" y="18"/>
                  </a:cubicBezTo>
                  <a:cubicBezTo>
                    <a:pt x="16" y="19"/>
                    <a:pt x="13" y="22"/>
                    <a:pt x="11" y="24"/>
                  </a:cubicBezTo>
                  <a:cubicBezTo>
                    <a:pt x="15" y="18"/>
                    <a:pt x="20" y="12"/>
                    <a:pt x="26" y="9"/>
                  </a:cubicBezTo>
                  <a:cubicBezTo>
                    <a:pt x="29" y="7"/>
                    <a:pt x="32" y="5"/>
                    <a:pt x="35" y="4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8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6" name="Freeform 925"/>
            <p:cNvSpPr/>
            <p:nvPr/>
          </p:nvSpPr>
          <p:spPr bwMode="auto">
            <a:xfrm>
              <a:off x="3084" y="1597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7" name="Freeform 926"/>
            <p:cNvSpPr/>
            <p:nvPr/>
          </p:nvSpPr>
          <p:spPr bwMode="auto">
            <a:xfrm>
              <a:off x="3069" y="1609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8" name="Freeform 927"/>
            <p:cNvSpPr>
              <a:spLocks noEditPoints="1"/>
            </p:cNvSpPr>
            <p:nvPr/>
          </p:nvSpPr>
          <p:spPr bwMode="auto">
            <a:xfrm>
              <a:off x="3039" y="1576"/>
              <a:ext cx="226" cy="234"/>
            </a:xfrm>
            <a:custGeom>
              <a:avLst/>
              <a:gdLst>
                <a:gd name="T0" fmla="*/ 37 w 95"/>
                <a:gd name="T1" fmla="*/ 97 h 98"/>
                <a:gd name="T2" fmla="*/ 38 w 95"/>
                <a:gd name="T3" fmla="*/ 97 h 98"/>
                <a:gd name="T4" fmla="*/ 37 w 95"/>
                <a:gd name="T5" fmla="*/ 97 h 98"/>
                <a:gd name="T6" fmla="*/ 37 w 95"/>
                <a:gd name="T7" fmla="*/ 96 h 98"/>
                <a:gd name="T8" fmla="*/ 37 w 95"/>
                <a:gd name="T9" fmla="*/ 97 h 98"/>
                <a:gd name="T10" fmla="*/ 37 w 95"/>
                <a:gd name="T11" fmla="*/ 96 h 98"/>
                <a:gd name="T12" fmla="*/ 95 w 95"/>
                <a:gd name="T13" fmla="*/ 64 h 98"/>
                <a:gd name="T14" fmla="*/ 74 w 95"/>
                <a:gd name="T15" fmla="*/ 90 h 98"/>
                <a:gd name="T16" fmla="*/ 48 w 95"/>
                <a:gd name="T17" fmla="*/ 98 h 98"/>
                <a:gd name="T18" fmla="*/ 48 w 95"/>
                <a:gd name="T19" fmla="*/ 98 h 98"/>
                <a:gd name="T20" fmla="*/ 74 w 95"/>
                <a:gd name="T21" fmla="*/ 90 h 98"/>
                <a:gd name="T22" fmla="*/ 95 w 95"/>
                <a:gd name="T23" fmla="*/ 64 h 98"/>
                <a:gd name="T24" fmla="*/ 1 w 95"/>
                <a:gd name="T25" fmla="*/ 37 h 98"/>
                <a:gd name="T26" fmla="*/ 1 w 95"/>
                <a:gd name="T27" fmla="*/ 37 h 98"/>
                <a:gd name="T28" fmla="*/ 0 w 95"/>
                <a:gd name="T29" fmla="*/ 38 h 98"/>
                <a:gd name="T30" fmla="*/ 1 w 95"/>
                <a:gd name="T31" fmla="*/ 37 h 98"/>
                <a:gd name="T32" fmla="*/ 1 w 95"/>
                <a:gd name="T33" fmla="*/ 37 h 98"/>
                <a:gd name="T34" fmla="*/ 1 w 95"/>
                <a:gd name="T35" fmla="*/ 37 h 98"/>
                <a:gd name="T36" fmla="*/ 1 w 95"/>
                <a:gd name="T37" fmla="*/ 37 h 98"/>
                <a:gd name="T38" fmla="*/ 1 w 95"/>
                <a:gd name="T39" fmla="*/ 37 h 98"/>
                <a:gd name="T40" fmla="*/ 90 w 95"/>
                <a:gd name="T41" fmla="*/ 23 h 98"/>
                <a:gd name="T42" fmla="*/ 90 w 95"/>
                <a:gd name="T43" fmla="*/ 23 h 98"/>
                <a:gd name="T44" fmla="*/ 90 w 95"/>
                <a:gd name="T45" fmla="*/ 23 h 98"/>
                <a:gd name="T46" fmla="*/ 90 w 95"/>
                <a:gd name="T47" fmla="*/ 23 h 98"/>
                <a:gd name="T48" fmla="*/ 90 w 95"/>
                <a:gd name="T49" fmla="*/ 23 h 98"/>
                <a:gd name="T50" fmla="*/ 59 w 95"/>
                <a:gd name="T51" fmla="*/ 1 h 98"/>
                <a:gd name="T52" fmla="*/ 60 w 95"/>
                <a:gd name="T53" fmla="*/ 1 h 98"/>
                <a:gd name="T54" fmla="*/ 60 w 95"/>
                <a:gd name="T55" fmla="*/ 1 h 98"/>
                <a:gd name="T56" fmla="*/ 60 w 95"/>
                <a:gd name="T57" fmla="*/ 1 h 98"/>
                <a:gd name="T58" fmla="*/ 59 w 95"/>
                <a:gd name="T59" fmla="*/ 1 h 98"/>
                <a:gd name="T60" fmla="*/ 48 w 95"/>
                <a:gd name="T61" fmla="*/ 0 h 98"/>
                <a:gd name="T62" fmla="*/ 1 w 95"/>
                <a:gd name="T63" fmla="*/ 36 h 98"/>
                <a:gd name="T64" fmla="*/ 13 w 95"/>
                <a:gd name="T65" fmla="*/ 15 h 98"/>
                <a:gd name="T66" fmla="*/ 14 w 95"/>
                <a:gd name="T67" fmla="*/ 14 h 98"/>
                <a:gd name="T68" fmla="*/ 19 w 95"/>
                <a:gd name="T69" fmla="*/ 9 h 98"/>
                <a:gd name="T70" fmla="*/ 20 w 95"/>
                <a:gd name="T71" fmla="*/ 9 h 98"/>
                <a:gd name="T72" fmla="*/ 34 w 95"/>
                <a:gd name="T73" fmla="*/ 2 h 98"/>
                <a:gd name="T74" fmla="*/ 35 w 95"/>
                <a:gd name="T75" fmla="*/ 2 h 98"/>
                <a:gd name="T76" fmla="*/ 36 w 95"/>
                <a:gd name="T77" fmla="*/ 1 h 98"/>
                <a:gd name="T78" fmla="*/ 48 w 95"/>
                <a:gd name="T79" fmla="*/ 0 h 98"/>
                <a:gd name="T80" fmla="*/ 48 w 95"/>
                <a:gd name="T81" fmla="*/ 0 h 98"/>
                <a:gd name="T82" fmla="*/ 48 w 95"/>
                <a:gd name="T83" fmla="*/ 0 h 98"/>
                <a:gd name="T84" fmla="*/ 48 w 95"/>
                <a:gd name="T85" fmla="*/ 0 h 98"/>
                <a:gd name="T86" fmla="*/ 48 w 95"/>
                <a:gd name="T8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" h="98">
                  <a:moveTo>
                    <a:pt x="37" y="97"/>
                  </a:move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8" y="97"/>
                    <a:pt x="37" y="97"/>
                  </a:cubicBezTo>
                  <a:moveTo>
                    <a:pt x="37" y="96"/>
                  </a:move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6"/>
                  </a:cubicBezTo>
                  <a:moveTo>
                    <a:pt x="95" y="64"/>
                  </a:moveTo>
                  <a:cubicBezTo>
                    <a:pt x="92" y="75"/>
                    <a:pt x="84" y="84"/>
                    <a:pt x="74" y="90"/>
                  </a:cubicBezTo>
                  <a:cubicBezTo>
                    <a:pt x="66" y="95"/>
                    <a:pt x="5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7" y="98"/>
                    <a:pt x="66" y="95"/>
                    <a:pt x="74" y="90"/>
                  </a:cubicBezTo>
                  <a:cubicBezTo>
                    <a:pt x="84" y="84"/>
                    <a:pt x="92" y="75"/>
                    <a:pt x="95" y="64"/>
                  </a:cubicBezTo>
                  <a:moveTo>
                    <a:pt x="1" y="37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0" y="38"/>
                    <a:pt x="0" y="38"/>
                  </a:cubicBezTo>
                  <a:cubicBezTo>
                    <a:pt x="0" y="38"/>
                    <a:pt x="1" y="38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moveTo>
                    <a:pt x="1" y="37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moveTo>
                    <a:pt x="90" y="23"/>
                  </a:move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59" y="1"/>
                  </a:moveTo>
                  <a:cubicBezTo>
                    <a:pt x="59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59" y="1"/>
                    <a:pt x="59" y="1"/>
                  </a:cubicBezTo>
                  <a:moveTo>
                    <a:pt x="48" y="0"/>
                  </a:moveTo>
                  <a:cubicBezTo>
                    <a:pt x="26" y="0"/>
                    <a:pt x="6" y="14"/>
                    <a:pt x="1" y="36"/>
                  </a:cubicBezTo>
                  <a:cubicBezTo>
                    <a:pt x="3" y="28"/>
                    <a:pt x="7" y="21"/>
                    <a:pt x="13" y="15"/>
                  </a:cubicBezTo>
                  <a:cubicBezTo>
                    <a:pt x="13" y="15"/>
                    <a:pt x="13" y="14"/>
                    <a:pt x="14" y="14"/>
                  </a:cubicBezTo>
                  <a:cubicBezTo>
                    <a:pt x="15" y="12"/>
                    <a:pt x="17" y="10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4" y="6"/>
                    <a:pt x="29" y="3"/>
                    <a:pt x="34" y="2"/>
                  </a:cubicBezTo>
                  <a:cubicBezTo>
                    <a:pt x="34" y="2"/>
                    <a:pt x="34" y="2"/>
                    <a:pt x="35" y="2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0" y="0"/>
                    <a:pt x="44" y="0"/>
                    <a:pt x="48" y="0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95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9" name="Freeform 928"/>
            <p:cNvSpPr/>
            <p:nvPr/>
          </p:nvSpPr>
          <p:spPr bwMode="auto">
            <a:xfrm>
              <a:off x="3162" y="1585"/>
              <a:ext cx="98" cy="184"/>
            </a:xfrm>
            <a:custGeom>
              <a:avLst/>
              <a:gdLst>
                <a:gd name="T0" fmla="*/ 0 w 41"/>
                <a:gd name="T1" fmla="*/ 0 h 77"/>
                <a:gd name="T2" fmla="*/ 0 w 41"/>
                <a:gd name="T3" fmla="*/ 10 h 77"/>
                <a:gd name="T4" fmla="*/ 27 w 41"/>
                <a:gd name="T5" fmla="*/ 30 h 77"/>
                <a:gd name="T6" fmla="*/ 33 w 41"/>
                <a:gd name="T7" fmla="*/ 64 h 77"/>
                <a:gd name="T8" fmla="*/ 33 w 41"/>
                <a:gd name="T9" fmla="*/ 64 h 77"/>
                <a:gd name="T10" fmla="*/ 28 w 41"/>
                <a:gd name="T11" fmla="*/ 77 h 77"/>
                <a:gd name="T12" fmla="*/ 40 w 41"/>
                <a:gd name="T13" fmla="*/ 55 h 77"/>
                <a:gd name="T14" fmla="*/ 40 w 41"/>
                <a:gd name="T15" fmla="*/ 55 h 77"/>
                <a:gd name="T16" fmla="*/ 41 w 41"/>
                <a:gd name="T17" fmla="*/ 45 h 77"/>
                <a:gd name="T18" fmla="*/ 41 w 41"/>
                <a:gd name="T19" fmla="*/ 44 h 77"/>
                <a:gd name="T20" fmla="*/ 34 w 41"/>
                <a:gd name="T21" fmla="*/ 21 h 77"/>
                <a:gd name="T22" fmla="*/ 7 w 41"/>
                <a:gd name="T23" fmla="*/ 1 h 77"/>
                <a:gd name="T24" fmla="*/ 0 w 41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77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1" y="13"/>
                    <a:pt x="21" y="20"/>
                    <a:pt x="27" y="30"/>
                  </a:cubicBezTo>
                  <a:cubicBezTo>
                    <a:pt x="33" y="40"/>
                    <a:pt x="35" y="52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2" y="69"/>
                    <a:pt x="30" y="73"/>
                    <a:pt x="28" y="77"/>
                  </a:cubicBezTo>
                  <a:cubicBezTo>
                    <a:pt x="34" y="71"/>
                    <a:pt x="38" y="63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2"/>
                    <a:pt x="41" y="48"/>
                    <a:pt x="41" y="45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36"/>
                    <a:pt x="39" y="28"/>
                    <a:pt x="34" y="21"/>
                  </a:cubicBezTo>
                  <a:cubicBezTo>
                    <a:pt x="28" y="11"/>
                    <a:pt x="18" y="4"/>
                    <a:pt x="7" y="1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0" name="Freeform 929"/>
            <p:cNvSpPr/>
            <p:nvPr/>
          </p:nvSpPr>
          <p:spPr bwMode="auto">
            <a:xfrm>
              <a:off x="3124" y="1585"/>
              <a:ext cx="36" cy="24"/>
            </a:xfrm>
            <a:custGeom>
              <a:avLst/>
              <a:gdLst>
                <a:gd name="T0" fmla="*/ 13 w 15"/>
                <a:gd name="T1" fmla="*/ 0 h 10"/>
                <a:gd name="T2" fmla="*/ 12 w 15"/>
                <a:gd name="T3" fmla="*/ 0 h 10"/>
                <a:gd name="T4" fmla="*/ 0 w 15"/>
                <a:gd name="T5" fmla="*/ 2 h 10"/>
                <a:gd name="T6" fmla="*/ 0 w 15"/>
                <a:gd name="T7" fmla="*/ 9 h 10"/>
                <a:gd name="T8" fmla="*/ 5 w 15"/>
                <a:gd name="T9" fmla="*/ 9 h 10"/>
                <a:gd name="T10" fmla="*/ 15 w 15"/>
                <a:gd name="T11" fmla="*/ 10 h 10"/>
                <a:gd name="T12" fmla="*/ 15 w 15"/>
                <a:gd name="T13" fmla="*/ 0 h 10"/>
                <a:gd name="T14" fmla="*/ 13 w 15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1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3" y="9"/>
                    <a:pt x="5" y="9"/>
                  </a:cubicBezTo>
                  <a:cubicBezTo>
                    <a:pt x="8" y="9"/>
                    <a:pt x="12" y="9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1" name="Freeform 930"/>
            <p:cNvSpPr/>
            <p:nvPr/>
          </p:nvSpPr>
          <p:spPr bwMode="auto">
            <a:xfrm>
              <a:off x="3160" y="1585"/>
              <a:ext cx="2" cy="24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10 h 10"/>
                <a:gd name="T6" fmla="*/ 1 w 1"/>
                <a:gd name="T7" fmla="*/ 10 h 10"/>
                <a:gd name="T8" fmla="*/ 1 w 1"/>
                <a:gd name="T9" fmla="*/ 0 h 10"/>
                <a:gd name="T10" fmla="*/ 0 w 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2" name="Freeform 931"/>
            <p:cNvSpPr/>
            <p:nvPr/>
          </p:nvSpPr>
          <p:spPr bwMode="auto">
            <a:xfrm>
              <a:off x="3120" y="1590"/>
              <a:ext cx="2" cy="19"/>
            </a:xfrm>
            <a:custGeom>
              <a:avLst/>
              <a:gdLst>
                <a:gd name="T0" fmla="*/ 1 w 1"/>
                <a:gd name="T1" fmla="*/ 0 h 8"/>
                <a:gd name="T2" fmla="*/ 0 w 1"/>
                <a:gd name="T3" fmla="*/ 0 h 8"/>
                <a:gd name="T4" fmla="*/ 0 w 1"/>
                <a:gd name="T5" fmla="*/ 8 h 8"/>
                <a:gd name="T6" fmla="*/ 1 w 1"/>
                <a:gd name="T7" fmla="*/ 8 h 8"/>
                <a:gd name="T8" fmla="*/ 1 w 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3" name="Freeform 932"/>
            <p:cNvSpPr/>
            <p:nvPr/>
          </p:nvSpPr>
          <p:spPr bwMode="auto">
            <a:xfrm>
              <a:off x="3122" y="1590"/>
              <a:ext cx="2" cy="19"/>
            </a:xfrm>
            <a:custGeom>
              <a:avLst/>
              <a:gdLst>
                <a:gd name="T0" fmla="*/ 1 w 1"/>
                <a:gd name="T1" fmla="*/ 0 h 8"/>
                <a:gd name="T2" fmla="*/ 0 w 1"/>
                <a:gd name="T3" fmla="*/ 0 h 8"/>
                <a:gd name="T4" fmla="*/ 0 w 1"/>
                <a:gd name="T5" fmla="*/ 8 h 8"/>
                <a:gd name="T6" fmla="*/ 1 w 1"/>
                <a:gd name="T7" fmla="*/ 7 h 8"/>
                <a:gd name="T8" fmla="*/ 1 w 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4" name="Freeform 933"/>
            <p:cNvSpPr/>
            <p:nvPr/>
          </p:nvSpPr>
          <p:spPr bwMode="auto">
            <a:xfrm>
              <a:off x="3062" y="1590"/>
              <a:ext cx="58" cy="48"/>
            </a:xfrm>
            <a:custGeom>
              <a:avLst/>
              <a:gdLst>
                <a:gd name="T0" fmla="*/ 24 w 24"/>
                <a:gd name="T1" fmla="*/ 0 h 20"/>
                <a:gd name="T2" fmla="*/ 15 w 24"/>
                <a:gd name="T3" fmla="*/ 5 h 20"/>
                <a:gd name="T4" fmla="*/ 0 w 24"/>
                <a:gd name="T5" fmla="*/ 20 h 20"/>
                <a:gd name="T6" fmla="*/ 8 w 24"/>
                <a:gd name="T7" fmla="*/ 14 h 20"/>
                <a:gd name="T8" fmla="*/ 24 w 24"/>
                <a:gd name="T9" fmla="*/ 8 h 20"/>
                <a:gd name="T10" fmla="*/ 24 w 24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0">
                  <a:moveTo>
                    <a:pt x="24" y="0"/>
                  </a:moveTo>
                  <a:cubicBezTo>
                    <a:pt x="21" y="1"/>
                    <a:pt x="18" y="3"/>
                    <a:pt x="15" y="5"/>
                  </a:cubicBezTo>
                  <a:cubicBezTo>
                    <a:pt x="9" y="8"/>
                    <a:pt x="4" y="14"/>
                    <a:pt x="0" y="20"/>
                  </a:cubicBezTo>
                  <a:cubicBezTo>
                    <a:pt x="2" y="18"/>
                    <a:pt x="5" y="15"/>
                    <a:pt x="8" y="14"/>
                  </a:cubicBezTo>
                  <a:cubicBezTo>
                    <a:pt x="13" y="11"/>
                    <a:pt x="18" y="8"/>
                    <a:pt x="24" y="8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5" name="Freeform 934"/>
            <p:cNvSpPr/>
            <p:nvPr/>
          </p:nvSpPr>
          <p:spPr bwMode="auto">
            <a:xfrm>
              <a:off x="3029" y="1550"/>
              <a:ext cx="257" cy="172"/>
            </a:xfrm>
            <a:custGeom>
              <a:avLst/>
              <a:gdLst>
                <a:gd name="T0" fmla="*/ 5 w 108"/>
                <a:gd name="T1" fmla="*/ 48 h 72"/>
                <a:gd name="T2" fmla="*/ 64 w 108"/>
                <a:gd name="T3" fmla="*/ 12 h 72"/>
                <a:gd name="T4" fmla="*/ 94 w 108"/>
                <a:gd name="T5" fmla="*/ 34 h 72"/>
                <a:gd name="T6" fmla="*/ 100 w 108"/>
                <a:gd name="T7" fmla="*/ 71 h 72"/>
                <a:gd name="T8" fmla="*/ 105 w 108"/>
                <a:gd name="T9" fmla="*/ 72 h 72"/>
                <a:gd name="T10" fmla="*/ 105 w 108"/>
                <a:gd name="T11" fmla="*/ 72 h 72"/>
                <a:gd name="T12" fmla="*/ 98 w 108"/>
                <a:gd name="T13" fmla="*/ 31 h 72"/>
                <a:gd name="T14" fmla="*/ 65 w 108"/>
                <a:gd name="T15" fmla="*/ 7 h 72"/>
                <a:gd name="T16" fmla="*/ 0 w 108"/>
                <a:gd name="T17" fmla="*/ 47 h 72"/>
                <a:gd name="T18" fmla="*/ 5 w 108"/>
                <a:gd name="T19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72">
                  <a:moveTo>
                    <a:pt x="5" y="48"/>
                  </a:moveTo>
                  <a:cubicBezTo>
                    <a:pt x="11" y="22"/>
                    <a:pt x="37" y="6"/>
                    <a:pt x="64" y="12"/>
                  </a:cubicBezTo>
                  <a:cubicBezTo>
                    <a:pt x="76" y="15"/>
                    <a:pt x="87" y="23"/>
                    <a:pt x="94" y="34"/>
                  </a:cubicBezTo>
                  <a:cubicBezTo>
                    <a:pt x="101" y="45"/>
                    <a:pt x="103" y="58"/>
                    <a:pt x="100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8" y="58"/>
                    <a:pt x="106" y="43"/>
                    <a:pt x="98" y="31"/>
                  </a:cubicBezTo>
                  <a:cubicBezTo>
                    <a:pt x="91" y="19"/>
                    <a:pt x="79" y="10"/>
                    <a:pt x="65" y="7"/>
                  </a:cubicBezTo>
                  <a:cubicBezTo>
                    <a:pt x="36" y="0"/>
                    <a:pt x="7" y="18"/>
                    <a:pt x="0" y="47"/>
                  </a:cubicBezTo>
                  <a:cubicBezTo>
                    <a:pt x="5" y="48"/>
                    <a:pt x="5" y="48"/>
                    <a:pt x="5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6" name="Freeform 935"/>
            <p:cNvSpPr/>
            <p:nvPr/>
          </p:nvSpPr>
          <p:spPr bwMode="auto">
            <a:xfrm>
              <a:off x="3000" y="1741"/>
              <a:ext cx="62" cy="55"/>
            </a:xfrm>
            <a:custGeom>
              <a:avLst/>
              <a:gdLst>
                <a:gd name="T0" fmla="*/ 11 w 26"/>
                <a:gd name="T1" fmla="*/ 21 h 23"/>
                <a:gd name="T2" fmla="*/ 22 w 26"/>
                <a:gd name="T3" fmla="*/ 14 h 23"/>
                <a:gd name="T4" fmla="*/ 26 w 26"/>
                <a:gd name="T5" fmla="*/ 10 h 23"/>
                <a:gd name="T6" fmla="*/ 23 w 26"/>
                <a:gd name="T7" fmla="*/ 6 h 23"/>
                <a:gd name="T8" fmla="*/ 20 w 26"/>
                <a:gd name="T9" fmla="*/ 1 h 23"/>
                <a:gd name="T10" fmla="*/ 15 w 26"/>
                <a:gd name="T11" fmla="*/ 2 h 23"/>
                <a:gd name="T12" fmla="*/ 3 w 26"/>
                <a:gd name="T13" fmla="*/ 9 h 23"/>
                <a:gd name="T14" fmla="*/ 2 w 26"/>
                <a:gd name="T15" fmla="*/ 18 h 23"/>
                <a:gd name="T16" fmla="*/ 2 w 26"/>
                <a:gd name="T17" fmla="*/ 18 h 23"/>
                <a:gd name="T18" fmla="*/ 11 w 26"/>
                <a:gd name="T1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3">
                  <a:moveTo>
                    <a:pt x="11" y="21"/>
                  </a:moveTo>
                  <a:cubicBezTo>
                    <a:pt x="15" y="19"/>
                    <a:pt x="19" y="17"/>
                    <a:pt x="22" y="14"/>
                  </a:cubicBezTo>
                  <a:cubicBezTo>
                    <a:pt x="24" y="13"/>
                    <a:pt x="25" y="12"/>
                    <a:pt x="26" y="10"/>
                  </a:cubicBezTo>
                  <a:cubicBezTo>
                    <a:pt x="25" y="8"/>
                    <a:pt x="24" y="7"/>
                    <a:pt x="23" y="6"/>
                  </a:cubicBezTo>
                  <a:cubicBezTo>
                    <a:pt x="22" y="4"/>
                    <a:pt x="21" y="3"/>
                    <a:pt x="20" y="1"/>
                  </a:cubicBezTo>
                  <a:cubicBezTo>
                    <a:pt x="18" y="0"/>
                    <a:pt x="16" y="1"/>
                    <a:pt x="15" y="2"/>
                  </a:cubicBezTo>
                  <a:cubicBezTo>
                    <a:pt x="11" y="4"/>
                    <a:pt x="7" y="6"/>
                    <a:pt x="3" y="9"/>
                  </a:cubicBezTo>
                  <a:cubicBezTo>
                    <a:pt x="0" y="11"/>
                    <a:pt x="0" y="14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5" y="21"/>
                    <a:pt x="8" y="23"/>
                    <a:pt x="11" y="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7" name="Freeform 936"/>
            <p:cNvSpPr/>
            <p:nvPr/>
          </p:nvSpPr>
          <p:spPr bwMode="auto">
            <a:xfrm>
              <a:off x="2836" y="1774"/>
              <a:ext cx="164" cy="110"/>
            </a:xfrm>
            <a:custGeom>
              <a:avLst/>
              <a:gdLst>
                <a:gd name="T0" fmla="*/ 9 w 69"/>
                <a:gd name="T1" fmla="*/ 44 h 46"/>
                <a:gd name="T2" fmla="*/ 69 w 69"/>
                <a:gd name="T3" fmla="*/ 7 h 46"/>
                <a:gd name="T4" fmla="*/ 68 w 69"/>
                <a:gd name="T5" fmla="*/ 6 h 46"/>
                <a:gd name="T6" fmla="*/ 68 w 69"/>
                <a:gd name="T7" fmla="*/ 6 h 46"/>
                <a:gd name="T8" fmla="*/ 65 w 69"/>
                <a:gd name="T9" fmla="*/ 0 h 46"/>
                <a:gd name="T10" fmla="*/ 5 w 69"/>
                <a:gd name="T11" fmla="*/ 37 h 46"/>
                <a:gd name="T12" fmla="*/ 1 w 69"/>
                <a:gd name="T13" fmla="*/ 44 h 46"/>
                <a:gd name="T14" fmla="*/ 1 w 69"/>
                <a:gd name="T15" fmla="*/ 44 h 46"/>
                <a:gd name="T16" fmla="*/ 9 w 69"/>
                <a:gd name="T17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6">
                  <a:moveTo>
                    <a:pt x="9" y="44"/>
                  </a:moveTo>
                  <a:cubicBezTo>
                    <a:pt x="69" y="7"/>
                    <a:pt x="69" y="7"/>
                    <a:pt x="69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4"/>
                    <a:pt x="66" y="2"/>
                    <a:pt x="65" y="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39"/>
                    <a:pt x="0" y="42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2" y="46"/>
                    <a:pt x="6" y="46"/>
                    <a:pt x="9" y="44"/>
                  </a:cubicBezTo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170680" y="4349115"/>
            <a:ext cx="47917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参考文献：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UML2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基础、建模与设计教程》             清华大学出版社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UML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和模式应用》                             机械工业出版社    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《UML基础与Rose建模教程》           人民邮电出版社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	    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维基百科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	    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博客文章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交互的参与者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263015" y="1337310"/>
            <a:ext cx="76828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tx1"/>
                </a:solidFill>
              </a:rPr>
              <a:t>表示方式：用对象符号表示，在矩形框中放置交互的参与者，显示交互的参与者的名称和它所属的类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语法：参与者名：类名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注意：虽然整个系统中可能有其他的对象，但只有涉及协作的对象才会被表示出来。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协作图中可能出现的4类对象：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存在于整个交互作用中的对象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在交互作用中创建的对象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在交互作用中销毁的对象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在加护作用中创建并销毁的对象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链接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263015" y="1337310"/>
            <a:ext cx="76828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tx1"/>
                </a:solidFill>
              </a:rPr>
              <a:t>表示方式：用直线表示。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一般情况下，一个链接就是一个关联实例。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消息可以通过链接进行流动。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消息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1530" y="1169035"/>
            <a:ext cx="7682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tx1"/>
                </a:solidFill>
              </a:rPr>
              <a:t>表示方式：依附于链接上的来由标记箭头和带顺序号的消息表达式表示。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箭头表示消息的方向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0990" y="2050415"/>
            <a:ext cx="58553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1.控制消息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表示方式：采用中括号表示。</a:t>
            </a:r>
            <a:endParaRPr lang="zh-CN" altLang="en-US"/>
          </a:p>
          <a:p>
            <a:r>
              <a:rPr lang="zh-CN" altLang="en-US"/>
              <a:t>当控制条件为真的时候消息才会被发送。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2.嵌套消息和自消息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当一个消息导致了另一个消息被发送的时候，第二个消息被称为嵌套在第一个消息里。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循环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69720" y="1835150"/>
            <a:ext cx="3785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tx1"/>
                </a:solidFill>
              </a:rPr>
              <a:t>与时序图中的循环类同。</a:t>
            </a:r>
            <a:endParaRPr lang="zh-CN">
              <a:solidFill>
                <a:schemeClr val="tx1"/>
              </a:solidFill>
            </a:endParaRPr>
          </a:p>
          <a:p>
            <a:r>
              <a:rPr lang="zh-CN">
                <a:solidFill>
                  <a:schemeClr val="tx1"/>
                </a:solidFill>
              </a:rPr>
              <a:t>表示方式：用“*”星号表示。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并发消息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69720" y="1835150"/>
            <a:ext cx="3785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tx1"/>
                </a:solidFill>
              </a:rPr>
              <a:t>顾名思义，就是几个消息被同事发送，编号是前半部分可以一样，后面采用字母表示。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410671" y="2222552"/>
            <a:ext cx="654025" cy="46152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787" y="210110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6948" y="1761779"/>
            <a:ext cx="101727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4499993" y="2061093"/>
            <a:ext cx="2621439" cy="386715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部署图</a:t>
            </a:r>
            <a:endParaRPr 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部署图概述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1530" y="1689100"/>
            <a:ext cx="76828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</a:rPr>
              <a:t>　　</a:t>
            </a:r>
            <a:r>
              <a:rPr lang="zh-CN">
                <a:solidFill>
                  <a:schemeClr val="tx1"/>
                </a:solidFill>
              </a:rPr>
              <a:t>部署图描述的是系统运行时的结构，展示了硬件的配置及其软件如何部署到网络结构中。一个系统模型只有一个部署图，部署图通常用来帮助理解分布式系统。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部署图元素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6600" y="1192530"/>
            <a:ext cx="70573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结点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结点是存在与运行时的代表计算机资源的物理元素，可以是硬件也可以是运行其上的软件系统，比如64主机、Windows server 2008操作系统、防火墙等。结点用三维盒装表示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304415"/>
            <a:ext cx="1960880" cy="254190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部署图元素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6600" y="1192530"/>
            <a:ext cx="70573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结点实例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结点实例名称格式如下</a:t>
            </a:r>
            <a:endParaRPr lang="zh-CN" altLang="en-US"/>
          </a:p>
          <a:p>
            <a:r>
              <a:rPr lang="zh-CN" altLang="en-US"/>
              <a:t>       Node Instance : node</a:t>
            </a:r>
            <a:endParaRPr lang="zh-CN" altLang="en-US"/>
          </a:p>
          <a:p>
            <a:r>
              <a:rPr lang="zh-CN" altLang="en-US"/>
              <a:t>   与结点的区别在于名称有下划线和结点类型前面有冒号，冒号前面可以有示例名称也可以没有示例名称，如下图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6290" y="2903855"/>
            <a:ext cx="2258695" cy="198755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部署图元素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6600" y="1192530"/>
            <a:ext cx="70573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物件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物件是软件开发过程中的产物，包括过程模型（比如用例图、设计图等等）、源代码、可执行程序、设计文档、测试报告、需求原型、用户手册等等。物件表示如下，带有关键字«artifact»和文档图标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165" y="2654935"/>
            <a:ext cx="1443355" cy="193802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文框 2"/>
          <p:cNvSpPr/>
          <p:nvPr/>
        </p:nvSpPr>
        <p:spPr>
          <a:xfrm>
            <a:off x="719455" y="1087120"/>
            <a:ext cx="374650" cy="330200"/>
          </a:xfrm>
          <a:prstGeom prst="frame">
            <a:avLst>
              <a:gd name="adj1" fmla="val 8786"/>
            </a:avLst>
          </a:prstGeom>
          <a:noFill/>
          <a:ln w="19050">
            <a:solidFill>
              <a:srgbClr val="79C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6350">
                  <a:solidFill>
                    <a:srgbClr val="4E8492">
                      <a:alpha val="50000"/>
                    </a:srgbClr>
                  </a:solidFill>
                </a:ln>
                <a:solidFill>
                  <a:srgbClr val="79CBD4"/>
                </a:solidFill>
                <a:effectLst>
                  <a:outerShdw blurRad="50800" dist="38100" dir="2700000" algn="tl" rotWithShape="0">
                    <a:srgbClr val="4E8492"/>
                  </a:outerShdw>
                </a:effectLst>
              </a:rPr>
              <a:t>1</a:t>
            </a:r>
            <a:endParaRPr lang="en-US" altLang="zh-CN" sz="24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rgbClr val="79CBD4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719455" y="1492250"/>
            <a:ext cx="374650" cy="330200"/>
          </a:xfrm>
          <a:prstGeom prst="frame">
            <a:avLst>
              <a:gd name="adj1" fmla="val 8786"/>
            </a:avLst>
          </a:prstGeom>
          <a:noFill/>
          <a:ln w="19050">
            <a:solidFill>
              <a:srgbClr val="79C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6350">
                  <a:solidFill>
                    <a:srgbClr val="4E8492">
                      <a:alpha val="50000"/>
                    </a:srgbClr>
                  </a:solidFill>
                </a:ln>
                <a:solidFill>
                  <a:srgbClr val="79CBD4"/>
                </a:solidFill>
                <a:effectLst>
                  <a:outerShdw blurRad="50800" dist="38100" dir="2700000" algn="tl" rotWithShape="0">
                    <a:srgbClr val="4E8492"/>
                  </a:outerShdw>
                </a:effectLst>
              </a:rPr>
              <a:t>2</a:t>
            </a:r>
            <a:endParaRPr lang="en-US" altLang="zh-CN" sz="24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rgbClr val="79CBD4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17" name="图文框 16"/>
          <p:cNvSpPr/>
          <p:nvPr/>
        </p:nvSpPr>
        <p:spPr>
          <a:xfrm>
            <a:off x="719455" y="1898015"/>
            <a:ext cx="374650" cy="330200"/>
          </a:xfrm>
          <a:prstGeom prst="frame">
            <a:avLst>
              <a:gd name="adj1" fmla="val 8786"/>
            </a:avLst>
          </a:prstGeom>
          <a:noFill/>
          <a:ln w="19050">
            <a:solidFill>
              <a:srgbClr val="79C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6350">
                  <a:solidFill>
                    <a:srgbClr val="4E8492">
                      <a:alpha val="50000"/>
                    </a:srgbClr>
                  </a:solidFill>
                </a:ln>
                <a:solidFill>
                  <a:srgbClr val="79CBD4"/>
                </a:solidFill>
                <a:effectLst>
                  <a:outerShdw blurRad="50800" dist="38100" dir="2700000" algn="tl" rotWithShape="0">
                    <a:srgbClr val="4E8492"/>
                  </a:outerShdw>
                </a:effectLst>
              </a:rPr>
              <a:t>3</a:t>
            </a:r>
            <a:endParaRPr lang="en-US" altLang="zh-CN" sz="24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rgbClr val="79CBD4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719455" y="2664460"/>
            <a:ext cx="374650" cy="330200"/>
          </a:xfrm>
          <a:prstGeom prst="frame">
            <a:avLst>
              <a:gd name="adj1" fmla="val 8786"/>
            </a:avLst>
          </a:prstGeom>
          <a:noFill/>
          <a:ln w="19050">
            <a:solidFill>
              <a:srgbClr val="79C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6350">
                  <a:solidFill>
                    <a:srgbClr val="4E8492">
                      <a:alpha val="50000"/>
                    </a:srgbClr>
                  </a:solidFill>
                </a:ln>
                <a:solidFill>
                  <a:srgbClr val="79CBD4"/>
                </a:solidFill>
                <a:effectLst>
                  <a:outerShdw blurRad="50800" dist="38100" dir="2700000" algn="tl" rotWithShape="0">
                    <a:srgbClr val="4E8492"/>
                  </a:outerShdw>
                </a:effectLst>
              </a:rPr>
              <a:t>4</a:t>
            </a:r>
            <a:endParaRPr lang="zh-CN" altLang="en-US" sz="24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rgbClr val="79CBD4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2775" y="244475"/>
            <a:ext cx="8280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600">
                <a:solidFill>
                  <a:srgbClr val="29529B"/>
                </a:solidFill>
              </a:rPr>
              <a:t>UML的五种视图：5种视图分别描述系统的一个方面，5种视图组合成UML语言完整的模型。</a:t>
            </a:r>
            <a:endParaRPr sz="1600">
              <a:solidFill>
                <a:srgbClr val="29529B"/>
              </a:solidFill>
            </a:endParaRPr>
          </a:p>
        </p:txBody>
      </p:sp>
      <p:sp>
        <p:nvSpPr>
          <p:cNvPr id="6" name="图文框 5"/>
          <p:cNvSpPr/>
          <p:nvPr/>
        </p:nvSpPr>
        <p:spPr>
          <a:xfrm>
            <a:off x="719455" y="3626485"/>
            <a:ext cx="374650" cy="330200"/>
          </a:xfrm>
          <a:prstGeom prst="frame">
            <a:avLst>
              <a:gd name="adj1" fmla="val 8786"/>
            </a:avLst>
          </a:prstGeom>
          <a:noFill/>
          <a:ln w="19050">
            <a:solidFill>
              <a:srgbClr val="79C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 dirty="0">
                <a:ln w="6350">
                  <a:solidFill>
                    <a:srgbClr val="4E8492">
                      <a:alpha val="50000"/>
                    </a:srgbClr>
                  </a:solidFill>
                </a:ln>
                <a:solidFill>
                  <a:srgbClr val="79CBD4"/>
                </a:solidFill>
                <a:effectLst>
                  <a:outerShdw blurRad="50800" dist="38100" dir="2700000" algn="tl" rotWithShape="0">
                    <a:srgbClr val="4E8492"/>
                  </a:outerShdw>
                </a:effectLst>
              </a:rPr>
              <a:t>5</a:t>
            </a:r>
            <a:endParaRPr lang="en-US" sz="24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rgbClr val="79CBD4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7145" y="1068070"/>
            <a:ext cx="7052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用例视图                        用户                                  描述系统应具备的功能。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87145" y="726440"/>
            <a:ext cx="5817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名称                            面向对象                                             功能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87145" y="1473200"/>
            <a:ext cx="4302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逻辑视图         </a:t>
            </a:r>
            <a:r>
              <a:rPr lang="zh-CN" altLang="en-US"/>
              <a:t>设计人员和开发人员     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87145" y="1878965"/>
            <a:ext cx="4302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组件视图                    </a:t>
            </a:r>
            <a:r>
              <a:rPr lang="zh-CN" altLang="en-US"/>
              <a:t>开发人员      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87145" y="2645410"/>
            <a:ext cx="4438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配置视图      开发人员、系统集成人员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87145" y="3607435"/>
            <a:ext cx="501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并发视图      开发人员、系统集成人员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017135" y="145415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描述用例视图中提出的系统功能的实现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09565" y="1822450"/>
            <a:ext cx="3175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</a:t>
            </a:r>
            <a:r>
              <a:rPr lang="zh-CN" altLang="en-US"/>
              <a:t>显示代码组件的组织结构。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09565" y="2292350"/>
            <a:ext cx="33762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显示系统的具体部署。部署是指将系统配置到由计算机和设备组成的物理结构上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09565" y="3469005"/>
            <a:ext cx="3610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显示系统的并发性，解决在并发系统中存在的通信和同步问题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6" grpId="0" bldLvl="0" animBg="1"/>
      <p:bldP spid="17" grpId="0" bldLvl="0" animBg="1"/>
      <p:bldP spid="18" grpId="0" bldLvl="0" animBg="1"/>
      <p:bldP spid="6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部署图元素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6600" y="1192530"/>
            <a:ext cx="70573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连接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结点之间的连线表示系统之间进行交互的通信路径，这个通信路径称为连接，如下图所示，连接中有网络协议。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9580" y="1840230"/>
            <a:ext cx="2205355" cy="31165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11530" y="2908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9529B"/>
                </a:solidFill>
              </a:rPr>
              <a:t>部署图元素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6600" y="1192530"/>
            <a:ext cx="70573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结点容器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一个结点可以包括其他的结点，比如组件或者物件，则称此结点为结点容器。如下图所示，结点包容了物件。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8525" y="2753360"/>
            <a:ext cx="4793615" cy="21336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3987800" y="2122805"/>
            <a:ext cx="3746500" cy="699135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r>
              <a:rPr lang="zh-CN" altLang="en-US" sz="2800"/>
              <a:t>类之间包含哪几种关系？请说出名字</a:t>
            </a:r>
            <a:endParaRPr lang="zh-CN" altLang="en-US" sz="2800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20986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9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3987800" y="2122805"/>
            <a:ext cx="3746500" cy="699135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r>
              <a:rPr lang="zh-CN" sz="2800">
                <a:sym typeface="+mn-ea"/>
              </a:rPr>
              <a:t>依赖关系、泛化关系、关联关系和实现关系</a:t>
            </a:r>
            <a:endParaRPr lang="zh-CN" altLang="en-US" sz="2800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20986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235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4005" y="3258820"/>
            <a:ext cx="235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聚合关系、组合关系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3987800" y="2122805"/>
            <a:ext cx="3746500" cy="699135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r>
              <a:rPr lang="en-US" altLang="zh-CN" sz="2800"/>
              <a:t>UML1.0</a:t>
            </a:r>
            <a:r>
              <a:rPr lang="zh-CN" altLang="en-US" sz="2800"/>
              <a:t>包含的九种图</a:t>
            </a:r>
            <a:endParaRPr lang="zh-CN" altLang="en-US" sz="2800"/>
          </a:p>
          <a:p>
            <a:r>
              <a:rPr lang="zh-CN" altLang="en-US" sz="2800"/>
              <a:t>并说出它们分别属于哪种视图</a:t>
            </a:r>
            <a:endParaRPr lang="zh-CN" altLang="en-US" sz="2800"/>
          </a:p>
          <a:p>
            <a:r>
              <a:rPr lang="en-US" altLang="zh-CN" sz="2800"/>
              <a:t>*</a:t>
            </a:r>
            <a:r>
              <a:rPr lang="zh-CN" altLang="en-US" sz="2800"/>
              <a:t>答对一半即可</a:t>
            </a:r>
            <a:endParaRPr lang="zh-CN" altLang="en-US" sz="2800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20986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9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3275330" y="1469390"/>
            <a:ext cx="6363970" cy="2889885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algn="l"/>
            <a:r>
              <a:rPr lang="zh-CN" altLang="en-US" sz="1400">
                <a:sym typeface="+mn-ea"/>
              </a:rPr>
              <a:t>1.用例图                      </a:t>
            </a:r>
            <a:r>
              <a:rPr lang="en-US" altLang="zh-CN" sz="1400">
                <a:sym typeface="+mn-ea"/>
              </a:rPr>
              <a:t>	                            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用例视图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2.静态图                                                                                                       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*逻辑视图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（1）类图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（2）对象图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3.交互图                                                                                                       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*组件视图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（1）序列图（顺序图）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（2）协作图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4.行为图： 描述系统的动态模型和对象之间的交互关系。        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配置视图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（1）状态图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（2）活动图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5.实现图                                                                                                       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并发视图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（1）构件图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（2）部署图</a:t>
            </a:r>
            <a:endParaRPr lang="zh-CN" altLang="en-US" sz="1400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15779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235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3987800" y="2122805"/>
            <a:ext cx="3746500" cy="699135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r>
              <a:rPr lang="zh-CN" altLang="en-US" sz="2800"/>
              <a:t>简述一下用例图的作用</a:t>
            </a:r>
            <a:endParaRPr lang="zh-CN" altLang="en-US" sz="2800"/>
          </a:p>
          <a:p>
            <a:r>
              <a:rPr lang="en-US" altLang="zh-CN" sz="2800">
                <a:solidFill>
                  <a:srgbClr val="FF0000"/>
                </a:solidFill>
              </a:rPr>
              <a:t>*</a:t>
            </a:r>
            <a:r>
              <a:rPr lang="zh-CN" altLang="en-US" sz="2800">
                <a:solidFill>
                  <a:srgbClr val="FF0000"/>
                </a:solidFill>
              </a:rPr>
              <a:t>描述中有点到关键词即算对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20986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9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20986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9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16705" y="1559560"/>
            <a:ext cx="42354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获取需求；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促进各阶段开发工作的进展；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对其它工作流起到指导作用</a:t>
            </a:r>
            <a:endParaRPr lang="zh-CN" altLang="en-US" sz="1400"/>
          </a:p>
          <a:p>
            <a:r>
              <a:rPr lang="zh-CN" altLang="en-US" sz="1400"/>
              <a:t>明确系统功能</a:t>
            </a:r>
            <a:endParaRPr lang="zh-CN" altLang="en-US" sz="1400"/>
          </a:p>
          <a:p>
            <a:r>
              <a:rPr lang="zh-CN" altLang="en-US" sz="1400"/>
              <a:t>为系统的功能清晰描述</a:t>
            </a:r>
            <a:endParaRPr lang="zh-CN" altLang="en-US" sz="1400"/>
          </a:p>
          <a:p>
            <a:r>
              <a:rPr lang="zh-CN" altLang="en-US" sz="1400"/>
              <a:t>为后阶段的开发工作打下基础</a:t>
            </a:r>
            <a:endParaRPr lang="zh-CN" altLang="en-US" sz="1400"/>
          </a:p>
          <a:p>
            <a:r>
              <a:rPr lang="zh-CN" altLang="en-US" sz="1400"/>
              <a:t>为系统测试打下基础</a:t>
            </a:r>
            <a:endParaRPr lang="zh-CN" altLang="en-US" sz="1400"/>
          </a:p>
          <a:p>
            <a:r>
              <a:rPr lang="zh-CN" altLang="en-US" sz="1400"/>
              <a:t>用于验证最终实现的系统是否符合客户的最初需求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4171950" y="3647440"/>
            <a:ext cx="2240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符合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条及以上即可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39"/>
          <p:cNvGrpSpPr/>
          <p:nvPr/>
        </p:nvGrpSpPr>
        <p:grpSpPr>
          <a:xfrm>
            <a:off x="6970395" y="753110"/>
            <a:ext cx="1296035" cy="1089660"/>
            <a:chOff x="3430101" y="3226787"/>
            <a:chExt cx="3316285" cy="2614669"/>
          </a:xfrm>
        </p:grpSpPr>
        <p:graphicFrame>
          <p:nvGraphicFramePr>
            <p:cNvPr id="41" name="图表 40"/>
            <p:cNvGraphicFramePr/>
            <p:nvPr/>
          </p:nvGraphicFramePr>
          <p:xfrm>
            <a:off x="3430101" y="3226787"/>
            <a:ext cx="3316285" cy="2614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 useBgFill="1">
          <p:nvSpPr>
            <p:cNvPr id="42" name="椭圆 41"/>
            <p:cNvSpPr/>
            <p:nvPr/>
          </p:nvSpPr>
          <p:spPr>
            <a:xfrm>
              <a:off x="4197058" y="3642936"/>
              <a:ext cx="1782374" cy="1782374"/>
            </a:xfrm>
            <a:prstGeom prst="ellipse">
              <a:avLst/>
            </a:prstGeom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369175" y="1079500"/>
            <a:ext cx="4984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95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7460" y="1941655"/>
            <a:ext cx="5420360" cy="3143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庄天杨：学习顺序图和协作图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。实际操作、绘图及资料查找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0766" y="3339290"/>
            <a:ext cx="4656455" cy="3143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章轩华：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学习部署图。实际操作、绘图及资料查找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7406" y="2688415"/>
            <a:ext cx="6436360" cy="3143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陆律宇：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学习状态图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。实际操作、绘图及资料查找。帮助组员安装软件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10711" y="4028900"/>
            <a:ext cx="4607560" cy="3143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蒋立：督促组员完成任务。最终完成文档检查核实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9435" y="3816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绩效评定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7460" y="1189815"/>
            <a:ext cx="6191885" cy="3143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寿嘉能：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学习用例图和类图。实际操作、绘图及资料查找。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9"/>
          <p:cNvGrpSpPr/>
          <p:nvPr/>
        </p:nvGrpSpPr>
        <p:grpSpPr>
          <a:xfrm>
            <a:off x="5974080" y="1554480"/>
            <a:ext cx="1296035" cy="1089660"/>
            <a:chOff x="3430101" y="3226787"/>
            <a:chExt cx="3316285" cy="2614669"/>
          </a:xfrm>
        </p:grpSpPr>
        <p:graphicFrame>
          <p:nvGraphicFramePr>
            <p:cNvPr id="5" name="图表 4"/>
            <p:cNvGraphicFramePr/>
            <p:nvPr/>
          </p:nvGraphicFramePr>
          <p:xfrm>
            <a:off x="3430101" y="3226787"/>
            <a:ext cx="3316285" cy="2614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 useBgFill="1">
          <p:nvSpPr>
            <p:cNvPr id="6" name="椭圆 5"/>
            <p:cNvSpPr/>
            <p:nvPr/>
          </p:nvSpPr>
          <p:spPr>
            <a:xfrm>
              <a:off x="4197058" y="3642936"/>
              <a:ext cx="1782374" cy="1782374"/>
            </a:xfrm>
            <a:prstGeom prst="ellipse">
              <a:avLst/>
            </a:prstGeom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2860" y="1880870"/>
            <a:ext cx="4984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39"/>
          <p:cNvGrpSpPr/>
          <p:nvPr/>
        </p:nvGrpSpPr>
        <p:grpSpPr>
          <a:xfrm>
            <a:off x="7158355" y="2318385"/>
            <a:ext cx="1296035" cy="1089660"/>
            <a:chOff x="3430101" y="3226787"/>
            <a:chExt cx="3316285" cy="2614669"/>
          </a:xfrm>
        </p:grpSpPr>
        <p:graphicFrame>
          <p:nvGraphicFramePr>
            <p:cNvPr id="29" name="图表 28"/>
            <p:cNvGraphicFramePr/>
            <p:nvPr/>
          </p:nvGraphicFramePr>
          <p:xfrm>
            <a:off x="3430101" y="3226787"/>
            <a:ext cx="3316285" cy="2614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 useBgFill="1">
          <p:nvSpPr>
            <p:cNvPr id="30" name="椭圆 29"/>
            <p:cNvSpPr/>
            <p:nvPr/>
          </p:nvSpPr>
          <p:spPr>
            <a:xfrm>
              <a:off x="4197058" y="3642936"/>
              <a:ext cx="1782374" cy="1782374"/>
            </a:xfrm>
            <a:prstGeom prst="ellipse">
              <a:avLst/>
            </a:prstGeom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557135" y="2644775"/>
            <a:ext cx="4984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87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2" name="组合 39"/>
          <p:cNvGrpSpPr/>
          <p:nvPr/>
        </p:nvGrpSpPr>
        <p:grpSpPr>
          <a:xfrm>
            <a:off x="5166995" y="2951480"/>
            <a:ext cx="1296035" cy="1089660"/>
            <a:chOff x="3430101" y="3226787"/>
            <a:chExt cx="3316285" cy="2614669"/>
          </a:xfrm>
        </p:grpSpPr>
        <p:graphicFrame>
          <p:nvGraphicFramePr>
            <p:cNvPr id="33" name="图表 32"/>
            <p:cNvGraphicFramePr/>
            <p:nvPr/>
          </p:nvGraphicFramePr>
          <p:xfrm>
            <a:off x="3430101" y="3226787"/>
            <a:ext cx="3316285" cy="2614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 useBgFill="1">
          <p:nvSpPr>
            <p:cNvPr id="34" name="椭圆 33"/>
            <p:cNvSpPr/>
            <p:nvPr/>
          </p:nvSpPr>
          <p:spPr>
            <a:xfrm>
              <a:off x="4197058" y="3642936"/>
              <a:ext cx="1782374" cy="1782374"/>
            </a:xfrm>
            <a:prstGeom prst="ellipse">
              <a:avLst/>
            </a:prstGeom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565775" y="3277870"/>
            <a:ext cx="4984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85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9"/>
          <p:cNvGrpSpPr/>
          <p:nvPr/>
        </p:nvGrpSpPr>
        <p:grpSpPr>
          <a:xfrm>
            <a:off x="6273800" y="3653790"/>
            <a:ext cx="1296035" cy="1089660"/>
            <a:chOff x="3430101" y="3226787"/>
            <a:chExt cx="3316285" cy="2614669"/>
          </a:xfrm>
        </p:grpSpPr>
        <p:graphicFrame>
          <p:nvGraphicFramePr>
            <p:cNvPr id="37" name="图表 36"/>
            <p:cNvGraphicFramePr/>
            <p:nvPr/>
          </p:nvGraphicFramePr>
          <p:xfrm>
            <a:off x="3430101" y="3226787"/>
            <a:ext cx="3316285" cy="2614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 useBgFill="1">
          <p:nvSpPr>
            <p:cNvPr id="38" name="椭圆 37"/>
            <p:cNvSpPr/>
            <p:nvPr/>
          </p:nvSpPr>
          <p:spPr>
            <a:xfrm>
              <a:off x="4197058" y="3642936"/>
              <a:ext cx="1782374" cy="1782374"/>
            </a:xfrm>
            <a:prstGeom prst="ellipse">
              <a:avLst/>
            </a:prstGeom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72580" y="3980180"/>
            <a:ext cx="4984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83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9" grpId="0"/>
      <p:bldP spid="62" grpId="0"/>
      <p:bldP spid="65" grpId="0"/>
      <p:bldP spid="3" grpId="0"/>
      <p:bldP spid="7" grpId="0"/>
      <p:bldP spid="31" grpId="0"/>
      <p:bldP spid="35" grpId="0"/>
      <p:bldP spid="3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739369" y="3111810"/>
            <a:ext cx="3060340" cy="507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702213" y="2314428"/>
            <a:ext cx="4031204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defTabSz="725170"/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THANKS FOR LISTENING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483768" y="1620748"/>
            <a:ext cx="5315941" cy="62611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62979" r="6584" b="10429"/>
          <a:stretch>
            <a:fillRect/>
          </a:stretch>
        </p:blipFill>
        <p:spPr>
          <a:xfrm>
            <a:off x="16437" y="2991614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>
            <a:off x="6309420" y="348574"/>
            <a:ext cx="1224136" cy="12237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>
            <a:off x="2632003" y="2148471"/>
            <a:ext cx="841699" cy="6119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50272" y="2927144"/>
            <a:ext cx="44805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汇报时间：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     汇报人：</a:t>
            </a:r>
            <a:r>
              <a:rPr lang="en-US" altLang="zh-CN" dirty="0"/>
              <a:t>G06</a:t>
            </a:r>
            <a:r>
              <a:rPr lang="zh-CN" altLang="en-US" dirty="0"/>
              <a:t>小组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49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49"/>
                            </p:stCondLst>
                            <p:childTnLst>
                              <p:par>
                                <p:cTn id="4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3735" y="29019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rgbClr val="29529B"/>
                </a:solidFill>
              </a:rPr>
              <a:t>五种视图包含以下九种图</a:t>
            </a:r>
            <a:r>
              <a:rPr lang="zh-CN" altLang="en-US">
                <a:solidFill>
                  <a:srgbClr val="29529B"/>
                </a:solidFill>
              </a:rPr>
              <a:t>：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6600" y="658495"/>
            <a:ext cx="7954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1.用例图（use case diagrams）                          </a:t>
            </a:r>
            <a:r>
              <a:rPr lang="en-US" altLang="zh-CN"/>
              <a:t>		             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用例视图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/>
              <a:t>2.静态图                                                                                                       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逻辑视图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/>
              <a:t>（1）类图（class diagrams）</a:t>
            </a:r>
            <a:endParaRPr lang="zh-CN" altLang="en-US"/>
          </a:p>
          <a:p>
            <a:pPr algn="l"/>
            <a:r>
              <a:rPr lang="zh-CN" altLang="en-US"/>
              <a:t>（2）对象图（object diagrams）</a:t>
            </a:r>
            <a:endParaRPr lang="zh-CN" altLang="en-US"/>
          </a:p>
          <a:p>
            <a:pPr algn="l"/>
            <a:r>
              <a:rPr lang="zh-CN" altLang="en-US"/>
              <a:t>3.交互图                                                                                                       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组件视图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/>
              <a:t>（1）序列图（顺序图）</a:t>
            </a:r>
            <a:endParaRPr lang="zh-CN" altLang="en-US"/>
          </a:p>
          <a:p>
            <a:pPr algn="l"/>
            <a:r>
              <a:rPr lang="zh-CN" altLang="en-US"/>
              <a:t>（2）协作图（Collaboration diagrams）</a:t>
            </a:r>
            <a:r>
              <a:rPr lang="en-US" altLang="zh-CN"/>
              <a:t>——</a:t>
            </a:r>
            <a:r>
              <a:rPr lang="zh-CN" altLang="en-US"/>
              <a:t>又称通信图</a:t>
            </a:r>
            <a:endParaRPr lang="zh-CN" altLang="en-US"/>
          </a:p>
          <a:p>
            <a:pPr algn="l"/>
            <a:r>
              <a:rPr lang="zh-CN" altLang="en-US"/>
              <a:t>4.行为图： 描述系统的动态模型和对象之间的交互关系。         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配置视图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/>
              <a:t>（1）状态图（Statechart diagrams）</a:t>
            </a:r>
            <a:endParaRPr lang="zh-CN" altLang="en-US"/>
          </a:p>
          <a:p>
            <a:pPr algn="l"/>
            <a:r>
              <a:rPr lang="zh-CN" altLang="en-US"/>
              <a:t>（2）活动图（Activity diagrams）</a:t>
            </a:r>
            <a:endParaRPr lang="zh-CN" altLang="en-US"/>
          </a:p>
          <a:p>
            <a:pPr algn="l"/>
            <a:r>
              <a:rPr lang="zh-CN" altLang="en-US"/>
              <a:t>5.实现图                                   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并发视图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/>
              <a:t>（1）构件图（Component diagrams）</a:t>
            </a:r>
            <a:endParaRPr lang="zh-CN" altLang="en-US"/>
          </a:p>
          <a:p>
            <a:pPr algn="l"/>
            <a:r>
              <a:rPr lang="zh-CN" altLang="en-US"/>
              <a:t>（2）部署图（Deployment diagrams）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07235" y="4801235"/>
            <a:ext cx="7061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——</a:t>
            </a:r>
            <a:r>
              <a:rPr lang="zh-CN" altLang="en-US" sz="1000">
                <a:solidFill>
                  <a:srgbClr val="FF0000"/>
                </a:solidFill>
              </a:rPr>
              <a:t>其中</a:t>
            </a:r>
            <a:r>
              <a:rPr lang="en-US" altLang="zh-CN" sz="1000">
                <a:solidFill>
                  <a:srgbClr val="FF0000"/>
                </a:solidFill>
              </a:rPr>
              <a:t>UML2.0</a:t>
            </a:r>
            <a:r>
              <a:rPr lang="zh-CN" altLang="en-US" sz="1000">
                <a:solidFill>
                  <a:srgbClr val="FF0000"/>
                </a:solidFill>
              </a:rPr>
              <a:t>在可视化建模方面进行了许多改革和创新新增了包图、组合结构图、交互概览图、时间图四种新图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3630" y="449707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4165" y="4464050"/>
            <a:ext cx="627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29529B"/>
                </a:solidFill>
              </a:rPr>
              <a:t>本节课主要讲的是用例图、类图、状态图、顺序图、协作图和部署图</a:t>
            </a:r>
            <a:endParaRPr lang="zh-CN" altLang="en-US" sz="1600">
              <a:solidFill>
                <a:srgbClr val="29529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80085" y="1987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一句话简述九种图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0085" y="1565275"/>
            <a:ext cx="647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类图：描述一些类、包的静态结构和它们之间的静态关系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80085" y="1984375"/>
            <a:ext cx="647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对象图：给出系统中一个对象的快照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80085" y="3979545"/>
            <a:ext cx="647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构件图：描述可以部署的软件构件（比如</a:t>
            </a:r>
            <a:r>
              <a:rPr lang="en-US" altLang="zh-CN" sz="1400"/>
              <a:t>jar</a:t>
            </a:r>
            <a:r>
              <a:rPr lang="zh-CN" altLang="en-US" sz="1400"/>
              <a:t>、</a:t>
            </a:r>
            <a:r>
              <a:rPr lang="en-US" altLang="zh-CN" sz="1400"/>
              <a:t>ejb</a:t>
            </a:r>
            <a:r>
              <a:rPr lang="zh-CN" altLang="en-US" sz="1400"/>
              <a:t>等）之间的静态关系</a:t>
            </a:r>
            <a:r>
              <a:rPr lang="en-US" altLang="zh-CN" sz="1400"/>
              <a:t>	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680085" y="4340225"/>
            <a:ext cx="647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部署图：描述一个系统的拓扑结构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80085" y="930910"/>
            <a:ext cx="7757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用例图：描述一系列角色和使用案例以及它们之间的关系，可以用来对一个系统的最基本的行为进行建模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680085" y="3568065"/>
            <a:ext cx="647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活动图：描述不同进程之间的动态接触，是使用用例图描述的行为的具现化。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680085" y="3209290"/>
            <a:ext cx="7343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状态图：描述一系列对象的内部状态的变化和转移，注意一个雷不能有两个不同的状态图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680085" y="2413635"/>
            <a:ext cx="647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顺序图：是一种相互作用图，描述不同对象之间信息传递的时序</a:t>
            </a:r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680085" y="2849245"/>
            <a:ext cx="647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协作图：是一种相互作用图，描述发出信息，接受信息的一系列对象的组织结构</a:t>
            </a:r>
            <a:endParaRPr lang="zh-CN" altLang="en-US" sz="140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410671" y="2222552"/>
            <a:ext cx="654025" cy="46152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787" y="210110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6948" y="1761779"/>
            <a:ext cx="1025922" cy="110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4499993" y="2061093"/>
            <a:ext cx="2621439" cy="386715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用例图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915920" y="3832225"/>
            <a:ext cx="4860290" cy="1151890"/>
          </a:xfrm>
          <a:prstGeom prst="rect">
            <a:avLst/>
          </a:prstGeom>
          <a:solidFill>
            <a:schemeClr val="bg1"/>
          </a:solidFill>
          <a:ln>
            <a:solidFill>
              <a:srgbClr val="2F5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87880" y="2715895"/>
            <a:ext cx="4968240" cy="899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505" y="1203960"/>
            <a:ext cx="5724525" cy="144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7010" y="474980"/>
            <a:ext cx="6229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在讲解用例图之前，我们先来了解一下用例模型。用例模型的基本组成有用例、参与者和系统。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8660" y="1242695"/>
            <a:ext cx="56388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其中用例是对包括变量在内的一组动作序列的描述，系统执行这些动作，并产生传递特定参与者的价值的可观察结果。这是UML对用例的正式定义，对我们初学者可能有点难懂。我们可以这样去理解，用例是参与者想要系统做的事情。对于对用例的命名，我们可以给用例取一个简单、描述性的名称，一般为带有动作性的词。用例在画图中用椭圆来表示，椭圆下面附上用例的名称。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885" y="1440815"/>
            <a:ext cx="1089660" cy="723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38045" y="2787015"/>
            <a:ext cx="48685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参与者很好理解。是指系统以外的，在使用系统或与系统交互中所扮演的角色。因此参与者可以是人，可以是事物，也可以是时间或其他系统等等。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780" y="2765425"/>
            <a:ext cx="883920" cy="800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75280" y="3815715"/>
            <a:ext cx="494157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系统边界是用来表示正在建模系统的边界。边界内表示系统的组成部分，边界外表示系统外部。系统边界在画图中用方框来表示，同时附上系统的名称，参与者画在边界的外面，用例画在边界里面。因为系统边界的作用有时候不是很明显，所以我个人理解，在画图时可省略。</a:t>
            </a:r>
            <a:endParaRPr lang="zh-CN" altLang="en-US" sz="1400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0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1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12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3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4.xml><?xml version="1.0" encoding="utf-8"?>
<p:tagLst xmlns:p="http://schemas.openxmlformats.org/presentationml/2006/main">
  <p:tag name="MH" val="20161022204303"/>
  <p:tag name="MH_LIBRARY" val="GRAPHIC"/>
</p:tagLst>
</file>

<file path=ppt/tags/tag15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6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17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8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9.xml><?xml version="1.0" encoding="utf-8"?>
<p:tagLst xmlns:p="http://schemas.openxmlformats.org/presentationml/2006/main">
  <p:tag name="MH" val="20161022204303"/>
  <p:tag name="MH_LIBRARY" val="GRAPHIC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0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1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22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3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4.xml><?xml version="1.0" encoding="utf-8"?>
<p:tagLst xmlns:p="http://schemas.openxmlformats.org/presentationml/2006/main">
  <p:tag name="MH" val="20161022204303"/>
  <p:tag name="MH_LIBRARY" val="GRAPHIC"/>
</p:tagLst>
</file>

<file path=ppt/tags/tag25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6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27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8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9.xml><?xml version="1.0" encoding="utf-8"?>
<p:tagLst xmlns:p="http://schemas.openxmlformats.org/presentationml/2006/main">
  <p:tag name="MH" val="20161022204303"/>
  <p:tag name="MH_LIBRARY" val="GRAPHIC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30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31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32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3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34.xml><?xml version="1.0" encoding="utf-8"?>
<p:tagLst xmlns:p="http://schemas.openxmlformats.org/presentationml/2006/main">
  <p:tag name="MH" val="20161022204303"/>
  <p:tag name="MH_LIBRARY" val="GRAPHIC"/>
</p:tagLst>
</file>

<file path=ppt/tags/tag35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36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37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8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39.xml><?xml version="1.0" encoding="utf-8"?>
<p:tagLst xmlns:p="http://schemas.openxmlformats.org/presentationml/2006/main">
  <p:tag name="MH" val="20161022204303"/>
  <p:tag name="MH_LIBRARY" val="GRAPHIC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40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41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42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43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44.xml><?xml version="1.0" encoding="utf-8"?>
<p:tagLst xmlns:p="http://schemas.openxmlformats.org/presentationml/2006/main">
  <p:tag name="MH" val="20161022204303"/>
  <p:tag name="MH_LIBRARY" val="GRAPHIC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65ADA9"/>
      </a:accent1>
      <a:accent2>
        <a:srgbClr val="8BB7D3"/>
      </a:accent2>
      <a:accent3>
        <a:srgbClr val="65ADA9"/>
      </a:accent3>
      <a:accent4>
        <a:srgbClr val="8BB7D3"/>
      </a:accent4>
      <a:accent5>
        <a:srgbClr val="65ADA9"/>
      </a:accent5>
      <a:accent6>
        <a:srgbClr val="8BB7D3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7025</Words>
  <Application>WPS 演示</Application>
  <PresentationFormat>全屏显示(16:9)</PresentationFormat>
  <Paragraphs>508</Paragraphs>
  <Slides>59</Slides>
  <Notes>19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8" baseType="lpstr">
      <vt:lpstr>Arial</vt:lpstr>
      <vt:lpstr>宋体</vt:lpstr>
      <vt:lpstr>Wingdings</vt:lpstr>
      <vt:lpstr>微软雅黑</vt:lpstr>
      <vt:lpstr>Glegoo</vt:lpstr>
      <vt:lpstr>Lato Light</vt:lpstr>
      <vt:lpstr>Mission Gothic Regular</vt:lpstr>
      <vt:lpstr>Calibri</vt:lpstr>
      <vt:lpstr>Open Sans</vt:lpstr>
      <vt:lpstr>仿宋_GB2312</vt:lpstr>
      <vt:lpstr>Agency FB</vt:lpstr>
      <vt:lpstr>微软雅黑 Light</vt:lpstr>
      <vt:lpstr>Calibri</vt:lpstr>
      <vt:lpstr>华文琥珀</vt:lpstr>
      <vt:lpstr>Clear Sans Light</vt:lpstr>
      <vt:lpstr>Arial Unicode MS</vt:lpstr>
      <vt:lpstr>AMGDT</vt:lpstr>
      <vt:lpstr>Regular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Administrator</dc:creator>
  <cp:lastModifiedBy>Hisashi Canon</cp:lastModifiedBy>
  <cp:revision>324</cp:revision>
  <dcterms:created xsi:type="dcterms:W3CDTF">2017-03-27T05:41:00Z</dcterms:created>
  <dcterms:modified xsi:type="dcterms:W3CDTF">2017-11-13T07:12:01Z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