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1" r:id="rId3"/>
    <p:sldId id="417" r:id="rId5"/>
    <p:sldId id="418" r:id="rId6"/>
    <p:sldId id="443" r:id="rId7"/>
    <p:sldId id="444" r:id="rId8"/>
    <p:sldId id="445" r:id="rId9"/>
    <p:sldId id="446" r:id="rId10"/>
    <p:sldId id="497" r:id="rId11"/>
    <p:sldId id="498" r:id="rId12"/>
    <p:sldId id="499" r:id="rId13"/>
    <p:sldId id="535" r:id="rId14"/>
    <p:sldId id="419" r:id="rId15"/>
    <p:sldId id="451" r:id="rId16"/>
    <p:sldId id="453" r:id="rId17"/>
    <p:sldId id="515" r:id="rId18"/>
    <p:sldId id="516" r:id="rId19"/>
    <p:sldId id="517" r:id="rId20"/>
    <p:sldId id="518" r:id="rId21"/>
    <p:sldId id="519" r:id="rId22"/>
    <p:sldId id="536" r:id="rId23"/>
    <p:sldId id="520" r:id="rId24"/>
    <p:sldId id="521" r:id="rId25"/>
    <p:sldId id="522" r:id="rId26"/>
    <p:sldId id="524" r:id="rId27"/>
    <p:sldId id="525" r:id="rId28"/>
    <p:sldId id="526" r:id="rId29"/>
    <p:sldId id="488" r:id="rId30"/>
    <p:sldId id="489" r:id="rId31"/>
    <p:sldId id="490" r:id="rId32"/>
    <p:sldId id="491" r:id="rId33"/>
    <p:sldId id="492" r:id="rId34"/>
    <p:sldId id="493" r:id="rId35"/>
    <p:sldId id="494" r:id="rId36"/>
    <p:sldId id="421"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29529B"/>
    <a:srgbClr val="2F5E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30" autoAdjust="0"/>
    <p:restoredTop sz="94660"/>
  </p:normalViewPr>
  <p:slideViewPr>
    <p:cSldViewPr>
      <p:cViewPr varScale="1">
        <p:scale>
          <a:sx n="85" d="100"/>
          <a:sy n="85" d="100"/>
        </p:scale>
        <p:origin x="-792" y="-84"/>
      </p:cViewPr>
      <p:guideLst>
        <p:guide orient="horz" pos="1649"/>
        <p:guide pos="2834"/>
      </p:guideLst>
    </p:cSldViewPr>
  </p:slideViewPr>
  <p:notesTextViewPr>
    <p:cViewPr>
      <p:scale>
        <a:sx n="100" d="100"/>
        <a:sy n="100" d="100"/>
      </p:scale>
      <p:origin x="0" y="0"/>
    </p:cViewPr>
  </p:notesTextViewPr>
  <p:sorterViewPr>
    <p:cViewPr>
      <p:scale>
        <a:sx n="44" d="100"/>
        <a:sy n="44"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2" Type="http://schemas.openxmlformats.org/officeDocument/2006/relationships/themeOverride" Target="../theme/themeOverrid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2" Type="http://schemas.openxmlformats.org/officeDocument/2006/relationships/themeOverride" Target="../theme/themeOverride5.xml"/><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92000"/>
              </a:srgbClr>
            </a:solidFill>
            <a:ln>
              <a:noFill/>
            </a:ln>
          </c:spPr>
          <c:explosion val="0"/>
          <c:dPt>
            <c:idx val="0"/>
            <c:bubble3D val="0"/>
            <c:spPr>
              <a:solidFill>
                <a:srgbClr val="C3D69B">
                  <a:alpha val="20000"/>
                </a:srgbClr>
              </a:solidFill>
              <a:ln w="19050">
                <a:noFill/>
              </a:ln>
              <a:effectLst>
                <a:innerShdw blurRad="101600" dist="50800" dir="13500000">
                  <a:prstClr val="black">
                    <a:alpha val="40000"/>
                  </a:prstClr>
                </a:innerShdw>
              </a:effectLst>
            </c:spPr>
          </c:dPt>
          <c:dPt>
            <c:idx val="1"/>
            <c:bubble3D val="0"/>
            <c:spPr>
              <a:solidFill>
                <a:srgbClr val="65ADA9">
                  <a:alpha val="60000"/>
                </a:srgbClr>
              </a:solidFill>
              <a:ln w="19050">
                <a:noFill/>
              </a:ln>
              <a:effectLst>
                <a:innerShdw blurRad="101600" dist="50800" dir="13500000">
                  <a:prstClr val="black">
                    <a:alpha val="40000"/>
                  </a:prstClr>
                </a:innerShdw>
              </a:effectLst>
            </c:spPr>
          </c:dPt>
          <c:dLbls>
            <c:delete val="1"/>
          </c:dLbls>
          <c:cat>
            <c:strRef>
              <c:f>Sheet1!$A$2:$A$3</c:f>
              <c:strCache>
                <c:ptCount val="2"/>
                <c:pt idx="0">
                  <c:v>第一季度</c:v>
                </c:pt>
                <c:pt idx="1">
                  <c:v>第二季度</c:v>
                </c:pt>
              </c:strCache>
            </c:strRef>
          </c:cat>
          <c:val>
            <c:numRef>
              <c:f>Sheet1!$B$2:$B$3</c:f>
              <c:numCache>
                <c:formatCode>General</c:formatCode>
                <c:ptCount val="2"/>
                <c:pt idx="0">
                  <c:v>5</c:v>
                </c:pt>
                <c:pt idx="1">
                  <c:v>95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lang="zh-CN">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92000"/>
              </a:srgbClr>
            </a:solidFill>
            <a:ln>
              <a:noFill/>
            </a:ln>
          </c:spPr>
          <c:explosion val="0"/>
          <c:dPt>
            <c:idx val="0"/>
            <c:bubble3D val="0"/>
            <c:spPr>
              <a:solidFill>
                <a:srgbClr val="C3D69B">
                  <a:alpha val="20000"/>
                </a:srgbClr>
              </a:solidFill>
              <a:ln w="19050">
                <a:noFill/>
              </a:ln>
              <a:effectLst>
                <a:innerShdw blurRad="101600" dist="50800" dir="13500000">
                  <a:prstClr val="black">
                    <a:alpha val="40000"/>
                  </a:prstClr>
                </a:innerShdw>
              </a:effectLst>
            </c:spPr>
          </c:dPt>
          <c:dPt>
            <c:idx val="1"/>
            <c:bubble3D val="0"/>
            <c:spPr>
              <a:solidFill>
                <a:srgbClr val="65ADA9">
                  <a:alpha val="60000"/>
                </a:srgbClr>
              </a:solidFill>
              <a:ln w="19050">
                <a:noFill/>
              </a:ln>
              <a:effectLst>
                <a:innerShdw blurRad="101600" dist="50800" dir="13500000">
                  <a:prstClr val="black">
                    <a:alpha val="40000"/>
                  </a:prstClr>
                </a:innerShdw>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c:v>
                </c:pt>
                <c:pt idx="1">
                  <c:v>90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lang="zh-CN">
          <a:latin typeface="+mn-lt"/>
          <a:ea typeface="+mn-ea"/>
          <a:cs typeface="+mn-ea"/>
          <a:sym typeface="+mn-lt"/>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92000"/>
              </a:srgbClr>
            </a:solidFill>
            <a:ln>
              <a:noFill/>
            </a:ln>
          </c:spPr>
          <c:explosion val="0"/>
          <c:dPt>
            <c:idx val="0"/>
            <c:bubble3D val="0"/>
            <c:spPr>
              <a:solidFill>
                <a:srgbClr val="C3D69B">
                  <a:alpha val="20000"/>
                </a:srgbClr>
              </a:solidFill>
              <a:ln w="19050">
                <a:noFill/>
              </a:ln>
              <a:effectLst>
                <a:innerShdw blurRad="101600" dist="50800" dir="13500000">
                  <a:prstClr val="black">
                    <a:alpha val="40000"/>
                  </a:prstClr>
                </a:innerShdw>
              </a:effectLst>
            </c:spPr>
          </c:dPt>
          <c:dPt>
            <c:idx val="1"/>
            <c:bubble3D val="0"/>
            <c:spPr>
              <a:solidFill>
                <a:srgbClr val="65ADA9">
                  <a:alpha val="60000"/>
                </a:srgbClr>
              </a:solidFill>
              <a:ln w="19050">
                <a:noFill/>
              </a:ln>
              <a:effectLst>
                <a:innerShdw blurRad="101600" dist="50800" dir="13500000">
                  <a:prstClr val="black">
                    <a:alpha val="40000"/>
                  </a:prstClr>
                </a:innerShdw>
              </a:effectLst>
            </c:spPr>
          </c:dPt>
          <c:dLbls>
            <c:delete val="1"/>
          </c:dLbls>
          <c:cat>
            <c:strRef>
              <c:f>Sheet1!$A$2:$A$3</c:f>
              <c:strCache>
                <c:ptCount val="2"/>
                <c:pt idx="0">
                  <c:v>第一季度</c:v>
                </c:pt>
                <c:pt idx="1">
                  <c:v>第二季度</c:v>
                </c:pt>
              </c:strCache>
            </c:strRef>
          </c:cat>
          <c:val>
            <c:numRef>
              <c:f>Sheet1!$B$2:$B$3</c:f>
              <c:numCache>
                <c:formatCode>General</c:formatCode>
                <c:ptCount val="2"/>
                <c:pt idx="0">
                  <c:v>13</c:v>
                </c:pt>
                <c:pt idx="1">
                  <c:v>87</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lang="zh-CN">
          <a:latin typeface="+mn-lt"/>
          <a:ea typeface="+mn-ea"/>
          <a:cs typeface="+mn-ea"/>
          <a:sym typeface="+mn-lt"/>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92000"/>
              </a:srgbClr>
            </a:solidFill>
            <a:ln>
              <a:noFill/>
            </a:ln>
          </c:spPr>
          <c:explosion val="0"/>
          <c:dPt>
            <c:idx val="0"/>
            <c:bubble3D val="0"/>
            <c:spPr>
              <a:solidFill>
                <a:srgbClr val="C3D69B">
                  <a:alpha val="20000"/>
                </a:srgbClr>
              </a:solidFill>
              <a:ln w="19050">
                <a:noFill/>
              </a:ln>
              <a:effectLst>
                <a:innerShdw blurRad="101600" dist="50800" dir="13500000">
                  <a:prstClr val="black">
                    <a:alpha val="40000"/>
                  </a:prstClr>
                </a:innerShdw>
              </a:effectLst>
            </c:spPr>
          </c:dPt>
          <c:dPt>
            <c:idx val="1"/>
            <c:bubble3D val="0"/>
            <c:spPr>
              <a:solidFill>
                <a:srgbClr val="65ADA9">
                  <a:alpha val="60000"/>
                </a:srgbClr>
              </a:solidFill>
              <a:ln w="19050">
                <a:noFill/>
              </a:ln>
              <a:effectLst>
                <a:innerShdw blurRad="101600" dist="50800" dir="13500000">
                  <a:prstClr val="black">
                    <a:alpha val="40000"/>
                  </a:prstClr>
                </a:innerShdw>
              </a:effectLst>
            </c:spPr>
          </c:dPt>
          <c:dLbls>
            <c:delete val="1"/>
          </c:dLbls>
          <c:cat>
            <c:strRef>
              <c:f>Sheet1!$A$2:$A$3</c:f>
              <c:strCache>
                <c:ptCount val="2"/>
                <c:pt idx="0">
                  <c:v>第一季度</c:v>
                </c:pt>
                <c:pt idx="1">
                  <c:v>第二季度</c:v>
                </c:pt>
              </c:strCache>
            </c:strRef>
          </c:cat>
          <c:val>
            <c:numRef>
              <c:f>Sheet1!$B$2:$B$3</c:f>
              <c:numCache>
                <c:formatCode>General</c:formatCode>
                <c:ptCount val="2"/>
                <c:pt idx="0">
                  <c:v>15</c:v>
                </c:pt>
                <c:pt idx="1">
                  <c:v>85</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lang="zh-CN">
          <a:latin typeface="+mn-lt"/>
          <a:ea typeface="+mn-ea"/>
          <a:cs typeface="+mn-ea"/>
          <a:sym typeface="+mn-lt"/>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00B0F0">
                <a:alpha val="92000"/>
              </a:srgbClr>
            </a:solidFill>
            <a:ln>
              <a:noFill/>
            </a:ln>
          </c:spPr>
          <c:explosion val="0"/>
          <c:dPt>
            <c:idx val="0"/>
            <c:bubble3D val="0"/>
            <c:spPr>
              <a:solidFill>
                <a:srgbClr val="C3D69B">
                  <a:alpha val="20000"/>
                </a:srgbClr>
              </a:solidFill>
              <a:ln w="19050">
                <a:noFill/>
              </a:ln>
              <a:effectLst>
                <a:innerShdw blurRad="101600" dist="50800" dir="13500000">
                  <a:prstClr val="black">
                    <a:alpha val="40000"/>
                  </a:prstClr>
                </a:innerShdw>
              </a:effectLst>
            </c:spPr>
          </c:dPt>
          <c:dPt>
            <c:idx val="1"/>
            <c:bubble3D val="0"/>
            <c:spPr>
              <a:solidFill>
                <a:srgbClr val="65ADA9">
                  <a:alpha val="60000"/>
                </a:srgbClr>
              </a:solidFill>
              <a:ln w="19050">
                <a:noFill/>
              </a:ln>
              <a:effectLst>
                <a:innerShdw blurRad="101600" dist="50800" dir="13500000">
                  <a:prstClr val="black">
                    <a:alpha val="40000"/>
                  </a:prstClr>
                </a:innerShdw>
              </a:effectLst>
            </c:spPr>
          </c:dPt>
          <c:dLbls>
            <c:delete val="1"/>
          </c:dLbls>
          <c:cat>
            <c:strRef>
              <c:f>Sheet1!$A$2:$A$3</c:f>
              <c:strCache>
                <c:ptCount val="2"/>
                <c:pt idx="0">
                  <c:v>第一季度</c:v>
                </c:pt>
                <c:pt idx="1">
                  <c:v>第二季度</c:v>
                </c:pt>
              </c:strCache>
            </c:strRef>
          </c:cat>
          <c:val>
            <c:numRef>
              <c:f>Sheet1!$B$2:$B$3</c:f>
              <c:numCache>
                <c:formatCode>General</c:formatCode>
                <c:ptCount val="2"/>
                <c:pt idx="0">
                  <c:v>17</c:v>
                </c:pt>
                <c:pt idx="1">
                  <c:v>83</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a:innerShdw blurRad="114300">
        <a:prstClr val="black"/>
      </a:innerShdw>
    </a:effectLst>
  </c:spPr>
  <c:txPr>
    <a:bodyPr/>
    <a:lstStyle/>
    <a:p>
      <a:pPr>
        <a:defRPr lang="zh-CN">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C3FD46-6A8B-42CE-AB66-7B6FA619B83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28641B-A909-494D-BC41-FA2C69D7D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528641B-A909-494D-BC41-FA2C69D7D8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2"/>
            <a:ext cx="2057400" cy="32920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2"/>
            <a:ext cx="6019800" cy="32920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第一节">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8" name="文本框 37"/>
          <p:cNvSpPr txBox="1"/>
          <p:nvPr userDrawn="1"/>
        </p:nvSpPr>
        <p:spPr>
          <a:xfrm>
            <a:off x="287524" y="124234"/>
            <a:ext cx="1369614" cy="315378"/>
          </a:xfrm>
          <a:prstGeom prst="rect">
            <a:avLst/>
          </a:prstGeom>
          <a:noFill/>
        </p:spPr>
        <p:txBody>
          <a:bodyPr wrap="none" lIns="68584" tIns="34292" rIns="68584" bIns="34292"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8" name="文本框 37"/>
          <p:cNvSpPr txBox="1"/>
          <p:nvPr userDrawn="1"/>
        </p:nvSpPr>
        <p:spPr>
          <a:xfrm>
            <a:off x="323528" y="124234"/>
            <a:ext cx="1369614" cy="315378"/>
          </a:xfrm>
          <a:prstGeom prst="rect">
            <a:avLst/>
          </a:prstGeom>
          <a:noFill/>
        </p:spPr>
        <p:txBody>
          <a:bodyPr wrap="none" lIns="68584" tIns="34292" rIns="68584" bIns="34292"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工作完成情况</a:t>
            </a:r>
            <a:endParaRPr lang="zh-CN" altLang="en-US" sz="1600" kern="1200" dirty="0">
              <a:solidFill>
                <a:schemeClr val="bg1"/>
              </a:solidFill>
              <a:latin typeface="+mn-lt"/>
              <a:ea typeface="微软雅黑" panose="020B0503020204020204" pitchFamily="34" charset="-122"/>
              <a:cs typeface="+mn-cs"/>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8" name="文本框 37"/>
          <p:cNvSpPr txBox="1"/>
          <p:nvPr userDrawn="1"/>
        </p:nvSpPr>
        <p:spPr>
          <a:xfrm>
            <a:off x="323528" y="132792"/>
            <a:ext cx="1369614" cy="315378"/>
          </a:xfrm>
          <a:prstGeom prst="rect">
            <a:avLst/>
          </a:prstGeom>
          <a:noFill/>
        </p:spPr>
        <p:txBody>
          <a:bodyPr wrap="none" lIns="68584" tIns="34292" rIns="68584" bIns="34292"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成功项目展示</a:t>
            </a:r>
            <a:endParaRPr lang="zh-CN" altLang="en-US" sz="1600" kern="1200" dirty="0">
              <a:solidFill>
                <a:schemeClr val="bg1"/>
              </a:solidFill>
              <a:latin typeface="+mn-lt"/>
              <a:ea typeface="微软雅黑" panose="020B0503020204020204" pitchFamily="34" charset="-122"/>
              <a:cs typeface="+mn-cs"/>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8" name="文本框 37"/>
          <p:cNvSpPr txBox="1"/>
          <p:nvPr userDrawn="1"/>
        </p:nvSpPr>
        <p:spPr>
          <a:xfrm>
            <a:off x="359532" y="124234"/>
            <a:ext cx="1369614" cy="315378"/>
          </a:xfrm>
          <a:prstGeom prst="rect">
            <a:avLst/>
          </a:prstGeom>
          <a:noFill/>
        </p:spPr>
        <p:txBody>
          <a:bodyPr wrap="none" lIns="68584" tIns="34292" rIns="68584" bIns="34292" rtlCol="0">
            <a:spAutoFit/>
          </a:bodyPr>
          <a:lstStyle/>
          <a:p>
            <a:pPr lvl="0"/>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明年工作计划</a:t>
            </a:r>
            <a:endPar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90119B5-5681-403A-890C-31B5DA309452}" type="datetime1">
              <a:rPr lang="zh-CN" altLang="en-US" smtClean="0"/>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BAEC3CBB-3DD3-44D7-A6CB-12C5A9732C6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5"/>
            <a:ext cx="7886700" cy="994172"/>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4767263"/>
            <a:ext cx="2057400" cy="273843"/>
          </a:xfrm>
        </p:spPr>
        <p:txBody>
          <a:bodyPr/>
          <a:lstStyle>
            <a:lvl1pPr>
              <a:defRPr/>
            </a:lvl1pPr>
          </a:lstStyle>
          <a:p>
            <a:fld id="{1F931BFC-FA3C-44C9-BDF3-A1EA94A517F2}" type="datetime1">
              <a:rPr lang="zh-CN" altLang="en-US"/>
            </a:fld>
            <a:endParaRPr lang="zh-CN" altLang="en-US" sz="1400" dirty="0">
              <a:solidFill>
                <a:schemeClr val="tx1"/>
              </a:solidFill>
            </a:endParaRPr>
          </a:p>
        </p:txBody>
      </p:sp>
      <p:sp>
        <p:nvSpPr>
          <p:cNvPr id="4" name="页脚占位符 3"/>
          <p:cNvSpPr>
            <a:spLocks noGrp="1"/>
          </p:cNvSpPr>
          <p:nvPr>
            <p:ph type="ftr" sz="quarter" idx="11"/>
          </p:nvPr>
        </p:nvSpPr>
        <p:spPr>
          <a:xfrm>
            <a:off x="3028950" y="4767263"/>
            <a:ext cx="3086100" cy="273843"/>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7263"/>
            <a:ext cx="2057400" cy="273843"/>
          </a:xfrm>
        </p:spPr>
        <p:txBody>
          <a:bodyPr/>
          <a:lstStyle>
            <a:lvl1pPr>
              <a:defRPr/>
            </a:lvl1pPr>
          </a:lstStyle>
          <a:p>
            <a:fld id="{2E9294EB-43AD-4253-9111-B513B7CCDA25}" type="slidenum">
              <a:rPr lang="zh-CN" altLang="en-US"/>
            </a:fld>
            <a:endParaRPr lang="zh-CN" altLang="en-US" sz="1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4"/>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
        <p:nvSpPr>
          <p:cNvPr id="10" name="Title 1"/>
          <p:cNvSpPr>
            <a:spLocks noGrp="1"/>
          </p:cNvSpPr>
          <p:nvPr>
            <p:ph type="title"/>
          </p:nvPr>
        </p:nvSpPr>
        <p:spPr>
          <a:xfrm>
            <a:off x="457201" y="285751"/>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endParaRPr lang="en-US" dirty="0"/>
          </a:p>
        </p:txBody>
      </p:sp>
      <p:sp>
        <p:nvSpPr>
          <p:cNvPr id="11" name="Text Placeholder 17"/>
          <p:cNvSpPr>
            <a:spLocks noGrp="1"/>
          </p:cNvSpPr>
          <p:nvPr>
            <p:ph type="body" sz="quarter" idx="23"/>
          </p:nvPr>
        </p:nvSpPr>
        <p:spPr>
          <a:xfrm>
            <a:off x="2057401"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1" y="285751"/>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endParaRPr lang="en-US" dirty="0"/>
          </a:p>
        </p:txBody>
      </p:sp>
      <p:sp>
        <p:nvSpPr>
          <p:cNvPr id="12" name="Text Placeholder 17"/>
          <p:cNvSpPr>
            <a:spLocks noGrp="1"/>
          </p:cNvSpPr>
          <p:nvPr>
            <p:ph type="body" sz="quarter" idx="23"/>
          </p:nvPr>
        </p:nvSpPr>
        <p:spPr>
          <a:xfrm>
            <a:off x="2057401"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4"/>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1" y="1295400"/>
            <a:ext cx="2552878" cy="3562350"/>
          </a:xfrm>
          <a:prstGeom prst="rect">
            <a:avLst/>
          </a:prstGeom>
        </p:spPr>
      </p:pic>
      <p:sp>
        <p:nvSpPr>
          <p:cNvPr id="19" name="Picture Placeholder 20"/>
          <p:cNvSpPr>
            <a:spLocks noGrp="1"/>
          </p:cNvSpPr>
          <p:nvPr>
            <p:ph type="pic" sz="quarter" idx="25"/>
          </p:nvPr>
        </p:nvSpPr>
        <p:spPr>
          <a:xfrm>
            <a:off x="3505200" y="1676402"/>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1" y="3181353"/>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1" y="3706833"/>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4"/>
            <a:ext cx="3505200" cy="357187"/>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2"/>
            <a:ext cx="3581400" cy="857250"/>
          </a:xfrm>
        </p:spPr>
        <p:txBody>
          <a:bodyPr>
            <a:normAutofit/>
          </a:bodyPr>
          <a:lstStyle>
            <a:lvl1pPr algn="l">
              <a:defRPr sz="2800">
                <a:solidFill>
                  <a:srgbClr val="48597F"/>
                </a:solidFill>
                <a:latin typeface="Lato Light"/>
                <a:cs typeface="Lato Light"/>
              </a:defRPr>
            </a:lvl1pPr>
          </a:lstStyle>
          <a:p>
            <a:r>
              <a:rPr lang="en-US" dirty="0"/>
              <a:t>Click to edit Master title style</a:t>
            </a:r>
            <a:endParaRPr lang="en-US" dirty="0"/>
          </a:p>
        </p:txBody>
      </p:sp>
      <p:sp>
        <p:nvSpPr>
          <p:cNvPr id="13" name="Text Placeholder 17"/>
          <p:cNvSpPr>
            <a:spLocks noGrp="1"/>
          </p:cNvSpPr>
          <p:nvPr>
            <p:ph type="body" sz="quarter" idx="23"/>
          </p:nvPr>
        </p:nvSpPr>
        <p:spPr>
          <a:xfrm>
            <a:off x="5105402"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000">
        <p:checker/>
      </p:transition>
    </mc:Choice>
    <mc:Fallback>
      <p:transition spd="slow">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1557"/>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67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67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4"/>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7"/>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7" y="1151334"/>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7" y="1631157"/>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2"/>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276747B-C934-4A29-B9D2-0B4A2BD73C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AC0BC9-B0E5-477C-8980-057E56B69FA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3"/>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47B-C934-4A29-B9D2-0B4A2BD73C3B}"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3"/>
          </a:xfrm>
          <a:prstGeom prst="rect">
            <a:avLst/>
          </a:prstGeom>
        </p:spPr>
        <p:txBody>
          <a:bodyPr vert="horz" lIns="91440" tIns="45720" rIns="91440" bIns="45720" rtlCol="0" anchor="ctr"/>
          <a:lstStyle>
            <a:lvl1pPr algn="r">
              <a:defRPr sz="1200">
                <a:solidFill>
                  <a:schemeClr val="tx1">
                    <a:tint val="75000"/>
                  </a:schemeClr>
                </a:solidFill>
              </a:defRPr>
            </a:lvl1pPr>
          </a:lstStyle>
          <a:p>
            <a:fld id="{98AC0BC9-B0E5-477C-8980-057E56B69FA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3.xml"/><Relationship Id="rId7" Type="http://schemas.openxmlformats.org/officeDocument/2006/relationships/tags" Target="../tags/tag15.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23.xml"/><Relationship Id="rId7" Type="http://schemas.openxmlformats.org/officeDocument/2006/relationships/tags" Target="../tags/tag20.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3.xml"/><Relationship Id="rId7"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openxmlformats.org/officeDocument/2006/relationships/chart" Target="../charts/chart5.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a:off x="-1193646" y="-622569"/>
            <a:ext cx="3272644" cy="3145276"/>
          </a:xfrm>
          <a:prstGeom prst="rect">
            <a:avLst/>
          </a:prstGeom>
        </p:spPr>
      </p:pic>
      <p:sp>
        <p:nvSpPr>
          <p:cNvPr id="13" name="Rectangle 4"/>
          <p:cNvSpPr txBox="1">
            <a:spLocks noChangeArrowheads="1"/>
          </p:cNvSpPr>
          <p:nvPr/>
        </p:nvSpPr>
        <p:spPr bwMode="auto">
          <a:xfrm>
            <a:off x="3657321" y="2760265"/>
            <a:ext cx="3060340" cy="507419"/>
          </a:xfrm>
          <a:prstGeom prst="rect">
            <a:avLst/>
          </a:prstGeom>
          <a:noFill/>
          <a:ln>
            <a:noFill/>
          </a:ln>
          <a:effec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bamboo">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828600" y="1132034"/>
            <a:ext cx="609600" cy="609412"/>
          </a:xfrm>
          <a:prstGeom prst="rect">
            <a:avLst/>
          </a:prstGeom>
        </p:spPr>
      </p:pic>
      <p:sp>
        <p:nvSpPr>
          <p:cNvPr id="17" name="Rectangle 20"/>
          <p:cNvSpPr>
            <a:spLocks noChangeArrowheads="1"/>
          </p:cNvSpPr>
          <p:nvPr/>
        </p:nvSpPr>
        <p:spPr bwMode="auto">
          <a:xfrm>
            <a:off x="3943350" y="2448560"/>
            <a:ext cx="248793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r" defTabSz="725170"/>
            <a:r>
              <a:rPr lang="zh-CN" altLang="zh-CN" sz="1600" dirty="0">
                <a:solidFill>
                  <a:schemeClr val="tx1">
                    <a:lumMod val="75000"/>
                    <a:lumOff val="25000"/>
                  </a:schemeClr>
                </a:solidFill>
                <a:latin typeface="Agency FB" panose="020B0503020202020204" pitchFamily="34" charset="0"/>
              </a:rPr>
              <a:t>对象图、构件图、包图</a:t>
            </a:r>
            <a:endParaRPr lang="zh-CN" altLang="zh-CN" sz="1600" dirty="0">
              <a:solidFill>
                <a:schemeClr val="tx1">
                  <a:lumMod val="75000"/>
                  <a:lumOff val="25000"/>
                </a:schemeClr>
              </a:solidFill>
            </a:endParaRPr>
          </a:p>
        </p:txBody>
      </p:sp>
      <p:sp>
        <p:nvSpPr>
          <p:cNvPr id="18" name="TextBox 5"/>
          <p:cNvSpPr txBox="1"/>
          <p:nvPr/>
        </p:nvSpPr>
        <p:spPr>
          <a:xfrm>
            <a:off x="2483768" y="1620748"/>
            <a:ext cx="5315941" cy="626110"/>
          </a:xfrm>
          <a:prstGeom prst="rect">
            <a:avLst/>
          </a:prstGeom>
          <a:noFill/>
        </p:spPr>
        <p:txBody>
          <a:bodyPr wrap="square" lIns="72554" tIns="36277" rIns="72554" bIns="36277" rtlCol="0">
            <a:spAutoFit/>
          </a:bodyPr>
          <a:lstStyle/>
          <a:p>
            <a:pPr algn="r"/>
            <a:r>
              <a:rPr lang="en-US" sz="3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UML</a:t>
            </a:r>
            <a:r>
              <a:rPr lang="zh-CN" altLang="en-US" sz="3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基础②</a:t>
            </a:r>
            <a:r>
              <a:rPr lang="en-US" altLang="zh-CN" sz="3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endParaRPr lang="en-US" altLang="zh-CN" sz="36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 name="TextBox 4"/>
          <p:cNvSpPr txBox="1"/>
          <p:nvPr/>
        </p:nvSpPr>
        <p:spPr>
          <a:xfrm>
            <a:off x="3743908" y="357651"/>
            <a:ext cx="2469139" cy="1453515"/>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r" eaLnBrk="1" hangingPunct="1">
              <a:lnSpc>
                <a:spcPct val="150000"/>
              </a:lnSpc>
            </a:pPr>
            <a:r>
              <a:rPr lang="en-US" altLang="zh-CN" sz="6000" dirty="0">
                <a:solidFill>
                  <a:schemeClr val="accent1"/>
                </a:solidFill>
                <a:latin typeface="华文琥珀" panose="02010800040101010101" pitchFamily="2" charset="-122"/>
                <a:ea typeface="华文琥珀" panose="02010800040101010101" pitchFamily="2" charset="-122"/>
              </a:rPr>
              <a:t>2017</a:t>
            </a:r>
            <a:endParaRPr lang="id-ID" altLang="zh-CN" sz="4800" dirty="0">
              <a:solidFill>
                <a:schemeClr val="accent1"/>
              </a:solidFill>
              <a:latin typeface="华文琥珀" panose="02010800040101010101" pitchFamily="2" charset="-122"/>
              <a:ea typeface="华文琥珀" panose="02010800040101010101" pitchFamily="2" charset="-122"/>
              <a:cs typeface="Clear Sans Light" pitchFamily="34" charset="0"/>
            </a:endParaRPr>
          </a:p>
        </p:txBody>
      </p:sp>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6969654" y="2922371"/>
            <a:ext cx="3004912" cy="3145276"/>
          </a:xfrm>
          <a:prstGeom prst="rect">
            <a:avLst/>
          </a:prstGeom>
        </p:spPr>
      </p:pic>
      <p:pic>
        <p:nvPicPr>
          <p:cNvPr id="22" name="图片 21"/>
          <p:cNvPicPr>
            <a:picLocks noChangeAspect="1"/>
          </p:cNvPicPr>
          <p:nvPr/>
        </p:nvPicPr>
        <p:blipFill rotWithShape="1">
          <a:blip r:embed="rId5" cstate="print">
            <a:extLst>
              <a:ext uri="{28A0092B-C50C-407E-A947-70E740481C1C}">
                <a14:useLocalDpi xmlns:a14="http://schemas.microsoft.com/office/drawing/2010/main" val="0"/>
              </a:ext>
            </a:extLst>
          </a:blip>
          <a:srcRect l="11545" t="62979" r="6584" b="10429"/>
          <a:stretch>
            <a:fillRect/>
          </a:stretch>
        </p:blipFill>
        <p:spPr>
          <a:xfrm>
            <a:off x="16437" y="2991614"/>
            <a:ext cx="4015503" cy="1955667"/>
          </a:xfrm>
          <a:prstGeom prst="rect">
            <a:avLst/>
          </a:prstGeom>
        </p:spPr>
      </p:pic>
      <p:pic>
        <p:nvPicPr>
          <p:cNvPr id="23" name="图片 22"/>
          <p:cNvPicPr>
            <a:picLocks noChangeAspect="1"/>
          </p:cNvPicPr>
          <p:nvPr/>
        </p:nvPicPr>
        <p:blipFill rotWithShape="1">
          <a:blip r:embed="rId5" cstate="print">
            <a:extLst>
              <a:ext uri="{28A0092B-C50C-407E-A947-70E740481C1C}">
                <a14:useLocalDpi xmlns:a14="http://schemas.microsoft.com/office/drawing/2010/main" val="0"/>
              </a:ext>
            </a:extLst>
          </a:blip>
          <a:srcRect l="52360" t="45847" r="37254" b="47228"/>
          <a:stretch>
            <a:fillRect/>
          </a:stretch>
        </p:blipFill>
        <p:spPr>
          <a:xfrm>
            <a:off x="6309420" y="348574"/>
            <a:ext cx="1224136" cy="1223758"/>
          </a:xfrm>
          <a:prstGeom prst="rect">
            <a:avLst/>
          </a:prstGeom>
        </p:spPr>
      </p:pic>
      <p:sp>
        <p:nvSpPr>
          <p:cNvPr id="3" name="矩形 2"/>
          <p:cNvSpPr/>
          <p:nvPr/>
        </p:nvSpPr>
        <p:spPr>
          <a:xfrm>
            <a:off x="3148681" y="3267684"/>
            <a:ext cx="4531995" cy="368300"/>
          </a:xfrm>
          <a:prstGeom prst="rect">
            <a:avLst/>
          </a:prstGeom>
        </p:spPr>
        <p:txBody>
          <a:bodyPr wrap="none">
            <a:spAutoFit/>
          </a:bodyPr>
          <a:lstStyle/>
          <a:p>
            <a:r>
              <a:rPr lang="zh-CN" altLang="en-US" dirty="0"/>
              <a:t> 汇报时间：</a:t>
            </a:r>
            <a:r>
              <a:rPr lang="en-US" altLang="zh-CN" dirty="0"/>
              <a:t>2017</a:t>
            </a:r>
            <a:r>
              <a:rPr lang="zh-CN" altLang="en-US" dirty="0"/>
              <a:t>年</a:t>
            </a:r>
            <a:r>
              <a:rPr lang="en-US" altLang="zh-CN" dirty="0"/>
              <a:t>12</a:t>
            </a:r>
            <a:r>
              <a:rPr lang="zh-CN" altLang="en-US" dirty="0"/>
              <a:t>月     汇报人：</a:t>
            </a:r>
            <a:r>
              <a:rPr lang="en-US" altLang="zh-CN" dirty="0"/>
              <a:t>G06</a:t>
            </a:r>
            <a:r>
              <a:rPr lang="zh-CN" altLang="en-US" dirty="0"/>
              <a:t>小组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par>
                                <p:cTn id="7" presetID="50" presetClass="entr" presetSubtype="0" decel="10000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anim calcmode="lin" valueType="num">
                                      <p:cBhvr>
                                        <p:cTn id="9" dur="1000" fill="hold"/>
                                        <p:tgtEl>
                                          <p:spTgt spid="20"/>
                                        </p:tgtEl>
                                        <p:attrNameLst>
                                          <p:attrName>ppt_w</p:attrName>
                                        </p:attrNameLst>
                                      </p:cBhvr>
                                      <p:tavLst>
                                        <p:tav tm="0">
                                          <p:val>
                                            <p:strVal val="#ppt_w+.3"/>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Effect transition="in" filter="fade">
                                      <p:cBhvr>
                                        <p:cTn id="11" dur="1000"/>
                                        <p:tgtEl>
                                          <p:spTgt spid="20"/>
                                        </p:tgtEl>
                                      </p:cBhvr>
                                    </p:animEffect>
                                  </p:childTnLst>
                                </p:cTn>
                              </p:par>
                              <p:par>
                                <p:cTn id="12" presetID="50" presetClass="entr" presetSubtype="0" decel="10000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1000" fill="hold"/>
                                        <p:tgtEl>
                                          <p:spTgt spid="21"/>
                                        </p:tgtEl>
                                        <p:attrNameLst>
                                          <p:attrName>ppt_w</p:attrName>
                                        </p:attrNameLst>
                                      </p:cBhvr>
                                      <p:tavLst>
                                        <p:tav tm="0">
                                          <p:val>
                                            <p:strVal val="#ppt_w+.3"/>
                                          </p:val>
                                        </p:tav>
                                        <p:tav tm="100000">
                                          <p:val>
                                            <p:strVal val="#ppt_w"/>
                                          </p:val>
                                        </p:tav>
                                      </p:tavLst>
                                    </p:anim>
                                    <p:anim calcmode="lin" valueType="num">
                                      <p:cBhvr>
                                        <p:cTn id="15" dur="1000" fill="hold"/>
                                        <p:tgtEl>
                                          <p:spTgt spid="21"/>
                                        </p:tgtEl>
                                        <p:attrNameLst>
                                          <p:attrName>ppt_h</p:attrName>
                                        </p:attrNameLst>
                                      </p:cBhvr>
                                      <p:tavLst>
                                        <p:tav tm="0">
                                          <p:val>
                                            <p:strVal val="#ppt_h"/>
                                          </p:val>
                                        </p:tav>
                                        <p:tav tm="100000">
                                          <p:val>
                                            <p:strVal val="#ppt_h"/>
                                          </p:val>
                                        </p:tav>
                                      </p:tavLst>
                                    </p:anim>
                                    <p:animEffect transition="in" filter="fade">
                                      <p:cBhvr>
                                        <p:cTn id="16" dur="1000"/>
                                        <p:tgtEl>
                                          <p:spTgt spid="21"/>
                                        </p:tgtEl>
                                      </p:cBhvr>
                                    </p:animEffect>
                                  </p:childTnLst>
                                </p:cTn>
                              </p:par>
                            </p:childTnLst>
                          </p:cTn>
                        </p:par>
                        <p:par>
                          <p:cTn id="17" fill="hold">
                            <p:stCondLst>
                              <p:cond delay="0"/>
                            </p:stCondLst>
                            <p:childTnLst>
                              <p:par>
                                <p:cTn id="18" presetID="42"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1+#ppt_w/2"/>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53" presetClass="entr" presetSubtype="16" fill="hold" grpId="0" nodeType="afterEffect">
                                  <p:stCondLst>
                                    <p:cond delay="0"/>
                                  </p:stCondLst>
                                  <p:iterate type="wd">
                                    <p:tmPct val="10000"/>
                                  </p:iterate>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135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1850"/>
                            </p:stCondLst>
                            <p:childTnLst>
                              <p:par>
                                <p:cTn id="44" presetID="22" presetClass="entr" presetSubtype="8" fill="hold" grpId="0" nodeType="afterEffect" nodePh="1">
                                  <p:stCondLst>
                                    <p:cond delay="0"/>
                                  </p:stCondLst>
                                  <p:endCondLst>
                                    <p:cond evt="begin" delay="0">
                                      <p:tn val="44"/>
                                    </p:cond>
                                  </p:end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25">
                <p:cTn id="47" repeatCount="indefinite" fill="hold" display="0">
                  <p:stCondLst>
                    <p:cond delay="indefinite"/>
                  </p:stCondLst>
                  <p:endCondLst>
                    <p:cond evt="onStopAudio" delay="0">
                      <p:tgtEl>
                        <p:sldTgt/>
                      </p:tgtEl>
                    </p:cond>
                  </p:endCondLst>
                </p:cTn>
                <p:tgtEl>
                  <p:spTgt spid="2"/>
                </p:tgtEl>
              </p:cMediaNode>
            </p:audio>
          </p:childTnLst>
        </p:cTn>
      </p:par>
    </p:tnLst>
    <p:bldLst>
      <p:bldP spid="13" grpId="0" bldLvl="0" animBg="1"/>
      <p:bldP spid="17" grpId="0"/>
      <p:bldP spid="18"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sp>
        <p:nvSpPr>
          <p:cNvPr id="2" name="文本框 1"/>
          <p:cNvSpPr txBox="1"/>
          <p:nvPr/>
        </p:nvSpPr>
        <p:spPr>
          <a:xfrm>
            <a:off x="642620" y="429260"/>
            <a:ext cx="5556250" cy="368300"/>
          </a:xfrm>
          <a:prstGeom prst="rect">
            <a:avLst/>
          </a:prstGeom>
          <a:noFill/>
        </p:spPr>
        <p:txBody>
          <a:bodyPr wrap="square" rtlCol="0">
            <a:spAutoFit/>
          </a:bodyPr>
          <a:p>
            <a:r>
              <a:rPr lang="zh-CN" altLang="en-US">
                <a:solidFill>
                  <a:srgbClr val="29529B"/>
                </a:solidFill>
              </a:rPr>
              <a:t>对象图的建模过程</a:t>
            </a:r>
            <a:endParaRPr lang="zh-CN" altLang="en-US">
              <a:solidFill>
                <a:srgbClr val="29529B"/>
              </a:solidFill>
            </a:endParaRPr>
          </a:p>
        </p:txBody>
      </p:sp>
      <p:sp>
        <p:nvSpPr>
          <p:cNvPr id="12" name="文本框 11"/>
          <p:cNvSpPr txBox="1"/>
          <p:nvPr/>
        </p:nvSpPr>
        <p:spPr>
          <a:xfrm>
            <a:off x="822960" y="1377950"/>
            <a:ext cx="6731635" cy="2030095"/>
          </a:xfrm>
          <a:prstGeom prst="rect">
            <a:avLst/>
          </a:prstGeom>
          <a:noFill/>
        </p:spPr>
        <p:txBody>
          <a:bodyPr wrap="square" rtlCol="0">
            <a:spAutoFit/>
          </a:bodyPr>
          <a:p>
            <a:endParaRPr lang="zh-CN" altLang="en-US">
              <a:solidFill>
                <a:srgbClr val="FF0000"/>
              </a:solidFill>
            </a:endParaRPr>
          </a:p>
          <a:p>
            <a:r>
              <a:rPr lang="zh-CN" altLang="en-US"/>
              <a:t>1). 确定参与交互的各个对象的类，可以参照相应的类图和交互图。 </a:t>
            </a:r>
            <a:endParaRPr lang="zh-CN" altLang="en-US"/>
          </a:p>
          <a:p>
            <a:r>
              <a:rPr lang="zh-CN" altLang="en-US"/>
              <a:t>2). 确定类之间的关系，如依赖、泛化、关联和实现。 </a:t>
            </a:r>
            <a:endParaRPr lang="zh-CN" altLang="en-US"/>
          </a:p>
          <a:p>
            <a:r>
              <a:rPr lang="zh-CN" altLang="en-US"/>
              <a:t>3). 针对交互在某特定时刻各对象的状态，使用对象图为这些对象建模。 </a:t>
            </a:r>
            <a:endParaRPr lang="zh-CN" altLang="en-US"/>
          </a:p>
          <a:p>
            <a:r>
              <a:rPr lang="zh-CN" altLang="en-US"/>
              <a:t>4). 建模时，系统分析师要根据建模的目标，绘制对象的关键状态和关键对象之间的连接关系。</a:t>
            </a:r>
            <a:endParaRPr lang="zh-CN" altLang="en-US"/>
          </a:p>
        </p:txBody>
      </p:sp>
    </p:spTree>
  </p:cSld>
  <p:clrMapOvr>
    <a:masterClrMapping/>
  </p:clrMapOvr>
  <p:transition spd="slow" advClick="0" advTm="0">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sp>
        <p:nvSpPr>
          <p:cNvPr id="2" name="文本框 1"/>
          <p:cNvSpPr txBox="1"/>
          <p:nvPr/>
        </p:nvSpPr>
        <p:spPr>
          <a:xfrm>
            <a:off x="642620" y="429260"/>
            <a:ext cx="5556250" cy="368300"/>
          </a:xfrm>
          <a:prstGeom prst="rect">
            <a:avLst/>
          </a:prstGeom>
          <a:noFill/>
        </p:spPr>
        <p:txBody>
          <a:bodyPr wrap="square" rtlCol="0">
            <a:spAutoFit/>
          </a:bodyPr>
          <a:p>
            <a:r>
              <a:rPr lang="zh-CN" altLang="en-US">
                <a:solidFill>
                  <a:srgbClr val="29529B"/>
                </a:solidFill>
              </a:rPr>
              <a:t>对象图实例</a:t>
            </a:r>
            <a:endParaRPr lang="zh-CN" altLang="en-US">
              <a:solidFill>
                <a:srgbClr val="29529B"/>
              </a:solidFill>
            </a:endParaRPr>
          </a:p>
        </p:txBody>
      </p:sp>
      <p:pic>
        <p:nvPicPr>
          <p:cNvPr id="3" name="图片 2" descr="IJ`GR551Z}%4@FR`%BZ`FHJ"/>
          <p:cNvPicPr>
            <a:picLocks noChangeAspect="1"/>
          </p:cNvPicPr>
          <p:nvPr/>
        </p:nvPicPr>
        <p:blipFill>
          <a:blip r:embed="rId2"/>
          <a:stretch>
            <a:fillRect/>
          </a:stretch>
        </p:blipFill>
        <p:spPr>
          <a:xfrm>
            <a:off x="2019935" y="579120"/>
            <a:ext cx="5740400" cy="4288790"/>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2"/>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3"/>
            </p:custDataLst>
          </p:nvPr>
        </p:nvSpPr>
        <p:spPr bwMode="auto">
          <a:xfrm>
            <a:off x="3186948" y="1761779"/>
            <a:ext cx="101727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a:t>
            </a:r>
            <a:r>
              <a:rPr lang="en-US"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2</a:t>
            </a:r>
            <a:endParaRPr 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4"/>
            </p:custDataLst>
          </p:nvPr>
        </p:nvSpPr>
        <p:spPr>
          <a:xfrm>
            <a:off x="4499993" y="2061093"/>
            <a:ext cx="2621439" cy="38671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构件图</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l="32651" t="6931" r="13819" b="58780"/>
          <a:stretch>
            <a:fillRect/>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32651" t="6931" r="13819" b="58780"/>
          <a:stretch>
            <a:fillRect/>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6" cstate="print">
            <a:extLst>
              <a:ext uri="{28A0092B-C50C-407E-A947-70E740481C1C}">
                <a14:useLocalDpi xmlns:a14="http://schemas.microsoft.com/office/drawing/2010/main" val="0"/>
              </a:ext>
            </a:extLst>
          </a:blip>
          <a:srcRect l="52360" t="45847" r="37254" b="47228"/>
          <a:stretch>
            <a:fillRect/>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l="44083" t="56790" r="44371" b="37612"/>
          <a:stretch>
            <a:fillRect/>
          </a:stretch>
        </p:blipFill>
        <p:spPr>
          <a:xfrm rot="20604422">
            <a:off x="1630604" y="2453313"/>
            <a:ext cx="841699" cy="611956"/>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325880" cy="368300"/>
          </a:xfrm>
          <a:prstGeom prst="rect">
            <a:avLst/>
          </a:prstGeom>
          <a:noFill/>
        </p:spPr>
        <p:txBody>
          <a:bodyPr wrap="none" rtlCol="0">
            <a:spAutoFit/>
          </a:bodyPr>
          <a:p>
            <a:r>
              <a:rPr lang="zh-CN" altLang="en-US">
                <a:solidFill>
                  <a:srgbClr val="29529B"/>
                </a:solidFill>
              </a:rPr>
              <a:t>构件图概述</a:t>
            </a:r>
            <a:endParaRPr lang="zh-CN" altLang="en-US">
              <a:solidFill>
                <a:srgbClr val="29529B"/>
              </a:solidFill>
            </a:endParaRPr>
          </a:p>
        </p:txBody>
      </p:sp>
      <p:sp>
        <p:nvSpPr>
          <p:cNvPr id="47" name="文本框 46"/>
          <p:cNvSpPr txBox="1"/>
          <p:nvPr/>
        </p:nvSpPr>
        <p:spPr>
          <a:xfrm>
            <a:off x="880745" y="864235"/>
            <a:ext cx="7996555" cy="3415030"/>
          </a:xfrm>
          <a:prstGeom prst="rect">
            <a:avLst/>
          </a:prstGeom>
          <a:noFill/>
        </p:spPr>
        <p:txBody>
          <a:bodyPr wrap="square" rtlCol="0" anchor="t">
            <a:spAutoFit/>
          </a:bodyPr>
          <a:p>
            <a:r>
              <a:rPr lang="zh-CN">
                <a:solidFill>
                  <a:srgbClr val="FF0000"/>
                </a:solidFill>
              </a:rPr>
              <a:t>什么是构件？</a:t>
            </a:r>
            <a:endParaRPr lang="zh-CN">
              <a:solidFill>
                <a:srgbClr val="FF0000"/>
              </a:solidFill>
            </a:endParaRPr>
          </a:p>
          <a:p>
            <a:r>
              <a:t>构件是系统中实际存在的可更换部分，它实现特定的功能，符合一套接口标准并实现一组接口。构件代表系统中的一部分物理实施，包括软件代码（源代码、二进制代码或可执行代码）或其等价物（如脚本或命令文件）。</a:t>
            </a:r>
          </a:p>
          <a:p/>
          <a:p>
            <a:r>
              <a:t>每个构件可以单独实现一定的功能，为其他构件提供使用接口。</a:t>
            </a:r>
          </a:p>
          <a:p>
            <a:r>
              <a:t>一般构件分为：（1）执行文件：源码编译的结果，可直接运行。</a:t>
            </a:r>
          </a:p>
          <a:p>
            <a:r>
              <a:t>（2）文件：信息存储体。</a:t>
            </a:r>
          </a:p>
          <a:p>
            <a:r>
              <a:t>（3）库：类库，动态链接库，数据库</a:t>
            </a:r>
          </a:p>
          <a:p>
            <a:r>
              <a:t>（4）表：数据库中的表</a:t>
            </a:r>
          </a:p>
          <a:p>
            <a:r>
              <a:t>（5）文档：文字材料</a:t>
            </a:r>
          </a:p>
          <a:p>
            <a:endParaRPr lang="zh-CN" altLang="en-US"/>
          </a:p>
        </p:txBody>
      </p:sp>
    </p:spTree>
  </p:cSld>
  <p:clrMapOvr>
    <a:masterClrMapping/>
  </p:clrMapOvr>
  <p:transition spd="slow" advClick="0" advTm="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325880" cy="368300"/>
          </a:xfrm>
          <a:prstGeom prst="rect">
            <a:avLst/>
          </a:prstGeom>
          <a:noFill/>
        </p:spPr>
        <p:txBody>
          <a:bodyPr wrap="none" rtlCol="0">
            <a:spAutoFit/>
          </a:bodyPr>
          <a:p>
            <a:r>
              <a:rPr lang="zh-CN" altLang="en-US">
                <a:solidFill>
                  <a:srgbClr val="29529B"/>
                </a:solidFill>
              </a:rPr>
              <a:t>构件的类型</a:t>
            </a:r>
            <a:endParaRPr lang="zh-CN" altLang="en-US">
              <a:solidFill>
                <a:srgbClr val="29529B"/>
              </a:solidFill>
            </a:endParaRPr>
          </a:p>
        </p:txBody>
      </p:sp>
      <p:sp>
        <p:nvSpPr>
          <p:cNvPr id="47" name="文本框 46"/>
          <p:cNvSpPr txBox="1"/>
          <p:nvPr/>
        </p:nvSpPr>
        <p:spPr>
          <a:xfrm>
            <a:off x="934085" y="1099185"/>
            <a:ext cx="7682865" cy="3415030"/>
          </a:xfrm>
          <a:prstGeom prst="rect">
            <a:avLst/>
          </a:prstGeom>
          <a:noFill/>
        </p:spPr>
        <p:txBody>
          <a:bodyPr wrap="square" rtlCol="0" anchor="t">
            <a:spAutoFit/>
          </a:bodyPr>
          <a:p>
            <a:endParaRPr lang="zh-CN">
              <a:solidFill>
                <a:srgbClr val="FF0000"/>
              </a:solidFill>
            </a:endParaRPr>
          </a:p>
          <a:p>
            <a:r>
              <a:rPr lang="zh-CN">
                <a:solidFill>
                  <a:srgbClr val="FF0000"/>
                </a:solidFill>
              </a:rPr>
              <a:t>　　</a:t>
            </a:r>
            <a:r>
              <a:rPr lang="zh-CN">
                <a:solidFill>
                  <a:schemeClr val="tx1"/>
                </a:solidFill>
              </a:rPr>
              <a:t>•实施构件：这类构件是构成一个可执行系统必要和充分的构件，例如动态链接库（dll）、可执行文件（exe），另外还包括如COM+、CORBA及企业级Java Beans、动态Web页面也属于实施构件的一部分</a:t>
            </a:r>
            <a:endParaRPr lang="zh-CN">
              <a:solidFill>
                <a:schemeClr val="tx1"/>
              </a:solidFill>
            </a:endParaRPr>
          </a:p>
          <a:p>
            <a:endParaRPr lang="zh-CN">
              <a:solidFill>
                <a:schemeClr val="tx1"/>
              </a:solidFill>
            </a:endParaRPr>
          </a:p>
          <a:p>
            <a:r>
              <a:rPr lang="zh-CN">
                <a:solidFill>
                  <a:schemeClr val="tx1"/>
                </a:solidFill>
              </a:rPr>
              <a:t>•工作产品构件：这类构件主要是开发过程的产物，包括创建实施构件的源代码文件及数据文件。这些构件并不是直接地参与可执行系统，而是用来产生可执行系统的中间工作产品</a:t>
            </a:r>
            <a:endParaRPr lang="zh-CN">
              <a:solidFill>
                <a:schemeClr val="tx1"/>
              </a:solidFill>
            </a:endParaRPr>
          </a:p>
          <a:p>
            <a:endParaRPr lang="zh-CN">
              <a:solidFill>
                <a:schemeClr val="tx1"/>
              </a:solidFill>
            </a:endParaRPr>
          </a:p>
          <a:p>
            <a:r>
              <a:rPr lang="zh-CN">
                <a:solidFill>
                  <a:schemeClr val="tx1"/>
                </a:solidFill>
              </a:rPr>
              <a:t>•执行构件：作为一个正在执行的系统的结果而被创建的，例如由DLL实例化形成的COM+对象</a:t>
            </a:r>
            <a:endParaRPr lang="zh-CN">
              <a:solidFill>
                <a:schemeClr val="tx1"/>
              </a:solidFill>
            </a:endParaRPr>
          </a:p>
          <a:p>
            <a:endParaRPr lang="zh-CN" altLang="en-US"/>
          </a:p>
        </p:txBody>
      </p:sp>
    </p:spTree>
  </p:cSld>
  <p:clrMapOvr>
    <a:masterClrMapping/>
  </p:clrMapOvr>
  <p:transition spd="slow" advClick="0" advTm="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554480" cy="368300"/>
          </a:xfrm>
          <a:prstGeom prst="rect">
            <a:avLst/>
          </a:prstGeom>
          <a:noFill/>
        </p:spPr>
        <p:txBody>
          <a:bodyPr wrap="none" rtlCol="0">
            <a:spAutoFit/>
          </a:bodyPr>
          <a:p>
            <a:pPr algn="l"/>
            <a:r>
              <a:rPr lang="zh-CN" altLang="en-US">
                <a:solidFill>
                  <a:srgbClr val="29529B"/>
                </a:solidFill>
              </a:rPr>
              <a:t>构件图的组成</a:t>
            </a:r>
            <a:endParaRPr lang="zh-CN" altLang="en-US">
              <a:solidFill>
                <a:srgbClr val="29529B"/>
              </a:solidFill>
            </a:endParaRPr>
          </a:p>
        </p:txBody>
      </p:sp>
      <p:sp>
        <p:nvSpPr>
          <p:cNvPr id="47" name="文本框 46"/>
          <p:cNvSpPr txBox="1"/>
          <p:nvPr/>
        </p:nvSpPr>
        <p:spPr>
          <a:xfrm>
            <a:off x="1400810" y="659130"/>
            <a:ext cx="5017770" cy="368300"/>
          </a:xfrm>
          <a:prstGeom prst="rect">
            <a:avLst/>
          </a:prstGeom>
          <a:noFill/>
        </p:spPr>
        <p:txBody>
          <a:bodyPr wrap="square" rtlCol="0" anchor="t">
            <a:spAutoFit/>
          </a:bodyPr>
          <a:p>
            <a:r>
              <a:rPr lang="zh-CN"/>
              <a:t>组件图由，组件，接口，实现和依赖四部分组成</a:t>
            </a:r>
            <a:endParaRPr lang="zh-CN" altLang="en-US"/>
          </a:p>
        </p:txBody>
      </p:sp>
      <p:pic>
        <p:nvPicPr>
          <p:cNvPr id="2" name="图片 1"/>
          <p:cNvPicPr>
            <a:picLocks noChangeAspect="1"/>
          </p:cNvPicPr>
          <p:nvPr/>
        </p:nvPicPr>
        <p:blipFill>
          <a:blip r:embed="rId1"/>
          <a:stretch>
            <a:fillRect/>
          </a:stretch>
        </p:blipFill>
        <p:spPr>
          <a:xfrm>
            <a:off x="443230" y="2175510"/>
            <a:ext cx="1731010" cy="792480"/>
          </a:xfrm>
          <a:prstGeom prst="rect">
            <a:avLst/>
          </a:prstGeom>
        </p:spPr>
      </p:pic>
      <p:sp>
        <p:nvSpPr>
          <p:cNvPr id="3" name="文本框 2"/>
          <p:cNvSpPr txBox="1"/>
          <p:nvPr/>
        </p:nvSpPr>
        <p:spPr>
          <a:xfrm>
            <a:off x="2451100" y="2011680"/>
            <a:ext cx="6407150" cy="1476375"/>
          </a:xfrm>
          <a:prstGeom prst="rect">
            <a:avLst/>
          </a:prstGeom>
          <a:noFill/>
        </p:spPr>
        <p:txBody>
          <a:bodyPr wrap="square" rtlCol="0" anchor="t">
            <a:spAutoFit/>
          </a:bodyPr>
          <a:p>
            <a:r>
              <a:rPr lang="zh-CN" altLang="en-US"/>
              <a:t>组件</a:t>
            </a:r>
            <a:endParaRPr lang="zh-CN" altLang="en-US"/>
          </a:p>
          <a:p>
            <a:endParaRPr lang="zh-CN" altLang="en-US"/>
          </a:p>
          <a:p>
            <a:r>
              <a:rPr lang="zh-CN" altLang="en-US"/>
              <a:t>描述了系统的一个可执行程序，一个库，一个Web程序等，如上面图中的方框图型都是组件的表示形式。</a:t>
            </a:r>
            <a:endParaRPr lang="zh-CN" altLang="en-US"/>
          </a:p>
          <a:p>
            <a:endParaRPr lang="zh-CN" altLang="en-US"/>
          </a:p>
        </p:txBody>
      </p:sp>
    </p:spTree>
  </p:cSld>
  <p:clrMapOvr>
    <a:masterClrMapping/>
  </p:clrMapOvr>
  <p:transition spd="slow" advClick="0" advTm="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554480" cy="368300"/>
          </a:xfrm>
          <a:prstGeom prst="rect">
            <a:avLst/>
          </a:prstGeom>
          <a:noFill/>
        </p:spPr>
        <p:txBody>
          <a:bodyPr wrap="none" rtlCol="0">
            <a:spAutoFit/>
          </a:bodyPr>
          <a:p>
            <a:pPr algn="l"/>
            <a:r>
              <a:rPr lang="zh-CN" altLang="en-US">
                <a:solidFill>
                  <a:srgbClr val="29529B"/>
                </a:solidFill>
              </a:rPr>
              <a:t>构件图的组成</a:t>
            </a:r>
            <a:endParaRPr lang="zh-CN" altLang="en-US">
              <a:solidFill>
                <a:srgbClr val="29529B"/>
              </a:solidFill>
            </a:endParaRPr>
          </a:p>
        </p:txBody>
      </p:sp>
      <p:sp>
        <p:nvSpPr>
          <p:cNvPr id="47" name="文本框 46"/>
          <p:cNvSpPr txBox="1"/>
          <p:nvPr/>
        </p:nvSpPr>
        <p:spPr>
          <a:xfrm>
            <a:off x="1400810" y="659130"/>
            <a:ext cx="5017770" cy="368300"/>
          </a:xfrm>
          <a:prstGeom prst="rect">
            <a:avLst/>
          </a:prstGeom>
          <a:noFill/>
        </p:spPr>
        <p:txBody>
          <a:bodyPr wrap="square" rtlCol="0" anchor="t">
            <a:spAutoFit/>
          </a:bodyPr>
          <a:p>
            <a:r>
              <a:rPr lang="zh-CN"/>
              <a:t>组件图由，组件，接口，实现和依赖四部分组成</a:t>
            </a:r>
            <a:endParaRPr lang="zh-CN" altLang="en-US"/>
          </a:p>
        </p:txBody>
      </p:sp>
      <p:sp>
        <p:nvSpPr>
          <p:cNvPr id="3" name="文本框 2"/>
          <p:cNvSpPr txBox="1"/>
          <p:nvPr/>
        </p:nvSpPr>
        <p:spPr>
          <a:xfrm>
            <a:off x="2635885" y="1689735"/>
            <a:ext cx="6407150" cy="2030095"/>
          </a:xfrm>
          <a:prstGeom prst="rect">
            <a:avLst/>
          </a:prstGeom>
          <a:noFill/>
        </p:spPr>
        <p:txBody>
          <a:bodyPr wrap="square" rtlCol="0" anchor="t">
            <a:spAutoFit/>
          </a:bodyPr>
          <a:p>
            <a:r>
              <a:rPr lang="zh-CN" altLang="en-US"/>
              <a:t>接口</a:t>
            </a:r>
            <a:endParaRPr lang="zh-CN" altLang="en-US"/>
          </a:p>
          <a:p>
            <a:r>
              <a:rPr lang="zh-CN" altLang="en-US"/>
              <a:t>接口是组件所提供服务，可以理解为一个方法，一个WebService，一个WCF，或者一个UI界面，接口可以有多个，但至少有一个，在UML中表示为一个圆形，可以在类图中对其进一步描述</a:t>
            </a:r>
            <a:endParaRPr lang="zh-CN" altLang="en-US"/>
          </a:p>
          <a:p>
            <a:endParaRPr lang="zh-CN" altLang="en-US"/>
          </a:p>
          <a:p>
            <a:r>
              <a:rPr lang="zh-CN" altLang="en-US"/>
              <a:t>这个接口代表一种交互方式，而在.Net 中对于接口有另一种解</a:t>
            </a:r>
            <a:endParaRPr lang="zh-CN" altLang="en-US"/>
          </a:p>
        </p:txBody>
      </p:sp>
      <p:pic>
        <p:nvPicPr>
          <p:cNvPr id="4" name="图片 3"/>
          <p:cNvPicPr>
            <a:picLocks noChangeAspect="1"/>
          </p:cNvPicPr>
          <p:nvPr/>
        </p:nvPicPr>
        <p:blipFill>
          <a:blip r:embed="rId1"/>
          <a:stretch>
            <a:fillRect/>
          </a:stretch>
        </p:blipFill>
        <p:spPr>
          <a:xfrm>
            <a:off x="129540" y="2321560"/>
            <a:ext cx="2621280" cy="92964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554480" cy="368300"/>
          </a:xfrm>
          <a:prstGeom prst="rect">
            <a:avLst/>
          </a:prstGeom>
          <a:noFill/>
        </p:spPr>
        <p:txBody>
          <a:bodyPr wrap="none" rtlCol="0">
            <a:spAutoFit/>
          </a:bodyPr>
          <a:p>
            <a:pPr algn="l"/>
            <a:r>
              <a:rPr lang="zh-CN" altLang="en-US">
                <a:solidFill>
                  <a:srgbClr val="29529B"/>
                </a:solidFill>
              </a:rPr>
              <a:t>构件图的组成</a:t>
            </a:r>
            <a:endParaRPr lang="zh-CN" altLang="en-US">
              <a:solidFill>
                <a:srgbClr val="29529B"/>
              </a:solidFill>
            </a:endParaRPr>
          </a:p>
        </p:txBody>
      </p:sp>
      <p:sp>
        <p:nvSpPr>
          <p:cNvPr id="47" name="文本框 46"/>
          <p:cNvSpPr txBox="1"/>
          <p:nvPr/>
        </p:nvSpPr>
        <p:spPr>
          <a:xfrm>
            <a:off x="1400810" y="659130"/>
            <a:ext cx="5017770" cy="368300"/>
          </a:xfrm>
          <a:prstGeom prst="rect">
            <a:avLst/>
          </a:prstGeom>
          <a:noFill/>
        </p:spPr>
        <p:txBody>
          <a:bodyPr wrap="square" rtlCol="0" anchor="t">
            <a:spAutoFit/>
          </a:bodyPr>
          <a:p>
            <a:r>
              <a:rPr lang="zh-CN"/>
              <a:t>组件图由，组件，接口，实现和依赖四部分组成</a:t>
            </a:r>
            <a:endParaRPr lang="zh-CN" altLang="en-US"/>
          </a:p>
        </p:txBody>
      </p:sp>
      <p:sp>
        <p:nvSpPr>
          <p:cNvPr id="3" name="文本框 2"/>
          <p:cNvSpPr txBox="1"/>
          <p:nvPr/>
        </p:nvSpPr>
        <p:spPr>
          <a:xfrm>
            <a:off x="2643505" y="1644015"/>
            <a:ext cx="6407150" cy="3415030"/>
          </a:xfrm>
          <a:prstGeom prst="rect">
            <a:avLst/>
          </a:prstGeom>
          <a:noFill/>
        </p:spPr>
        <p:txBody>
          <a:bodyPr wrap="square" rtlCol="0" anchor="t">
            <a:spAutoFit/>
          </a:bodyPr>
          <a:p>
            <a:r>
              <a:rPr lang="zh-CN" altLang="en-US"/>
              <a:t>依赖</a:t>
            </a:r>
            <a:endParaRPr lang="zh-CN" altLang="en-US"/>
          </a:p>
          <a:p>
            <a:endParaRPr lang="zh-CN" altLang="en-US"/>
          </a:p>
          <a:p>
            <a:r>
              <a:rPr lang="zh-CN" altLang="en-US"/>
              <a:t>就是指组件使用了另一个组件的接口，依赖于另一个接口的存在。</a:t>
            </a:r>
            <a:endParaRPr lang="zh-CN" altLang="en-US"/>
          </a:p>
          <a:p>
            <a:endParaRPr lang="zh-CN" altLang="en-US"/>
          </a:p>
          <a:p>
            <a:r>
              <a:rPr lang="zh-CN" altLang="en-US"/>
              <a:t>实现</a:t>
            </a:r>
            <a:endParaRPr lang="zh-CN" altLang="en-US"/>
          </a:p>
          <a:p>
            <a:endParaRPr lang="zh-CN" altLang="en-US"/>
          </a:p>
          <a:p>
            <a:r>
              <a:rPr lang="zh-CN" altLang="en-US"/>
              <a:t>实现就是，组件与接口元之间的连线，代表谁实现了这个接口</a:t>
            </a:r>
            <a:endParaRPr lang="zh-CN" altLang="en-US"/>
          </a:p>
          <a:p>
            <a:endParaRPr lang="zh-CN" altLang="en-US"/>
          </a:p>
          <a:p>
            <a:endParaRPr lang="zh-CN" altLang="en-US"/>
          </a:p>
          <a:p>
            <a:r>
              <a:rPr lang="zh-CN" altLang="en-US"/>
              <a:t>依赖：构件之间</a:t>
            </a:r>
            <a:endParaRPr lang="zh-CN" altLang="en-US"/>
          </a:p>
          <a:p>
            <a:r>
              <a:rPr lang="zh-CN" altLang="en-US"/>
              <a:t>实现：构件和接口</a:t>
            </a:r>
            <a:endParaRPr lang="zh-CN" altLang="en-US"/>
          </a:p>
        </p:txBody>
      </p:sp>
      <p:pic>
        <p:nvPicPr>
          <p:cNvPr id="2" name="图片 1"/>
          <p:cNvPicPr>
            <a:picLocks noChangeAspect="1"/>
          </p:cNvPicPr>
          <p:nvPr/>
        </p:nvPicPr>
        <p:blipFill>
          <a:blip r:embed="rId1"/>
          <a:stretch>
            <a:fillRect/>
          </a:stretch>
        </p:blipFill>
        <p:spPr>
          <a:xfrm>
            <a:off x="37465" y="1504315"/>
            <a:ext cx="2606040" cy="196596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554480" cy="368300"/>
          </a:xfrm>
          <a:prstGeom prst="rect">
            <a:avLst/>
          </a:prstGeom>
          <a:noFill/>
        </p:spPr>
        <p:txBody>
          <a:bodyPr wrap="none" rtlCol="0">
            <a:spAutoFit/>
          </a:bodyPr>
          <a:p>
            <a:pPr algn="l"/>
            <a:r>
              <a:rPr lang="zh-CN" altLang="en-US">
                <a:solidFill>
                  <a:srgbClr val="29529B"/>
                </a:solidFill>
              </a:rPr>
              <a:t>构件图的用途</a:t>
            </a:r>
            <a:endParaRPr lang="en-US" altLang="zh-CN">
              <a:solidFill>
                <a:srgbClr val="29529B"/>
              </a:solidFill>
            </a:endParaRPr>
          </a:p>
        </p:txBody>
      </p:sp>
      <p:sp>
        <p:nvSpPr>
          <p:cNvPr id="3" name="文本框 2"/>
          <p:cNvSpPr txBox="1"/>
          <p:nvPr/>
        </p:nvSpPr>
        <p:spPr>
          <a:xfrm>
            <a:off x="1709420" y="1644650"/>
            <a:ext cx="6407150" cy="2030095"/>
          </a:xfrm>
          <a:prstGeom prst="rect">
            <a:avLst/>
          </a:prstGeom>
          <a:noFill/>
        </p:spPr>
        <p:txBody>
          <a:bodyPr wrap="square" rtlCol="0" anchor="t">
            <a:spAutoFit/>
          </a:bodyPr>
          <a:p>
            <a:r>
              <a:rPr lang="zh-CN" altLang="en-US"/>
              <a:t>1、对源代码进行建模。</a:t>
            </a:r>
            <a:endParaRPr lang="zh-CN" altLang="en-US"/>
          </a:p>
          <a:p>
            <a:endParaRPr lang="zh-CN" altLang="en-US"/>
          </a:p>
          <a:p>
            <a:r>
              <a:rPr lang="zh-CN" altLang="en-US"/>
              <a:t>将系统分为几个模块或者是子系统，进行处理。</a:t>
            </a:r>
            <a:endParaRPr lang="zh-CN" altLang="en-US"/>
          </a:p>
          <a:p>
            <a:endParaRPr lang="zh-CN" altLang="en-US"/>
          </a:p>
          <a:p>
            <a:r>
              <a:rPr lang="zh-CN" altLang="en-US"/>
              <a:t>2、对可执行文件之间相互关系进行建模。</a:t>
            </a:r>
            <a:endParaRPr lang="zh-CN" altLang="en-US"/>
          </a:p>
          <a:p>
            <a:endParaRPr lang="zh-CN" altLang="en-US"/>
          </a:p>
          <a:p>
            <a:r>
              <a:rPr lang="zh-CN" altLang="en-US"/>
              <a:t>清晰的描述可执行文件之间的依赖关系。</a:t>
            </a:r>
            <a:endParaRPr lang="zh-CN" altLang="en-US"/>
          </a:p>
        </p:txBody>
      </p:sp>
    </p:spTree>
  </p:cSld>
  <p:clrMapOvr>
    <a:masterClrMapping/>
  </p:clrMapOvr>
  <p:transition spd="slow" advClick="0" advTm="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554480" cy="368300"/>
          </a:xfrm>
          <a:prstGeom prst="rect">
            <a:avLst/>
          </a:prstGeom>
          <a:noFill/>
        </p:spPr>
        <p:txBody>
          <a:bodyPr wrap="none" rtlCol="0">
            <a:spAutoFit/>
          </a:bodyPr>
          <a:p>
            <a:pPr algn="l"/>
            <a:r>
              <a:rPr lang="zh-CN">
                <a:solidFill>
                  <a:srgbClr val="29529B"/>
                </a:solidFill>
              </a:rPr>
              <a:t>怎么画构件图</a:t>
            </a:r>
            <a:endParaRPr lang="zh-CN">
              <a:solidFill>
                <a:srgbClr val="29529B"/>
              </a:solidFill>
            </a:endParaRPr>
          </a:p>
        </p:txBody>
      </p:sp>
      <p:sp>
        <p:nvSpPr>
          <p:cNvPr id="3" name="文本框 2"/>
          <p:cNvSpPr txBox="1"/>
          <p:nvPr/>
        </p:nvSpPr>
        <p:spPr>
          <a:xfrm>
            <a:off x="1640205" y="1108710"/>
            <a:ext cx="6407150" cy="3415030"/>
          </a:xfrm>
          <a:prstGeom prst="rect">
            <a:avLst/>
          </a:prstGeom>
          <a:noFill/>
        </p:spPr>
        <p:txBody>
          <a:bodyPr wrap="square" rtlCol="0" anchor="t">
            <a:spAutoFit/>
          </a:bodyPr>
          <a:p>
            <a:r>
              <a:rPr lang="zh-CN" altLang="en-US"/>
              <a:t>1、确定划分的子系统的对外接口。</a:t>
            </a:r>
            <a:endParaRPr lang="zh-CN" altLang="en-US"/>
          </a:p>
          <a:p>
            <a:endParaRPr lang="zh-CN" altLang="en-US"/>
          </a:p>
          <a:p>
            <a:r>
              <a:rPr lang="zh-CN" altLang="en-US"/>
              <a:t>程序子系统和系统外实际要进行联系的边界处理。</a:t>
            </a:r>
            <a:endParaRPr lang="zh-CN" altLang="en-US"/>
          </a:p>
          <a:p>
            <a:endParaRPr lang="zh-CN" altLang="en-US"/>
          </a:p>
          <a:p>
            <a:r>
              <a:rPr lang="zh-CN" altLang="en-US"/>
              <a:t>2、确定子构件和接口。</a:t>
            </a:r>
            <a:endParaRPr lang="zh-CN" altLang="en-US"/>
          </a:p>
          <a:p>
            <a:endParaRPr lang="zh-CN" altLang="en-US"/>
          </a:p>
          <a:p>
            <a:r>
              <a:rPr lang="zh-CN" altLang="en-US"/>
              <a:t>在子系统中把功能不同的模块划分成构件，同时确定构件跟构件之间的接口。</a:t>
            </a:r>
            <a:endParaRPr lang="zh-CN" altLang="en-US"/>
          </a:p>
          <a:p>
            <a:endParaRPr lang="zh-CN" altLang="en-US"/>
          </a:p>
          <a:p>
            <a:r>
              <a:rPr lang="zh-CN" altLang="en-US"/>
              <a:t>3、确定构件之间的关系。</a:t>
            </a:r>
            <a:endParaRPr lang="zh-CN" altLang="en-US"/>
          </a:p>
          <a:p>
            <a:endParaRPr lang="zh-CN" altLang="en-US"/>
          </a:p>
          <a:p>
            <a:r>
              <a:rPr lang="zh-CN" altLang="en-US"/>
              <a:t>分析构件之间存在的逻辑设计关系，画出依赖图。</a:t>
            </a:r>
            <a:endParaRPr lang="zh-CN" altLang="en-US"/>
          </a:p>
        </p:txBody>
      </p:sp>
    </p:spTree>
  </p:cSld>
  <p:clrMapOvr>
    <a:masterClrMapping/>
  </p:clrMapOvr>
  <p:transition spd="slow" advClick="0" advTm="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20992" t="7805" r="14981" b="55106"/>
          <a:stretch>
            <a:fillRect/>
          </a:stretch>
        </p:blipFill>
        <p:spPr>
          <a:xfrm>
            <a:off x="446555" y="679237"/>
            <a:ext cx="4317083" cy="3749750"/>
          </a:xfrm>
          <a:prstGeom prst="rect">
            <a:avLst/>
          </a:prstGeom>
        </p:spPr>
      </p:pic>
      <p:sp>
        <p:nvSpPr>
          <p:cNvPr id="8" name="MH_Entry_1"/>
          <p:cNvSpPr/>
          <p:nvPr>
            <p:custDataLst>
              <p:tags r:id="rId2"/>
            </p:custDataLst>
          </p:nvPr>
        </p:nvSpPr>
        <p:spPr>
          <a:xfrm>
            <a:off x="5379262" y="1133575"/>
            <a:ext cx="1753985" cy="26098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对象图</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Entry_2"/>
          <p:cNvSpPr/>
          <p:nvPr>
            <p:custDataLst>
              <p:tags r:id="rId3"/>
            </p:custDataLst>
          </p:nvPr>
        </p:nvSpPr>
        <p:spPr>
          <a:xfrm>
            <a:off x="5379262" y="1817440"/>
            <a:ext cx="1753985" cy="26098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构件图</a:t>
            </a:r>
            <a:endParaRPr lang="zh-CN" altLang="en-US"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Entry_3"/>
          <p:cNvSpPr/>
          <p:nvPr>
            <p:custDataLst>
              <p:tags r:id="rId4"/>
            </p:custDataLst>
          </p:nvPr>
        </p:nvSpPr>
        <p:spPr>
          <a:xfrm>
            <a:off x="5379262" y="2537298"/>
            <a:ext cx="1753985" cy="26098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sz="1700" dirty="0">
                <a:solidFill>
                  <a:schemeClr val="accent1"/>
                </a:solidFill>
                <a:latin typeface="Arial" panose="020B0604020202020204" pitchFamily="34" charset="0"/>
                <a:ea typeface="微软雅黑" panose="020B0503020204020204" pitchFamily="34" charset="-122"/>
                <a:sym typeface="Arial" panose="020B0604020202020204" pitchFamily="34" charset="0"/>
              </a:rPr>
              <a:t>包图</a:t>
            </a:r>
            <a:endParaRPr lang="zh-CN" sz="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2" name="Group 279"/>
          <p:cNvGrpSpPr/>
          <p:nvPr/>
        </p:nvGrpSpPr>
        <p:grpSpPr>
          <a:xfrm>
            <a:off x="4719084" y="933522"/>
            <a:ext cx="482633" cy="482572"/>
            <a:chOff x="846989" y="1401020"/>
            <a:chExt cx="877416" cy="877416"/>
          </a:xfrm>
          <a:effectLst/>
        </p:grpSpPr>
        <p:sp>
          <p:nvSpPr>
            <p:cNvPr id="13" name="Teardrop 108"/>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Oval 11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 name="Group 279"/>
          <p:cNvGrpSpPr/>
          <p:nvPr/>
        </p:nvGrpSpPr>
        <p:grpSpPr>
          <a:xfrm>
            <a:off x="4719084" y="1644491"/>
            <a:ext cx="482633" cy="482572"/>
            <a:chOff x="846989" y="1401020"/>
            <a:chExt cx="877416" cy="877416"/>
          </a:xfrm>
          <a:effectLst/>
        </p:grpSpPr>
        <p:sp>
          <p:nvSpPr>
            <p:cNvPr id="16" name="Teardrop 108"/>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1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Group 279"/>
          <p:cNvGrpSpPr/>
          <p:nvPr/>
        </p:nvGrpSpPr>
        <p:grpSpPr>
          <a:xfrm>
            <a:off x="4719084" y="2377801"/>
            <a:ext cx="482633" cy="482572"/>
            <a:chOff x="846989" y="1401020"/>
            <a:chExt cx="877416" cy="877416"/>
          </a:xfrm>
          <a:effectLst/>
        </p:grpSpPr>
        <p:sp>
          <p:nvSpPr>
            <p:cNvPr id="19" name="Teardrop 108"/>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Oval 111"/>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03</a:t>
              </a:r>
              <a:endParaRPr lang="en-US"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4" name="MH_Others_1"/>
          <p:cNvSpPr txBox="1"/>
          <p:nvPr>
            <p:custDataLst>
              <p:tags r:id="rId5"/>
            </p:custDataLst>
          </p:nvPr>
        </p:nvSpPr>
        <p:spPr>
          <a:xfrm>
            <a:off x="2335697" y="1373519"/>
            <a:ext cx="483091" cy="2215991"/>
          </a:xfrm>
          <a:prstGeom prst="rect">
            <a:avLst/>
          </a:prstGeom>
          <a:noFill/>
        </p:spPr>
        <p:txBody>
          <a:bodyPr vert="horz" wrap="square" lIns="0" tIns="0" rIns="0" bIns="0" rtlCol="0" anchor="ctr" anchorCtr="0">
            <a:spAutoFit/>
          </a:bodyPr>
          <a:lstStyle/>
          <a:p>
            <a:pPr algn="ctr"/>
            <a:r>
              <a:rPr lang="zh-CN" altLang="en-US" sz="4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48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Others_2"/>
          <p:cNvSpPr txBox="1"/>
          <p:nvPr>
            <p:custDataLst>
              <p:tags r:id="rId6"/>
            </p:custDataLst>
          </p:nvPr>
        </p:nvSpPr>
        <p:spPr>
          <a:xfrm rot="5400000">
            <a:off x="1257244" y="2358404"/>
            <a:ext cx="1691158" cy="246221"/>
          </a:xfrm>
          <a:prstGeom prst="rect">
            <a:avLst/>
          </a:prstGeom>
          <a:solidFill>
            <a:schemeClr val="accent1"/>
          </a:solidFill>
        </p:spPr>
        <p:txBody>
          <a:bodyPr wrap="square" lIns="0" tIns="0" rIns="0" bIns="0">
            <a:spAutoFit/>
          </a:bodyPr>
          <a:lstStyle/>
          <a:p>
            <a:pPr algn="ctr">
              <a:defRPr/>
            </a:pPr>
            <a:r>
              <a:rPr lang="en-US" altLang="zh-CN" sz="16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 </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4142740" y="3507105"/>
            <a:ext cx="4764405" cy="1198880"/>
          </a:xfrm>
          <a:prstGeom prst="rect">
            <a:avLst/>
          </a:prstGeom>
          <a:noFill/>
        </p:spPr>
        <p:txBody>
          <a:bodyPr wrap="none" rtlCol="0">
            <a:spAutoFit/>
          </a:bodyPr>
          <a:p>
            <a:pPr algn="l"/>
            <a:r>
              <a:rPr lang="zh-CN" altLang="en-US"/>
              <a:t>参考材料：博客</a:t>
            </a:r>
            <a:endParaRPr lang="zh-CN" altLang="en-US"/>
          </a:p>
          <a:p>
            <a:pPr algn="l"/>
            <a:r>
              <a:rPr lang="en-US" altLang="zh-CN"/>
              <a:t>	     CSDN</a:t>
            </a:r>
            <a:r>
              <a:rPr lang="zh-CN" altLang="en-US"/>
              <a:t>论坛</a:t>
            </a:r>
            <a:endParaRPr lang="zh-CN" altLang="en-US"/>
          </a:p>
          <a:p>
            <a:pPr algn="l"/>
            <a:r>
              <a:rPr lang="en-US" altLang="zh-CN"/>
              <a:t>	   </a:t>
            </a:r>
            <a:r>
              <a:rPr lang="zh-CN" altLang="en-US"/>
              <a:t>《</a:t>
            </a:r>
            <a:r>
              <a:rPr lang="en-US" altLang="zh-CN"/>
              <a:t>UML</a:t>
            </a:r>
            <a:r>
              <a:rPr lang="zh-CN" altLang="en-US"/>
              <a:t>用户指南》  人民邮电出版社</a:t>
            </a:r>
            <a:endParaRPr lang="zh-CN" altLang="en-US"/>
          </a:p>
          <a:p>
            <a:pPr algn="l"/>
            <a:r>
              <a:rPr lang="en-US" altLang="zh-CN"/>
              <a:t>	   </a:t>
            </a:r>
            <a:r>
              <a:rPr lang="zh-CN" altLang="en-US"/>
              <a:t>《UML和模式应用》    中文第三版</a:t>
            </a:r>
            <a:endParaRPr lang="zh-CN" altLang="en-US"/>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0-#ppt_h/2"/>
                                          </p:val>
                                        </p:tav>
                                        <p:tav tm="100000">
                                          <p:val>
                                            <p:strVal val="#ppt_y"/>
                                          </p:val>
                                        </p:tav>
                                      </p:tavLst>
                                    </p:anim>
                                  </p:childTnLst>
                                </p:cTn>
                              </p:par>
                              <p:par>
                                <p:cTn id="15" presetID="42" presetClass="entr" presetSubtype="0" fill="hold" grpId="0" nodeType="withEffect">
                                  <p:stCondLst>
                                    <p:cond delay="20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ntr" presetSubtype="1" accel="50000" decel="5000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par>
                          <p:cTn id="29" fill="hold">
                            <p:stCondLst>
                              <p:cond delay="2500"/>
                            </p:stCondLst>
                            <p:childTnLst>
                              <p:par>
                                <p:cTn id="30" presetID="2" presetClass="entr" presetSubtype="1" accel="50000" decel="5000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par>
                          <p:cTn id="38" fill="hold">
                            <p:stCondLst>
                              <p:cond delay="3500"/>
                            </p:stCondLst>
                            <p:childTnLst>
                              <p:par>
                                <p:cTn id="39" presetID="2" presetClass="entr" presetSubtype="1" accel="50000" decel="5000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0-#ppt_h/2"/>
                                          </p:val>
                                        </p:tav>
                                        <p:tav tm="100000">
                                          <p:val>
                                            <p:strVal val="#ppt_y"/>
                                          </p:val>
                                        </p:tav>
                                      </p:tavLst>
                                    </p:anim>
                                  </p:childTnLst>
                                </p:cTn>
                              </p:par>
                            </p:childTnLst>
                          </p:cTn>
                        </p:par>
                        <p:par>
                          <p:cTn id="43" fill="hold">
                            <p:stCondLst>
                              <p:cond delay="4000"/>
                            </p:stCondLst>
                            <p:childTnLst>
                              <p:par>
                                <p:cTn id="44" presetID="22" presetClass="entr" presetSubtype="4"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24" grpId="0"/>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325880" cy="368300"/>
          </a:xfrm>
          <a:prstGeom prst="rect">
            <a:avLst/>
          </a:prstGeom>
          <a:noFill/>
        </p:spPr>
        <p:txBody>
          <a:bodyPr wrap="none" rtlCol="0">
            <a:spAutoFit/>
          </a:bodyPr>
          <a:p>
            <a:pPr algn="l"/>
            <a:r>
              <a:rPr lang="zh-CN">
                <a:solidFill>
                  <a:srgbClr val="29529B"/>
                </a:solidFill>
              </a:rPr>
              <a:t>构件图实例</a:t>
            </a:r>
            <a:endParaRPr lang="zh-CN">
              <a:solidFill>
                <a:srgbClr val="29529B"/>
              </a:solidFill>
            </a:endParaRPr>
          </a:p>
        </p:txBody>
      </p:sp>
      <p:pic>
        <p:nvPicPr>
          <p:cNvPr id="2" name="图片 1"/>
          <p:cNvPicPr>
            <a:picLocks noChangeAspect="1"/>
          </p:cNvPicPr>
          <p:nvPr/>
        </p:nvPicPr>
        <p:blipFill>
          <a:blip r:embed="rId1"/>
          <a:stretch>
            <a:fillRect/>
          </a:stretch>
        </p:blipFill>
        <p:spPr>
          <a:xfrm>
            <a:off x="2328545" y="574675"/>
            <a:ext cx="5213985" cy="425196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2"/>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3"/>
            </p:custDataLst>
          </p:nvPr>
        </p:nvSpPr>
        <p:spPr bwMode="auto">
          <a:xfrm>
            <a:off x="3186948" y="1761779"/>
            <a:ext cx="101727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a:t>
            </a:r>
            <a:r>
              <a:rPr lang="en-US"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3</a:t>
            </a:r>
            <a:endParaRPr 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4"/>
            </p:custDataLst>
          </p:nvPr>
        </p:nvSpPr>
        <p:spPr>
          <a:xfrm>
            <a:off x="4499993" y="2061093"/>
            <a:ext cx="2621439" cy="38671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包图</a:t>
            </a:r>
            <a:r>
              <a:rPr lang="en-US" altLang="zh-CN"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l="32651" t="6931" r="13819" b="58780"/>
          <a:stretch>
            <a:fillRect/>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32651" t="6931" r="13819" b="58780"/>
          <a:stretch>
            <a:fillRect/>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6" cstate="print">
            <a:extLst>
              <a:ext uri="{28A0092B-C50C-407E-A947-70E740481C1C}">
                <a14:useLocalDpi xmlns:a14="http://schemas.microsoft.com/office/drawing/2010/main" val="0"/>
              </a:ext>
            </a:extLst>
          </a:blip>
          <a:srcRect l="52360" t="45847" r="37254" b="47228"/>
          <a:stretch>
            <a:fillRect/>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l="44083" t="56790" r="44371" b="37612"/>
          <a:stretch>
            <a:fillRect/>
          </a:stretch>
        </p:blipFill>
        <p:spPr>
          <a:xfrm rot="20604422">
            <a:off x="1630604" y="2453313"/>
            <a:ext cx="841699" cy="611956"/>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325880" cy="368300"/>
          </a:xfrm>
          <a:prstGeom prst="rect">
            <a:avLst/>
          </a:prstGeom>
          <a:noFill/>
        </p:spPr>
        <p:txBody>
          <a:bodyPr wrap="none" rtlCol="0">
            <a:spAutoFit/>
          </a:bodyPr>
          <a:p>
            <a:r>
              <a:rPr lang="zh-CN" altLang="en-US">
                <a:solidFill>
                  <a:srgbClr val="29529B"/>
                </a:solidFill>
              </a:rPr>
              <a:t>构件图概述</a:t>
            </a:r>
            <a:endParaRPr lang="zh-CN" altLang="en-US">
              <a:solidFill>
                <a:srgbClr val="29529B"/>
              </a:solidFill>
            </a:endParaRPr>
          </a:p>
        </p:txBody>
      </p:sp>
      <p:sp>
        <p:nvSpPr>
          <p:cNvPr id="47" name="文本框 46"/>
          <p:cNvSpPr txBox="1"/>
          <p:nvPr/>
        </p:nvSpPr>
        <p:spPr>
          <a:xfrm>
            <a:off x="880745" y="864235"/>
            <a:ext cx="7996555" cy="4523105"/>
          </a:xfrm>
          <a:prstGeom prst="rect">
            <a:avLst/>
          </a:prstGeom>
          <a:noFill/>
        </p:spPr>
        <p:txBody>
          <a:bodyPr wrap="square" rtlCol="0" anchor="t">
            <a:spAutoFit/>
          </a:bodyPr>
          <a:p>
            <a:r>
              <a:rPr lang="zh-CN">
                <a:solidFill>
                  <a:srgbClr val="FF0000"/>
                </a:solidFill>
              </a:rPr>
              <a:t>什么是包？</a:t>
            </a:r>
            <a:endParaRPr lang="zh-CN">
              <a:solidFill>
                <a:srgbClr val="FF0000"/>
              </a:solidFill>
            </a:endParaRPr>
          </a:p>
          <a:p>
            <a:r>
              <a:t>包可直接理解为命名空间，文件夹，是用来组织图形的封装，包图可以用来表述功能组命名空间的组织层次。</a:t>
            </a:r>
          </a:p>
          <a:p/>
          <a:p>
            <a:r>
              <a:t>•在面向对象软件开发的视角中，类显然是构建整个系统的基本构造块。但是对于庞大的应用系统而言，其包含的类将是成百上千，再加上其间“阡陌交纵”的关联关系、多重性等，必然是大大超出了人们可以处理的复杂度。这也就是引入了“包”这种分组事物构造块。</a:t>
            </a:r>
          </a:p>
          <a:p/>
          <a:p>
            <a:r>
              <a:t>•包的作用是： </a:t>
            </a:r>
          </a:p>
          <a:p>
            <a:r>
              <a:t>1）对语义上相关的元素进行分组； </a:t>
            </a:r>
          </a:p>
          <a:p>
            <a:r>
              <a:t>2）定义模型中的“语义边界”； </a:t>
            </a:r>
          </a:p>
          <a:p>
            <a:r>
              <a:t>3）提供配置管理单元； </a:t>
            </a:r>
          </a:p>
          <a:p>
            <a:r>
              <a:t>4）在设计时，提供并行工作的单元； </a:t>
            </a:r>
          </a:p>
          <a:p>
            <a:r>
              <a:t>5）提供封装的命名空间，其中所有名称必须惟一</a:t>
            </a:r>
          </a:p>
          <a:p>
            <a:endParaRPr lang="zh-CN" altLang="en-US"/>
          </a:p>
        </p:txBody>
      </p:sp>
    </p:spTree>
  </p:cSld>
  <p:clrMapOvr>
    <a:masterClrMapping/>
  </p:clrMapOvr>
  <p:transition spd="slow" advClick="0" advTm="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097280" cy="368300"/>
          </a:xfrm>
          <a:prstGeom prst="rect">
            <a:avLst/>
          </a:prstGeom>
          <a:noFill/>
        </p:spPr>
        <p:txBody>
          <a:bodyPr wrap="none" rtlCol="0">
            <a:spAutoFit/>
          </a:bodyPr>
          <a:p>
            <a:r>
              <a:rPr lang="zh-CN" altLang="en-US">
                <a:solidFill>
                  <a:srgbClr val="29529B"/>
                </a:solidFill>
              </a:rPr>
              <a:t>包图概述</a:t>
            </a:r>
            <a:endParaRPr lang="zh-CN" altLang="en-US">
              <a:solidFill>
                <a:srgbClr val="29529B"/>
              </a:solidFill>
            </a:endParaRPr>
          </a:p>
        </p:txBody>
      </p:sp>
      <p:sp>
        <p:nvSpPr>
          <p:cNvPr id="47" name="文本框 46"/>
          <p:cNvSpPr txBox="1"/>
          <p:nvPr/>
        </p:nvSpPr>
        <p:spPr>
          <a:xfrm>
            <a:off x="2772410" y="1009650"/>
            <a:ext cx="5997575" cy="4246245"/>
          </a:xfrm>
          <a:prstGeom prst="rect">
            <a:avLst/>
          </a:prstGeom>
          <a:noFill/>
        </p:spPr>
        <p:txBody>
          <a:bodyPr wrap="square" rtlCol="0" anchor="t">
            <a:spAutoFit/>
          </a:bodyPr>
          <a:p>
            <a:r>
              <a:rPr lang="zh-CN">
                <a:solidFill>
                  <a:srgbClr val="FF0000"/>
                </a:solidFill>
              </a:rPr>
              <a:t>名称</a:t>
            </a:r>
            <a:endParaRPr lang="zh-CN">
              <a:solidFill>
                <a:srgbClr val="FF0000"/>
              </a:solidFill>
            </a:endParaRPr>
          </a:p>
          <a:p>
            <a:r>
              <a:t>每个包必须有一个与其他包相区别的名称。</a:t>
            </a:r>
          </a:p>
          <a:p>
            <a:r>
              <a:t>包的名字是一个字符串。</a:t>
            </a:r>
          </a:p>
          <a:p>
            <a:r>
              <a:t>        简单名:仅含一个简单的名称。</a:t>
            </a:r>
          </a:p>
          <a:p>
            <a:r>
              <a:t>        路径名:以包所位于的外围包的名字作为前缀的包名。</a:t>
            </a:r>
          </a:p>
          <a:p/>
          <a:p/>
          <a:p>
            <a:r>
              <a:t>包的表示：</a:t>
            </a:r>
          </a:p>
          <a:p/>
          <a:p>
            <a:r>
              <a:t>当不需要显示包的内容时，将包的名字放入主方框内；</a:t>
            </a:r>
          </a:p>
          <a:p>
            <a:r>
              <a:t>需要显示内容时包的名字放入左上角的小方框中，将内容放入主方框内。</a:t>
            </a:r>
          </a:p>
          <a:p>
            <a:r>
              <a:t>标以 {global} 的包叫通用包，表示系统的所有其他包都依赖于该包。</a:t>
            </a:r>
          </a:p>
          <a:p>
            <a:endParaRPr lang="zh-CN" altLang="en-US"/>
          </a:p>
        </p:txBody>
      </p:sp>
      <p:pic>
        <p:nvPicPr>
          <p:cNvPr id="2" name="图片 1"/>
          <p:cNvPicPr>
            <a:picLocks noChangeAspect="1"/>
          </p:cNvPicPr>
          <p:nvPr/>
        </p:nvPicPr>
        <p:blipFill>
          <a:blip r:embed="rId1"/>
          <a:stretch>
            <a:fillRect/>
          </a:stretch>
        </p:blipFill>
        <p:spPr>
          <a:xfrm>
            <a:off x="118110" y="2291715"/>
            <a:ext cx="2712720" cy="1127760"/>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097280" cy="368300"/>
          </a:xfrm>
          <a:prstGeom prst="rect">
            <a:avLst/>
          </a:prstGeom>
          <a:noFill/>
        </p:spPr>
        <p:txBody>
          <a:bodyPr wrap="none" rtlCol="0">
            <a:spAutoFit/>
          </a:bodyPr>
          <a:p>
            <a:r>
              <a:rPr lang="zh-CN" altLang="en-US">
                <a:solidFill>
                  <a:srgbClr val="29529B"/>
                </a:solidFill>
              </a:rPr>
              <a:t>包图概述</a:t>
            </a:r>
            <a:endParaRPr lang="zh-CN" altLang="en-US">
              <a:solidFill>
                <a:srgbClr val="29529B"/>
              </a:solidFill>
            </a:endParaRPr>
          </a:p>
        </p:txBody>
      </p:sp>
      <p:sp>
        <p:nvSpPr>
          <p:cNvPr id="47" name="文本框 46"/>
          <p:cNvSpPr txBox="1"/>
          <p:nvPr/>
        </p:nvSpPr>
        <p:spPr>
          <a:xfrm>
            <a:off x="811530" y="879475"/>
            <a:ext cx="5997575" cy="922020"/>
          </a:xfrm>
          <a:prstGeom prst="rect">
            <a:avLst/>
          </a:prstGeom>
          <a:noFill/>
        </p:spPr>
        <p:txBody>
          <a:bodyPr wrap="square" rtlCol="0" anchor="t">
            <a:spAutoFit/>
          </a:bodyPr>
          <a:p>
            <a:r>
              <a:rPr lang="zh-CN">
                <a:solidFill>
                  <a:srgbClr val="FF0000"/>
                </a:solidFill>
              </a:rPr>
              <a:t>拥有的元素</a:t>
            </a:r>
            <a:endParaRPr lang="zh-CN">
              <a:solidFill>
                <a:srgbClr val="FF0000"/>
              </a:solidFill>
            </a:endParaRPr>
          </a:p>
          <a:p>
            <a:r>
              <a:t>在包中可以拥有各种其它元素，包括类、接口、构件、节点、协作、用例，甚至是其它包或图</a:t>
            </a:r>
          </a:p>
        </p:txBody>
      </p:sp>
      <p:pic>
        <p:nvPicPr>
          <p:cNvPr id="3" name="图片 2"/>
          <p:cNvPicPr>
            <a:picLocks noChangeAspect="1"/>
          </p:cNvPicPr>
          <p:nvPr/>
        </p:nvPicPr>
        <p:blipFill>
          <a:blip r:embed="rId1"/>
          <a:stretch>
            <a:fillRect/>
          </a:stretch>
        </p:blipFill>
        <p:spPr>
          <a:xfrm>
            <a:off x="1279525" y="2196465"/>
            <a:ext cx="1775460" cy="1638300"/>
          </a:xfrm>
          <a:prstGeom prst="rect">
            <a:avLst/>
          </a:prstGeom>
        </p:spPr>
      </p:pic>
      <p:sp>
        <p:nvSpPr>
          <p:cNvPr id="2" name="文本框 1"/>
          <p:cNvSpPr txBox="1"/>
          <p:nvPr/>
        </p:nvSpPr>
        <p:spPr>
          <a:xfrm>
            <a:off x="3554730" y="2484755"/>
            <a:ext cx="5273040" cy="1814830"/>
          </a:xfrm>
          <a:prstGeom prst="rect">
            <a:avLst/>
          </a:prstGeom>
          <a:noFill/>
        </p:spPr>
        <p:txBody>
          <a:bodyPr wrap="square" rtlCol="0" anchor="t">
            <a:spAutoFit/>
          </a:bodyPr>
          <a:p>
            <a:r>
              <a:rPr lang="zh-CN" altLang="en-US" sz="1600"/>
              <a:t>一个模型元素不能被一个以上的包所拥有。</a:t>
            </a:r>
            <a:endParaRPr lang="zh-CN" altLang="en-US" sz="1600"/>
          </a:p>
          <a:p>
            <a:r>
              <a:rPr lang="zh-CN" altLang="en-US" sz="1600"/>
              <a:t>如果包被撤销，其中的元素也要被撤销。</a:t>
            </a:r>
            <a:endParaRPr lang="zh-CN" altLang="en-US" sz="1600"/>
          </a:p>
          <a:p>
            <a:r>
              <a:rPr lang="zh-CN" altLang="en-US" sz="1600"/>
              <a:t>一个包形成了一个命名空间。</a:t>
            </a:r>
            <a:endParaRPr lang="zh-CN" altLang="en-US" sz="1600"/>
          </a:p>
          <a:p>
            <a:r>
              <a:rPr lang="zh-CN" altLang="en-US" sz="1600"/>
              <a:t>一个包的各个同类建模元素不能具有相同的名字；</a:t>
            </a:r>
            <a:endParaRPr lang="zh-CN" altLang="en-US" sz="1600"/>
          </a:p>
          <a:p>
            <a:r>
              <a:rPr lang="zh-CN" altLang="en-US" sz="1600"/>
              <a:t>不同包的各个建模元素能具有相同的名字，因为它们代表不同的建模元素；</a:t>
            </a:r>
            <a:endParaRPr lang="zh-CN" altLang="en-US" sz="1600"/>
          </a:p>
          <a:p>
            <a:r>
              <a:rPr lang="zh-CN" altLang="en-US" sz="1600"/>
              <a:t>同一个包内，不同种类的模型元素能够具有相同的名字。</a:t>
            </a:r>
            <a:endParaRPr lang="zh-CN" altLang="en-US" sz="1600"/>
          </a:p>
        </p:txBody>
      </p:sp>
    </p:spTree>
  </p:cSld>
  <p:clrMapOvr>
    <a:masterClrMapping/>
  </p:clrMapOvr>
  <p:transition spd="slow" advClick="0" advTm="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097280" cy="368300"/>
          </a:xfrm>
          <a:prstGeom prst="rect">
            <a:avLst/>
          </a:prstGeom>
          <a:noFill/>
        </p:spPr>
        <p:txBody>
          <a:bodyPr wrap="none" rtlCol="0">
            <a:spAutoFit/>
          </a:bodyPr>
          <a:p>
            <a:r>
              <a:rPr lang="zh-CN" altLang="en-US">
                <a:solidFill>
                  <a:srgbClr val="29529B"/>
                </a:solidFill>
              </a:rPr>
              <a:t>包图概述</a:t>
            </a:r>
            <a:endParaRPr lang="zh-CN" altLang="en-US">
              <a:solidFill>
                <a:srgbClr val="29529B"/>
              </a:solidFill>
            </a:endParaRPr>
          </a:p>
        </p:txBody>
      </p:sp>
      <p:sp>
        <p:nvSpPr>
          <p:cNvPr id="47" name="文本框 46"/>
          <p:cNvSpPr txBox="1"/>
          <p:nvPr/>
        </p:nvSpPr>
        <p:spPr>
          <a:xfrm>
            <a:off x="1240790" y="879475"/>
            <a:ext cx="6272530" cy="3969385"/>
          </a:xfrm>
          <a:prstGeom prst="rect">
            <a:avLst/>
          </a:prstGeom>
          <a:noFill/>
        </p:spPr>
        <p:txBody>
          <a:bodyPr wrap="square" rtlCol="0" anchor="t">
            <a:spAutoFit/>
          </a:bodyPr>
          <a:p>
            <a:r>
              <a:rPr lang="zh-CN" altLang="en-US">
                <a:solidFill>
                  <a:srgbClr val="FF0000"/>
                </a:solidFill>
              </a:rPr>
              <a:t>可见性</a:t>
            </a:r>
            <a:endParaRPr lang="zh-CN" altLang="en-US">
              <a:solidFill>
                <a:srgbClr val="FF0000"/>
              </a:solidFill>
            </a:endParaRPr>
          </a:p>
          <a:p>
            <a:r>
              <a:t>包的可见性用来控制包外界的元素对包内元素的可访问权限。</a:t>
            </a:r>
          </a:p>
          <a:p>
            <a:r>
              <a:t>（1）公有访问（public）：包内的模型元素可以被任何引入了此包的其他包的内含元素访问。</a:t>
            </a:r>
          </a:p>
          <a:p>
            <a:r>
              <a:t>（2）保护访问（protected）：表示此元素能被该包的子包内所含元素访问。</a:t>
            </a:r>
          </a:p>
          <a:p>
            <a:r>
              <a:t>（3）私有访问（private）：表示此元素只能被属于同一包的内含元素访问。</a:t>
            </a:r>
          </a:p>
          <a:p/>
          <a:p>
            <a:r>
              <a:t>用“+”来表示“public”，</a:t>
            </a:r>
          </a:p>
          <a:p/>
          <a:p>
            <a:r>
              <a:t>用“#”来表示“protected”，</a:t>
            </a:r>
          </a:p>
          <a:p/>
          <a:p>
            <a:r>
              <a:t>用“-”来表示“private”</a:t>
            </a:r>
          </a:p>
        </p:txBody>
      </p:sp>
    </p:spTree>
  </p:cSld>
  <p:clrMapOvr>
    <a:masterClrMapping/>
  </p:clrMapOvr>
  <p:transition spd="slow" advClick="0" advTm="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811530" y="290830"/>
            <a:ext cx="1097280" cy="368300"/>
          </a:xfrm>
          <a:prstGeom prst="rect">
            <a:avLst/>
          </a:prstGeom>
          <a:noFill/>
        </p:spPr>
        <p:txBody>
          <a:bodyPr wrap="none" rtlCol="0">
            <a:spAutoFit/>
          </a:bodyPr>
          <a:p>
            <a:r>
              <a:rPr lang="zh-CN" altLang="en-US">
                <a:solidFill>
                  <a:srgbClr val="29529B"/>
                </a:solidFill>
              </a:rPr>
              <a:t>包图实例</a:t>
            </a:r>
            <a:endParaRPr lang="en-US" altLang="zh-CN">
              <a:solidFill>
                <a:srgbClr val="29529B"/>
              </a:solidFill>
            </a:endParaRPr>
          </a:p>
        </p:txBody>
      </p:sp>
      <p:pic>
        <p:nvPicPr>
          <p:cNvPr id="2" name="图片 1"/>
          <p:cNvPicPr>
            <a:picLocks noChangeAspect="1"/>
          </p:cNvPicPr>
          <p:nvPr/>
        </p:nvPicPr>
        <p:blipFill>
          <a:blip r:embed="rId1"/>
          <a:stretch>
            <a:fillRect/>
          </a:stretch>
        </p:blipFill>
        <p:spPr>
          <a:xfrm>
            <a:off x="1908810" y="931545"/>
            <a:ext cx="5615940" cy="3395345"/>
          </a:xfrm>
          <a:prstGeom prst="rect">
            <a:avLst/>
          </a:prstGeom>
        </p:spPr>
      </p:pic>
    </p:spTree>
  </p:cSld>
  <p:clrMapOvr>
    <a:masterClrMapping/>
  </p:clrMapOvr>
  <p:transition spd="slow" advClick="0" advTm="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517923" y="1931194"/>
            <a:ext cx="845344" cy="698897"/>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17410" name="Freeform 108"/>
          <p:cNvSpPr>
            <a:spLocks noChangeArrowheads="1"/>
          </p:cNvSpPr>
          <p:nvPr/>
        </p:nvSpPr>
        <p:spPr bwMode="auto">
          <a:xfrm>
            <a:off x="3987800" y="2122805"/>
            <a:ext cx="3746500" cy="699135"/>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r>
              <a:rPr lang="zh-CN" altLang="en-US" sz="2800"/>
              <a:t>简要说说对象图的作用</a:t>
            </a:r>
            <a:endParaRPr lang="zh-CN" altLang="en-US" sz="2800"/>
          </a:p>
          <a:p>
            <a:endParaRPr lang="zh-CN" altLang="en-US" sz="2800"/>
          </a:p>
          <a:p>
            <a:r>
              <a:rPr lang="zh-CN" altLang="en-US" sz="2800"/>
              <a:t>三点 意到即可</a:t>
            </a:r>
            <a:endParaRPr lang="zh-CN" altLang="en-US" sz="2800"/>
          </a:p>
        </p:txBody>
      </p:sp>
      <p:grpSp>
        <p:nvGrpSpPr>
          <p:cNvPr id="2" name="组合 4099"/>
          <p:cNvGrpSpPr/>
          <p:nvPr/>
        </p:nvGrpSpPr>
        <p:grpSpPr bwMode="auto">
          <a:xfrm>
            <a:off x="2098675" y="1307148"/>
            <a:ext cx="1638300" cy="2847975"/>
            <a:chOff x="5003800" y="1834716"/>
            <a:chExt cx="2184400" cy="3798169"/>
          </a:xfrm>
          <a:solidFill>
            <a:schemeClr val="accent3"/>
          </a:solidFill>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grp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4" name="文本框 3"/>
          <p:cNvSpPr txBox="1"/>
          <p:nvPr/>
        </p:nvSpPr>
        <p:spPr>
          <a:xfrm>
            <a:off x="661035" y="224155"/>
            <a:ext cx="695325" cy="1014730"/>
          </a:xfrm>
          <a:prstGeom prst="rect">
            <a:avLst/>
          </a:prstGeom>
          <a:noFill/>
        </p:spPr>
        <p:txBody>
          <a:bodyPr wrap="none" rtlCol="0">
            <a:spAutoFit/>
          </a:bodyPr>
          <a:p>
            <a:r>
              <a:rPr lang="en-US" altLang="zh-CN" sz="6000">
                <a:solidFill>
                  <a:schemeClr val="accent1"/>
                </a:solidFill>
                <a:effectLst>
                  <a:outerShdw blurRad="38100" dist="25400" dir="5400000" algn="ctr" rotWithShape="0">
                    <a:srgbClr val="6E747A">
                      <a:alpha val="43000"/>
                    </a:srgbClr>
                  </a:outerShdw>
                </a:effectLst>
              </a:rPr>
              <a:t>Q</a:t>
            </a:r>
            <a:endParaRPr lang="en-US" altLang="zh-CN" sz="60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517923" y="1931194"/>
            <a:ext cx="845344" cy="698897"/>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17410" name="Freeform 108"/>
          <p:cNvSpPr>
            <a:spLocks noChangeArrowheads="1"/>
          </p:cNvSpPr>
          <p:nvPr/>
        </p:nvSpPr>
        <p:spPr bwMode="auto">
          <a:xfrm>
            <a:off x="3911600" y="1231900"/>
            <a:ext cx="4052570" cy="699135"/>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r>
              <a:rPr lang="zh-CN" altLang="en-US">
                <a:sym typeface="+mn-ea"/>
              </a:rPr>
              <a:t>1). 对象图常用来描述业务或软件系统在某一时刻，对象的组成、结构和关系。 </a:t>
            </a:r>
            <a:endParaRPr lang="zh-CN" altLang="en-US"/>
          </a:p>
          <a:p>
            <a:r>
              <a:rPr lang="zh-CN" altLang="en-US">
                <a:sym typeface="+mn-ea"/>
              </a:rPr>
              <a:t>2). 说明复杂的数据结构。对于复杂的数据结构，有时候很难对其进行抽象成类表达之间的交互关系。使用对象图描绘对象之间的关系可以帮助我们说明某一时刻的复杂的数据结构，从而有助于对复杂数据结构的抽象。 </a:t>
            </a:r>
            <a:endParaRPr lang="zh-CN" altLang="en-US"/>
          </a:p>
          <a:p>
            <a:r>
              <a:rPr lang="zh-CN" altLang="en-US">
                <a:sym typeface="+mn-ea"/>
              </a:rPr>
              <a:t>3). 表示每个对象之间的行为。通过一系列的对象图，可以有效的表达事物行为。 </a:t>
            </a:r>
            <a:endParaRPr lang="zh-CN" altLang="en-US"/>
          </a:p>
          <a:p>
            <a:r>
              <a:rPr lang="zh-CN" altLang="en-US">
                <a:sym typeface="+mn-ea"/>
              </a:rPr>
              <a:t>4). 举例说明数据/对象结构。</a:t>
            </a:r>
            <a:endParaRPr lang="zh-CN" altLang="en-US"/>
          </a:p>
        </p:txBody>
      </p:sp>
      <p:grpSp>
        <p:nvGrpSpPr>
          <p:cNvPr id="2" name="组合 4099"/>
          <p:cNvGrpSpPr/>
          <p:nvPr/>
        </p:nvGrpSpPr>
        <p:grpSpPr bwMode="auto">
          <a:xfrm>
            <a:off x="2098675" y="1307148"/>
            <a:ext cx="1638300" cy="2847975"/>
            <a:chOff x="5003800" y="1834716"/>
            <a:chExt cx="2184400" cy="3798169"/>
          </a:xfrm>
          <a:solidFill>
            <a:schemeClr val="accent3"/>
          </a:solidFill>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grp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4" name="文本框 3"/>
          <p:cNvSpPr txBox="1"/>
          <p:nvPr/>
        </p:nvSpPr>
        <p:spPr>
          <a:xfrm>
            <a:off x="661035" y="224155"/>
            <a:ext cx="623570" cy="1014730"/>
          </a:xfrm>
          <a:prstGeom prst="rect">
            <a:avLst/>
          </a:prstGeom>
          <a:noFill/>
        </p:spPr>
        <p:txBody>
          <a:bodyPr wrap="none" rtlCol="0">
            <a:spAutoFit/>
          </a:bodyPr>
          <a:p>
            <a:r>
              <a:rPr lang="en-US" altLang="zh-CN" sz="6000">
                <a:solidFill>
                  <a:schemeClr val="accent1"/>
                </a:solidFill>
                <a:effectLst>
                  <a:outerShdw blurRad="38100" dist="25400" dir="5400000" algn="ctr" rotWithShape="0">
                    <a:srgbClr val="6E747A">
                      <a:alpha val="43000"/>
                    </a:srgbClr>
                  </a:outerShdw>
                </a:effectLst>
              </a:rPr>
              <a:t>A</a:t>
            </a:r>
            <a:endParaRPr lang="en-US" altLang="zh-CN" sz="60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517923" y="1931194"/>
            <a:ext cx="845344" cy="698897"/>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17410" name="Freeform 108"/>
          <p:cNvSpPr>
            <a:spLocks noChangeArrowheads="1"/>
          </p:cNvSpPr>
          <p:nvPr/>
        </p:nvSpPr>
        <p:spPr bwMode="auto">
          <a:xfrm>
            <a:off x="3987800" y="2122805"/>
            <a:ext cx="3746500" cy="699135"/>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r>
              <a:rPr lang="zh-CN" sz="2800"/>
              <a:t>包图的可见性包括哪三种权限？</a:t>
            </a:r>
            <a:endParaRPr lang="zh-CN" sz="2800"/>
          </a:p>
        </p:txBody>
      </p:sp>
      <p:grpSp>
        <p:nvGrpSpPr>
          <p:cNvPr id="2" name="组合 4099"/>
          <p:cNvGrpSpPr/>
          <p:nvPr/>
        </p:nvGrpSpPr>
        <p:grpSpPr bwMode="auto">
          <a:xfrm>
            <a:off x="2098675" y="1307148"/>
            <a:ext cx="1638300" cy="2847975"/>
            <a:chOff x="5003800" y="1834716"/>
            <a:chExt cx="2184400" cy="3798169"/>
          </a:xfrm>
          <a:solidFill>
            <a:schemeClr val="accent3"/>
          </a:solidFill>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grp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4" name="文本框 3"/>
          <p:cNvSpPr txBox="1"/>
          <p:nvPr/>
        </p:nvSpPr>
        <p:spPr>
          <a:xfrm>
            <a:off x="661035" y="224155"/>
            <a:ext cx="695325" cy="1014730"/>
          </a:xfrm>
          <a:prstGeom prst="rect">
            <a:avLst/>
          </a:prstGeom>
          <a:noFill/>
        </p:spPr>
        <p:txBody>
          <a:bodyPr wrap="none" rtlCol="0">
            <a:spAutoFit/>
          </a:bodyPr>
          <a:p>
            <a:r>
              <a:rPr lang="en-US" altLang="zh-CN" sz="6000">
                <a:solidFill>
                  <a:schemeClr val="accent1"/>
                </a:solidFill>
                <a:effectLst>
                  <a:outerShdw blurRad="38100" dist="25400" dir="5400000" algn="ctr" rotWithShape="0">
                    <a:srgbClr val="6E747A">
                      <a:alpha val="43000"/>
                    </a:srgbClr>
                  </a:outerShdw>
                </a:effectLst>
              </a:rPr>
              <a:t>Q</a:t>
            </a:r>
            <a:endParaRPr lang="en-US" altLang="zh-CN" sz="60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2410671" y="2222552"/>
            <a:ext cx="654025" cy="461523"/>
          </a:xfrm>
          <a:prstGeom prst="rect">
            <a:avLst/>
          </a:prstGeom>
          <a:noFill/>
        </p:spPr>
        <p:txBody>
          <a:bodyPr wrap="none" lIns="0" tIns="0" rIns="0" bIns="0">
            <a:spAutoFit/>
          </a:bodyPr>
          <a:lstStyle/>
          <a:p>
            <a:pPr>
              <a:defRPr/>
            </a:pPr>
            <a:r>
              <a:rPr lang="en-US" altLang="zh-CN"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300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8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2"/>
            </p:custDataLst>
          </p:nvPr>
        </p:nvSpPr>
        <p:spPr bwMode="auto">
          <a:xfrm>
            <a:off x="2503787" y="2101108"/>
            <a:ext cx="468078" cy="2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16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3"/>
            </p:custDataLst>
          </p:nvPr>
        </p:nvSpPr>
        <p:spPr bwMode="auto">
          <a:xfrm>
            <a:off x="3186948" y="1761779"/>
            <a:ext cx="101727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a:t>
            </a:r>
            <a:r>
              <a:rPr lang="en-US" sz="720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1</a:t>
            </a:r>
            <a:endParaRPr lang="en-US" sz="7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4"/>
            </p:custDataLst>
          </p:nvPr>
        </p:nvSpPr>
        <p:spPr>
          <a:xfrm>
            <a:off x="4499993" y="2061093"/>
            <a:ext cx="2621439" cy="38671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lgn="l"/>
            <a:r>
              <a:rPr lang="zh-CN" altLang="en-US"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对象图</a:t>
            </a:r>
            <a:endParaRPr lang="zh-CN" altLang="en-US" sz="105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l="32651" t="6931" r="13819" b="58780"/>
          <a:stretch>
            <a:fillRect/>
          </a:stretch>
        </p:blipFill>
        <p:spPr>
          <a:xfrm rot="2963407">
            <a:off x="-1193646" y="-622569"/>
            <a:ext cx="3272644" cy="3145276"/>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32651" t="6931" r="13819" b="58780"/>
          <a:stretch>
            <a:fillRect/>
          </a:stretch>
        </p:blipFill>
        <p:spPr>
          <a:xfrm rot="2963407" flipH="1">
            <a:off x="6969654" y="2922371"/>
            <a:ext cx="3004912" cy="3145276"/>
          </a:xfrm>
          <a:prstGeom prst="rect">
            <a:avLst/>
          </a:prstGeom>
        </p:spPr>
      </p:pic>
      <p:pic>
        <p:nvPicPr>
          <p:cNvPr id="15" name="图片 14"/>
          <p:cNvPicPr>
            <a:picLocks noChangeAspect="1"/>
          </p:cNvPicPr>
          <p:nvPr/>
        </p:nvPicPr>
        <p:blipFill rotWithShape="1">
          <a:blip r:embed="rId6" cstate="print">
            <a:extLst>
              <a:ext uri="{28A0092B-C50C-407E-A947-70E740481C1C}">
                <a14:useLocalDpi xmlns:a14="http://schemas.microsoft.com/office/drawing/2010/main" val="0"/>
              </a:ext>
            </a:extLst>
          </a:blip>
          <a:srcRect l="52360" t="45847" r="37254" b="47228"/>
          <a:stretch>
            <a:fillRect/>
          </a:stretch>
        </p:blipFill>
        <p:spPr>
          <a:xfrm rot="1788364">
            <a:off x="6773040" y="1229554"/>
            <a:ext cx="1224136" cy="1223758"/>
          </a:xfrm>
          <a:prstGeom prst="rect">
            <a:avLst/>
          </a:prstGeom>
        </p:spPr>
      </p:pic>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l="44083" t="56790" r="44371" b="37612"/>
          <a:stretch>
            <a:fillRect/>
          </a:stretch>
        </p:blipFill>
        <p:spPr>
          <a:xfrm rot="20604422">
            <a:off x="1630604" y="2453313"/>
            <a:ext cx="841699" cy="611956"/>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000"/>
                                        <p:tgtEl>
                                          <p:spTgt spid="2052"/>
                                        </p:tgtEl>
                                      </p:cBhvr>
                                    </p:animEffect>
                                    <p:anim calcmode="lin" valueType="num">
                                      <p:cBhvr>
                                        <p:cTn id="19" dur="1000" fill="hold"/>
                                        <p:tgtEl>
                                          <p:spTgt spid="2052"/>
                                        </p:tgtEl>
                                        <p:attrNameLst>
                                          <p:attrName>ppt_x</p:attrName>
                                        </p:attrNameLst>
                                      </p:cBhvr>
                                      <p:tavLst>
                                        <p:tav tm="0">
                                          <p:val>
                                            <p:strVal val="#ppt_x"/>
                                          </p:val>
                                        </p:tav>
                                        <p:tav tm="100000">
                                          <p:val>
                                            <p:strVal val="#ppt_x"/>
                                          </p:val>
                                        </p:tav>
                                      </p:tavLst>
                                    </p:anim>
                                    <p:anim calcmode="lin" valueType="num">
                                      <p:cBhvr>
                                        <p:cTn id="20" dur="10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2" fill="hold" grpId="0" nodeType="afterEffect">
                                  <p:stCondLst>
                                    <p:cond delay="0"/>
                                  </p:stCondLst>
                                  <p:childTnLst>
                                    <p:set>
                                      <p:cBhvr>
                                        <p:cTn id="29" dur="1" fill="hold">
                                          <p:stCondLst>
                                            <p:cond delay="0"/>
                                          </p:stCondLst>
                                        </p:cTn>
                                        <p:tgtEl>
                                          <p:spTgt spid="2053"/>
                                        </p:tgtEl>
                                        <p:attrNameLst>
                                          <p:attrName>style.visibility</p:attrName>
                                        </p:attrNameLst>
                                      </p:cBhvr>
                                      <p:to>
                                        <p:strVal val="visible"/>
                                      </p:to>
                                    </p:set>
                                    <p:anim calcmode="lin" valueType="num">
                                      <p:cBhvr additive="base">
                                        <p:cTn id="30" dur="500" fill="hold"/>
                                        <p:tgtEl>
                                          <p:spTgt spid="2053"/>
                                        </p:tgtEl>
                                        <p:attrNameLst>
                                          <p:attrName>ppt_x</p:attrName>
                                        </p:attrNameLst>
                                      </p:cBhvr>
                                      <p:tavLst>
                                        <p:tav tm="0">
                                          <p:val>
                                            <p:strVal val="1+#ppt_w/2"/>
                                          </p:val>
                                        </p:tav>
                                        <p:tav tm="100000">
                                          <p:val>
                                            <p:strVal val="#ppt_x"/>
                                          </p:val>
                                        </p:tav>
                                      </p:tavLst>
                                    </p:anim>
                                    <p:anim calcmode="lin" valueType="num">
                                      <p:cBhvr additive="base">
                                        <p:cTn id="31" dur="500" fill="hold"/>
                                        <p:tgtEl>
                                          <p:spTgt spid="2053"/>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0-#ppt_h/2"/>
                                          </p:val>
                                        </p:tav>
                                        <p:tav tm="100000">
                                          <p:val>
                                            <p:strVal val="#ppt_y"/>
                                          </p:val>
                                        </p:tav>
                                      </p:tavLst>
                                    </p:anim>
                                  </p:childTnLst>
                                </p:cTn>
                              </p:par>
                              <p:par>
                                <p:cTn id="43" presetID="2" presetClass="entr" presetSubtype="12"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52" grpId="0"/>
      <p:bldP spid="2053"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517923" y="1931194"/>
            <a:ext cx="845344" cy="698897"/>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17410" name="Freeform 108"/>
          <p:cNvSpPr>
            <a:spLocks noChangeArrowheads="1"/>
          </p:cNvSpPr>
          <p:nvPr/>
        </p:nvSpPr>
        <p:spPr bwMode="auto">
          <a:xfrm>
            <a:off x="3566160" y="2373630"/>
            <a:ext cx="2872740" cy="1014730"/>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pPr algn="l"/>
            <a:r>
              <a:rPr sz="1400">
                <a:sym typeface="+mn-ea"/>
              </a:rPr>
              <a:t>（1）公有访问（public）</a:t>
            </a:r>
            <a:endParaRPr sz="1400">
              <a:sym typeface="+mn-ea"/>
            </a:endParaRPr>
          </a:p>
          <a:p>
            <a:pPr algn="l"/>
            <a:r>
              <a:rPr sz="1400">
                <a:sym typeface="+mn-ea"/>
              </a:rPr>
              <a:t>（2）保护访问（protected）</a:t>
            </a:r>
            <a:endParaRPr sz="1400">
              <a:sym typeface="+mn-ea"/>
            </a:endParaRPr>
          </a:p>
          <a:p>
            <a:pPr algn="l"/>
            <a:r>
              <a:rPr sz="1400">
                <a:sym typeface="+mn-ea"/>
              </a:rPr>
              <a:t>（3）私有访问（private）</a:t>
            </a:r>
            <a:endParaRPr lang="zh-CN" altLang="en-US" sz="1400"/>
          </a:p>
        </p:txBody>
      </p:sp>
      <p:grpSp>
        <p:nvGrpSpPr>
          <p:cNvPr id="2" name="组合 4099"/>
          <p:cNvGrpSpPr/>
          <p:nvPr/>
        </p:nvGrpSpPr>
        <p:grpSpPr bwMode="auto">
          <a:xfrm>
            <a:off x="1577975" y="1307148"/>
            <a:ext cx="1638300" cy="2847975"/>
            <a:chOff x="5003800" y="1834716"/>
            <a:chExt cx="2184400" cy="3798169"/>
          </a:xfrm>
          <a:solidFill>
            <a:schemeClr val="accent3"/>
          </a:solidFill>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grp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4" name="文本框 3"/>
          <p:cNvSpPr txBox="1"/>
          <p:nvPr/>
        </p:nvSpPr>
        <p:spPr>
          <a:xfrm>
            <a:off x="661035" y="224155"/>
            <a:ext cx="623570" cy="1014730"/>
          </a:xfrm>
          <a:prstGeom prst="rect">
            <a:avLst/>
          </a:prstGeom>
          <a:noFill/>
        </p:spPr>
        <p:txBody>
          <a:bodyPr wrap="none" rtlCol="0">
            <a:spAutoFit/>
          </a:bodyPr>
          <a:p>
            <a:r>
              <a:rPr lang="en-US" altLang="zh-CN" sz="6000">
                <a:solidFill>
                  <a:schemeClr val="accent1"/>
                </a:solidFill>
                <a:effectLst>
                  <a:outerShdw blurRad="38100" dist="25400" dir="5400000" algn="ctr" rotWithShape="0">
                    <a:srgbClr val="6E747A">
                      <a:alpha val="43000"/>
                    </a:srgbClr>
                  </a:outerShdw>
                </a:effectLst>
              </a:rPr>
              <a:t>A</a:t>
            </a:r>
            <a:endParaRPr lang="en-US" altLang="zh-CN" sz="60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517923" y="1931194"/>
            <a:ext cx="845344" cy="698897"/>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sp>
        <p:nvSpPr>
          <p:cNvPr id="17410" name="Freeform 108"/>
          <p:cNvSpPr>
            <a:spLocks noChangeArrowheads="1"/>
          </p:cNvSpPr>
          <p:nvPr/>
        </p:nvSpPr>
        <p:spPr bwMode="auto">
          <a:xfrm>
            <a:off x="3987800" y="2122805"/>
            <a:ext cx="3746500" cy="699135"/>
          </a:xfrm>
          <a:custGeom>
            <a:avLst/>
            <a:gdLst>
              <a:gd name="T0" fmla="*/ 566 w 710"/>
              <a:gd name="T1" fmla="*/ 0 h 587"/>
              <a:gd name="T2" fmla="*/ 0 w 710"/>
              <a:gd name="T3" fmla="*/ 0 h 587"/>
              <a:gd name="T4" fmla="*/ 0 w 710"/>
              <a:gd name="T5" fmla="*/ 587 h 587"/>
              <a:gd name="T6" fmla="*/ 566 w 710"/>
              <a:gd name="T7" fmla="*/ 587 h 587"/>
              <a:gd name="T8" fmla="*/ 710 w 710"/>
              <a:gd name="T9" fmla="*/ 293 h 587"/>
              <a:gd name="T10" fmla="*/ 566 w 710"/>
              <a:gd name="T11" fmla="*/ 0 h 587"/>
            </a:gdLst>
            <a:ahLst/>
            <a:cxnLst>
              <a:cxn ang="0">
                <a:pos x="T0" y="T1"/>
              </a:cxn>
              <a:cxn ang="0">
                <a:pos x="T2" y="T3"/>
              </a:cxn>
              <a:cxn ang="0">
                <a:pos x="T4" y="T5"/>
              </a:cxn>
              <a:cxn ang="0">
                <a:pos x="T6" y="T7"/>
              </a:cxn>
              <a:cxn ang="0">
                <a:pos x="T8" y="T9"/>
              </a:cxn>
              <a:cxn ang="0">
                <a:pos x="T10" y="T11"/>
              </a:cxn>
            </a:cxnLst>
            <a:rect l="0" t="0" r="r" b="b"/>
            <a:pathLst>
              <a:path w="710" h="587">
                <a:moveTo>
                  <a:pt x="566" y="0"/>
                </a:moveTo>
                <a:lnTo>
                  <a:pt x="0" y="0"/>
                </a:lnTo>
                <a:lnTo>
                  <a:pt x="0" y="587"/>
                </a:lnTo>
                <a:lnTo>
                  <a:pt x="566" y="587"/>
                </a:lnTo>
                <a:lnTo>
                  <a:pt x="710" y="293"/>
                </a:lnTo>
                <a:lnTo>
                  <a:pt x="5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r>
              <a:rPr lang="zh-CN" sz="2800"/>
              <a:t>构件图的构件类型包括哪三种？</a:t>
            </a:r>
            <a:endParaRPr lang="zh-CN" sz="2800">
              <a:solidFill>
                <a:srgbClr val="FF0000"/>
              </a:solidFill>
            </a:endParaRPr>
          </a:p>
        </p:txBody>
      </p:sp>
      <p:grpSp>
        <p:nvGrpSpPr>
          <p:cNvPr id="2" name="组合 4099"/>
          <p:cNvGrpSpPr/>
          <p:nvPr/>
        </p:nvGrpSpPr>
        <p:grpSpPr bwMode="auto">
          <a:xfrm>
            <a:off x="2098675" y="1307148"/>
            <a:ext cx="1638300" cy="2847975"/>
            <a:chOff x="5003800" y="1834716"/>
            <a:chExt cx="2184400" cy="3798169"/>
          </a:xfrm>
          <a:solidFill>
            <a:schemeClr val="accent3"/>
          </a:solidFill>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grp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4" name="文本框 3"/>
          <p:cNvSpPr txBox="1"/>
          <p:nvPr/>
        </p:nvSpPr>
        <p:spPr>
          <a:xfrm>
            <a:off x="661035" y="224155"/>
            <a:ext cx="695325" cy="1014730"/>
          </a:xfrm>
          <a:prstGeom prst="rect">
            <a:avLst/>
          </a:prstGeom>
          <a:noFill/>
        </p:spPr>
        <p:txBody>
          <a:bodyPr wrap="none" rtlCol="0">
            <a:spAutoFit/>
          </a:bodyPr>
          <a:p>
            <a:r>
              <a:rPr lang="en-US" altLang="zh-CN" sz="6000">
                <a:solidFill>
                  <a:schemeClr val="accent1"/>
                </a:solidFill>
                <a:effectLst>
                  <a:outerShdw blurRad="38100" dist="25400" dir="5400000" algn="ctr" rotWithShape="0">
                    <a:srgbClr val="6E747A">
                      <a:alpha val="43000"/>
                    </a:srgbClr>
                  </a:outerShdw>
                </a:effectLst>
              </a:rPr>
              <a:t>Q</a:t>
            </a:r>
            <a:endParaRPr lang="en-US" altLang="zh-CN" sz="600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Freeform 99"/>
          <p:cNvSpPr>
            <a:spLocks noChangeArrowheads="1"/>
          </p:cNvSpPr>
          <p:nvPr/>
        </p:nvSpPr>
        <p:spPr bwMode="auto">
          <a:xfrm>
            <a:off x="517923" y="1931194"/>
            <a:ext cx="845344" cy="698897"/>
          </a:xfrm>
          <a:custGeom>
            <a:avLst/>
            <a:gdLst>
              <a:gd name="T0" fmla="*/ 142 w 710"/>
              <a:gd name="T1" fmla="*/ 587 h 587"/>
              <a:gd name="T2" fmla="*/ 710 w 710"/>
              <a:gd name="T3" fmla="*/ 587 h 587"/>
              <a:gd name="T4" fmla="*/ 710 w 710"/>
              <a:gd name="T5" fmla="*/ 0 h 587"/>
              <a:gd name="T6" fmla="*/ 142 w 710"/>
              <a:gd name="T7" fmla="*/ 0 h 587"/>
              <a:gd name="T8" fmla="*/ 0 w 710"/>
              <a:gd name="T9" fmla="*/ 293 h 587"/>
              <a:gd name="T10" fmla="*/ 142 w 710"/>
              <a:gd name="T11" fmla="*/ 587 h 587"/>
            </a:gdLst>
            <a:ahLst/>
            <a:cxnLst>
              <a:cxn ang="0">
                <a:pos x="T0" y="T1"/>
              </a:cxn>
              <a:cxn ang="0">
                <a:pos x="T2" y="T3"/>
              </a:cxn>
              <a:cxn ang="0">
                <a:pos x="T4" y="T5"/>
              </a:cxn>
              <a:cxn ang="0">
                <a:pos x="T6" y="T7"/>
              </a:cxn>
              <a:cxn ang="0">
                <a:pos x="T8" y="T9"/>
              </a:cxn>
              <a:cxn ang="0">
                <a:pos x="T10" y="T11"/>
              </a:cxn>
            </a:cxnLst>
            <a:rect l="0" t="0" r="r" b="b"/>
            <a:pathLst>
              <a:path w="710" h="587">
                <a:moveTo>
                  <a:pt x="142" y="587"/>
                </a:moveTo>
                <a:lnTo>
                  <a:pt x="710" y="587"/>
                </a:lnTo>
                <a:lnTo>
                  <a:pt x="710" y="0"/>
                </a:lnTo>
                <a:lnTo>
                  <a:pt x="142" y="0"/>
                </a:lnTo>
                <a:lnTo>
                  <a:pt x="0" y="293"/>
                </a:lnTo>
                <a:lnTo>
                  <a:pt x="142"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grpSp>
        <p:nvGrpSpPr>
          <p:cNvPr id="2" name="组合 4099"/>
          <p:cNvGrpSpPr/>
          <p:nvPr/>
        </p:nvGrpSpPr>
        <p:grpSpPr bwMode="auto">
          <a:xfrm>
            <a:off x="2098675" y="1307148"/>
            <a:ext cx="1638300" cy="2847975"/>
            <a:chOff x="5003800" y="1834716"/>
            <a:chExt cx="2184400" cy="3798169"/>
          </a:xfrm>
          <a:solidFill>
            <a:schemeClr val="accent3"/>
          </a:solidFill>
        </p:grpSpPr>
        <p:sp>
          <p:nvSpPr>
            <p:cNvPr id="15481" name="Freeform 5"/>
            <p:cNvSpPr>
              <a:spLocks noEditPoints="1"/>
            </p:cNvSpPr>
            <p:nvPr/>
          </p:nvSpPr>
          <p:spPr bwMode="auto">
            <a:xfrm>
              <a:off x="5003800" y="1834716"/>
              <a:ext cx="2184400" cy="3093158"/>
            </a:xfrm>
            <a:custGeom>
              <a:avLst/>
              <a:gdLst>
                <a:gd name="T0" fmla="*/ 1928 w 3840"/>
                <a:gd name="T1" fmla="*/ 0 h 5424"/>
                <a:gd name="T2" fmla="*/ 0 w 3840"/>
                <a:gd name="T3" fmla="*/ 1941 h 5424"/>
                <a:gd name="T4" fmla="*/ 633 w 3840"/>
                <a:gd name="T5" fmla="*/ 3500 h 5424"/>
                <a:gd name="T6" fmla="*/ 964 w 3840"/>
                <a:gd name="T7" fmla="*/ 5170 h 5424"/>
                <a:gd name="T8" fmla="*/ 1233 w 3840"/>
                <a:gd name="T9" fmla="*/ 5424 h 5424"/>
                <a:gd name="T10" fmla="*/ 2624 w 3840"/>
                <a:gd name="T11" fmla="*/ 5424 h 5424"/>
                <a:gd name="T12" fmla="*/ 2877 w 3840"/>
                <a:gd name="T13" fmla="*/ 5170 h 5424"/>
                <a:gd name="T14" fmla="*/ 3208 w 3840"/>
                <a:gd name="T15" fmla="*/ 3500 h 5424"/>
                <a:gd name="T16" fmla="*/ 3840 w 3840"/>
                <a:gd name="T17" fmla="*/ 1941 h 5424"/>
                <a:gd name="T18" fmla="*/ 1928 w 3840"/>
                <a:gd name="T19" fmla="*/ 0 h 5424"/>
                <a:gd name="T20" fmla="*/ 917 w 3840"/>
                <a:gd name="T21" fmla="*/ 2084 h 5424"/>
                <a:gd name="T22" fmla="*/ 1533 w 3840"/>
                <a:gd name="T23" fmla="*/ 1989 h 5424"/>
                <a:gd name="T24" fmla="*/ 1122 w 3840"/>
                <a:gd name="T25" fmla="*/ 1050 h 5424"/>
                <a:gd name="T26" fmla="*/ 2102 w 3840"/>
                <a:gd name="T27" fmla="*/ 780 h 5424"/>
                <a:gd name="T28" fmla="*/ 2655 w 3840"/>
                <a:gd name="T29" fmla="*/ 2561 h 5424"/>
                <a:gd name="T30" fmla="*/ 2165 w 3840"/>
                <a:gd name="T31" fmla="*/ 2609 h 5424"/>
                <a:gd name="T32" fmla="*/ 2703 w 3840"/>
                <a:gd name="T33" fmla="*/ 4152 h 5424"/>
                <a:gd name="T34" fmla="*/ 917 w 3840"/>
                <a:gd name="T35" fmla="*/ 2084 h 5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40" h="5424">
                  <a:moveTo>
                    <a:pt x="1928" y="0"/>
                  </a:moveTo>
                  <a:cubicBezTo>
                    <a:pt x="854" y="0"/>
                    <a:pt x="0" y="875"/>
                    <a:pt x="0" y="1941"/>
                  </a:cubicBezTo>
                  <a:cubicBezTo>
                    <a:pt x="0" y="2577"/>
                    <a:pt x="411" y="3134"/>
                    <a:pt x="633" y="3500"/>
                  </a:cubicBezTo>
                  <a:cubicBezTo>
                    <a:pt x="854" y="3850"/>
                    <a:pt x="964" y="5170"/>
                    <a:pt x="964" y="5170"/>
                  </a:cubicBezTo>
                  <a:cubicBezTo>
                    <a:pt x="964" y="5313"/>
                    <a:pt x="1075" y="5424"/>
                    <a:pt x="1233" y="5424"/>
                  </a:cubicBezTo>
                  <a:cubicBezTo>
                    <a:pt x="2624" y="5424"/>
                    <a:pt x="2624" y="5424"/>
                    <a:pt x="2624" y="5424"/>
                  </a:cubicBezTo>
                  <a:cubicBezTo>
                    <a:pt x="2766" y="5424"/>
                    <a:pt x="2877" y="5313"/>
                    <a:pt x="2877" y="5170"/>
                  </a:cubicBezTo>
                  <a:cubicBezTo>
                    <a:pt x="2877" y="5170"/>
                    <a:pt x="2987" y="3850"/>
                    <a:pt x="3208" y="3500"/>
                  </a:cubicBezTo>
                  <a:cubicBezTo>
                    <a:pt x="3430" y="3134"/>
                    <a:pt x="3840" y="2577"/>
                    <a:pt x="3840" y="1941"/>
                  </a:cubicBezTo>
                  <a:cubicBezTo>
                    <a:pt x="3840" y="875"/>
                    <a:pt x="2987" y="0"/>
                    <a:pt x="1928" y="0"/>
                  </a:cubicBezTo>
                  <a:close/>
                  <a:moveTo>
                    <a:pt x="917" y="2084"/>
                  </a:moveTo>
                  <a:cubicBezTo>
                    <a:pt x="1533" y="1989"/>
                    <a:pt x="1533" y="1989"/>
                    <a:pt x="1533" y="1989"/>
                  </a:cubicBezTo>
                  <a:cubicBezTo>
                    <a:pt x="1122" y="1050"/>
                    <a:pt x="1122" y="1050"/>
                    <a:pt x="1122" y="1050"/>
                  </a:cubicBezTo>
                  <a:cubicBezTo>
                    <a:pt x="2102" y="780"/>
                    <a:pt x="2102" y="780"/>
                    <a:pt x="2102" y="780"/>
                  </a:cubicBezTo>
                  <a:cubicBezTo>
                    <a:pt x="2655" y="2561"/>
                    <a:pt x="2655" y="2561"/>
                    <a:pt x="2655" y="2561"/>
                  </a:cubicBezTo>
                  <a:cubicBezTo>
                    <a:pt x="2165" y="2609"/>
                    <a:pt x="2165" y="2609"/>
                    <a:pt x="2165" y="2609"/>
                  </a:cubicBezTo>
                  <a:cubicBezTo>
                    <a:pt x="2703" y="4152"/>
                    <a:pt x="2703" y="4152"/>
                    <a:pt x="2703" y="4152"/>
                  </a:cubicBezTo>
                  <a:lnTo>
                    <a:pt x="917" y="2084"/>
                  </a:lnTo>
                  <a:close/>
                </a:path>
              </a:pathLst>
            </a:custGeom>
            <a:grpFill/>
            <a:ln w="0">
              <a:noFill/>
              <a:prstDash val="solid"/>
              <a:round/>
            </a:ln>
            <a:effectLst>
              <a:outerShdw blurRad="50800" dist="38100" dir="2700000" algn="tl" rotWithShape="0">
                <a:prstClr val="black">
                  <a:alpha val="40000"/>
                </a:prstClr>
              </a:outerShdw>
            </a:effectLst>
          </p:spPr>
          <p:txBody>
            <a:bodyPr/>
            <a:lstStyle/>
            <a:p>
              <a:pPr fontAlgn="auto"/>
              <a:endParaRPr lang="zh-CN" altLang="en-US" noProof="1"/>
            </a:p>
          </p:txBody>
        </p:sp>
        <p:sp>
          <p:nvSpPr>
            <p:cNvPr id="15485" name="任意多边形 15484"/>
            <p:cNvSpPr/>
            <p:nvPr/>
          </p:nvSpPr>
          <p:spPr>
            <a:xfrm>
              <a:off x="5748338" y="5031085"/>
              <a:ext cx="700087" cy="233415"/>
            </a:xfrm>
            <a:custGeom>
              <a:avLst/>
              <a:gdLst>
                <a:gd name="connsiteX0" fmla="*/ 2381 w 700088"/>
                <a:gd name="connsiteY0" fmla="*/ 0 h 233363"/>
                <a:gd name="connsiteX1" fmla="*/ 688181 w 700088"/>
                <a:gd name="connsiteY1" fmla="*/ 0 h 233363"/>
                <a:gd name="connsiteX2" fmla="*/ 700088 w 700088"/>
                <a:gd name="connsiteY2" fmla="*/ 233363 h 233363"/>
                <a:gd name="connsiteX3" fmla="*/ 0 w 700088"/>
                <a:gd name="connsiteY3" fmla="*/ 78581 h 233363"/>
                <a:gd name="connsiteX4" fmla="*/ 2381 w 700088"/>
                <a:gd name="connsiteY4" fmla="*/ 0 h 23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088" h="233363">
                  <a:moveTo>
                    <a:pt x="2381" y="0"/>
                  </a:moveTo>
                  <a:lnTo>
                    <a:pt x="688181" y="0"/>
                  </a:lnTo>
                  <a:lnTo>
                    <a:pt x="700088" y="233363"/>
                  </a:lnTo>
                  <a:lnTo>
                    <a:pt x="0" y="78581"/>
                  </a:lnTo>
                  <a:cubicBezTo>
                    <a:pt x="794" y="52387"/>
                    <a:pt x="1587" y="26194"/>
                    <a:pt x="2381" y="0"/>
                  </a:cubicBez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6" name="任意多边形 15485"/>
            <p:cNvSpPr/>
            <p:nvPr/>
          </p:nvSpPr>
          <p:spPr>
            <a:xfrm>
              <a:off x="5740400" y="5183520"/>
              <a:ext cx="698500" cy="263585"/>
            </a:xfrm>
            <a:custGeom>
              <a:avLst/>
              <a:gdLst>
                <a:gd name="connsiteX0" fmla="*/ 697706 w 697706"/>
                <a:gd name="connsiteY0" fmla="*/ 264319 h 264319"/>
                <a:gd name="connsiteX1" fmla="*/ 695325 w 697706"/>
                <a:gd name="connsiteY1" fmla="*/ 135732 h 264319"/>
                <a:gd name="connsiteX2" fmla="*/ 0 w 697706"/>
                <a:gd name="connsiteY2" fmla="*/ 0 h 264319"/>
                <a:gd name="connsiteX3" fmla="*/ 2381 w 697706"/>
                <a:gd name="connsiteY3" fmla="*/ 133350 h 264319"/>
                <a:gd name="connsiteX4" fmla="*/ 697706 w 697706"/>
                <a:gd name="connsiteY4" fmla="*/ 264319 h 264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706" h="264319">
                  <a:moveTo>
                    <a:pt x="697706" y="264319"/>
                  </a:moveTo>
                  <a:cubicBezTo>
                    <a:pt x="696912" y="221457"/>
                    <a:pt x="696119" y="178594"/>
                    <a:pt x="695325" y="135732"/>
                  </a:cubicBezTo>
                  <a:lnTo>
                    <a:pt x="0" y="0"/>
                  </a:lnTo>
                  <a:cubicBezTo>
                    <a:pt x="794" y="44450"/>
                    <a:pt x="1587" y="88900"/>
                    <a:pt x="2381" y="133350"/>
                  </a:cubicBezTo>
                  <a:lnTo>
                    <a:pt x="697706" y="264319"/>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487" name="任意多边形 15486"/>
            <p:cNvSpPr/>
            <p:nvPr/>
          </p:nvSpPr>
          <p:spPr>
            <a:xfrm>
              <a:off x="5729288" y="5375651"/>
              <a:ext cx="604837" cy="257234"/>
            </a:xfrm>
            <a:custGeom>
              <a:avLst/>
              <a:gdLst>
                <a:gd name="connsiteX0" fmla="*/ 38100 w 604838"/>
                <a:gd name="connsiteY0" fmla="*/ 0 h 257175"/>
                <a:gd name="connsiteX1" fmla="*/ 604838 w 604838"/>
                <a:gd name="connsiteY1" fmla="*/ 119062 h 257175"/>
                <a:gd name="connsiteX2" fmla="*/ 581025 w 604838"/>
                <a:gd name="connsiteY2" fmla="*/ 197644 h 257175"/>
                <a:gd name="connsiteX3" fmla="*/ 578644 w 604838"/>
                <a:gd name="connsiteY3" fmla="*/ 254794 h 257175"/>
                <a:gd name="connsiteX4" fmla="*/ 173832 w 604838"/>
                <a:gd name="connsiteY4" fmla="*/ 257175 h 257175"/>
                <a:gd name="connsiteX5" fmla="*/ 130969 w 604838"/>
                <a:gd name="connsiteY5" fmla="*/ 97631 h 257175"/>
                <a:gd name="connsiteX6" fmla="*/ 21432 w 604838"/>
                <a:gd name="connsiteY6" fmla="*/ 100012 h 257175"/>
                <a:gd name="connsiteX7" fmla="*/ 0 w 604838"/>
                <a:gd name="connsiteY7" fmla="*/ 45244 h 257175"/>
                <a:gd name="connsiteX8" fmla="*/ 38100 w 604838"/>
                <a:gd name="connsiteY8"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838" h="257175">
                  <a:moveTo>
                    <a:pt x="38100" y="0"/>
                  </a:moveTo>
                  <a:lnTo>
                    <a:pt x="604838" y="119062"/>
                  </a:lnTo>
                  <a:lnTo>
                    <a:pt x="581025" y="197644"/>
                  </a:lnTo>
                  <a:cubicBezTo>
                    <a:pt x="580231" y="216694"/>
                    <a:pt x="579438" y="235744"/>
                    <a:pt x="578644" y="254794"/>
                  </a:cubicBezTo>
                  <a:lnTo>
                    <a:pt x="173832" y="257175"/>
                  </a:lnTo>
                  <a:lnTo>
                    <a:pt x="130969" y="97631"/>
                  </a:lnTo>
                  <a:lnTo>
                    <a:pt x="21432" y="100012"/>
                  </a:lnTo>
                  <a:lnTo>
                    <a:pt x="0" y="45244"/>
                  </a:lnTo>
                  <a:lnTo>
                    <a:pt x="38100" y="0"/>
                  </a:lnTo>
                  <a:close/>
                </a:path>
              </a:pathLst>
            </a:cu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4" name="文本框 3"/>
          <p:cNvSpPr txBox="1"/>
          <p:nvPr/>
        </p:nvSpPr>
        <p:spPr>
          <a:xfrm>
            <a:off x="661035" y="224155"/>
            <a:ext cx="695325" cy="1014730"/>
          </a:xfrm>
          <a:prstGeom prst="rect">
            <a:avLst/>
          </a:prstGeom>
          <a:noFill/>
        </p:spPr>
        <p:txBody>
          <a:bodyPr wrap="none" rtlCol="0">
            <a:spAutoFit/>
          </a:bodyPr>
          <a:p>
            <a:r>
              <a:rPr lang="en-US" altLang="zh-CN" sz="6000">
                <a:solidFill>
                  <a:schemeClr val="accent1"/>
                </a:solidFill>
                <a:effectLst>
                  <a:outerShdw blurRad="38100" dist="25400" dir="5400000" algn="ctr" rotWithShape="0">
                    <a:srgbClr val="6E747A">
                      <a:alpha val="43000"/>
                    </a:srgbClr>
                  </a:outerShdw>
                </a:effectLst>
              </a:rPr>
              <a:t>Q</a:t>
            </a:r>
            <a:endParaRPr lang="en-US" altLang="zh-CN" sz="6000">
              <a:solidFill>
                <a:schemeClr val="accent1"/>
              </a:solidFill>
              <a:effectLst>
                <a:outerShdw blurRad="38100" dist="25400" dir="5400000" algn="ctr" rotWithShape="0">
                  <a:srgbClr val="6E747A">
                    <a:alpha val="43000"/>
                  </a:srgbClr>
                </a:outerShdw>
              </a:effectLst>
            </a:endParaRPr>
          </a:p>
        </p:txBody>
      </p:sp>
      <p:sp>
        <p:nvSpPr>
          <p:cNvPr id="12" name="文本框 11"/>
          <p:cNvSpPr txBox="1"/>
          <p:nvPr/>
        </p:nvSpPr>
        <p:spPr>
          <a:xfrm>
            <a:off x="4109085" y="2710815"/>
            <a:ext cx="4235450" cy="1168400"/>
          </a:xfrm>
          <a:prstGeom prst="rect">
            <a:avLst/>
          </a:prstGeom>
          <a:noFill/>
        </p:spPr>
        <p:txBody>
          <a:bodyPr wrap="square" rtlCol="0">
            <a:spAutoFit/>
          </a:bodyPr>
          <a:p>
            <a:r>
              <a:rPr lang="zh-CN" sz="1400">
                <a:sym typeface="+mn-ea"/>
              </a:rPr>
              <a:t>•实施构件</a:t>
            </a:r>
            <a:endParaRPr lang="zh-CN" sz="1400">
              <a:solidFill>
                <a:schemeClr val="tx1"/>
              </a:solidFill>
            </a:endParaRPr>
          </a:p>
          <a:p>
            <a:endParaRPr lang="zh-CN" sz="1400">
              <a:solidFill>
                <a:schemeClr val="tx1"/>
              </a:solidFill>
            </a:endParaRPr>
          </a:p>
          <a:p>
            <a:r>
              <a:rPr lang="zh-CN" sz="1400">
                <a:sym typeface="+mn-ea"/>
              </a:rPr>
              <a:t>•工作产品构件</a:t>
            </a:r>
            <a:endParaRPr lang="zh-CN" sz="1400">
              <a:solidFill>
                <a:schemeClr val="tx1"/>
              </a:solidFill>
            </a:endParaRPr>
          </a:p>
          <a:p>
            <a:endParaRPr lang="zh-CN" sz="1400">
              <a:solidFill>
                <a:schemeClr val="tx1"/>
              </a:solidFill>
            </a:endParaRPr>
          </a:p>
          <a:p>
            <a:r>
              <a:rPr lang="zh-CN" sz="1400">
                <a:sym typeface="+mn-ea"/>
              </a:rPr>
              <a:t>•执行构件</a:t>
            </a:r>
            <a:endParaRPr lang="zh-CN" altLang="en-US" sz="1400"/>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组合 39"/>
          <p:cNvGrpSpPr/>
          <p:nvPr/>
        </p:nvGrpSpPr>
        <p:grpSpPr>
          <a:xfrm>
            <a:off x="6970395" y="753110"/>
            <a:ext cx="1296035" cy="1089660"/>
            <a:chOff x="3430101" y="3226787"/>
            <a:chExt cx="3316285" cy="2614669"/>
          </a:xfrm>
        </p:grpSpPr>
        <p:graphicFrame>
          <p:nvGraphicFramePr>
            <p:cNvPr id="41" name="图表 40"/>
            <p:cNvGraphicFramePr/>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1"/>
            </a:graphicData>
          </a:graphic>
        </p:graphicFrame>
        <p:sp useBgFill="1">
          <p:nvSpPr>
            <p:cNvPr id="42" name="椭圆 41"/>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
        <p:nvSpPr>
          <p:cNvPr id="52" name="文本框 51"/>
          <p:cNvSpPr txBox="1"/>
          <p:nvPr/>
        </p:nvSpPr>
        <p:spPr>
          <a:xfrm>
            <a:off x="7369175" y="1079500"/>
            <a:ext cx="498475" cy="437515"/>
          </a:xfrm>
          <a:prstGeom prst="rect">
            <a:avLst/>
          </a:prstGeom>
          <a:noFill/>
        </p:spPr>
        <p:txBody>
          <a:bodyPr wrap="square" lIns="68580" tIns="34290" rIns="68580" bIns="34290" rtlCol="0">
            <a:spAutoFit/>
          </a:bodyPr>
          <a:lstStyle/>
          <a:p>
            <a:r>
              <a:rPr lang="en-US" sz="2400" dirty="0" smtClean="0">
                <a:solidFill>
                  <a:schemeClr val="tx1">
                    <a:lumMod val="75000"/>
                    <a:lumOff val="25000"/>
                  </a:schemeClr>
                </a:solidFill>
                <a:cs typeface="+mn-ea"/>
                <a:sym typeface="+mn-lt"/>
              </a:rPr>
              <a:t>95</a:t>
            </a:r>
            <a:endParaRPr lang="en-US" sz="2400" dirty="0">
              <a:solidFill>
                <a:schemeClr val="tx1">
                  <a:lumMod val="75000"/>
                  <a:lumOff val="25000"/>
                </a:schemeClr>
              </a:solidFill>
              <a:cs typeface="+mn-ea"/>
              <a:sym typeface="+mn-lt"/>
            </a:endParaRPr>
          </a:p>
        </p:txBody>
      </p:sp>
      <p:sp>
        <p:nvSpPr>
          <p:cNvPr id="55" name="矩形 54"/>
          <p:cNvSpPr/>
          <p:nvPr/>
        </p:nvSpPr>
        <p:spPr>
          <a:xfrm>
            <a:off x="517460" y="1941655"/>
            <a:ext cx="4404360" cy="314325"/>
          </a:xfrm>
          <a:prstGeom prst="rect">
            <a:avLst/>
          </a:prstGeom>
        </p:spPr>
        <p:txBody>
          <a:bodyPr wrap="none" lIns="68580" tIns="34290" rIns="68580" bIns="3429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庄天杨：学习包图</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。实际操作、绘图及资料查找</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矩形 58"/>
          <p:cNvSpPr/>
          <p:nvPr/>
        </p:nvSpPr>
        <p:spPr>
          <a:xfrm>
            <a:off x="510766" y="3339290"/>
            <a:ext cx="4656455" cy="314325"/>
          </a:xfrm>
          <a:prstGeom prst="rect">
            <a:avLst/>
          </a:prstGeom>
        </p:spPr>
        <p:txBody>
          <a:bodyPr wrap="none" lIns="68580" tIns="34290" rIns="68580" bIns="3429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章轩华：</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学习对象图。实际操作、绘图及资料查找</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2" name="矩形 61"/>
          <p:cNvSpPr/>
          <p:nvPr/>
        </p:nvSpPr>
        <p:spPr>
          <a:xfrm>
            <a:off x="517406" y="2688415"/>
            <a:ext cx="6436360" cy="314325"/>
          </a:xfrm>
          <a:prstGeom prst="rect">
            <a:avLst/>
          </a:prstGeom>
        </p:spPr>
        <p:txBody>
          <a:bodyPr wrap="none" lIns="68580" tIns="34290" rIns="68580" bIns="3429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陆律宇：</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学习构件图</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。实际操作、绘图及资料查找。帮助组员安装软件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510711" y="4028900"/>
            <a:ext cx="4607560" cy="314325"/>
          </a:xfrm>
          <a:prstGeom prst="rect">
            <a:avLst/>
          </a:prstGeom>
        </p:spPr>
        <p:txBody>
          <a:bodyPr wrap="none" lIns="68580" tIns="34290" rIns="68580" bIns="3429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蒋立：督促组员完成任务。最终完成文档检查核实</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59435" y="381635"/>
            <a:ext cx="1097280" cy="368300"/>
          </a:xfrm>
          <a:prstGeom prst="rect">
            <a:avLst/>
          </a:prstGeom>
          <a:noFill/>
        </p:spPr>
        <p:txBody>
          <a:bodyPr wrap="none" rtlCol="0">
            <a:spAutoFit/>
          </a:bodyPr>
          <a:p>
            <a:r>
              <a:rPr lang="zh-CN" altLang="en-US">
                <a:solidFill>
                  <a:srgbClr val="FF0000"/>
                </a:solidFill>
              </a:rPr>
              <a:t>绩效评定</a:t>
            </a:r>
            <a:endParaRPr lang="zh-CN" altLang="en-US">
              <a:solidFill>
                <a:srgbClr val="FF0000"/>
              </a:solidFill>
            </a:endParaRPr>
          </a:p>
        </p:txBody>
      </p:sp>
      <p:sp>
        <p:nvSpPr>
          <p:cNvPr id="3" name="矩形 2"/>
          <p:cNvSpPr/>
          <p:nvPr/>
        </p:nvSpPr>
        <p:spPr>
          <a:xfrm>
            <a:off x="517460" y="1189815"/>
            <a:ext cx="4363085" cy="314325"/>
          </a:xfrm>
          <a:prstGeom prst="rect">
            <a:avLst/>
          </a:prstGeom>
        </p:spPr>
        <p:txBody>
          <a:bodyPr wrap="none" lIns="68580" tIns="34290" rIns="68580" bIns="34290">
            <a:spAutoFit/>
          </a:bodyPr>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寿嘉能：</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实际操作、绘图及资料查找。</a:t>
            </a: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PPT</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制作</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4" name="组合 39"/>
          <p:cNvGrpSpPr/>
          <p:nvPr/>
        </p:nvGrpSpPr>
        <p:grpSpPr>
          <a:xfrm>
            <a:off x="5974080" y="1554480"/>
            <a:ext cx="1296035" cy="1089660"/>
            <a:chOff x="3430101" y="3226787"/>
            <a:chExt cx="3316285" cy="2614669"/>
          </a:xfrm>
        </p:grpSpPr>
        <p:graphicFrame>
          <p:nvGraphicFramePr>
            <p:cNvPr id="5" name="图表 4"/>
            <p:cNvGraphicFramePr/>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6" name="椭圆 5"/>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75000"/>
                    <a:lumOff val="25000"/>
                  </a:schemeClr>
                </a:solidFill>
                <a:cs typeface="+mn-ea"/>
                <a:sym typeface="+mn-lt"/>
              </a:endParaRPr>
            </a:p>
          </p:txBody>
        </p:sp>
      </p:grpSp>
      <p:sp>
        <p:nvSpPr>
          <p:cNvPr id="7" name="文本框 6"/>
          <p:cNvSpPr txBox="1"/>
          <p:nvPr/>
        </p:nvSpPr>
        <p:spPr>
          <a:xfrm>
            <a:off x="6372860" y="1880870"/>
            <a:ext cx="498475" cy="437515"/>
          </a:xfrm>
          <a:prstGeom prst="rect">
            <a:avLst/>
          </a:prstGeom>
          <a:noFill/>
        </p:spPr>
        <p:txBody>
          <a:bodyPr wrap="square" lIns="68580" tIns="34290" rIns="68580" bIns="34290" rtlCol="0">
            <a:spAutoFit/>
          </a:bodyPr>
          <a:p>
            <a:r>
              <a:rPr lang="en-US" sz="2400" dirty="0" smtClean="0">
                <a:solidFill>
                  <a:schemeClr val="tx1">
                    <a:lumMod val="75000"/>
                    <a:lumOff val="25000"/>
                  </a:schemeClr>
                </a:solidFill>
                <a:cs typeface="+mn-ea"/>
                <a:sym typeface="+mn-lt"/>
              </a:rPr>
              <a:t>90</a:t>
            </a:r>
            <a:endParaRPr lang="en-US" sz="2400" dirty="0">
              <a:solidFill>
                <a:schemeClr val="tx1">
                  <a:lumMod val="75000"/>
                  <a:lumOff val="25000"/>
                </a:schemeClr>
              </a:solidFill>
              <a:cs typeface="+mn-ea"/>
              <a:sym typeface="+mn-lt"/>
            </a:endParaRPr>
          </a:p>
        </p:txBody>
      </p:sp>
      <p:grpSp>
        <p:nvGrpSpPr>
          <p:cNvPr id="28" name="组合 39"/>
          <p:cNvGrpSpPr/>
          <p:nvPr/>
        </p:nvGrpSpPr>
        <p:grpSpPr>
          <a:xfrm>
            <a:off x="7158355" y="2318385"/>
            <a:ext cx="1296035" cy="1089660"/>
            <a:chOff x="3430101" y="3226787"/>
            <a:chExt cx="3316285" cy="2614669"/>
          </a:xfrm>
        </p:grpSpPr>
        <p:graphicFrame>
          <p:nvGraphicFramePr>
            <p:cNvPr id="29" name="图表 28"/>
            <p:cNvGraphicFramePr/>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0" name="椭圆 29"/>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
        <p:nvSpPr>
          <p:cNvPr id="31" name="文本框 30"/>
          <p:cNvSpPr txBox="1"/>
          <p:nvPr/>
        </p:nvSpPr>
        <p:spPr>
          <a:xfrm>
            <a:off x="7557135" y="2644775"/>
            <a:ext cx="498475" cy="437515"/>
          </a:xfrm>
          <a:prstGeom prst="rect">
            <a:avLst/>
          </a:prstGeom>
          <a:noFill/>
        </p:spPr>
        <p:txBody>
          <a:bodyPr wrap="square" lIns="68580" tIns="34290" rIns="68580" bIns="34290" rtlCol="0">
            <a:spAutoFit/>
          </a:bodyPr>
          <a:lstStyle/>
          <a:p>
            <a:r>
              <a:rPr lang="en-US" sz="2400" dirty="0" smtClean="0">
                <a:solidFill>
                  <a:schemeClr val="tx1">
                    <a:lumMod val="75000"/>
                    <a:lumOff val="25000"/>
                  </a:schemeClr>
                </a:solidFill>
                <a:cs typeface="+mn-ea"/>
                <a:sym typeface="+mn-lt"/>
              </a:rPr>
              <a:t>87</a:t>
            </a:r>
            <a:endParaRPr lang="en-US" sz="2400" dirty="0">
              <a:solidFill>
                <a:schemeClr val="tx1">
                  <a:lumMod val="75000"/>
                  <a:lumOff val="25000"/>
                </a:schemeClr>
              </a:solidFill>
              <a:cs typeface="+mn-ea"/>
              <a:sym typeface="+mn-lt"/>
            </a:endParaRPr>
          </a:p>
        </p:txBody>
      </p:sp>
      <p:grpSp>
        <p:nvGrpSpPr>
          <p:cNvPr id="32" name="组合 39"/>
          <p:cNvGrpSpPr/>
          <p:nvPr/>
        </p:nvGrpSpPr>
        <p:grpSpPr>
          <a:xfrm>
            <a:off x="5166995" y="2951480"/>
            <a:ext cx="1296035" cy="1089660"/>
            <a:chOff x="3430101" y="3226787"/>
            <a:chExt cx="3316285" cy="2614669"/>
          </a:xfrm>
        </p:grpSpPr>
        <p:graphicFrame>
          <p:nvGraphicFramePr>
            <p:cNvPr id="33" name="图表 32"/>
            <p:cNvGraphicFramePr/>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 name="椭圆 33"/>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
        <p:nvSpPr>
          <p:cNvPr id="35" name="文本框 34"/>
          <p:cNvSpPr txBox="1"/>
          <p:nvPr/>
        </p:nvSpPr>
        <p:spPr>
          <a:xfrm>
            <a:off x="5565775" y="3277870"/>
            <a:ext cx="498475" cy="437515"/>
          </a:xfrm>
          <a:prstGeom prst="rect">
            <a:avLst/>
          </a:prstGeom>
          <a:noFill/>
        </p:spPr>
        <p:txBody>
          <a:bodyPr wrap="square" lIns="68580" tIns="34290" rIns="68580" bIns="34290" rtlCol="0">
            <a:spAutoFit/>
          </a:bodyPr>
          <a:lstStyle/>
          <a:p>
            <a:r>
              <a:rPr lang="en-US" sz="2400" dirty="0" smtClean="0">
                <a:solidFill>
                  <a:schemeClr val="tx1">
                    <a:lumMod val="75000"/>
                    <a:lumOff val="25000"/>
                  </a:schemeClr>
                </a:solidFill>
                <a:cs typeface="+mn-ea"/>
                <a:sym typeface="+mn-lt"/>
              </a:rPr>
              <a:t>85</a:t>
            </a:r>
            <a:endParaRPr lang="en-US" sz="2400" dirty="0">
              <a:solidFill>
                <a:schemeClr val="tx1">
                  <a:lumMod val="75000"/>
                  <a:lumOff val="25000"/>
                </a:schemeClr>
              </a:solidFill>
              <a:cs typeface="+mn-ea"/>
              <a:sym typeface="+mn-lt"/>
            </a:endParaRPr>
          </a:p>
        </p:txBody>
      </p:sp>
      <p:grpSp>
        <p:nvGrpSpPr>
          <p:cNvPr id="36" name="组合 39"/>
          <p:cNvGrpSpPr/>
          <p:nvPr/>
        </p:nvGrpSpPr>
        <p:grpSpPr>
          <a:xfrm>
            <a:off x="6273800" y="3653790"/>
            <a:ext cx="1296035" cy="1089660"/>
            <a:chOff x="3430101" y="3226787"/>
            <a:chExt cx="3316285" cy="2614669"/>
          </a:xfrm>
        </p:grpSpPr>
        <p:graphicFrame>
          <p:nvGraphicFramePr>
            <p:cNvPr id="37" name="图表 36"/>
            <p:cNvGraphicFramePr/>
            <p:nvPr/>
          </p:nvGraphicFramePr>
          <p:xfrm>
            <a:off x="3430101" y="3226787"/>
            <a:ext cx="3316285" cy="2614669"/>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8" name="椭圆 37"/>
            <p:cNvSpPr/>
            <p:nvPr/>
          </p:nvSpPr>
          <p:spPr>
            <a:xfrm>
              <a:off x="4197058" y="3642936"/>
              <a:ext cx="1782374" cy="1782374"/>
            </a:xfrm>
            <a:prstGeom prst="ellipse">
              <a:avLst/>
            </a:prstGeom>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
        <p:nvSpPr>
          <p:cNvPr id="39" name="文本框 38"/>
          <p:cNvSpPr txBox="1"/>
          <p:nvPr/>
        </p:nvSpPr>
        <p:spPr>
          <a:xfrm>
            <a:off x="6672580" y="3980180"/>
            <a:ext cx="498475" cy="437515"/>
          </a:xfrm>
          <a:prstGeom prst="rect">
            <a:avLst/>
          </a:prstGeom>
          <a:noFill/>
        </p:spPr>
        <p:txBody>
          <a:bodyPr wrap="square" lIns="68580" tIns="34290" rIns="68580" bIns="34290" rtlCol="0">
            <a:spAutoFit/>
          </a:bodyPr>
          <a:lstStyle/>
          <a:p>
            <a:r>
              <a:rPr lang="en-US" sz="2400" dirty="0" smtClean="0">
                <a:solidFill>
                  <a:schemeClr val="tx1">
                    <a:lumMod val="75000"/>
                    <a:lumOff val="25000"/>
                  </a:schemeClr>
                </a:solidFill>
                <a:cs typeface="+mn-ea"/>
                <a:sym typeface="+mn-lt"/>
              </a:rPr>
              <a:t>83</a:t>
            </a:r>
            <a:endParaRPr lang="en-US" sz="2400" dirty="0">
              <a:solidFill>
                <a:schemeClr val="tx1">
                  <a:lumMod val="75000"/>
                  <a:lumOff val="25000"/>
                </a:schemeClr>
              </a:solidFill>
              <a:cs typeface="+mn-ea"/>
              <a:sym typeface="+mn-lt"/>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nodeType="withEffect">
                                  <p:stCondLst>
                                    <p:cond delay="1600"/>
                                  </p:stCondLst>
                                  <p:childTnLst>
                                    <p:set>
                                      <p:cBhvr>
                                        <p:cTn id="6" dur="1" fill="hold">
                                          <p:stCondLst>
                                            <p:cond delay="0"/>
                                          </p:stCondLst>
                                        </p:cTn>
                                        <p:tgtEl>
                                          <p:spTgt spid="14"/>
                                        </p:tgtEl>
                                        <p:attrNameLst>
                                          <p:attrName>style.visibility</p:attrName>
                                        </p:attrNameLst>
                                      </p:cBhvr>
                                      <p:to>
                                        <p:strVal val="visible"/>
                                      </p:to>
                                    </p:set>
                                    <p:animEffect transition="in" filter="wheel(3)">
                                      <p:cBhvr>
                                        <p:cTn id="7" dur="500"/>
                                        <p:tgtEl>
                                          <p:spTgt spid="14"/>
                                        </p:tgtEl>
                                      </p:cBhvr>
                                    </p:animEffect>
                                  </p:childTnLst>
                                </p:cTn>
                              </p:par>
                              <p:par>
                                <p:cTn id="8" presetID="53" presetClass="entr" presetSubtype="16" fill="hold" grpId="0" nodeType="withEffect">
                                  <p:stCondLst>
                                    <p:cond delay="1900"/>
                                  </p:stCondLst>
                                  <p:childTnLst>
                                    <p:set>
                                      <p:cBhvr>
                                        <p:cTn id="9" dur="1" fill="hold">
                                          <p:stCondLst>
                                            <p:cond delay="0"/>
                                          </p:stCondLst>
                                        </p:cTn>
                                        <p:tgtEl>
                                          <p:spTgt spid="52"/>
                                        </p:tgtEl>
                                        <p:attrNameLst>
                                          <p:attrName>style.visibility</p:attrName>
                                        </p:attrNameLst>
                                      </p:cBhvr>
                                      <p:to>
                                        <p:strVal val="visible"/>
                                      </p:to>
                                    </p:set>
                                    <p:anim calcmode="lin" valueType="num">
                                      <p:cBhvr>
                                        <p:cTn id="10" dur="500" fill="hold"/>
                                        <p:tgtEl>
                                          <p:spTgt spid="52"/>
                                        </p:tgtEl>
                                        <p:attrNameLst>
                                          <p:attrName>ppt_w</p:attrName>
                                        </p:attrNameLst>
                                      </p:cBhvr>
                                      <p:tavLst>
                                        <p:tav tm="0">
                                          <p:val>
                                            <p:fltVal val="0"/>
                                          </p:val>
                                        </p:tav>
                                        <p:tav tm="100000">
                                          <p:val>
                                            <p:strVal val="#ppt_w"/>
                                          </p:val>
                                        </p:tav>
                                      </p:tavLst>
                                    </p:anim>
                                    <p:anim calcmode="lin" valueType="num">
                                      <p:cBhvr>
                                        <p:cTn id="11" dur="500" fill="hold"/>
                                        <p:tgtEl>
                                          <p:spTgt spid="52"/>
                                        </p:tgtEl>
                                        <p:attrNameLst>
                                          <p:attrName>ppt_h</p:attrName>
                                        </p:attrNameLst>
                                      </p:cBhvr>
                                      <p:tavLst>
                                        <p:tav tm="0">
                                          <p:val>
                                            <p:fltVal val="0"/>
                                          </p:val>
                                        </p:tav>
                                        <p:tav tm="100000">
                                          <p:val>
                                            <p:strVal val="#ppt_h"/>
                                          </p:val>
                                        </p:tav>
                                      </p:tavLst>
                                    </p:anim>
                                    <p:animEffect transition="in" filter="fade">
                                      <p:cBhvr>
                                        <p:cTn id="12" dur="500"/>
                                        <p:tgtEl>
                                          <p:spTgt spid="52"/>
                                        </p:tgtEl>
                                      </p:cBhvr>
                                    </p:animEffect>
                                  </p:childTnLst>
                                </p:cTn>
                              </p:par>
                              <p:par>
                                <p:cTn id="13" presetID="53" presetClass="entr" presetSubtype="16" fill="hold" grpId="0" nodeType="withEffect">
                                  <p:stCondLst>
                                    <p:cond delay="2200"/>
                                  </p:stCondLst>
                                  <p:iterate type="lt">
                                    <p:tmPct val="3000"/>
                                  </p:iterate>
                                  <p:childTnLst>
                                    <p:set>
                                      <p:cBhvr>
                                        <p:cTn id="14" dur="1" fill="hold">
                                          <p:stCondLst>
                                            <p:cond delay="0"/>
                                          </p:stCondLst>
                                        </p:cTn>
                                        <p:tgtEl>
                                          <p:spTgt spid="65"/>
                                        </p:tgtEl>
                                        <p:attrNameLst>
                                          <p:attrName>style.visibility</p:attrName>
                                        </p:attrNameLst>
                                      </p:cBhvr>
                                      <p:to>
                                        <p:strVal val="visible"/>
                                      </p:to>
                                    </p:set>
                                    <p:anim calcmode="lin" valueType="num">
                                      <p:cBhvr>
                                        <p:cTn id="15" dur="500" fill="hold"/>
                                        <p:tgtEl>
                                          <p:spTgt spid="65"/>
                                        </p:tgtEl>
                                        <p:attrNameLst>
                                          <p:attrName>ppt_w</p:attrName>
                                        </p:attrNameLst>
                                      </p:cBhvr>
                                      <p:tavLst>
                                        <p:tav tm="0">
                                          <p:val>
                                            <p:fltVal val="0"/>
                                          </p:val>
                                        </p:tav>
                                        <p:tav tm="100000">
                                          <p:val>
                                            <p:strVal val="#ppt_w"/>
                                          </p:val>
                                        </p:tav>
                                      </p:tavLst>
                                    </p:anim>
                                    <p:anim calcmode="lin" valueType="num">
                                      <p:cBhvr>
                                        <p:cTn id="16" dur="500" fill="hold"/>
                                        <p:tgtEl>
                                          <p:spTgt spid="65"/>
                                        </p:tgtEl>
                                        <p:attrNameLst>
                                          <p:attrName>ppt_h</p:attrName>
                                        </p:attrNameLst>
                                      </p:cBhvr>
                                      <p:tavLst>
                                        <p:tav tm="0">
                                          <p:val>
                                            <p:fltVal val="0"/>
                                          </p:val>
                                        </p:tav>
                                        <p:tav tm="100000">
                                          <p:val>
                                            <p:strVal val="#ppt_h"/>
                                          </p:val>
                                        </p:tav>
                                      </p:tavLst>
                                    </p:anim>
                                    <p:animEffect transition="in" filter="fade">
                                      <p:cBhvr>
                                        <p:cTn id="17" dur="500"/>
                                        <p:tgtEl>
                                          <p:spTgt spid="65"/>
                                        </p:tgtEl>
                                      </p:cBhvr>
                                    </p:animEffect>
                                  </p:childTnLst>
                                </p:cTn>
                              </p:par>
                              <p:par>
                                <p:cTn id="18" presetID="53" presetClass="entr" presetSubtype="16" fill="hold" grpId="0" nodeType="withEffect">
                                  <p:stCondLst>
                                    <p:cond delay="2500"/>
                                  </p:stCondLst>
                                  <p:iterate type="lt">
                                    <p:tmPct val="3000"/>
                                  </p:iterate>
                                  <p:childTnLst>
                                    <p:set>
                                      <p:cBhvr>
                                        <p:cTn id="19" dur="1" fill="hold">
                                          <p:stCondLst>
                                            <p:cond delay="0"/>
                                          </p:stCondLst>
                                        </p:cTn>
                                        <p:tgtEl>
                                          <p:spTgt spid="62"/>
                                        </p:tgtEl>
                                        <p:attrNameLst>
                                          <p:attrName>style.visibility</p:attrName>
                                        </p:attrNameLst>
                                      </p:cBhvr>
                                      <p:to>
                                        <p:strVal val="visible"/>
                                      </p:to>
                                    </p:set>
                                    <p:anim calcmode="lin" valueType="num">
                                      <p:cBhvr>
                                        <p:cTn id="20" dur="500" fill="hold"/>
                                        <p:tgtEl>
                                          <p:spTgt spid="62"/>
                                        </p:tgtEl>
                                        <p:attrNameLst>
                                          <p:attrName>ppt_w</p:attrName>
                                        </p:attrNameLst>
                                      </p:cBhvr>
                                      <p:tavLst>
                                        <p:tav tm="0">
                                          <p:val>
                                            <p:fltVal val="0"/>
                                          </p:val>
                                        </p:tav>
                                        <p:tav tm="100000">
                                          <p:val>
                                            <p:strVal val="#ppt_w"/>
                                          </p:val>
                                        </p:tav>
                                      </p:tavLst>
                                    </p:anim>
                                    <p:anim calcmode="lin" valueType="num">
                                      <p:cBhvr>
                                        <p:cTn id="21" dur="500" fill="hold"/>
                                        <p:tgtEl>
                                          <p:spTgt spid="62"/>
                                        </p:tgtEl>
                                        <p:attrNameLst>
                                          <p:attrName>ppt_h</p:attrName>
                                        </p:attrNameLst>
                                      </p:cBhvr>
                                      <p:tavLst>
                                        <p:tav tm="0">
                                          <p:val>
                                            <p:fltVal val="0"/>
                                          </p:val>
                                        </p:tav>
                                        <p:tav tm="100000">
                                          <p:val>
                                            <p:strVal val="#ppt_h"/>
                                          </p:val>
                                        </p:tav>
                                      </p:tavLst>
                                    </p:anim>
                                    <p:animEffect transition="in" filter="fade">
                                      <p:cBhvr>
                                        <p:cTn id="22" dur="500"/>
                                        <p:tgtEl>
                                          <p:spTgt spid="62"/>
                                        </p:tgtEl>
                                      </p:cBhvr>
                                    </p:animEffect>
                                  </p:childTnLst>
                                </p:cTn>
                              </p:par>
                              <p:par>
                                <p:cTn id="23" presetID="53" presetClass="entr" presetSubtype="16" fill="hold" grpId="0" nodeType="withEffect">
                                  <p:stCondLst>
                                    <p:cond delay="2800"/>
                                  </p:stCondLst>
                                  <p:iterate type="lt">
                                    <p:tmPct val="3000"/>
                                  </p:iterate>
                                  <p:childTnLst>
                                    <p:set>
                                      <p:cBhvr>
                                        <p:cTn id="24" dur="1" fill="hold">
                                          <p:stCondLst>
                                            <p:cond delay="0"/>
                                          </p:stCondLst>
                                        </p:cTn>
                                        <p:tgtEl>
                                          <p:spTgt spid="59"/>
                                        </p:tgtEl>
                                        <p:attrNameLst>
                                          <p:attrName>style.visibility</p:attrName>
                                        </p:attrNameLst>
                                      </p:cBhvr>
                                      <p:to>
                                        <p:strVal val="visible"/>
                                      </p:to>
                                    </p:set>
                                    <p:anim calcmode="lin" valueType="num">
                                      <p:cBhvr>
                                        <p:cTn id="25" dur="500" fill="hold"/>
                                        <p:tgtEl>
                                          <p:spTgt spid="59"/>
                                        </p:tgtEl>
                                        <p:attrNameLst>
                                          <p:attrName>ppt_w</p:attrName>
                                        </p:attrNameLst>
                                      </p:cBhvr>
                                      <p:tavLst>
                                        <p:tav tm="0">
                                          <p:val>
                                            <p:fltVal val="0"/>
                                          </p:val>
                                        </p:tav>
                                        <p:tav tm="100000">
                                          <p:val>
                                            <p:strVal val="#ppt_w"/>
                                          </p:val>
                                        </p:tav>
                                      </p:tavLst>
                                    </p:anim>
                                    <p:anim calcmode="lin" valueType="num">
                                      <p:cBhvr>
                                        <p:cTn id="26" dur="500" fill="hold"/>
                                        <p:tgtEl>
                                          <p:spTgt spid="59"/>
                                        </p:tgtEl>
                                        <p:attrNameLst>
                                          <p:attrName>ppt_h</p:attrName>
                                        </p:attrNameLst>
                                      </p:cBhvr>
                                      <p:tavLst>
                                        <p:tav tm="0">
                                          <p:val>
                                            <p:fltVal val="0"/>
                                          </p:val>
                                        </p:tav>
                                        <p:tav tm="100000">
                                          <p:val>
                                            <p:strVal val="#ppt_h"/>
                                          </p:val>
                                        </p:tav>
                                      </p:tavLst>
                                    </p:anim>
                                    <p:animEffect transition="in" filter="fade">
                                      <p:cBhvr>
                                        <p:cTn id="27" dur="500"/>
                                        <p:tgtEl>
                                          <p:spTgt spid="59"/>
                                        </p:tgtEl>
                                      </p:cBhvr>
                                    </p:animEffect>
                                  </p:childTnLst>
                                </p:cTn>
                              </p:par>
                              <p:par>
                                <p:cTn id="28" presetID="53" presetClass="entr" presetSubtype="16" fill="hold" grpId="0" nodeType="withEffect">
                                  <p:stCondLst>
                                    <p:cond delay="3100"/>
                                  </p:stCondLst>
                                  <p:iterate type="lt">
                                    <p:tmPct val="3000"/>
                                  </p:iterate>
                                  <p:childTnLst>
                                    <p:set>
                                      <p:cBhvr>
                                        <p:cTn id="29" dur="1" fill="hold">
                                          <p:stCondLst>
                                            <p:cond delay="0"/>
                                          </p:stCondLst>
                                        </p:cTn>
                                        <p:tgtEl>
                                          <p:spTgt spid="55"/>
                                        </p:tgtEl>
                                        <p:attrNameLst>
                                          <p:attrName>style.visibility</p:attrName>
                                        </p:attrNameLst>
                                      </p:cBhvr>
                                      <p:to>
                                        <p:strVal val="visible"/>
                                      </p:to>
                                    </p:set>
                                    <p:anim calcmode="lin" valueType="num">
                                      <p:cBhvr>
                                        <p:cTn id="30" dur="500" fill="hold"/>
                                        <p:tgtEl>
                                          <p:spTgt spid="55"/>
                                        </p:tgtEl>
                                        <p:attrNameLst>
                                          <p:attrName>ppt_w</p:attrName>
                                        </p:attrNameLst>
                                      </p:cBhvr>
                                      <p:tavLst>
                                        <p:tav tm="0">
                                          <p:val>
                                            <p:fltVal val="0"/>
                                          </p:val>
                                        </p:tav>
                                        <p:tav tm="100000">
                                          <p:val>
                                            <p:strVal val="#ppt_w"/>
                                          </p:val>
                                        </p:tav>
                                      </p:tavLst>
                                    </p:anim>
                                    <p:anim calcmode="lin" valueType="num">
                                      <p:cBhvr>
                                        <p:cTn id="31" dur="500" fill="hold"/>
                                        <p:tgtEl>
                                          <p:spTgt spid="55"/>
                                        </p:tgtEl>
                                        <p:attrNameLst>
                                          <p:attrName>ppt_h</p:attrName>
                                        </p:attrNameLst>
                                      </p:cBhvr>
                                      <p:tavLst>
                                        <p:tav tm="0">
                                          <p:val>
                                            <p:fltVal val="0"/>
                                          </p:val>
                                        </p:tav>
                                        <p:tav tm="100000">
                                          <p:val>
                                            <p:strVal val="#ppt_h"/>
                                          </p:val>
                                        </p:tav>
                                      </p:tavLst>
                                    </p:anim>
                                    <p:animEffect transition="in" filter="fade">
                                      <p:cBhvr>
                                        <p:cTn id="32" dur="500"/>
                                        <p:tgtEl>
                                          <p:spTgt spid="55"/>
                                        </p:tgtEl>
                                      </p:cBhvr>
                                    </p:animEffect>
                                  </p:childTnLst>
                                </p:cTn>
                              </p:par>
                              <p:par>
                                <p:cTn id="33" presetID="53" presetClass="entr" presetSubtype="16" fill="hold" grpId="0" nodeType="withEffect">
                                  <p:stCondLst>
                                    <p:cond delay="3100"/>
                                  </p:stCondLst>
                                  <p:iterate type="lt">
                                    <p:tmPct val="3000"/>
                                  </p:iterate>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par>
                                <p:cTn id="38" presetID="21" presetClass="entr" presetSubtype="3" fill="hold" nodeType="withEffect">
                                  <p:stCondLst>
                                    <p:cond delay="1600"/>
                                  </p:stCondLst>
                                  <p:childTnLst>
                                    <p:set>
                                      <p:cBhvr>
                                        <p:cTn id="39" dur="1" fill="hold">
                                          <p:stCondLst>
                                            <p:cond delay="0"/>
                                          </p:stCondLst>
                                        </p:cTn>
                                        <p:tgtEl>
                                          <p:spTgt spid="4"/>
                                        </p:tgtEl>
                                        <p:attrNameLst>
                                          <p:attrName>style.visibility</p:attrName>
                                        </p:attrNameLst>
                                      </p:cBhvr>
                                      <p:to>
                                        <p:strVal val="visible"/>
                                      </p:to>
                                    </p:set>
                                    <p:animEffect transition="in" filter="wheel(3)">
                                      <p:cBhvr>
                                        <p:cTn id="40" dur="500"/>
                                        <p:tgtEl>
                                          <p:spTgt spid="4"/>
                                        </p:tgtEl>
                                      </p:cBhvr>
                                    </p:animEffect>
                                  </p:childTnLst>
                                </p:cTn>
                              </p:par>
                              <p:par>
                                <p:cTn id="41" presetID="53" presetClass="entr" presetSubtype="16" fill="hold" grpId="0" nodeType="withEffect">
                                  <p:stCondLst>
                                    <p:cond delay="190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par>
                                <p:cTn id="46" presetID="21" presetClass="entr" presetSubtype="3" fill="hold" nodeType="withEffect">
                                  <p:stCondLst>
                                    <p:cond delay="1600"/>
                                  </p:stCondLst>
                                  <p:childTnLst>
                                    <p:set>
                                      <p:cBhvr>
                                        <p:cTn id="47" dur="1" fill="hold">
                                          <p:stCondLst>
                                            <p:cond delay="0"/>
                                          </p:stCondLst>
                                        </p:cTn>
                                        <p:tgtEl>
                                          <p:spTgt spid="28"/>
                                        </p:tgtEl>
                                        <p:attrNameLst>
                                          <p:attrName>style.visibility</p:attrName>
                                        </p:attrNameLst>
                                      </p:cBhvr>
                                      <p:to>
                                        <p:strVal val="visible"/>
                                      </p:to>
                                    </p:set>
                                    <p:animEffect transition="in" filter="wheel(3)">
                                      <p:cBhvr>
                                        <p:cTn id="48" dur="500"/>
                                        <p:tgtEl>
                                          <p:spTgt spid="28"/>
                                        </p:tgtEl>
                                      </p:cBhvr>
                                    </p:animEffect>
                                  </p:childTnLst>
                                </p:cTn>
                              </p:par>
                              <p:par>
                                <p:cTn id="49" presetID="53" presetClass="entr" presetSubtype="16" fill="hold" grpId="0" nodeType="withEffect">
                                  <p:stCondLst>
                                    <p:cond delay="190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par>
                                <p:cTn id="54" presetID="21" presetClass="entr" presetSubtype="3" fill="hold" nodeType="withEffect">
                                  <p:stCondLst>
                                    <p:cond delay="1600"/>
                                  </p:stCondLst>
                                  <p:childTnLst>
                                    <p:set>
                                      <p:cBhvr>
                                        <p:cTn id="55" dur="1" fill="hold">
                                          <p:stCondLst>
                                            <p:cond delay="0"/>
                                          </p:stCondLst>
                                        </p:cTn>
                                        <p:tgtEl>
                                          <p:spTgt spid="32"/>
                                        </p:tgtEl>
                                        <p:attrNameLst>
                                          <p:attrName>style.visibility</p:attrName>
                                        </p:attrNameLst>
                                      </p:cBhvr>
                                      <p:to>
                                        <p:strVal val="visible"/>
                                      </p:to>
                                    </p:set>
                                    <p:animEffect transition="in" filter="wheel(3)">
                                      <p:cBhvr>
                                        <p:cTn id="56" dur="500"/>
                                        <p:tgtEl>
                                          <p:spTgt spid="32"/>
                                        </p:tgtEl>
                                      </p:cBhvr>
                                    </p:animEffect>
                                  </p:childTnLst>
                                </p:cTn>
                              </p:par>
                              <p:par>
                                <p:cTn id="57" presetID="53" presetClass="entr" presetSubtype="16" fill="hold" grpId="0" nodeType="withEffect">
                                  <p:stCondLst>
                                    <p:cond delay="190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par>
                                <p:cTn id="62" presetID="21" presetClass="entr" presetSubtype="3" fill="hold" nodeType="withEffect">
                                  <p:stCondLst>
                                    <p:cond delay="1600"/>
                                  </p:stCondLst>
                                  <p:childTnLst>
                                    <p:set>
                                      <p:cBhvr>
                                        <p:cTn id="63" dur="1" fill="hold">
                                          <p:stCondLst>
                                            <p:cond delay="0"/>
                                          </p:stCondLst>
                                        </p:cTn>
                                        <p:tgtEl>
                                          <p:spTgt spid="36"/>
                                        </p:tgtEl>
                                        <p:attrNameLst>
                                          <p:attrName>style.visibility</p:attrName>
                                        </p:attrNameLst>
                                      </p:cBhvr>
                                      <p:to>
                                        <p:strVal val="visible"/>
                                      </p:to>
                                    </p:set>
                                    <p:animEffect transition="in" filter="wheel(3)">
                                      <p:cBhvr>
                                        <p:cTn id="64" dur="500"/>
                                        <p:tgtEl>
                                          <p:spTgt spid="36"/>
                                        </p:tgtEl>
                                      </p:cBhvr>
                                    </p:animEffect>
                                  </p:childTnLst>
                                </p:cTn>
                              </p:par>
                              <p:par>
                                <p:cTn id="65" presetID="53" presetClass="entr" presetSubtype="16" fill="hold" grpId="0" nodeType="withEffect">
                                  <p:stCondLst>
                                    <p:cond delay="190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9" grpId="0"/>
      <p:bldP spid="62" grpId="0"/>
      <p:bldP spid="65" grpId="0"/>
      <p:bldP spid="3" grpId="0"/>
      <p:bldP spid="7" grpId="0"/>
      <p:bldP spid="31" grpId="0"/>
      <p:bldP spid="35" grpId="0"/>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a:off x="-1193646" y="-622569"/>
            <a:ext cx="3272644" cy="3145276"/>
          </a:xfrm>
          <a:prstGeom prst="rect">
            <a:avLst/>
          </a:prstGeom>
        </p:spPr>
      </p:pic>
      <p:sp>
        <p:nvSpPr>
          <p:cNvPr id="13" name="Rectangle 4"/>
          <p:cNvSpPr txBox="1">
            <a:spLocks noChangeArrowheads="1"/>
          </p:cNvSpPr>
          <p:nvPr/>
        </p:nvSpPr>
        <p:spPr bwMode="auto">
          <a:xfrm>
            <a:off x="4739369" y="3111810"/>
            <a:ext cx="3060340" cy="507419"/>
          </a:xfrm>
          <a:prstGeom prst="rect">
            <a:avLst/>
          </a:prstGeom>
          <a:noFill/>
          <a:ln>
            <a:noFill/>
          </a:ln>
          <a:effec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Rectangle 20"/>
          <p:cNvSpPr>
            <a:spLocks noChangeArrowheads="1"/>
          </p:cNvSpPr>
          <p:nvPr/>
        </p:nvSpPr>
        <p:spPr bwMode="auto">
          <a:xfrm>
            <a:off x="2702213" y="2314428"/>
            <a:ext cx="4031204" cy="4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r" defTabSz="725170"/>
            <a:r>
              <a:rPr lang="en-US" altLang="zh-CN" sz="2900" dirty="0">
                <a:solidFill>
                  <a:schemeClr val="tx1">
                    <a:lumMod val="75000"/>
                    <a:lumOff val="25000"/>
                  </a:schemeClr>
                </a:solidFill>
                <a:latin typeface="Agency FB" panose="020B0503020202020204" pitchFamily="34" charset="0"/>
              </a:rPr>
              <a:t>THANKS FOR LISTENING</a:t>
            </a:r>
            <a:endParaRPr lang="en-US" altLang="zh-CN" sz="2900" dirty="0">
              <a:solidFill>
                <a:schemeClr val="tx1">
                  <a:lumMod val="75000"/>
                  <a:lumOff val="25000"/>
                </a:schemeClr>
              </a:solidFill>
              <a:latin typeface="Agency FB" panose="020B0503020202020204" pitchFamily="34" charset="0"/>
            </a:endParaRPr>
          </a:p>
        </p:txBody>
      </p:sp>
      <p:sp>
        <p:nvSpPr>
          <p:cNvPr id="18" name="TextBox 5"/>
          <p:cNvSpPr txBox="1"/>
          <p:nvPr/>
        </p:nvSpPr>
        <p:spPr>
          <a:xfrm>
            <a:off x="2483768" y="1620748"/>
            <a:ext cx="5315941" cy="626110"/>
          </a:xfrm>
          <a:prstGeom prst="rect">
            <a:avLst/>
          </a:prstGeom>
          <a:noFill/>
        </p:spPr>
        <p:txBody>
          <a:bodyPr wrap="square" lIns="72554" tIns="36277" rIns="72554" bIns="36277" rtlCol="0">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汇报完毕</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6969654" y="2922371"/>
            <a:ext cx="3004912" cy="3145276"/>
          </a:xfrm>
          <a:prstGeom prst="rect">
            <a:avLst/>
          </a:prstGeom>
        </p:spPr>
      </p:pic>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11545" t="62979" r="6584" b="10429"/>
          <a:stretch>
            <a:fillRect/>
          </a:stretch>
        </p:blipFill>
        <p:spPr>
          <a:xfrm>
            <a:off x="16437" y="2991614"/>
            <a:ext cx="4015503" cy="1955667"/>
          </a:xfrm>
          <a:prstGeom prst="rect">
            <a:avLst/>
          </a:prstGeom>
        </p:spPr>
      </p:pic>
      <p:pic>
        <p:nvPicPr>
          <p:cNvPr id="23" name="图片 22"/>
          <p:cNvPicPr>
            <a:picLocks noChangeAspect="1"/>
          </p:cNvPicPr>
          <p:nvPr/>
        </p:nvPicPr>
        <p:blipFill rotWithShape="1">
          <a:blip r:embed="rId2" cstate="print">
            <a:extLst>
              <a:ext uri="{28A0092B-C50C-407E-A947-70E740481C1C}">
                <a14:useLocalDpi xmlns:a14="http://schemas.microsoft.com/office/drawing/2010/main" val="0"/>
              </a:ext>
            </a:extLst>
          </a:blip>
          <a:srcRect l="52360" t="45847" r="37254" b="47228"/>
          <a:stretch>
            <a:fillRect/>
          </a:stretch>
        </p:blipFill>
        <p:spPr>
          <a:xfrm>
            <a:off x="6309420" y="348574"/>
            <a:ext cx="1224136" cy="1223758"/>
          </a:xfrm>
          <a:prstGeom prst="rect">
            <a:avLst/>
          </a:prstGeom>
        </p:spPr>
      </p:pic>
      <p:pic>
        <p:nvPicPr>
          <p:cNvPr id="24" name="图片 23"/>
          <p:cNvPicPr>
            <a:picLocks noChangeAspect="1"/>
          </p:cNvPicPr>
          <p:nvPr/>
        </p:nvPicPr>
        <p:blipFill rotWithShape="1">
          <a:blip r:embed="rId2" cstate="print">
            <a:extLst>
              <a:ext uri="{28A0092B-C50C-407E-A947-70E740481C1C}">
                <a14:useLocalDpi xmlns:a14="http://schemas.microsoft.com/office/drawing/2010/main" val="0"/>
              </a:ext>
            </a:extLst>
          </a:blip>
          <a:srcRect l="44083" t="56790" r="44371" b="37612"/>
          <a:stretch>
            <a:fillRect/>
          </a:stretch>
        </p:blipFill>
        <p:spPr>
          <a:xfrm>
            <a:off x="2632003" y="2148471"/>
            <a:ext cx="841699" cy="611956"/>
          </a:xfrm>
          <a:prstGeom prst="rect">
            <a:avLst/>
          </a:prstGeom>
        </p:spPr>
      </p:pic>
      <p:sp>
        <p:nvSpPr>
          <p:cNvPr id="2" name="矩形 1"/>
          <p:cNvSpPr/>
          <p:nvPr/>
        </p:nvSpPr>
        <p:spPr>
          <a:xfrm>
            <a:off x="2950272" y="2927144"/>
            <a:ext cx="4480560" cy="368300"/>
          </a:xfrm>
          <a:prstGeom prst="rect">
            <a:avLst/>
          </a:prstGeom>
        </p:spPr>
        <p:txBody>
          <a:bodyPr wrap="none">
            <a:spAutoFit/>
          </a:bodyPr>
          <a:lstStyle/>
          <a:p>
            <a:r>
              <a:rPr lang="zh-CN" altLang="en-US" dirty="0"/>
              <a:t>汇报时间：</a:t>
            </a:r>
            <a:r>
              <a:rPr lang="en-US" altLang="zh-CN" dirty="0"/>
              <a:t>2017</a:t>
            </a:r>
            <a:r>
              <a:rPr lang="zh-CN" altLang="en-US" dirty="0"/>
              <a:t>年</a:t>
            </a:r>
            <a:r>
              <a:rPr lang="en-US" altLang="zh-CN" dirty="0"/>
              <a:t>12</a:t>
            </a:r>
            <a:r>
              <a:rPr lang="zh-CN" altLang="en-US" dirty="0"/>
              <a:t>月     汇报人：</a:t>
            </a:r>
            <a:r>
              <a:rPr lang="en-US" altLang="zh-CN" dirty="0"/>
              <a:t>G06</a:t>
            </a:r>
            <a:r>
              <a:rPr lang="zh-CN" altLang="en-US" dirty="0"/>
              <a:t>小组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0">
        <p14:prism isContent="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strVal val="#ppt_w+.3"/>
                                          </p:val>
                                        </p:tav>
                                        <p:tav tm="100000">
                                          <p:val>
                                            <p:strVal val="#ppt_w"/>
                                          </p:val>
                                        </p:tav>
                                      </p:tavLst>
                                    </p:anim>
                                    <p:anim calcmode="lin" valueType="num">
                                      <p:cBhvr>
                                        <p:cTn id="8" dur="1000" fill="hold"/>
                                        <p:tgtEl>
                                          <p:spTgt spid="20"/>
                                        </p:tgtEl>
                                        <p:attrNameLst>
                                          <p:attrName>ppt_h</p:attrName>
                                        </p:attrNameLst>
                                      </p:cBhvr>
                                      <p:tavLst>
                                        <p:tav tm="0">
                                          <p:val>
                                            <p:strVal val="#ppt_h"/>
                                          </p:val>
                                        </p:tav>
                                        <p:tav tm="100000">
                                          <p:val>
                                            <p:strVal val="#ppt_h"/>
                                          </p:val>
                                        </p:tav>
                                      </p:tavLst>
                                    </p:anim>
                                    <p:animEffect transition="in" filter="fade">
                                      <p:cBhvr>
                                        <p:cTn id="9" dur="1000"/>
                                        <p:tgtEl>
                                          <p:spTgt spid="20"/>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strVal val="#ppt_w+.3"/>
                                          </p:val>
                                        </p:tav>
                                        <p:tav tm="100000">
                                          <p:val>
                                            <p:strVal val="#ppt_w"/>
                                          </p:val>
                                        </p:tav>
                                      </p:tavLst>
                                    </p:anim>
                                    <p:anim calcmode="lin" valueType="num">
                                      <p:cBhvr>
                                        <p:cTn id="13" dur="1000" fill="hold"/>
                                        <p:tgtEl>
                                          <p:spTgt spid="21"/>
                                        </p:tgtEl>
                                        <p:attrNameLst>
                                          <p:attrName>ppt_h</p:attrName>
                                        </p:attrNameLst>
                                      </p:cBhvr>
                                      <p:tavLst>
                                        <p:tav tm="0">
                                          <p:val>
                                            <p:strVal val="#ppt_h"/>
                                          </p:val>
                                        </p:tav>
                                        <p:tav tm="100000">
                                          <p:val>
                                            <p:strVal val="#ppt_h"/>
                                          </p:val>
                                        </p:tav>
                                      </p:tavLst>
                                    </p:anim>
                                    <p:animEffect transition="in" filter="fade">
                                      <p:cBhvr>
                                        <p:cTn id="14" dur="1000"/>
                                        <p:tgtEl>
                                          <p:spTgt spid="21"/>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0-#ppt_h/2"/>
                                          </p:val>
                                        </p:tav>
                                        <p:tav tm="100000">
                                          <p:val>
                                            <p:strVal val="#ppt_y"/>
                                          </p:val>
                                        </p:tav>
                                      </p:tavLst>
                                    </p:anim>
                                  </p:childTnLst>
                                </p:cTn>
                              </p:par>
                            </p:childTnLst>
                          </p:cTn>
                        </p:par>
                        <p:par>
                          <p:cTn id="27" fill="hold">
                            <p:stCondLst>
                              <p:cond delay="500"/>
                            </p:stCondLst>
                            <p:childTnLst>
                              <p:par>
                                <p:cTn id="28" presetID="53" presetClass="entr" presetSubtype="16" fill="hold" grpId="0" nodeType="afterEffect">
                                  <p:stCondLst>
                                    <p:cond delay="0"/>
                                  </p:stCondLst>
                                  <p:iterate type="wd">
                                    <p:tmPct val="10000"/>
                                  </p:iterate>
                                  <p:childTnLst>
                                    <p:set>
                                      <p:cBhvr>
                                        <p:cTn id="29" dur="1" fill="hold">
                                          <p:stCondLst>
                                            <p:cond delay="0"/>
                                          </p:stCondLst>
                                        </p:cTn>
                                        <p:tgtEl>
                                          <p:spTgt spid="18"/>
                                        </p:tgtEl>
                                        <p:attrNameLst>
                                          <p:attrName>style.visibility</p:attrName>
                                        </p:attrNameLst>
                                      </p:cBhvr>
                                      <p:to>
                                        <p:strVal val="visible"/>
                                      </p:to>
                                    </p:set>
                                    <p:anim calcmode="lin" valueType="num">
                                      <p:cBhvr>
                                        <p:cTn id="30" dur="500" fill="hold"/>
                                        <p:tgtEl>
                                          <p:spTgt spid="18"/>
                                        </p:tgtEl>
                                        <p:attrNameLst>
                                          <p:attrName>ppt_w</p:attrName>
                                        </p:attrNameLst>
                                      </p:cBhvr>
                                      <p:tavLst>
                                        <p:tav tm="0">
                                          <p:val>
                                            <p:fltVal val="0"/>
                                          </p:val>
                                        </p:tav>
                                        <p:tav tm="100000">
                                          <p:val>
                                            <p:strVal val="#ppt_w"/>
                                          </p:val>
                                        </p:tav>
                                      </p:tavLst>
                                    </p:anim>
                                    <p:anim calcmode="lin" valueType="num">
                                      <p:cBhvr>
                                        <p:cTn id="31" dur="500" fill="hold"/>
                                        <p:tgtEl>
                                          <p:spTgt spid="18"/>
                                        </p:tgtEl>
                                        <p:attrNameLst>
                                          <p:attrName>ppt_h</p:attrName>
                                        </p:attrNameLst>
                                      </p:cBhvr>
                                      <p:tavLst>
                                        <p:tav tm="0">
                                          <p:val>
                                            <p:fltVal val="0"/>
                                          </p:val>
                                        </p:tav>
                                        <p:tav tm="100000">
                                          <p:val>
                                            <p:strVal val="#ppt_h"/>
                                          </p:val>
                                        </p:tav>
                                      </p:tavLst>
                                    </p:anim>
                                    <p:animEffect transition="in" filter="fade">
                                      <p:cBhvr>
                                        <p:cTn id="32" dur="500"/>
                                        <p:tgtEl>
                                          <p:spTgt spid="18"/>
                                        </p:tgtEl>
                                      </p:cBhvr>
                                    </p:animEffect>
                                  </p:childTnLst>
                                </p:cTn>
                              </p:par>
                              <p:par>
                                <p:cTn id="33" presetID="2" presetClass="entr" presetSubtype="12"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0-#ppt_w/2"/>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childTnLst>
                          </p:cTn>
                        </p:par>
                        <p:par>
                          <p:cTn id="37" fill="hold">
                            <p:stCondLst>
                              <p:cond delay="1149"/>
                            </p:stCondLst>
                            <p:childTnLst>
                              <p:par>
                                <p:cTn id="38" presetID="22" presetClass="entr" presetSubtype="8"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childTnLst>
                          </p:cTn>
                        </p:par>
                        <p:par>
                          <p:cTn id="41" fill="hold">
                            <p:stCondLst>
                              <p:cond delay="1649"/>
                            </p:stCondLst>
                            <p:childTnLst>
                              <p:par>
                                <p:cTn id="42" presetID="22" presetClass="entr" presetSubtype="8" fill="hold" grpId="0" nodeType="afterEffect" nodePh="1">
                                  <p:stCondLst>
                                    <p:cond delay="0"/>
                                  </p:stCondLst>
                                  <p:endCondLst>
                                    <p:cond evt="begin" delay="0">
                                      <p:tn val="42"/>
                                    </p:cond>
                                  </p:end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05025" y="2062480"/>
            <a:ext cx="5541645" cy="13258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9" name="图片 78"/>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7039957" y="-1549779"/>
            <a:ext cx="3004912" cy="3145276"/>
          </a:xfrm>
          <a:prstGeom prst="rect">
            <a:avLst/>
          </a:prstGeom>
        </p:spPr>
      </p:pic>
      <p:sp>
        <p:nvSpPr>
          <p:cNvPr id="2" name="文本框 1"/>
          <p:cNvSpPr txBox="1"/>
          <p:nvPr/>
        </p:nvSpPr>
        <p:spPr>
          <a:xfrm>
            <a:off x="473710" y="740410"/>
            <a:ext cx="6580505" cy="1198880"/>
          </a:xfrm>
          <a:prstGeom prst="rect">
            <a:avLst/>
          </a:prstGeom>
          <a:noFill/>
        </p:spPr>
        <p:txBody>
          <a:bodyPr wrap="square" rtlCol="0">
            <a:spAutoFit/>
          </a:bodyPr>
          <a:p>
            <a:r>
              <a:rPr lang="zh-CN" altLang="en-US"/>
              <a:t>在上一次翻转课堂，我们提到过类图，而对象图可以说是类图的实例。</a:t>
            </a:r>
            <a:endParaRPr lang="zh-CN" altLang="en-US"/>
          </a:p>
          <a:p>
            <a:r>
              <a:rPr lang="zh-CN" altLang="en-US"/>
              <a:t>使用对象图来说明数据结构，类图中的类或组件等的实例的静态快照，是系统在某个运行时刻的展现。</a:t>
            </a:r>
            <a:endParaRPr lang="zh-CN" altLang="en-US"/>
          </a:p>
        </p:txBody>
      </p:sp>
      <p:sp>
        <p:nvSpPr>
          <p:cNvPr id="4" name="文本框 3"/>
          <p:cNvSpPr txBox="1"/>
          <p:nvPr/>
        </p:nvSpPr>
        <p:spPr>
          <a:xfrm>
            <a:off x="2303145" y="2187575"/>
            <a:ext cx="5145405" cy="1076325"/>
          </a:xfrm>
          <a:prstGeom prst="rect">
            <a:avLst/>
          </a:prstGeom>
          <a:noFill/>
        </p:spPr>
        <p:txBody>
          <a:bodyPr wrap="square" rtlCol="0" anchor="t">
            <a:spAutoFit/>
          </a:bodyPr>
          <a:p>
            <a:r>
              <a:rPr lang="zh-CN" altLang="en-US" sz="1600"/>
              <a:t>对象图的组成 </a:t>
            </a:r>
            <a:endParaRPr lang="zh-CN" altLang="en-US" sz="1600"/>
          </a:p>
          <a:p>
            <a:r>
              <a:rPr lang="zh-CN" altLang="en-US" sz="1600"/>
              <a:t>　　对象图（Object Diagram）是由对象（Object）和链（Link）组成的。对象图的目的在于描述系统中参与交互的各个对象在某一时刻是如何运行的。</a:t>
            </a:r>
            <a:endParaRPr lang="zh-CN" altLang="en-US" sz="1600"/>
          </a:p>
        </p:txBody>
      </p:sp>
      <p:sp>
        <p:nvSpPr>
          <p:cNvPr id="12" name="文本框 11"/>
          <p:cNvSpPr txBox="1"/>
          <p:nvPr/>
        </p:nvSpPr>
        <p:spPr>
          <a:xfrm>
            <a:off x="4384040" y="3542030"/>
            <a:ext cx="4224020" cy="645160"/>
          </a:xfrm>
          <a:prstGeom prst="rect">
            <a:avLst/>
          </a:prstGeom>
          <a:noFill/>
        </p:spPr>
        <p:txBody>
          <a:bodyPr wrap="square" rtlCol="0" anchor="t">
            <a:spAutoFit/>
          </a:bodyPr>
          <a:p>
            <a:r>
              <a:rPr lang="zh-CN" altLang="en-US"/>
              <a:t>在UML中，对象图使用的是与类图相同的符号和关系，因为对象就是类的实例。</a:t>
            </a:r>
            <a:endParaRPr lang="zh-CN" altLang="en-US"/>
          </a:p>
        </p:txBody>
      </p:sp>
    </p:spTree>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pic>
        <p:nvPicPr>
          <p:cNvPr id="3" name="图片 2"/>
          <p:cNvPicPr>
            <a:picLocks noChangeAspect="1"/>
          </p:cNvPicPr>
          <p:nvPr/>
        </p:nvPicPr>
        <p:blipFill>
          <a:blip r:embed="rId2"/>
          <a:stretch>
            <a:fillRect/>
          </a:stretch>
        </p:blipFill>
        <p:spPr>
          <a:xfrm>
            <a:off x="1019175" y="1221740"/>
            <a:ext cx="7320280" cy="2485390"/>
          </a:xfrm>
          <a:prstGeom prst="rect">
            <a:avLst/>
          </a:prstGeom>
        </p:spPr>
      </p:pic>
      <p:sp>
        <p:nvSpPr>
          <p:cNvPr id="4" name="文本框 3"/>
          <p:cNvSpPr txBox="1"/>
          <p:nvPr/>
        </p:nvSpPr>
        <p:spPr>
          <a:xfrm>
            <a:off x="1369695" y="393065"/>
            <a:ext cx="2240280" cy="368300"/>
          </a:xfrm>
          <a:prstGeom prst="rect">
            <a:avLst/>
          </a:prstGeom>
          <a:noFill/>
        </p:spPr>
        <p:txBody>
          <a:bodyPr wrap="none" rtlCol="0">
            <a:spAutoFit/>
          </a:bodyPr>
          <a:p>
            <a:r>
              <a:rPr lang="zh-CN" altLang="en-US"/>
              <a:t>类图和对象图的区别</a:t>
            </a:r>
            <a:endParaRPr lang="zh-CN" altLang="en-US"/>
          </a:p>
        </p:txBody>
      </p:sp>
    </p:spTree>
  </p:cSld>
  <p:clrMapOvr>
    <a:masterClrMapping/>
  </p:clrMapOvr>
  <p:transition spd="slow" advClick="0" advTm="0">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sp>
        <p:nvSpPr>
          <p:cNvPr id="2" name="文本框 1"/>
          <p:cNvSpPr txBox="1"/>
          <p:nvPr/>
        </p:nvSpPr>
        <p:spPr>
          <a:xfrm>
            <a:off x="642620" y="429260"/>
            <a:ext cx="5556250" cy="368300"/>
          </a:xfrm>
          <a:prstGeom prst="rect">
            <a:avLst/>
          </a:prstGeom>
          <a:noFill/>
        </p:spPr>
        <p:txBody>
          <a:bodyPr wrap="square" rtlCol="0">
            <a:spAutoFit/>
          </a:bodyPr>
          <a:p>
            <a:r>
              <a:rPr lang="zh-CN" altLang="en-US">
                <a:solidFill>
                  <a:srgbClr val="29529B"/>
                </a:solidFill>
              </a:rPr>
              <a:t>明确对象图的作用</a:t>
            </a:r>
            <a:endParaRPr lang="zh-CN" altLang="en-US">
              <a:solidFill>
                <a:srgbClr val="29529B"/>
              </a:solidFill>
            </a:endParaRPr>
          </a:p>
        </p:txBody>
      </p:sp>
      <p:sp>
        <p:nvSpPr>
          <p:cNvPr id="12" name="文本框 11"/>
          <p:cNvSpPr txBox="1"/>
          <p:nvPr/>
        </p:nvSpPr>
        <p:spPr>
          <a:xfrm>
            <a:off x="822960" y="1377950"/>
            <a:ext cx="6731635" cy="2861310"/>
          </a:xfrm>
          <a:prstGeom prst="rect">
            <a:avLst/>
          </a:prstGeom>
          <a:noFill/>
        </p:spPr>
        <p:txBody>
          <a:bodyPr wrap="square" rtlCol="0">
            <a:spAutoFit/>
          </a:bodyPr>
          <a:p>
            <a:endParaRPr lang="zh-CN" altLang="en-US">
              <a:solidFill>
                <a:srgbClr val="FF0000"/>
              </a:solidFill>
            </a:endParaRPr>
          </a:p>
          <a:p>
            <a:r>
              <a:rPr lang="zh-CN" altLang="en-US"/>
              <a:t>1). 对象图常用来描述业务或软件系统在某一时刻，对象的组成、结构和关系。 </a:t>
            </a:r>
            <a:endParaRPr lang="zh-CN" altLang="en-US"/>
          </a:p>
          <a:p>
            <a:r>
              <a:rPr lang="zh-CN" altLang="en-US"/>
              <a:t>2). 说明复杂的数据结构。对于复杂的数据结构，有时候很难对其进行抽象成类表达之间的交互关系。使用对象图描绘对象之间的关系可以帮助我们说明某一时刻的复杂的数据结构，从而有助于对复杂数据结构的抽象。 </a:t>
            </a:r>
            <a:endParaRPr lang="zh-CN" altLang="en-US"/>
          </a:p>
          <a:p>
            <a:r>
              <a:rPr lang="zh-CN" altLang="en-US"/>
              <a:t>3). 表示每个对象之间的行为。通过一系列的对象图，可以有效的表达事物行为。 </a:t>
            </a:r>
            <a:endParaRPr lang="zh-CN" altLang="en-US"/>
          </a:p>
          <a:p>
            <a:r>
              <a:rPr lang="zh-CN" altLang="en-US"/>
              <a:t>4). 举例说明数据/对象结构。</a:t>
            </a:r>
            <a:endParaRPr lang="zh-CN" altLang="en-US"/>
          </a:p>
        </p:txBody>
      </p:sp>
    </p:spTree>
  </p:cSld>
  <p:clrMapOvr>
    <a:masterClrMapping/>
  </p:clrMapOvr>
  <p:transition spd="slow" advClick="0" advTm="0">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pic>
        <p:nvPicPr>
          <p:cNvPr id="4" name="图片 3"/>
          <p:cNvPicPr>
            <a:picLocks noChangeAspect="1"/>
          </p:cNvPicPr>
          <p:nvPr/>
        </p:nvPicPr>
        <p:blipFill>
          <a:blip r:embed="rId2"/>
          <a:stretch>
            <a:fillRect/>
          </a:stretch>
        </p:blipFill>
        <p:spPr>
          <a:xfrm>
            <a:off x="986155" y="1665605"/>
            <a:ext cx="2333625" cy="1092835"/>
          </a:xfrm>
          <a:prstGeom prst="rect">
            <a:avLst/>
          </a:prstGeom>
        </p:spPr>
      </p:pic>
      <p:sp>
        <p:nvSpPr>
          <p:cNvPr id="5" name="文本框 4"/>
          <p:cNvSpPr txBox="1"/>
          <p:nvPr/>
        </p:nvSpPr>
        <p:spPr>
          <a:xfrm>
            <a:off x="706120" y="1069340"/>
            <a:ext cx="6843395" cy="368300"/>
          </a:xfrm>
          <a:prstGeom prst="rect">
            <a:avLst/>
          </a:prstGeom>
          <a:noFill/>
        </p:spPr>
        <p:txBody>
          <a:bodyPr wrap="square" rtlCol="0" anchor="t">
            <a:spAutoFit/>
          </a:bodyPr>
          <a:p>
            <a:r>
              <a:rPr lang="zh-CN" altLang="en-US"/>
              <a:t>组成对象图的元素有：对象、链、注释、约束。</a:t>
            </a:r>
            <a:endParaRPr lang="zh-CN" altLang="en-US"/>
          </a:p>
        </p:txBody>
      </p:sp>
      <p:sp>
        <p:nvSpPr>
          <p:cNvPr id="6" name="文本框 5"/>
          <p:cNvSpPr txBox="1"/>
          <p:nvPr/>
        </p:nvSpPr>
        <p:spPr>
          <a:xfrm>
            <a:off x="642620" y="429260"/>
            <a:ext cx="5556250" cy="368300"/>
          </a:xfrm>
          <a:prstGeom prst="rect">
            <a:avLst/>
          </a:prstGeom>
          <a:noFill/>
        </p:spPr>
        <p:txBody>
          <a:bodyPr wrap="square" rtlCol="0">
            <a:spAutoFit/>
          </a:bodyPr>
          <a:p>
            <a:r>
              <a:rPr lang="zh-CN" altLang="en-US">
                <a:solidFill>
                  <a:srgbClr val="29529B"/>
                </a:solidFill>
              </a:rPr>
              <a:t>对象图的事物：对象</a:t>
            </a:r>
            <a:endParaRPr lang="zh-CN" altLang="en-US">
              <a:solidFill>
                <a:srgbClr val="29529B"/>
              </a:solidFill>
            </a:endParaRPr>
          </a:p>
        </p:txBody>
      </p:sp>
      <p:sp>
        <p:nvSpPr>
          <p:cNvPr id="7" name="文本框 6"/>
          <p:cNvSpPr txBox="1"/>
          <p:nvPr/>
        </p:nvSpPr>
        <p:spPr>
          <a:xfrm>
            <a:off x="4165600" y="1750695"/>
            <a:ext cx="2926080" cy="922020"/>
          </a:xfrm>
          <a:prstGeom prst="rect">
            <a:avLst/>
          </a:prstGeom>
          <a:noFill/>
        </p:spPr>
        <p:txBody>
          <a:bodyPr wrap="none" rtlCol="0">
            <a:spAutoFit/>
          </a:bodyPr>
          <a:p>
            <a:r>
              <a:rPr lang="zh-CN" altLang="en-US"/>
              <a:t>类：对象名在前，类名在后</a:t>
            </a:r>
            <a:endParaRPr lang="zh-CN" altLang="en-US"/>
          </a:p>
          <a:p>
            <a:r>
              <a:rPr lang="zh-CN" altLang="en-US"/>
              <a:t>用冒号来连接</a:t>
            </a:r>
            <a:endParaRPr lang="zh-CN" altLang="en-US"/>
          </a:p>
          <a:p>
            <a:r>
              <a:rPr lang="zh-CN" altLang="en-US"/>
              <a:t>对象名和类名都加下划线</a:t>
            </a:r>
            <a:endParaRPr lang="zh-CN" altLang="en-US"/>
          </a:p>
        </p:txBody>
      </p:sp>
      <p:pic>
        <p:nvPicPr>
          <p:cNvPr id="8" name="图片 7"/>
          <p:cNvPicPr>
            <a:picLocks noChangeAspect="1"/>
          </p:cNvPicPr>
          <p:nvPr/>
        </p:nvPicPr>
        <p:blipFill>
          <a:blip r:embed="rId3"/>
          <a:stretch>
            <a:fillRect/>
          </a:stretch>
        </p:blipFill>
        <p:spPr>
          <a:xfrm>
            <a:off x="1644015" y="2867660"/>
            <a:ext cx="2141855" cy="966470"/>
          </a:xfrm>
          <a:prstGeom prst="rect">
            <a:avLst/>
          </a:prstGeom>
        </p:spPr>
      </p:pic>
      <p:sp>
        <p:nvSpPr>
          <p:cNvPr id="9" name="文本框 8"/>
          <p:cNvSpPr txBox="1"/>
          <p:nvPr/>
        </p:nvSpPr>
        <p:spPr>
          <a:xfrm>
            <a:off x="4483735" y="2889885"/>
            <a:ext cx="3840480" cy="922020"/>
          </a:xfrm>
          <a:prstGeom prst="rect">
            <a:avLst/>
          </a:prstGeom>
          <a:noFill/>
        </p:spPr>
        <p:txBody>
          <a:bodyPr wrap="none" rtlCol="0">
            <a:spAutoFit/>
          </a:bodyPr>
          <a:p>
            <a:r>
              <a:rPr lang="zh-CN" altLang="en-US"/>
              <a:t>这是匿名对象的表示方法</a:t>
            </a:r>
            <a:endParaRPr lang="zh-CN" altLang="en-US"/>
          </a:p>
          <a:p>
            <a:r>
              <a:rPr lang="zh-CN" altLang="en-US"/>
              <a:t>这种格式用于尚未给对象取名的情况</a:t>
            </a:r>
            <a:endParaRPr lang="zh-CN" altLang="en-US"/>
          </a:p>
          <a:p>
            <a:r>
              <a:rPr lang="zh-CN" altLang="en-US"/>
              <a:t>前面的冒号不能省略</a:t>
            </a:r>
            <a:endParaRPr lang="zh-CN" altLang="en-US"/>
          </a:p>
        </p:txBody>
      </p:sp>
      <p:pic>
        <p:nvPicPr>
          <p:cNvPr id="10" name="图片 9"/>
          <p:cNvPicPr>
            <a:picLocks noChangeAspect="1"/>
          </p:cNvPicPr>
          <p:nvPr/>
        </p:nvPicPr>
        <p:blipFill>
          <a:blip r:embed="rId4"/>
          <a:stretch>
            <a:fillRect/>
          </a:stretch>
        </p:blipFill>
        <p:spPr>
          <a:xfrm>
            <a:off x="2327275" y="3960495"/>
            <a:ext cx="2082800" cy="1028700"/>
          </a:xfrm>
          <a:prstGeom prst="rect">
            <a:avLst/>
          </a:prstGeom>
        </p:spPr>
      </p:pic>
      <p:sp>
        <p:nvSpPr>
          <p:cNvPr id="11" name="文本框 10"/>
          <p:cNvSpPr txBox="1"/>
          <p:nvPr/>
        </p:nvSpPr>
        <p:spPr>
          <a:xfrm>
            <a:off x="4693285" y="4013835"/>
            <a:ext cx="3308350" cy="922020"/>
          </a:xfrm>
          <a:prstGeom prst="rect">
            <a:avLst/>
          </a:prstGeom>
          <a:noFill/>
        </p:spPr>
        <p:txBody>
          <a:bodyPr wrap="square" rtlCol="0">
            <a:spAutoFit/>
          </a:bodyPr>
          <a:p>
            <a:r>
              <a:rPr lang="zh-CN" altLang="en-US"/>
              <a:t>省略格式</a:t>
            </a:r>
            <a:endParaRPr lang="zh-CN" altLang="en-US"/>
          </a:p>
          <a:p>
            <a:r>
              <a:rPr lang="zh-CN" altLang="en-US"/>
              <a:t>即省略掉类名。只有对象名</a:t>
            </a:r>
            <a:endParaRPr lang="zh-CN" altLang="en-US"/>
          </a:p>
          <a:p>
            <a:r>
              <a:rPr lang="zh-CN" altLang="en-US"/>
              <a:t>对象名必须加下划线</a:t>
            </a:r>
            <a:endParaRPr lang="zh-CN" altLang="en-US"/>
          </a:p>
        </p:txBody>
      </p:sp>
    </p:spTree>
  </p:cSld>
  <p:clrMapOvr>
    <a:masterClrMapping/>
  </p:clrMapOvr>
  <p:transition spd="slow" advClick="0" advTm="0">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sp>
        <p:nvSpPr>
          <p:cNvPr id="6" name="文本框 5"/>
          <p:cNvSpPr txBox="1"/>
          <p:nvPr/>
        </p:nvSpPr>
        <p:spPr>
          <a:xfrm>
            <a:off x="642620" y="429260"/>
            <a:ext cx="5556250" cy="368300"/>
          </a:xfrm>
          <a:prstGeom prst="rect">
            <a:avLst/>
          </a:prstGeom>
          <a:noFill/>
        </p:spPr>
        <p:txBody>
          <a:bodyPr wrap="square" rtlCol="0">
            <a:spAutoFit/>
          </a:bodyPr>
          <a:p>
            <a:r>
              <a:rPr lang="zh-CN" altLang="en-US">
                <a:solidFill>
                  <a:srgbClr val="29529B"/>
                </a:solidFill>
                <a:sym typeface="+mn-ea"/>
              </a:rPr>
              <a:t>对象图的事物：</a:t>
            </a:r>
            <a:r>
              <a:rPr lang="zh-CN" altLang="en-US">
                <a:solidFill>
                  <a:srgbClr val="29529B"/>
                </a:solidFill>
              </a:rPr>
              <a:t>链</a:t>
            </a:r>
            <a:endParaRPr lang="zh-CN" altLang="en-US">
              <a:solidFill>
                <a:srgbClr val="29529B"/>
              </a:solidFill>
            </a:endParaRPr>
          </a:p>
        </p:txBody>
      </p:sp>
      <p:sp>
        <p:nvSpPr>
          <p:cNvPr id="7" name="文本框 6"/>
          <p:cNvSpPr txBox="1"/>
          <p:nvPr/>
        </p:nvSpPr>
        <p:spPr>
          <a:xfrm>
            <a:off x="642620" y="1038225"/>
            <a:ext cx="8183880" cy="645160"/>
          </a:xfrm>
          <a:prstGeom prst="rect">
            <a:avLst/>
          </a:prstGeom>
          <a:noFill/>
        </p:spPr>
        <p:txBody>
          <a:bodyPr wrap="none" rtlCol="0">
            <a:spAutoFit/>
          </a:bodyPr>
          <a:p>
            <a:r>
              <a:rPr lang="zh-CN" altLang="en-US"/>
              <a:t>链是两个对象间的语义关系。关联是两个类间的关系。就像对象是类的实例一样</a:t>
            </a:r>
            <a:endParaRPr lang="zh-CN" altLang="en-US"/>
          </a:p>
          <a:p>
            <a:r>
              <a:rPr lang="zh-CN" altLang="en-US"/>
              <a:t>链是关联的实例。链分单向链和双向链</a:t>
            </a:r>
            <a:endParaRPr lang="zh-CN" altLang="en-US"/>
          </a:p>
        </p:txBody>
      </p:sp>
      <p:pic>
        <p:nvPicPr>
          <p:cNvPr id="2" name="图片 1" descr="%I4}(SBL0KD2`659_OSLG7S"/>
          <p:cNvPicPr>
            <a:picLocks noChangeAspect="1"/>
          </p:cNvPicPr>
          <p:nvPr/>
        </p:nvPicPr>
        <p:blipFill>
          <a:blip r:embed="rId2"/>
          <a:stretch>
            <a:fillRect/>
          </a:stretch>
        </p:blipFill>
        <p:spPr>
          <a:xfrm>
            <a:off x="1016635" y="2013585"/>
            <a:ext cx="3757295" cy="2202180"/>
          </a:xfrm>
          <a:prstGeom prst="rect">
            <a:avLst/>
          </a:prstGeom>
        </p:spPr>
      </p:pic>
      <p:pic>
        <p:nvPicPr>
          <p:cNvPr id="3" name="图片 2"/>
          <p:cNvPicPr>
            <a:picLocks noChangeAspect="1"/>
          </p:cNvPicPr>
          <p:nvPr/>
        </p:nvPicPr>
        <p:blipFill>
          <a:blip r:embed="rId3"/>
          <a:stretch>
            <a:fillRect/>
          </a:stretch>
        </p:blipFill>
        <p:spPr>
          <a:xfrm>
            <a:off x="5202555" y="2863215"/>
            <a:ext cx="2567940" cy="502920"/>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0199648">
            <a:off x="-925363" y="3463933"/>
            <a:ext cx="3273654" cy="3144305"/>
          </a:xfrm>
          <a:prstGeom prst="rect">
            <a:avLst/>
          </a:prstGeom>
        </p:spPr>
      </p:pic>
      <p:pic>
        <p:nvPicPr>
          <p:cNvPr id="80" name="图片 79"/>
          <p:cNvPicPr>
            <a:picLocks noChangeAspect="1"/>
          </p:cNvPicPr>
          <p:nvPr/>
        </p:nvPicPr>
        <p:blipFill rotWithShape="1">
          <a:blip r:embed="rId1" cstate="print">
            <a:extLst>
              <a:ext uri="{28A0092B-C50C-407E-A947-70E740481C1C}">
                <a14:useLocalDpi xmlns:a14="http://schemas.microsoft.com/office/drawing/2010/main" val="0"/>
              </a:ext>
            </a:extLst>
          </a:blip>
          <a:srcRect l="32651" t="6931" r="13819" b="58780"/>
          <a:stretch>
            <a:fillRect/>
          </a:stretch>
        </p:blipFill>
        <p:spPr>
          <a:xfrm rot="2963407" flipH="1">
            <a:off x="7017097" y="-1572639"/>
            <a:ext cx="3004912" cy="3145276"/>
          </a:xfrm>
          <a:prstGeom prst="rect">
            <a:avLst/>
          </a:prstGeom>
        </p:spPr>
      </p:pic>
      <p:sp>
        <p:nvSpPr>
          <p:cNvPr id="6" name="文本框 5"/>
          <p:cNvSpPr txBox="1"/>
          <p:nvPr/>
        </p:nvSpPr>
        <p:spPr>
          <a:xfrm>
            <a:off x="642620" y="429260"/>
            <a:ext cx="5556250" cy="368300"/>
          </a:xfrm>
          <a:prstGeom prst="rect">
            <a:avLst/>
          </a:prstGeom>
          <a:noFill/>
        </p:spPr>
        <p:txBody>
          <a:bodyPr wrap="square" rtlCol="0">
            <a:spAutoFit/>
          </a:bodyPr>
          <a:p>
            <a:r>
              <a:rPr lang="zh-CN" altLang="en-US">
                <a:solidFill>
                  <a:srgbClr val="29529B"/>
                </a:solidFill>
                <a:sym typeface="+mn-ea"/>
              </a:rPr>
              <a:t>对象图的事物：</a:t>
            </a:r>
            <a:r>
              <a:rPr lang="zh-CN" altLang="en-US">
                <a:solidFill>
                  <a:srgbClr val="29529B"/>
                </a:solidFill>
              </a:rPr>
              <a:t>链</a:t>
            </a:r>
            <a:endParaRPr lang="zh-CN" altLang="en-US">
              <a:solidFill>
                <a:srgbClr val="29529B"/>
              </a:solidFill>
            </a:endParaRPr>
          </a:p>
        </p:txBody>
      </p:sp>
      <p:sp>
        <p:nvSpPr>
          <p:cNvPr id="7" name="文本框 6"/>
          <p:cNvSpPr txBox="1"/>
          <p:nvPr/>
        </p:nvSpPr>
        <p:spPr>
          <a:xfrm>
            <a:off x="642620" y="1038225"/>
            <a:ext cx="8183880" cy="645160"/>
          </a:xfrm>
          <a:prstGeom prst="rect">
            <a:avLst/>
          </a:prstGeom>
          <a:noFill/>
        </p:spPr>
        <p:txBody>
          <a:bodyPr wrap="none" rtlCol="0">
            <a:spAutoFit/>
          </a:bodyPr>
          <a:p>
            <a:r>
              <a:rPr lang="zh-CN" altLang="en-US"/>
              <a:t>链是两个对象间的语义关系。关联是两个类间的关系。就像对象是类的实例一样</a:t>
            </a:r>
            <a:endParaRPr lang="zh-CN" altLang="en-US"/>
          </a:p>
          <a:p>
            <a:r>
              <a:rPr lang="zh-CN" altLang="en-US"/>
              <a:t>链是关联的实例。链分单向链和双向链</a:t>
            </a:r>
            <a:endParaRPr lang="zh-CN" altLang="en-US"/>
          </a:p>
        </p:txBody>
      </p:sp>
      <p:pic>
        <p:nvPicPr>
          <p:cNvPr id="2" name="图片 1" descr="%I4}(SBL0KD2`659_OSLG7S"/>
          <p:cNvPicPr>
            <a:picLocks noChangeAspect="1"/>
          </p:cNvPicPr>
          <p:nvPr/>
        </p:nvPicPr>
        <p:blipFill>
          <a:blip r:embed="rId2"/>
          <a:stretch>
            <a:fillRect/>
          </a:stretch>
        </p:blipFill>
        <p:spPr>
          <a:xfrm>
            <a:off x="1016635" y="2013585"/>
            <a:ext cx="3757295" cy="2202180"/>
          </a:xfrm>
          <a:prstGeom prst="rect">
            <a:avLst/>
          </a:prstGeom>
        </p:spPr>
      </p:pic>
      <p:pic>
        <p:nvPicPr>
          <p:cNvPr id="3" name="图片 2"/>
          <p:cNvPicPr>
            <a:picLocks noChangeAspect="1"/>
          </p:cNvPicPr>
          <p:nvPr/>
        </p:nvPicPr>
        <p:blipFill>
          <a:blip r:embed="rId3"/>
          <a:stretch>
            <a:fillRect/>
          </a:stretch>
        </p:blipFill>
        <p:spPr>
          <a:xfrm>
            <a:off x="5202555" y="2863215"/>
            <a:ext cx="2567940" cy="502920"/>
          </a:xfrm>
          <a:prstGeom prst="rect">
            <a:avLst/>
          </a:prstGeom>
        </p:spPr>
      </p:pic>
    </p:spTree>
  </p:cSld>
  <p:clrMapOvr>
    <a:masterClrMapping/>
  </p:clrMapOvr>
  <p:transition spd="slow" advClick="0" advTm="0">
    <p:cover/>
  </p:transition>
  <p:timing>
    <p:tnLst>
      <p:par>
        <p:cTn id="1" dur="indefinite" restart="never" nodeType="tmRoot"/>
      </p:par>
    </p:tnLst>
  </p:timing>
</p:sld>
</file>

<file path=ppt/tags/tag1.xml><?xml version="1.0" encoding="utf-8"?>
<p:tagLst xmlns:p="http://schemas.openxmlformats.org/presentationml/2006/main">
  <p:tag name="MH" val="20160830110146"/>
  <p:tag name="MH_LIBRARY" val="CONTENTS"/>
  <p:tag name="MH_TYPE" val="ENTRY"/>
  <p:tag name="ID" val="553512"/>
  <p:tag name="MH_ORDER" val="1"/>
</p:tagLst>
</file>

<file path=ppt/tags/tag10.xml><?xml version="1.0" encoding="utf-8"?>
<p:tagLst xmlns:p="http://schemas.openxmlformats.org/presentationml/2006/main">
  <p:tag name="MH" val="20161022204303"/>
  <p:tag name="MH_LIBRARY" val="GRAPHIC"/>
</p:tagLst>
</file>

<file path=ppt/tags/tag11.xml><?xml version="1.0" encoding="utf-8"?>
<p:tagLst xmlns:p="http://schemas.openxmlformats.org/presentationml/2006/main">
  <p:tag name="MH" val="20161022204303"/>
  <p:tag name="MH_LIBRARY" val="GRAPHIC"/>
  <p:tag name="MH_ORDER" val="TextBox 11"/>
</p:tagLst>
</file>

<file path=ppt/tags/tag12.xml><?xml version="1.0" encoding="utf-8"?>
<p:tagLst xmlns:p="http://schemas.openxmlformats.org/presentationml/2006/main">
  <p:tag name="MH" val="20161022204303"/>
  <p:tag name="MH_LIBRARY" val="GRAPHIC"/>
  <p:tag name="MH_ORDER" val="文本框 13"/>
</p:tagLst>
</file>

<file path=ppt/tags/tag13.xml><?xml version="1.0" encoding="utf-8"?>
<p:tagLst xmlns:p="http://schemas.openxmlformats.org/presentationml/2006/main">
  <p:tag name="MH" val="20161022204303"/>
  <p:tag name="MH_LIBRARY" val="GRAPHIC"/>
  <p:tag name="MH_ORDER" val="文本框 14"/>
</p:tagLst>
</file>

<file path=ppt/tags/tag14.xml><?xml version="1.0" encoding="utf-8"?>
<p:tagLst xmlns:p="http://schemas.openxmlformats.org/presentationml/2006/main">
  <p:tag name="MH" val="20161022204343"/>
  <p:tag name="MH_LIBRARY" val="GRAPHIC"/>
  <p:tag name="MH_ORDER" val="标题 5"/>
</p:tagLst>
</file>

<file path=ppt/tags/tag15.xml><?xml version="1.0" encoding="utf-8"?>
<p:tagLst xmlns:p="http://schemas.openxmlformats.org/presentationml/2006/main">
  <p:tag name="MH" val="20161022204303"/>
  <p:tag name="MH_LIBRARY" val="GRAPHIC"/>
</p:tagLst>
</file>

<file path=ppt/tags/tag16.xml><?xml version="1.0" encoding="utf-8"?>
<p:tagLst xmlns:p="http://schemas.openxmlformats.org/presentationml/2006/main">
  <p:tag name="MH" val="20161022204303"/>
  <p:tag name="MH_LIBRARY" val="GRAPHIC"/>
  <p:tag name="MH_ORDER" val="TextBox 11"/>
</p:tagLst>
</file>

<file path=ppt/tags/tag17.xml><?xml version="1.0" encoding="utf-8"?>
<p:tagLst xmlns:p="http://schemas.openxmlformats.org/presentationml/2006/main">
  <p:tag name="MH" val="20161022204303"/>
  <p:tag name="MH_LIBRARY" val="GRAPHIC"/>
  <p:tag name="MH_ORDER" val="文本框 13"/>
</p:tagLst>
</file>

<file path=ppt/tags/tag18.xml><?xml version="1.0" encoding="utf-8"?>
<p:tagLst xmlns:p="http://schemas.openxmlformats.org/presentationml/2006/main">
  <p:tag name="MH" val="20161022204303"/>
  <p:tag name="MH_LIBRARY" val="GRAPHIC"/>
  <p:tag name="MH_ORDER" val="文本框 14"/>
</p:tagLst>
</file>

<file path=ppt/tags/tag19.xml><?xml version="1.0" encoding="utf-8"?>
<p:tagLst xmlns:p="http://schemas.openxmlformats.org/presentationml/2006/main">
  <p:tag name="MH" val="20161022204343"/>
  <p:tag name="MH_LIBRARY" val="GRAPHIC"/>
  <p:tag name="MH_ORDER" val="标题 5"/>
</p:tagLst>
</file>

<file path=ppt/tags/tag2.xml><?xml version="1.0" encoding="utf-8"?>
<p:tagLst xmlns:p="http://schemas.openxmlformats.org/presentationml/2006/main">
  <p:tag name="MH" val="20160830110146"/>
  <p:tag name="MH_LIBRARY" val="CONTENTS"/>
  <p:tag name="MH_TYPE" val="ENTRY"/>
  <p:tag name="ID" val="553512"/>
  <p:tag name="MH_ORDER" val="2"/>
</p:tagLst>
</file>

<file path=ppt/tags/tag20.xml><?xml version="1.0" encoding="utf-8"?>
<p:tagLst xmlns:p="http://schemas.openxmlformats.org/presentationml/2006/main">
  <p:tag name="MH" val="20161022204303"/>
  <p:tag name="MH_LIBRARY" val="GRAPHIC"/>
</p:tagLst>
</file>

<file path=ppt/tags/tag3.xml><?xml version="1.0" encoding="utf-8"?>
<p:tagLst xmlns:p="http://schemas.openxmlformats.org/presentationml/2006/main">
  <p:tag name="MH" val="20160830110146"/>
  <p:tag name="MH_LIBRARY" val="CONTENTS"/>
  <p:tag name="MH_TYPE" val="ENTRY"/>
  <p:tag name="ID" val="553512"/>
  <p:tag name="MH_ORDER" val="3"/>
</p:tagLst>
</file>

<file path=ppt/tags/tag4.xml><?xml version="1.0" encoding="utf-8"?>
<p:tagLst xmlns:p="http://schemas.openxmlformats.org/presentationml/2006/main">
  <p:tag name="MH" val="20160830110146"/>
  <p:tag name="MH_LIBRARY" val="CONTENTS"/>
  <p:tag name="MH_TYPE" val="OTHERS"/>
  <p:tag name="ID" val="553512"/>
</p:tagLst>
</file>

<file path=ppt/tags/tag5.xml><?xml version="1.0" encoding="utf-8"?>
<p:tagLst xmlns:p="http://schemas.openxmlformats.org/presentationml/2006/main">
  <p:tag name="MH" val="20160830110146"/>
  <p:tag name="MH_LIBRARY" val="CONTENTS"/>
  <p:tag name="MH_TYPE" val="OTHERS"/>
  <p:tag name="ID" val="553512"/>
</p:tagLst>
</file>

<file path=ppt/tags/tag6.xml><?xml version="1.0" encoding="utf-8"?>
<p:tagLst xmlns:p="http://schemas.openxmlformats.org/presentationml/2006/main">
  <p:tag name="MH" val="20161022204303"/>
  <p:tag name="MH_LIBRARY" val="GRAPHIC"/>
  <p:tag name="MH_ORDER" val="TextBox 11"/>
</p:tagLst>
</file>

<file path=ppt/tags/tag7.xml><?xml version="1.0" encoding="utf-8"?>
<p:tagLst xmlns:p="http://schemas.openxmlformats.org/presentationml/2006/main">
  <p:tag name="MH" val="20161022204303"/>
  <p:tag name="MH_LIBRARY" val="GRAPHIC"/>
  <p:tag name="MH_ORDER" val="文本框 13"/>
</p:tagLst>
</file>

<file path=ppt/tags/tag8.xml><?xml version="1.0" encoding="utf-8"?>
<p:tagLst xmlns:p="http://schemas.openxmlformats.org/presentationml/2006/main">
  <p:tag name="MH" val="20161022204303"/>
  <p:tag name="MH_LIBRARY" val="GRAPHIC"/>
  <p:tag name="MH_ORDER" val="文本框 14"/>
</p:tagLst>
</file>

<file path=ppt/tags/tag9.xml><?xml version="1.0" encoding="utf-8"?>
<p:tagLst xmlns:p="http://schemas.openxmlformats.org/presentationml/2006/main">
  <p:tag name="MH" val="20161022204343"/>
  <p:tag name="MH_LIBRARY" val="GRAPHIC"/>
  <p:tag name="MH_ORDER" val="标题 5"/>
</p:tagLst>
</file>

<file path=ppt/theme/theme1.xml><?xml version="1.0" encoding="utf-8"?>
<a:theme xmlns:a="http://schemas.openxmlformats.org/drawingml/2006/main" name="Office 主题">
  <a:themeElements>
    <a:clrScheme name="自定义 12">
      <a:dk1>
        <a:sysClr val="windowText" lastClr="000000"/>
      </a:dk1>
      <a:lt1>
        <a:sysClr val="window" lastClr="FFFFFF"/>
      </a:lt1>
      <a:dk2>
        <a:srgbClr val="4E3B30"/>
      </a:dk2>
      <a:lt2>
        <a:srgbClr val="FBEEC9"/>
      </a:lt2>
      <a:accent1>
        <a:srgbClr val="65ADA9"/>
      </a:accent1>
      <a:accent2>
        <a:srgbClr val="8BB7D3"/>
      </a:accent2>
      <a:accent3>
        <a:srgbClr val="65ADA9"/>
      </a:accent3>
      <a:accent4>
        <a:srgbClr val="8BB7D3"/>
      </a:accent4>
      <a:accent5>
        <a:srgbClr val="65ADA9"/>
      </a:accent5>
      <a:accent6>
        <a:srgbClr val="8BB7D3"/>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3298</Words>
  <Application>WPS 演示</Application>
  <PresentationFormat>全屏显示(16:9)</PresentationFormat>
  <Paragraphs>309</Paragraphs>
  <Slides>34</Slides>
  <Notes>19</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34</vt:i4>
      </vt:variant>
    </vt:vector>
  </HeadingPairs>
  <TitlesOfParts>
    <vt:vector size="53" baseType="lpstr">
      <vt:lpstr>Arial</vt:lpstr>
      <vt:lpstr>宋体</vt:lpstr>
      <vt:lpstr>Wingdings</vt:lpstr>
      <vt:lpstr>微软雅黑</vt:lpstr>
      <vt:lpstr>Glegoo</vt:lpstr>
      <vt:lpstr>Lato Light</vt:lpstr>
      <vt:lpstr>Mission Gothic Regular</vt:lpstr>
      <vt:lpstr>Calibri</vt:lpstr>
      <vt:lpstr>Open Sans</vt:lpstr>
      <vt:lpstr>仿宋_GB2312</vt:lpstr>
      <vt:lpstr>Agency FB</vt:lpstr>
      <vt:lpstr>微软雅黑 Light</vt:lpstr>
      <vt:lpstr>Calibri</vt:lpstr>
      <vt:lpstr>华文琥珀</vt:lpstr>
      <vt:lpstr>Clear Sans Light</vt:lpstr>
      <vt:lpstr>Arial Unicode MS</vt:lpstr>
      <vt:lpstr>AMGDT</vt:lpstr>
      <vt:lpstr>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dc:title>
  <dc:creator>Administrator</dc:creator>
  <cp:lastModifiedBy>Hisashi Canon</cp:lastModifiedBy>
  <cp:revision>328</cp:revision>
  <dcterms:created xsi:type="dcterms:W3CDTF">2017-03-27T05:41:00Z</dcterms:created>
  <dcterms:modified xsi:type="dcterms:W3CDTF">2017-12-19T14:02:30Z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