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417" r:id="rId5"/>
    <p:sldId id="316" r:id="rId6"/>
    <p:sldId id="414" r:id="rId7"/>
    <p:sldId id="440" r:id="rId8"/>
    <p:sldId id="441" r:id="rId9"/>
    <p:sldId id="442" r:id="rId10"/>
    <p:sldId id="498" r:id="rId11"/>
    <p:sldId id="497" r:id="rId12"/>
    <p:sldId id="500" r:id="rId13"/>
    <p:sldId id="499" r:id="rId14"/>
    <p:sldId id="418" r:id="rId15"/>
    <p:sldId id="443" r:id="rId16"/>
    <p:sldId id="445" r:id="rId17"/>
    <p:sldId id="446" r:id="rId18"/>
    <p:sldId id="554" r:id="rId19"/>
    <p:sldId id="555" r:id="rId20"/>
    <p:sldId id="556" r:id="rId21"/>
    <p:sldId id="557" r:id="rId22"/>
    <p:sldId id="419" r:id="rId23"/>
    <p:sldId id="567" r:id="rId24"/>
    <p:sldId id="568" r:id="rId25"/>
    <p:sldId id="569" r:id="rId26"/>
    <p:sldId id="570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21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9529B"/>
    <a:srgbClr val="2F5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0" autoAdjust="0"/>
    <p:restoredTop sz="94660"/>
  </p:normalViewPr>
  <p:slideViewPr>
    <p:cSldViewPr>
      <p:cViewPr varScale="1">
        <p:scale>
          <a:sx n="85" d="100"/>
          <a:sy n="85" d="100"/>
        </p:scale>
        <p:origin x="-792" y="-84"/>
      </p:cViewPr>
      <p:guideLst>
        <p:guide orient="horz" pos="1734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>
                <a:alpha val="92000"/>
              </a:srgbClr>
            </a:solidFill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3D69B">
                  <a:alpha val="2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Pt>
            <c:idx val="1"/>
            <c:bubble3D val="0"/>
            <c:spPr>
              <a:solidFill>
                <a:srgbClr val="65ADA9">
                  <a:alpha val="60000"/>
                </a:srgbClr>
              </a:solidFill>
              <a:ln w="19050">
                <a:noFill/>
              </a:ln>
              <a:effectLst>
                <a:innerShdw blurRad="101600" dist="50800" dir="13500000">
                  <a:prstClr val="black">
                    <a:alpha val="40000"/>
                  </a:prstClr>
                </a:inn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>
      <a:innerShdw blurRad="114300">
        <a:prstClr val="black"/>
      </a:innerShdw>
    </a:effectLst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3FD46-6A8B-42CE-AB66-7B6FA619B8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1D439BD0-8373-4D6A-946E-B34D0780BAF1}" type="slidenum">
              <a:rPr lang="en-US" altLang="zh-CN">
                <a:ea typeface="微软雅黑" panose="020B0503020204020204" pitchFamily="34" charset="-122"/>
              </a:rPr>
            </a:fld>
            <a:endParaRPr lang="en-US" altLang="zh-CN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98E3-16CD-4F8A-A268-FE366D8E73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20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20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287524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23528" y="132792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zh-CN" altLang="en-US" sz="1600" kern="1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C50B-97C3-4EFD-966D-3952C8BC24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14BB-5E8E-4CC8-BE8B-E1F7A3390155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37"/>
          <p:cNvSpPr txBox="1"/>
          <p:nvPr userDrawn="1"/>
        </p:nvSpPr>
        <p:spPr>
          <a:xfrm>
            <a:off x="359532" y="124234"/>
            <a:ext cx="1369614" cy="315378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3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3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o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285751"/>
            <a:ext cx="8229600" cy="8572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1" y="876300"/>
            <a:ext cx="5029200" cy="323850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68864"/>
            <a:ext cx="381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</a:fld>
            <a:endParaRPr lang="en-US" dirty="0"/>
          </a:p>
        </p:txBody>
      </p:sp>
      <p:pic>
        <p:nvPicPr>
          <p:cNvPr id="18" name="Picture 17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295400"/>
            <a:ext cx="2552878" cy="3562350"/>
          </a:xfrm>
          <a:prstGeom prst="rect">
            <a:avLst/>
          </a:prstGeom>
        </p:spPr>
      </p:pic>
      <p:sp>
        <p:nvSpPr>
          <p:cNvPr id="19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3505200" y="1676402"/>
            <a:ext cx="1956816" cy="24193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350"/>
            <a:ext cx="3505200" cy="990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1353"/>
            <a:ext cx="2438400" cy="3079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6833"/>
            <a:ext cx="2438400" cy="465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09754"/>
            <a:ext cx="3505200" cy="357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 panose="020F0502020204030204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666752"/>
            <a:ext cx="35814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2" y="1257300"/>
            <a:ext cx="2188633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67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47B-C934-4A29-B9D2-0B4A2BD73C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0BC9-B0E5-477C-8980-057E56B69F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657321" y="2760265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bambo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8600" y="1132034"/>
            <a:ext cx="609600" cy="609412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UML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3743908" y="357651"/>
            <a:ext cx="2469139" cy="14535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60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2017</a:t>
            </a:r>
            <a:endParaRPr lang="id-ID" altLang="zh-CN" sz="4800" dirty="0">
              <a:solidFill>
                <a:schemeClr val="accent1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Clear Sans Light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8681" y="3267684"/>
            <a:ext cx="45319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汇报时间：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     汇报人：</a:t>
            </a:r>
            <a:r>
              <a:rPr lang="en-US" altLang="zh-CN" dirty="0"/>
              <a:t>G06</a:t>
            </a:r>
            <a:r>
              <a:rPr lang="zh-CN" altLang="en-US" dirty="0"/>
              <a:t>小组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99"/>
                            </p:stCondLst>
                            <p:childTnLst>
                              <p:par>
                                <p:cTn id="4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5">
                <p:cTn id="4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3" grpId="0" bldLvl="0" animBg="1"/>
      <p:bldP spid="1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物理视图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085" y="930910"/>
            <a:ext cx="77571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物理试图主要描述硬件配置。服务于系统工程人员，解决系统的拓扑结构、系统安装、通信等问题。主要考虑如何把软件映射到硬件上，也要考虑系统性能、规模、可靠性等。可以与进程视图一起映射。如下图: 构件：处理器、计算机、其它设备 连接件：通信协议等。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8555" y="2367915"/>
            <a:ext cx="4758690" cy="2138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场景视图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" y="1574165"/>
            <a:ext cx="77571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场景用于刻画构件之间的相互关系，将四个视图有机地联系起来。可以描述一个特定的视图内的构件关系，也可以描述不同视图间的构件关系。文本、图形表示皆可。 </a:t>
            </a:r>
            <a:endParaRPr lang="zh-CN" altLang="en-US" sz="140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UML1.0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55850" y="2923540"/>
            <a:ext cx="5641975" cy="14281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2935" y="1172845"/>
            <a:ext cx="6428740" cy="1473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2405" y="1386840"/>
            <a:ext cx="47504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>
                <a:sym typeface="+mn-ea"/>
              </a:rPr>
              <a:t>UML2.0完全建立在UML1.x基础之上，大多数的UML1.x模型在UML2.0中都可用。但UML2.0在结构建模方面有一系列重大的改进，包括结构类、精确的接口和端口、拓展性、交互片断和操作符以及基于时间建模能力的增强。</a:t>
            </a:r>
            <a:endParaRPr lang="zh-CN" altLang="en-US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0210" y="3268980"/>
            <a:ext cx="47148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UML1.x从1997年发布的UML1.0到2003年3月发布1.5版本，而UML2.x由2004年发布2.0版本，至今最新的版本已是UML2.1。</a:t>
            </a:r>
            <a:endParaRPr lang="zh-CN" altLang="en-US" sz="14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42620" y="4292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UML2.0的新特点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1390" y="873125"/>
            <a:ext cx="75361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UML2.0标准有以下特点：</a:t>
            </a:r>
            <a:endParaRPr lang="zh-CN" altLang="en-US"/>
          </a:p>
          <a:p>
            <a:r>
              <a:rPr lang="zh-CN" altLang="en-US"/>
              <a:t>Ø                     first-class的扩展机制允许建模人员增加自己的元类（metaclass），从而可以更加容易地定义新的UML Profile，将建模扩展到新的应用领域。</a:t>
            </a:r>
            <a:endParaRPr lang="zh-CN" altLang="en-US"/>
          </a:p>
          <a:p>
            <a:r>
              <a:rPr lang="zh-CN" altLang="en-US"/>
              <a:t>Ø                     对基于组件开发的内置支持简化了基于EJB、CORBA 组件或COM+的应用建模；对运行时架构的支持允许在系统的不同部分进行对象和数据流建模；对可执行模型(executable model)的支持也得到了普遍加强。</a:t>
            </a:r>
            <a:endParaRPr lang="zh-CN" altLang="en-US"/>
          </a:p>
          <a:p>
            <a:r>
              <a:rPr lang="zh-CN" altLang="en-US"/>
              <a:t>Ø                     对关系更加精确的表示改进了继承、组合和聚合以及状态机的建模。</a:t>
            </a:r>
            <a:endParaRPr lang="zh-CN" altLang="en-US"/>
          </a:p>
          <a:p>
            <a:r>
              <a:rPr lang="zh-CN" altLang="en-US"/>
              <a:t>Ø                     行为建模方面，改进了对封装和伸缩性的支持，去掉了从活动图到状态图的映射（注：活动图不再是一种特殊的状态图），并改进了顺序图的结构。</a:t>
            </a:r>
            <a:endParaRPr lang="zh-CN" altLang="en-US"/>
          </a:p>
          <a:p>
            <a:r>
              <a:rPr lang="zh-CN" altLang="en-US"/>
              <a:t>Ø                      对语言的句法和语义的简化，以及整体结构上更好的组织。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9529B"/>
                </a:solidFill>
              </a:rPr>
              <a:t>UML2.0</a:t>
            </a:r>
            <a:r>
              <a:rPr lang="zh-CN" altLang="en-US">
                <a:solidFill>
                  <a:srgbClr val="29529B"/>
                </a:solidFill>
              </a:rPr>
              <a:t>的主要更新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0170" y="1241425"/>
            <a:ext cx="65957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用例图</a:t>
            </a:r>
            <a:endParaRPr lang="zh-CN" altLang="en-US" sz="2000"/>
          </a:p>
          <a:p>
            <a:pPr algn="l"/>
            <a:r>
              <a:rPr lang="zh-CN" altLang="en-US" sz="2000"/>
              <a:t> 用例图中的主体内容用例、参与者、通信关联并没有变化。不过如果用UML1.x，则只能用用例图所归属的包来表达一组用例的逻辑组织关系，即用用例在模型中所处的物理位置表达逻辑组织关系。在UML2.0中，为每个用例增加了一个称为“Subject”的特征，这项特征的取值可以作为在逻辑层面划分一组用例的一项依据。用例所属的“系统边界”就是“Subject”的一种典型例子。</a:t>
            </a:r>
            <a:endParaRPr lang="zh-CN" altLang="en-US" sz="20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9529B"/>
                </a:solidFill>
              </a:rPr>
              <a:t>UML2.0</a:t>
            </a:r>
            <a:r>
              <a:rPr lang="zh-CN" altLang="en-US">
                <a:solidFill>
                  <a:srgbClr val="29529B"/>
                </a:solidFill>
              </a:rPr>
              <a:t>的主要更新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0170" y="1241425"/>
            <a:ext cx="65957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活动图</a:t>
            </a:r>
            <a:endParaRPr lang="zh-CN" altLang="en-US" sz="2000"/>
          </a:p>
          <a:p>
            <a:pPr algn="l"/>
            <a:r>
              <a:rPr lang="zh-CN" altLang="en-US" sz="2000"/>
              <a:t> 活动图也是比较常用的一种图示，接近于流程图。</a:t>
            </a:r>
            <a:endParaRPr lang="zh-CN" altLang="en-US" sz="2000"/>
          </a:p>
          <a:p>
            <a:pPr algn="l"/>
            <a:r>
              <a:rPr lang="zh-CN" altLang="en-US" sz="2000"/>
              <a:t> 在UML2.0中，活动图增加了许多新特性。例如泳道可以划分层次，增加丰富的同步表达能力，在活动图中引入对象等。</a:t>
            </a:r>
            <a:endParaRPr lang="zh-CN" altLang="en-US" sz="20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9529B"/>
                </a:solidFill>
              </a:rPr>
              <a:t>UML2.0</a:t>
            </a:r>
            <a:r>
              <a:rPr lang="zh-CN" altLang="en-US">
                <a:solidFill>
                  <a:srgbClr val="29529B"/>
                </a:solidFill>
              </a:rPr>
              <a:t>的主要更新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1375" y="873760"/>
            <a:ext cx="74612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顺序图</a:t>
            </a:r>
            <a:endParaRPr lang="zh-CN" altLang="en-US"/>
          </a:p>
          <a:p>
            <a:pPr algn="l"/>
            <a:r>
              <a:rPr lang="zh-CN" altLang="en-US"/>
              <a:t> 顺序图是最常用的一种图示。我们用它来描述对象间的交互关系，着重体现交互的时间顺序。</a:t>
            </a:r>
            <a:endParaRPr lang="zh-CN" altLang="en-US"/>
          </a:p>
          <a:p>
            <a:pPr algn="l"/>
            <a:r>
              <a:rPr lang="zh-CN" altLang="en-US"/>
              <a:t> 对于顺序图，UML2.0主要做了三大改进。</a:t>
            </a:r>
            <a:endParaRPr lang="zh-CN" altLang="en-US"/>
          </a:p>
          <a:p>
            <a:pPr algn="l"/>
            <a:r>
              <a:rPr lang="zh-CN" altLang="en-US"/>
              <a:t> 1.            允许顺序图中明确的表达分支判断逻辑。我个人认为这是一种非常实用的功能，能够将以前要通过两张图才能表达的意思通过一个图就表达出来了。但这并不意味着顺序图擅长表达这种逻辑，所以并不需要在顺序图中展现所有的分支判断逻辑。</a:t>
            </a:r>
            <a:endParaRPr lang="zh-CN" altLang="en-US"/>
          </a:p>
          <a:p>
            <a:pPr algn="l"/>
            <a:r>
              <a:rPr lang="zh-CN" altLang="en-US"/>
              <a:t>2.             允许“纵向”与“横向”地对顺序图进行拆分与引用。这就解决了以前一张图由于流程过多造成幅面过大浏览不便的困难。</a:t>
            </a:r>
            <a:endParaRPr lang="zh-CN" altLang="en-US"/>
          </a:p>
          <a:p>
            <a:pPr algn="l"/>
            <a:r>
              <a:rPr lang="zh-CN" altLang="en-US"/>
              <a:t>3.             提供了一种新图，称为“交互纵览图”（Interaction Overview Diagram），可以直观地表达一组相关顺序图之间的流转逻辑。以前遇到这种情况通常只能通过活动图间接表达。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9529B"/>
                </a:solidFill>
              </a:rPr>
              <a:t>UML2.0</a:t>
            </a:r>
            <a:r>
              <a:rPr lang="zh-CN" altLang="en-US">
                <a:solidFill>
                  <a:srgbClr val="29529B"/>
                </a:solidFill>
              </a:rPr>
              <a:t>的主要更新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715" y="1210945"/>
            <a:ext cx="7461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构件图</a:t>
            </a:r>
            <a:endParaRPr lang="zh-CN" altLang="en-US"/>
          </a:p>
          <a:p>
            <a:pPr algn="l"/>
            <a:r>
              <a:rPr lang="zh-CN" altLang="en-US"/>
              <a:t> 构件图是在物理层面对系统结构及内容的直观描述，最接近于通常意义上的模块结构图。</a:t>
            </a:r>
            <a:endParaRPr lang="zh-CN" altLang="en-US"/>
          </a:p>
          <a:p>
            <a:pPr algn="l"/>
            <a:r>
              <a:rPr lang="zh-CN" altLang="en-US"/>
              <a:t> 在UML2.0中，构件图有比较明显的改进。构件本身内容的表述更清晰，包括构件所提供的接口、所要求的接口、盖构件所实现的类（逻辑内容）、以及盖构件所对应的具体“制品”（artifact，即物理内容）。构件之间的依赖关系通过“组装连接器”（assembling connector）更加明确地表达。其实构件图的改进在一定程度上得益于UML2.0新引入的另一种图以及相关的概念表述，即“组合结构图”（composite structure diagram）。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9529B"/>
                </a:solidFill>
              </a:rPr>
              <a:t>UML2.0</a:t>
            </a:r>
            <a:r>
              <a:rPr lang="zh-CN" altLang="en-US">
                <a:solidFill>
                  <a:srgbClr val="29529B"/>
                </a:solidFill>
              </a:rPr>
              <a:t>的主要更新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995" y="828040"/>
            <a:ext cx="81883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新增加的图</a:t>
            </a:r>
            <a:endParaRPr lang="zh-CN" altLang="en-US" sz="1600"/>
          </a:p>
          <a:p>
            <a:pPr algn="l"/>
            <a:r>
              <a:rPr lang="zh-CN" altLang="en-US" sz="1600"/>
              <a:t> 在表述结构的图中，现增加了“包图”（Package diagram）和“组合结构图”。“包图”展现模型要素的基本组织单元，以及这些组织单元之间的依赖关系，包括引用关系（PackageImport）和扩展关系（PackageMerge）。 在通用的建模工具中，一般可以用类图描述包图中的逻辑内容。“组合结构图”描述系统中的某一部分（即“组合结构”）的内部内容，包括该部分与系统其他部分的交互点，这种图能够展示该部分内容“内部”参与者的配置情况。“组合结构图”中引入了一些重要的概念：例如“端口”（port），“端口”将组合结构与外部环境隔离，实现了双向的封装，既涵盖了该组合结构所提供的行为（PrrovidedInterface），同时也指出了该组合结构所需要的服务（RequiredInterface）;再如“协议”（protocol），基于UML中的“协作”（collaboration）的概念，展示那些可服用的交互序列，其实质目的是描述那些可以在不同上下文环境中复用的协作模式。“协议”中所反映的任务由具体的“端口”承担。</a:t>
            </a:r>
            <a:endParaRPr lang="zh-CN" altLang="en-US" sz="1600"/>
          </a:p>
          <a:p>
            <a:pPr algn="l"/>
            <a:r>
              <a:rPr lang="zh-CN" altLang="en-US" sz="1600"/>
              <a:t> 在表述行为的图中，新增加了“交互纵览图”（Interaction Overview Diagram）以及“计时图”（Timing Diagram）。前面已经介绍过“交互纵览图”的内容与作用。“计时图”是一种可选的交互图，展示交互过程中的真实时间信息，具体描述对象状态变化的时间点以及维持特定状态的时间段。</a:t>
            </a:r>
            <a:endParaRPr lang="zh-CN" altLang="en-US" sz="1600"/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2" t="7805" r="14981" b="55106"/>
          <a:stretch>
            <a:fillRect/>
          </a:stretch>
        </p:blipFill>
        <p:spPr>
          <a:xfrm>
            <a:off x="446555" y="679237"/>
            <a:ext cx="4317083" cy="3749750"/>
          </a:xfrm>
          <a:prstGeom prst="rect">
            <a:avLst/>
          </a:prstGeom>
        </p:spPr>
      </p:pic>
      <p:sp>
        <p:nvSpPr>
          <p:cNvPr id="8" name="MH_Entry_1"/>
          <p:cNvSpPr/>
          <p:nvPr>
            <p:custDataLst>
              <p:tags r:id="rId2"/>
            </p:custDataLst>
          </p:nvPr>
        </p:nvSpPr>
        <p:spPr>
          <a:xfrm>
            <a:off x="5631357" y="1661895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4+1 View</a:t>
            </a:r>
            <a:endParaRPr lang="zh-CN" altLang="en-US" sz="17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Entry_2"/>
          <p:cNvSpPr/>
          <p:nvPr>
            <p:custDataLst>
              <p:tags r:id="rId3"/>
            </p:custDataLst>
          </p:nvPr>
        </p:nvSpPr>
        <p:spPr>
          <a:xfrm>
            <a:off x="5631357" y="2345760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UML1.0与2.0</a:t>
            </a:r>
            <a:endParaRPr lang="zh-CN" altLang="en-US" sz="17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Entry_3"/>
          <p:cNvSpPr/>
          <p:nvPr>
            <p:custDataLst>
              <p:tags r:id="rId4"/>
            </p:custDataLst>
          </p:nvPr>
        </p:nvSpPr>
        <p:spPr>
          <a:xfrm>
            <a:off x="5631357" y="3065618"/>
            <a:ext cx="1753985" cy="26098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sz="17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示例图</a:t>
            </a:r>
            <a:endParaRPr lang="zh-CN" sz="8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279"/>
          <p:cNvGrpSpPr/>
          <p:nvPr/>
        </p:nvGrpSpPr>
        <p:grpSpPr>
          <a:xfrm>
            <a:off x="4971179" y="1461842"/>
            <a:ext cx="482633" cy="482572"/>
            <a:chOff x="846989" y="1401020"/>
            <a:chExt cx="877416" cy="877416"/>
          </a:xfrm>
          <a:effectLst/>
        </p:grpSpPr>
        <p:sp>
          <p:nvSpPr>
            <p:cNvPr id="13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79"/>
          <p:cNvGrpSpPr/>
          <p:nvPr/>
        </p:nvGrpSpPr>
        <p:grpSpPr>
          <a:xfrm>
            <a:off x="4971179" y="2172811"/>
            <a:ext cx="482633" cy="482572"/>
            <a:chOff x="846989" y="1401020"/>
            <a:chExt cx="877416" cy="877416"/>
          </a:xfrm>
          <a:effectLst/>
        </p:grpSpPr>
        <p:sp>
          <p:nvSpPr>
            <p:cNvPr id="16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79"/>
          <p:cNvGrpSpPr/>
          <p:nvPr/>
        </p:nvGrpSpPr>
        <p:grpSpPr>
          <a:xfrm>
            <a:off x="4971179" y="2906121"/>
            <a:ext cx="482633" cy="482572"/>
            <a:chOff x="846989" y="1401020"/>
            <a:chExt cx="877416" cy="877416"/>
          </a:xfrm>
          <a:effectLst/>
        </p:grpSpPr>
        <p:sp>
          <p:nvSpPr>
            <p:cNvPr id="19" name="Teardrop 108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Oval 111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MH_Others_1"/>
          <p:cNvSpPr txBox="1"/>
          <p:nvPr>
            <p:custDataLst>
              <p:tags r:id="rId5"/>
            </p:custDataLst>
          </p:nvPr>
        </p:nvSpPr>
        <p:spPr>
          <a:xfrm>
            <a:off x="2335697" y="1373519"/>
            <a:ext cx="483091" cy="22159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1257244" y="2358404"/>
            <a:ext cx="1691158" cy="24622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 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24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499993" y="2061093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实例图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用户密码修改</a:t>
            </a:r>
            <a:endParaRPr lang="zh-CN">
              <a:solidFill>
                <a:srgbClr val="29529B"/>
              </a:solidFill>
            </a:endParaRPr>
          </a:p>
        </p:txBody>
      </p:sp>
      <p:pic>
        <p:nvPicPr>
          <p:cNvPr id="4" name="图片 3" descr="S$}8@PJ477H@I)56U}0C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759460"/>
            <a:ext cx="4759325" cy="41357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课程公告</a:t>
            </a:r>
            <a:endParaRPr lang="zh-CN">
              <a:solidFill>
                <a:srgbClr val="29529B"/>
              </a:solidFill>
            </a:endParaRPr>
          </a:p>
        </p:txBody>
      </p:sp>
      <p:pic>
        <p:nvPicPr>
          <p:cNvPr id="3" name="图片 2" descr="W~~1V7~[YZD_{(HDHG`~]X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884555"/>
            <a:ext cx="6543675" cy="41205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实时交流</a:t>
            </a:r>
            <a:endParaRPr lang="zh-CN">
              <a:solidFill>
                <a:srgbClr val="29529B"/>
              </a:solidFill>
            </a:endParaRPr>
          </a:p>
        </p:txBody>
      </p:sp>
      <p:pic>
        <p:nvPicPr>
          <p:cNvPr id="3" name="图片 2" descr="~J1(ICTTTK(743X}GM0M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5" y="257175"/>
            <a:ext cx="6120130" cy="48317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0199648">
            <a:off x="-925363" y="3463933"/>
            <a:ext cx="3273654" cy="31443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7017097" y="-1572639"/>
            <a:ext cx="3004912" cy="314527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4520" y="391160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网站公告</a:t>
            </a:r>
            <a:endParaRPr lang="zh-CN">
              <a:solidFill>
                <a:srgbClr val="29529B"/>
              </a:solidFill>
            </a:endParaRPr>
          </a:p>
        </p:txBody>
      </p:sp>
      <p:pic>
        <p:nvPicPr>
          <p:cNvPr id="4" name="图片 3" descr="KC{A~M$8EN9`AS32GTWQCV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1990"/>
            <a:ext cx="6675755" cy="40944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zh-CN" altLang="en-US" sz="2800"/>
              <a:t>说出</a:t>
            </a:r>
            <a:r>
              <a:rPr lang="en-US" altLang="zh-CN" sz="2800"/>
              <a:t>5</a:t>
            </a:r>
            <a:r>
              <a:rPr lang="zh-CN" altLang="en-US" sz="2800"/>
              <a:t>种视图的名字。</a:t>
            </a:r>
            <a:endParaRPr lang="en-US" altLang="zh-CN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4225290" y="182435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algn="l"/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用例视图</a:t>
            </a:r>
            <a:r>
              <a:rPr lang="zh-CN" altLang="en-US" sz="2800">
                <a:sym typeface="+mn-ea"/>
              </a:rPr>
              <a:t>                                                                                                 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*逻辑视图</a:t>
            </a:r>
            <a:r>
              <a:rPr lang="zh-CN" altLang="en-US" sz="2800">
                <a:sym typeface="+mn-ea"/>
              </a:rPr>
              <a:t>                                                                                                 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*组件视图</a:t>
            </a: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配置视图</a:t>
            </a:r>
            <a:r>
              <a:rPr lang="zh-CN" altLang="en-US" sz="2800">
                <a:sym typeface="+mn-ea"/>
              </a:rPr>
              <a:t>                                                                            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并发视图</a:t>
            </a:r>
            <a:endParaRPr lang="zh-CN" altLang="en-US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235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en-US" altLang="zh-CN" sz="2800"/>
              <a:t>UML</a:t>
            </a:r>
            <a:r>
              <a:rPr lang="en-US" sz="2800"/>
              <a:t>2.0</a:t>
            </a:r>
            <a:r>
              <a:rPr lang="zh-CN" altLang="en-US" sz="2800"/>
              <a:t>中新增加的几种视图的名称？</a:t>
            </a:r>
            <a:endParaRPr lang="zh-CN" altLang="en-US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329305" y="2433955"/>
            <a:ext cx="6363970" cy="60007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pPr algn="l"/>
            <a:r>
              <a:rPr lang="zh-CN" sz="2800">
                <a:sym typeface="+mn-ea"/>
              </a:rPr>
              <a:t>包图、组合结构图、定时图</a:t>
            </a:r>
            <a:endParaRPr lang="zh-CN" sz="2800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15779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235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410" name="Freeform 108"/>
          <p:cNvSpPr>
            <a:spLocks noChangeArrowheads="1"/>
          </p:cNvSpPr>
          <p:nvPr/>
        </p:nvSpPr>
        <p:spPr bwMode="auto">
          <a:xfrm>
            <a:off x="3987800" y="2122805"/>
            <a:ext cx="3746500" cy="699135"/>
          </a:xfrm>
          <a:custGeom>
            <a:avLst/>
            <a:gdLst>
              <a:gd name="T0" fmla="*/ 566 w 710"/>
              <a:gd name="T1" fmla="*/ 0 h 587"/>
              <a:gd name="T2" fmla="*/ 0 w 710"/>
              <a:gd name="T3" fmla="*/ 0 h 587"/>
              <a:gd name="T4" fmla="*/ 0 w 710"/>
              <a:gd name="T5" fmla="*/ 587 h 587"/>
              <a:gd name="T6" fmla="*/ 566 w 710"/>
              <a:gd name="T7" fmla="*/ 587 h 587"/>
              <a:gd name="T8" fmla="*/ 710 w 710"/>
              <a:gd name="T9" fmla="*/ 293 h 587"/>
              <a:gd name="T10" fmla="*/ 566 w 710"/>
              <a:gd name="T11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566" y="0"/>
                </a:moveTo>
                <a:lnTo>
                  <a:pt x="0" y="0"/>
                </a:lnTo>
                <a:lnTo>
                  <a:pt x="0" y="587"/>
                </a:lnTo>
                <a:lnTo>
                  <a:pt x="566" y="587"/>
                </a:lnTo>
                <a:lnTo>
                  <a:pt x="710" y="293"/>
                </a:lnTo>
                <a:lnTo>
                  <a:pt x="5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r>
              <a:rPr lang="zh-CN" altLang="en-US" sz="2800">
                <a:sym typeface="+mn-ea"/>
              </a:rPr>
              <a:t>UML2.0在结构建模方面的一系列重大的改进包括哪些？</a:t>
            </a:r>
            <a:endParaRPr lang="zh-CN" altLang="en-US" sz="2800">
              <a:sym typeface="+mn-ea"/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意到即可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410671" y="2222552"/>
            <a:ext cx="654025" cy="46152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en-US" altLang="zh-CN" sz="3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art</a:t>
            </a:r>
            <a:endParaRPr lang="zh-CN" altLang="en-US" sz="8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03787" y="2101108"/>
            <a:ext cx="468078" cy="24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节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86948" y="1761779"/>
            <a:ext cx="1025922" cy="11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7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4"/>
            </p:custDataLst>
          </p:nvPr>
        </p:nvSpPr>
        <p:spPr>
          <a:xfrm>
            <a:off x="4515233" y="2101098"/>
            <a:ext cx="2621439" cy="386715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4+1 View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 rot="1788364">
            <a:off x="6773040" y="1229554"/>
            <a:ext cx="1224136" cy="12237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 rot="20604422">
            <a:off x="1630604" y="2453313"/>
            <a:ext cx="841699" cy="611956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52" grpId="0"/>
      <p:bldP spid="2053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99"/>
          <p:cNvSpPr>
            <a:spLocks noChangeArrowheads="1"/>
          </p:cNvSpPr>
          <p:nvPr/>
        </p:nvSpPr>
        <p:spPr bwMode="auto">
          <a:xfrm>
            <a:off x="517923" y="1931194"/>
            <a:ext cx="845344" cy="698897"/>
          </a:xfrm>
          <a:custGeom>
            <a:avLst/>
            <a:gdLst>
              <a:gd name="T0" fmla="*/ 142 w 710"/>
              <a:gd name="T1" fmla="*/ 587 h 587"/>
              <a:gd name="T2" fmla="*/ 710 w 710"/>
              <a:gd name="T3" fmla="*/ 587 h 587"/>
              <a:gd name="T4" fmla="*/ 710 w 710"/>
              <a:gd name="T5" fmla="*/ 0 h 587"/>
              <a:gd name="T6" fmla="*/ 142 w 710"/>
              <a:gd name="T7" fmla="*/ 0 h 587"/>
              <a:gd name="T8" fmla="*/ 0 w 710"/>
              <a:gd name="T9" fmla="*/ 293 h 587"/>
              <a:gd name="T10" fmla="*/ 142 w 710"/>
              <a:gd name="T11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0" h="587">
                <a:moveTo>
                  <a:pt x="142" y="587"/>
                </a:moveTo>
                <a:lnTo>
                  <a:pt x="710" y="587"/>
                </a:lnTo>
                <a:lnTo>
                  <a:pt x="710" y="0"/>
                </a:lnTo>
                <a:lnTo>
                  <a:pt x="142" y="0"/>
                </a:lnTo>
                <a:lnTo>
                  <a:pt x="0" y="293"/>
                </a:lnTo>
                <a:lnTo>
                  <a:pt x="142" y="5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4099"/>
          <p:cNvGrpSpPr/>
          <p:nvPr/>
        </p:nvGrpSpPr>
        <p:grpSpPr bwMode="auto">
          <a:xfrm>
            <a:off x="2098675" y="1307148"/>
            <a:ext cx="1638300" cy="2847975"/>
            <a:chOff x="5003800" y="1834716"/>
            <a:chExt cx="2184400" cy="3798169"/>
          </a:xfrm>
          <a:solidFill>
            <a:schemeClr val="accent3"/>
          </a:solidFill>
        </p:grpSpPr>
        <p:sp>
          <p:nvSpPr>
            <p:cNvPr id="15481" name="Freeform 5"/>
            <p:cNvSpPr>
              <a:spLocks noEditPoints="1"/>
            </p:cNvSpPr>
            <p:nvPr/>
          </p:nvSpPr>
          <p:spPr bwMode="auto">
            <a:xfrm>
              <a:off x="5003800" y="1834716"/>
              <a:ext cx="2184400" cy="3093158"/>
            </a:xfrm>
            <a:custGeom>
              <a:avLst/>
              <a:gdLst>
                <a:gd name="T0" fmla="*/ 1928 w 3840"/>
                <a:gd name="T1" fmla="*/ 0 h 5424"/>
                <a:gd name="T2" fmla="*/ 0 w 3840"/>
                <a:gd name="T3" fmla="*/ 1941 h 5424"/>
                <a:gd name="T4" fmla="*/ 633 w 3840"/>
                <a:gd name="T5" fmla="*/ 3500 h 5424"/>
                <a:gd name="T6" fmla="*/ 964 w 3840"/>
                <a:gd name="T7" fmla="*/ 5170 h 5424"/>
                <a:gd name="T8" fmla="*/ 1233 w 3840"/>
                <a:gd name="T9" fmla="*/ 5424 h 5424"/>
                <a:gd name="T10" fmla="*/ 2624 w 3840"/>
                <a:gd name="T11" fmla="*/ 5424 h 5424"/>
                <a:gd name="T12" fmla="*/ 2877 w 3840"/>
                <a:gd name="T13" fmla="*/ 5170 h 5424"/>
                <a:gd name="T14" fmla="*/ 3208 w 3840"/>
                <a:gd name="T15" fmla="*/ 3500 h 5424"/>
                <a:gd name="T16" fmla="*/ 3840 w 3840"/>
                <a:gd name="T17" fmla="*/ 1941 h 5424"/>
                <a:gd name="T18" fmla="*/ 1928 w 3840"/>
                <a:gd name="T19" fmla="*/ 0 h 5424"/>
                <a:gd name="T20" fmla="*/ 917 w 3840"/>
                <a:gd name="T21" fmla="*/ 2084 h 5424"/>
                <a:gd name="T22" fmla="*/ 1533 w 3840"/>
                <a:gd name="T23" fmla="*/ 1989 h 5424"/>
                <a:gd name="T24" fmla="*/ 1122 w 3840"/>
                <a:gd name="T25" fmla="*/ 1050 h 5424"/>
                <a:gd name="T26" fmla="*/ 2102 w 3840"/>
                <a:gd name="T27" fmla="*/ 780 h 5424"/>
                <a:gd name="T28" fmla="*/ 2655 w 3840"/>
                <a:gd name="T29" fmla="*/ 2561 h 5424"/>
                <a:gd name="T30" fmla="*/ 2165 w 3840"/>
                <a:gd name="T31" fmla="*/ 2609 h 5424"/>
                <a:gd name="T32" fmla="*/ 2703 w 3840"/>
                <a:gd name="T33" fmla="*/ 4152 h 5424"/>
                <a:gd name="T34" fmla="*/ 917 w 3840"/>
                <a:gd name="T35" fmla="*/ 2084 h 5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0" h="5424">
                  <a:moveTo>
                    <a:pt x="1928" y="0"/>
                  </a:moveTo>
                  <a:cubicBezTo>
                    <a:pt x="854" y="0"/>
                    <a:pt x="0" y="875"/>
                    <a:pt x="0" y="1941"/>
                  </a:cubicBezTo>
                  <a:cubicBezTo>
                    <a:pt x="0" y="2577"/>
                    <a:pt x="411" y="3134"/>
                    <a:pt x="633" y="3500"/>
                  </a:cubicBezTo>
                  <a:cubicBezTo>
                    <a:pt x="854" y="3850"/>
                    <a:pt x="964" y="5170"/>
                    <a:pt x="964" y="5170"/>
                  </a:cubicBezTo>
                  <a:cubicBezTo>
                    <a:pt x="964" y="5313"/>
                    <a:pt x="1075" y="5424"/>
                    <a:pt x="1233" y="5424"/>
                  </a:cubicBezTo>
                  <a:cubicBezTo>
                    <a:pt x="2624" y="5424"/>
                    <a:pt x="2624" y="5424"/>
                    <a:pt x="2624" y="5424"/>
                  </a:cubicBezTo>
                  <a:cubicBezTo>
                    <a:pt x="2766" y="5424"/>
                    <a:pt x="2877" y="5313"/>
                    <a:pt x="2877" y="5170"/>
                  </a:cubicBezTo>
                  <a:cubicBezTo>
                    <a:pt x="2877" y="5170"/>
                    <a:pt x="2987" y="3850"/>
                    <a:pt x="3208" y="3500"/>
                  </a:cubicBezTo>
                  <a:cubicBezTo>
                    <a:pt x="3430" y="3134"/>
                    <a:pt x="3840" y="2577"/>
                    <a:pt x="3840" y="1941"/>
                  </a:cubicBezTo>
                  <a:cubicBezTo>
                    <a:pt x="3840" y="875"/>
                    <a:pt x="2987" y="0"/>
                    <a:pt x="1928" y="0"/>
                  </a:cubicBezTo>
                  <a:close/>
                  <a:moveTo>
                    <a:pt x="917" y="2084"/>
                  </a:moveTo>
                  <a:cubicBezTo>
                    <a:pt x="1533" y="1989"/>
                    <a:pt x="1533" y="1989"/>
                    <a:pt x="1533" y="1989"/>
                  </a:cubicBezTo>
                  <a:cubicBezTo>
                    <a:pt x="1122" y="1050"/>
                    <a:pt x="1122" y="1050"/>
                    <a:pt x="1122" y="1050"/>
                  </a:cubicBezTo>
                  <a:cubicBezTo>
                    <a:pt x="2102" y="780"/>
                    <a:pt x="2102" y="780"/>
                    <a:pt x="2102" y="780"/>
                  </a:cubicBezTo>
                  <a:cubicBezTo>
                    <a:pt x="2655" y="2561"/>
                    <a:pt x="2655" y="2561"/>
                    <a:pt x="2655" y="2561"/>
                  </a:cubicBezTo>
                  <a:cubicBezTo>
                    <a:pt x="2165" y="2609"/>
                    <a:pt x="2165" y="2609"/>
                    <a:pt x="2165" y="2609"/>
                  </a:cubicBezTo>
                  <a:cubicBezTo>
                    <a:pt x="2703" y="4152"/>
                    <a:pt x="2703" y="4152"/>
                    <a:pt x="2703" y="4152"/>
                  </a:cubicBezTo>
                  <a:lnTo>
                    <a:pt x="917" y="208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fontAlgn="auto"/>
              <a:endParaRPr lang="zh-CN" altLang="en-US" noProof="1"/>
            </a:p>
          </p:txBody>
        </p:sp>
        <p:sp>
          <p:nvSpPr>
            <p:cNvPr id="15485" name="任意多边形 15484"/>
            <p:cNvSpPr/>
            <p:nvPr/>
          </p:nvSpPr>
          <p:spPr>
            <a:xfrm>
              <a:off x="5748338" y="5031085"/>
              <a:ext cx="700087" cy="233415"/>
            </a:xfrm>
            <a:custGeom>
              <a:avLst/>
              <a:gdLst>
                <a:gd name="connsiteX0" fmla="*/ 2381 w 700088"/>
                <a:gd name="connsiteY0" fmla="*/ 0 h 233363"/>
                <a:gd name="connsiteX1" fmla="*/ 688181 w 700088"/>
                <a:gd name="connsiteY1" fmla="*/ 0 h 233363"/>
                <a:gd name="connsiteX2" fmla="*/ 700088 w 700088"/>
                <a:gd name="connsiteY2" fmla="*/ 233363 h 233363"/>
                <a:gd name="connsiteX3" fmla="*/ 0 w 700088"/>
                <a:gd name="connsiteY3" fmla="*/ 78581 h 233363"/>
                <a:gd name="connsiteX4" fmla="*/ 2381 w 700088"/>
                <a:gd name="connsiteY4" fmla="*/ 0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088" h="233363">
                  <a:moveTo>
                    <a:pt x="2381" y="0"/>
                  </a:moveTo>
                  <a:lnTo>
                    <a:pt x="688181" y="0"/>
                  </a:lnTo>
                  <a:lnTo>
                    <a:pt x="700088" y="233363"/>
                  </a:lnTo>
                  <a:lnTo>
                    <a:pt x="0" y="78581"/>
                  </a:lnTo>
                  <a:cubicBezTo>
                    <a:pt x="794" y="52387"/>
                    <a:pt x="1587" y="26194"/>
                    <a:pt x="2381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6" name="任意多边形 15485"/>
            <p:cNvSpPr/>
            <p:nvPr/>
          </p:nvSpPr>
          <p:spPr>
            <a:xfrm>
              <a:off x="5740400" y="5183520"/>
              <a:ext cx="698500" cy="263585"/>
            </a:xfrm>
            <a:custGeom>
              <a:avLst/>
              <a:gdLst>
                <a:gd name="connsiteX0" fmla="*/ 697706 w 697706"/>
                <a:gd name="connsiteY0" fmla="*/ 264319 h 264319"/>
                <a:gd name="connsiteX1" fmla="*/ 695325 w 697706"/>
                <a:gd name="connsiteY1" fmla="*/ 135732 h 264319"/>
                <a:gd name="connsiteX2" fmla="*/ 0 w 697706"/>
                <a:gd name="connsiteY2" fmla="*/ 0 h 264319"/>
                <a:gd name="connsiteX3" fmla="*/ 2381 w 697706"/>
                <a:gd name="connsiteY3" fmla="*/ 133350 h 264319"/>
                <a:gd name="connsiteX4" fmla="*/ 697706 w 697706"/>
                <a:gd name="connsiteY4" fmla="*/ 264319 h 26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706" h="264319">
                  <a:moveTo>
                    <a:pt x="697706" y="264319"/>
                  </a:moveTo>
                  <a:cubicBezTo>
                    <a:pt x="696912" y="221457"/>
                    <a:pt x="696119" y="178594"/>
                    <a:pt x="695325" y="135732"/>
                  </a:cubicBezTo>
                  <a:lnTo>
                    <a:pt x="0" y="0"/>
                  </a:lnTo>
                  <a:cubicBezTo>
                    <a:pt x="794" y="44450"/>
                    <a:pt x="1587" y="88900"/>
                    <a:pt x="2381" y="133350"/>
                  </a:cubicBezTo>
                  <a:lnTo>
                    <a:pt x="697706" y="26431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15487" name="任意多边形 15486"/>
            <p:cNvSpPr/>
            <p:nvPr/>
          </p:nvSpPr>
          <p:spPr>
            <a:xfrm>
              <a:off x="5729288" y="5375651"/>
              <a:ext cx="604837" cy="257234"/>
            </a:xfrm>
            <a:custGeom>
              <a:avLst/>
              <a:gdLst>
                <a:gd name="connsiteX0" fmla="*/ 38100 w 604838"/>
                <a:gd name="connsiteY0" fmla="*/ 0 h 257175"/>
                <a:gd name="connsiteX1" fmla="*/ 604838 w 604838"/>
                <a:gd name="connsiteY1" fmla="*/ 119062 h 257175"/>
                <a:gd name="connsiteX2" fmla="*/ 581025 w 604838"/>
                <a:gd name="connsiteY2" fmla="*/ 197644 h 257175"/>
                <a:gd name="connsiteX3" fmla="*/ 578644 w 604838"/>
                <a:gd name="connsiteY3" fmla="*/ 254794 h 257175"/>
                <a:gd name="connsiteX4" fmla="*/ 173832 w 604838"/>
                <a:gd name="connsiteY4" fmla="*/ 257175 h 257175"/>
                <a:gd name="connsiteX5" fmla="*/ 130969 w 604838"/>
                <a:gd name="connsiteY5" fmla="*/ 97631 h 257175"/>
                <a:gd name="connsiteX6" fmla="*/ 21432 w 604838"/>
                <a:gd name="connsiteY6" fmla="*/ 100012 h 257175"/>
                <a:gd name="connsiteX7" fmla="*/ 0 w 604838"/>
                <a:gd name="connsiteY7" fmla="*/ 45244 h 257175"/>
                <a:gd name="connsiteX8" fmla="*/ 38100 w 604838"/>
                <a:gd name="connsiteY8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38" h="257175">
                  <a:moveTo>
                    <a:pt x="38100" y="0"/>
                  </a:moveTo>
                  <a:lnTo>
                    <a:pt x="604838" y="119062"/>
                  </a:lnTo>
                  <a:lnTo>
                    <a:pt x="581025" y="197644"/>
                  </a:lnTo>
                  <a:cubicBezTo>
                    <a:pt x="580231" y="216694"/>
                    <a:pt x="579438" y="235744"/>
                    <a:pt x="578644" y="254794"/>
                  </a:cubicBezTo>
                  <a:lnTo>
                    <a:pt x="173832" y="257175"/>
                  </a:lnTo>
                  <a:lnTo>
                    <a:pt x="130969" y="97631"/>
                  </a:lnTo>
                  <a:lnTo>
                    <a:pt x="21432" y="100012"/>
                  </a:lnTo>
                  <a:lnTo>
                    <a:pt x="0" y="45244"/>
                  </a:lnTo>
                  <a:lnTo>
                    <a:pt x="3810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1035" y="224155"/>
            <a:ext cx="6953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6705" y="2058670"/>
            <a:ext cx="42354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包括结构类、精确的接口和端口、拓展性、交互片断和操作符以及基于时间建模能力的增强</a:t>
            </a:r>
            <a:endParaRPr lang="zh-CN" altLang="en-US" sz="2400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39"/>
          <p:cNvGrpSpPr/>
          <p:nvPr/>
        </p:nvGrpSpPr>
        <p:grpSpPr>
          <a:xfrm>
            <a:off x="6970395" y="753110"/>
            <a:ext cx="1296035" cy="1089660"/>
            <a:chOff x="3430101" y="3226787"/>
            <a:chExt cx="3316285" cy="2614669"/>
          </a:xfrm>
        </p:grpSpPr>
        <p:graphicFrame>
          <p:nvGraphicFramePr>
            <p:cNvPr id="41" name="图表 40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 useBgFill="1">
          <p:nvSpPr>
            <p:cNvPr id="42" name="椭圆 41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369175" y="107950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17460" y="1941655"/>
            <a:ext cx="526542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庄天杨：学习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。实际操作、绘图及资料查找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0766" y="3339290"/>
            <a:ext cx="5314315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章轩华：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相关知识。实际操作、绘图及资料查找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7406" y="2688415"/>
            <a:ext cx="521716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陆律宇：实际操作、绘图及资料查找。帮助组员安装软件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0711" y="4028900"/>
            <a:ext cx="4607560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蒋立：督促组员完成任务。最终完成文档检查核实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35" y="3816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绩效评定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7460" y="1189815"/>
            <a:ext cx="4363085" cy="31432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寿嘉能：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实际操作、绘图及资料查找。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9"/>
          <p:cNvGrpSpPr/>
          <p:nvPr/>
        </p:nvGrpSpPr>
        <p:grpSpPr>
          <a:xfrm>
            <a:off x="5974080" y="1554480"/>
            <a:ext cx="1296035" cy="1089660"/>
            <a:chOff x="3430101" y="3226787"/>
            <a:chExt cx="3316285" cy="2614669"/>
          </a:xfrm>
        </p:grpSpPr>
        <p:graphicFrame>
          <p:nvGraphicFramePr>
            <p:cNvPr id="5" name="图表 4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 useBgFill="1">
          <p:nvSpPr>
            <p:cNvPr id="6" name="椭圆 5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2860" y="188087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39"/>
          <p:cNvGrpSpPr/>
          <p:nvPr/>
        </p:nvGrpSpPr>
        <p:grpSpPr>
          <a:xfrm>
            <a:off x="7158355" y="2318385"/>
            <a:ext cx="1296035" cy="1089660"/>
            <a:chOff x="3430101" y="3226787"/>
            <a:chExt cx="3316285" cy="2614669"/>
          </a:xfrm>
        </p:grpSpPr>
        <p:graphicFrame>
          <p:nvGraphicFramePr>
            <p:cNvPr id="29" name="图表 28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 useBgFill="1">
          <p:nvSpPr>
            <p:cNvPr id="30" name="椭圆 29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557135" y="2644775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87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2" name="组合 39"/>
          <p:cNvGrpSpPr/>
          <p:nvPr/>
        </p:nvGrpSpPr>
        <p:grpSpPr>
          <a:xfrm>
            <a:off x="5166995" y="2951480"/>
            <a:ext cx="1296035" cy="1089660"/>
            <a:chOff x="3430101" y="3226787"/>
            <a:chExt cx="3316285" cy="2614669"/>
          </a:xfrm>
        </p:grpSpPr>
        <p:graphicFrame>
          <p:nvGraphicFramePr>
            <p:cNvPr id="33" name="图表 32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 useBgFill="1">
          <p:nvSpPr>
            <p:cNvPr id="34" name="椭圆 33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565775" y="327787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" name="组合 39"/>
          <p:cNvGrpSpPr/>
          <p:nvPr/>
        </p:nvGrpSpPr>
        <p:grpSpPr>
          <a:xfrm>
            <a:off x="6273800" y="3653790"/>
            <a:ext cx="1296035" cy="1089660"/>
            <a:chOff x="3430101" y="3226787"/>
            <a:chExt cx="3316285" cy="2614669"/>
          </a:xfrm>
        </p:grpSpPr>
        <p:graphicFrame>
          <p:nvGraphicFramePr>
            <p:cNvPr id="37" name="图表 36"/>
            <p:cNvGraphicFramePr/>
            <p:nvPr/>
          </p:nvGraphicFramePr>
          <p:xfrm>
            <a:off x="3430101" y="3226787"/>
            <a:ext cx="3316285" cy="2614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 useBgFill="1">
          <p:nvSpPr>
            <p:cNvPr id="38" name="椭圆 37"/>
            <p:cNvSpPr/>
            <p:nvPr/>
          </p:nvSpPr>
          <p:spPr>
            <a:xfrm>
              <a:off x="4197058" y="3642936"/>
              <a:ext cx="1782374" cy="1782374"/>
            </a:xfrm>
            <a:prstGeom prst="ellipse">
              <a:avLst/>
            </a:prstGeom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72580" y="3980180"/>
            <a:ext cx="4984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83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3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9" grpId="0"/>
      <p:bldP spid="62" grpId="0"/>
      <p:bldP spid="65" grpId="0"/>
      <p:bldP spid="3" grpId="0"/>
      <p:bldP spid="7" grpId="0"/>
      <p:bldP spid="31" grpId="0"/>
      <p:bldP spid="35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>
            <a:off x="-1193646" y="-622569"/>
            <a:ext cx="3272644" cy="3145276"/>
          </a:xfrm>
          <a:prstGeom prst="rect">
            <a:avLst/>
          </a:prstGeom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4739369" y="3111810"/>
            <a:ext cx="3060340" cy="5074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/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702213" y="2314428"/>
            <a:ext cx="4031204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r" defTabSz="725170"/>
            <a:r>
              <a:rPr lang="en-US" altLang="zh-CN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THANKS FOR LISTENING</a:t>
            </a:r>
            <a:endParaRPr lang="en-US" altLang="zh-CN" sz="29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2483768" y="1620748"/>
            <a:ext cx="5315941" cy="626110"/>
          </a:xfrm>
          <a:prstGeom prst="rect">
            <a:avLst/>
          </a:prstGeom>
          <a:noFill/>
        </p:spPr>
        <p:txBody>
          <a:bodyPr wrap="square" lIns="72554" tIns="36277" rIns="72554" bIns="36277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6931" r="13819" b="58780"/>
          <a:stretch>
            <a:fillRect/>
          </a:stretch>
        </p:blipFill>
        <p:spPr>
          <a:xfrm rot="2963407" flipH="1">
            <a:off x="6969654" y="2922371"/>
            <a:ext cx="3004912" cy="314527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5" t="62979" r="6584" b="10429"/>
          <a:stretch>
            <a:fillRect/>
          </a:stretch>
        </p:blipFill>
        <p:spPr>
          <a:xfrm>
            <a:off x="16437" y="2991614"/>
            <a:ext cx="4015503" cy="1955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0" t="45847" r="37254" b="47228"/>
          <a:stretch>
            <a:fillRect/>
          </a:stretch>
        </p:blipFill>
        <p:spPr>
          <a:xfrm>
            <a:off x="6309420" y="348574"/>
            <a:ext cx="1224136" cy="12237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3" t="56790" r="44371" b="37612"/>
          <a:stretch>
            <a:fillRect/>
          </a:stretch>
        </p:blipFill>
        <p:spPr>
          <a:xfrm>
            <a:off x="2632003" y="2148471"/>
            <a:ext cx="841699" cy="611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50272" y="2927144"/>
            <a:ext cx="44805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     汇报人：</a:t>
            </a:r>
            <a:r>
              <a:rPr lang="en-US" altLang="zh-CN" dirty="0"/>
              <a:t>G06</a:t>
            </a:r>
            <a:r>
              <a:rPr lang="zh-CN" altLang="en-US" dirty="0"/>
              <a:t>小组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4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49"/>
                            </p:stCondLst>
                            <p:childTnLst>
                              <p:par>
                                <p:cTn id="4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6225"/>
            <a:ext cx="9144000" cy="261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6851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3950" y="648335"/>
            <a:ext cx="6761480" cy="2168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“4+1”视图是对逻辑架构进行描述，最早由 Philippe Kruchten 提出，他在1995年的《IEEE Software》上发表了题为《The 4+1 View Model of Architecture》的论文，引起了业界的极大关注，并最终被 RUP 采纳，现在已经成为架构设计的结构标准。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4275" y="3090545"/>
            <a:ext cx="45897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每一个视图只关心系统的一个侧面，5个试图结合在一起才能反映系统的软件体系结构的全部内容。</a:t>
            </a:r>
            <a:endParaRPr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846"/>
          <p:cNvGrpSpPr>
            <a:grpSpLocks noChangeAspect="1"/>
          </p:cNvGrpSpPr>
          <p:nvPr/>
        </p:nvGrpSpPr>
        <p:grpSpPr bwMode="auto">
          <a:xfrm>
            <a:off x="1115695" y="3182939"/>
            <a:ext cx="2427288" cy="1677987"/>
            <a:chOff x="2471" y="1335"/>
            <a:chExt cx="825" cy="570"/>
          </a:xfrm>
        </p:grpSpPr>
        <p:sp>
          <p:nvSpPr>
            <p:cNvPr id="368" name="Freeform 847"/>
            <p:cNvSpPr/>
            <p:nvPr/>
          </p:nvSpPr>
          <p:spPr bwMode="auto">
            <a:xfrm>
              <a:off x="2731" y="1734"/>
              <a:ext cx="231" cy="9"/>
            </a:xfrm>
            <a:custGeom>
              <a:avLst/>
              <a:gdLst>
                <a:gd name="T0" fmla="*/ 0 w 97"/>
                <a:gd name="T1" fmla="*/ 0 h 4"/>
                <a:gd name="T2" fmla="*/ 5 w 97"/>
                <a:gd name="T3" fmla="*/ 4 h 4"/>
                <a:gd name="T4" fmla="*/ 92 w 97"/>
                <a:gd name="T5" fmla="*/ 4 h 4"/>
                <a:gd name="T6" fmla="*/ 97 w 97"/>
                <a:gd name="T7" fmla="*/ 0 h 4"/>
                <a:gd name="T8" fmla="*/ 0 w 9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">
                  <a:moveTo>
                    <a:pt x="0" y="0"/>
                  </a:moveTo>
                  <a:cubicBezTo>
                    <a:pt x="1" y="2"/>
                    <a:pt x="2" y="4"/>
                    <a:pt x="5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5" y="4"/>
                    <a:pt x="96" y="2"/>
                    <a:pt x="9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69" name="Freeform 848"/>
            <p:cNvSpPr/>
            <p:nvPr/>
          </p:nvSpPr>
          <p:spPr bwMode="auto">
            <a:xfrm>
              <a:off x="2533" y="1335"/>
              <a:ext cx="627" cy="396"/>
            </a:xfrm>
            <a:custGeom>
              <a:avLst/>
              <a:gdLst>
                <a:gd name="T0" fmla="*/ 6 w 263"/>
                <a:gd name="T1" fmla="*/ 166 h 166"/>
                <a:gd name="T2" fmla="*/ 257 w 263"/>
                <a:gd name="T3" fmla="*/ 166 h 166"/>
                <a:gd name="T4" fmla="*/ 263 w 263"/>
                <a:gd name="T5" fmla="*/ 166 h 166"/>
                <a:gd name="T6" fmla="*/ 263 w 263"/>
                <a:gd name="T7" fmla="*/ 7 h 166"/>
                <a:gd name="T8" fmla="*/ 257 w 263"/>
                <a:gd name="T9" fmla="*/ 0 h 166"/>
                <a:gd name="T10" fmla="*/ 6 w 263"/>
                <a:gd name="T11" fmla="*/ 0 h 166"/>
                <a:gd name="T12" fmla="*/ 0 w 263"/>
                <a:gd name="T13" fmla="*/ 7 h 166"/>
                <a:gd name="T14" fmla="*/ 0 w 263"/>
                <a:gd name="T15" fmla="*/ 166 h 166"/>
                <a:gd name="T16" fmla="*/ 6 w 263"/>
                <a:gd name="T1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66">
                  <a:moveTo>
                    <a:pt x="6" y="166"/>
                  </a:moveTo>
                  <a:cubicBezTo>
                    <a:pt x="257" y="166"/>
                    <a:pt x="257" y="166"/>
                    <a:pt x="257" y="166"/>
                  </a:cubicBezTo>
                  <a:cubicBezTo>
                    <a:pt x="263" y="166"/>
                    <a:pt x="263" y="166"/>
                    <a:pt x="263" y="166"/>
                  </a:cubicBezTo>
                  <a:cubicBezTo>
                    <a:pt x="263" y="7"/>
                    <a:pt x="263" y="7"/>
                    <a:pt x="263" y="7"/>
                  </a:cubicBezTo>
                  <a:cubicBezTo>
                    <a:pt x="263" y="3"/>
                    <a:pt x="261" y="0"/>
                    <a:pt x="25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6" y="166"/>
                    <a:pt x="6" y="166"/>
                    <a:pt x="6" y="16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0" name="Freeform 849"/>
            <p:cNvSpPr>
              <a:spLocks noEditPoints="1"/>
            </p:cNvSpPr>
            <p:nvPr/>
          </p:nvSpPr>
          <p:spPr bwMode="auto">
            <a:xfrm>
              <a:off x="2531" y="1335"/>
              <a:ext cx="631" cy="399"/>
            </a:xfrm>
            <a:custGeom>
              <a:avLst/>
              <a:gdLst>
                <a:gd name="T0" fmla="*/ 264 w 265"/>
                <a:gd name="T1" fmla="*/ 167 h 167"/>
                <a:gd name="T2" fmla="*/ 1 w 265"/>
                <a:gd name="T3" fmla="*/ 167 h 167"/>
                <a:gd name="T4" fmla="*/ 0 w 265"/>
                <a:gd name="T5" fmla="*/ 166 h 167"/>
                <a:gd name="T6" fmla="*/ 0 w 265"/>
                <a:gd name="T7" fmla="*/ 7 h 167"/>
                <a:gd name="T8" fmla="*/ 7 w 265"/>
                <a:gd name="T9" fmla="*/ 0 h 167"/>
                <a:gd name="T10" fmla="*/ 258 w 265"/>
                <a:gd name="T11" fmla="*/ 0 h 167"/>
                <a:gd name="T12" fmla="*/ 265 w 265"/>
                <a:gd name="T13" fmla="*/ 7 h 167"/>
                <a:gd name="T14" fmla="*/ 265 w 265"/>
                <a:gd name="T15" fmla="*/ 166 h 167"/>
                <a:gd name="T16" fmla="*/ 264 w 265"/>
                <a:gd name="T17" fmla="*/ 167 h 167"/>
                <a:gd name="T18" fmla="*/ 1 w 265"/>
                <a:gd name="T19" fmla="*/ 166 h 167"/>
                <a:gd name="T20" fmla="*/ 264 w 265"/>
                <a:gd name="T21" fmla="*/ 166 h 167"/>
                <a:gd name="T22" fmla="*/ 264 w 265"/>
                <a:gd name="T23" fmla="*/ 7 h 167"/>
                <a:gd name="T24" fmla="*/ 258 w 265"/>
                <a:gd name="T25" fmla="*/ 1 h 167"/>
                <a:gd name="T26" fmla="*/ 7 w 265"/>
                <a:gd name="T27" fmla="*/ 1 h 167"/>
                <a:gd name="T28" fmla="*/ 1 w 265"/>
                <a:gd name="T29" fmla="*/ 7 h 167"/>
                <a:gd name="T30" fmla="*/ 1 w 265"/>
                <a:gd name="T31" fmla="*/ 1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" h="167">
                  <a:moveTo>
                    <a:pt x="264" y="167"/>
                  </a:moveTo>
                  <a:cubicBezTo>
                    <a:pt x="1" y="167"/>
                    <a:pt x="1" y="167"/>
                    <a:pt x="1" y="16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2" y="0"/>
                    <a:pt x="265" y="3"/>
                    <a:pt x="265" y="7"/>
                  </a:cubicBezTo>
                  <a:cubicBezTo>
                    <a:pt x="265" y="166"/>
                    <a:pt x="265" y="166"/>
                    <a:pt x="265" y="166"/>
                  </a:cubicBezTo>
                  <a:cubicBezTo>
                    <a:pt x="264" y="167"/>
                    <a:pt x="264" y="167"/>
                    <a:pt x="264" y="167"/>
                  </a:cubicBezTo>
                  <a:moveTo>
                    <a:pt x="1" y="166"/>
                  </a:moveTo>
                  <a:cubicBezTo>
                    <a:pt x="264" y="166"/>
                    <a:pt x="264" y="166"/>
                    <a:pt x="264" y="166"/>
                  </a:cubicBezTo>
                  <a:cubicBezTo>
                    <a:pt x="264" y="7"/>
                    <a:pt x="264" y="7"/>
                    <a:pt x="264" y="7"/>
                  </a:cubicBezTo>
                  <a:cubicBezTo>
                    <a:pt x="264" y="4"/>
                    <a:pt x="261" y="1"/>
                    <a:pt x="25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1" y="4"/>
                    <a:pt x="1" y="7"/>
                  </a:cubicBezTo>
                  <a:cubicBezTo>
                    <a:pt x="1" y="166"/>
                    <a:pt x="1" y="166"/>
                    <a:pt x="1" y="166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1" name="Rectangle 850"/>
            <p:cNvSpPr>
              <a:spLocks noChangeArrowheads="1"/>
            </p:cNvSpPr>
            <p:nvPr/>
          </p:nvSpPr>
          <p:spPr bwMode="auto">
            <a:xfrm>
              <a:off x="2572" y="1373"/>
              <a:ext cx="55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2" name="Rectangle 851"/>
            <p:cNvSpPr>
              <a:spLocks noChangeArrowheads="1"/>
            </p:cNvSpPr>
            <p:nvPr/>
          </p:nvSpPr>
          <p:spPr bwMode="auto">
            <a:xfrm>
              <a:off x="2572" y="1373"/>
              <a:ext cx="55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3" name="Freeform 852"/>
            <p:cNvSpPr>
              <a:spLocks noEditPoints="1"/>
            </p:cNvSpPr>
            <p:nvPr/>
          </p:nvSpPr>
          <p:spPr bwMode="auto">
            <a:xfrm>
              <a:off x="2569" y="1373"/>
              <a:ext cx="555" cy="322"/>
            </a:xfrm>
            <a:custGeom>
              <a:avLst/>
              <a:gdLst>
                <a:gd name="T0" fmla="*/ 553 w 555"/>
                <a:gd name="T1" fmla="*/ 322 h 322"/>
                <a:gd name="T2" fmla="*/ 3 w 555"/>
                <a:gd name="T3" fmla="*/ 322 h 322"/>
                <a:gd name="T4" fmla="*/ 0 w 555"/>
                <a:gd name="T5" fmla="*/ 320 h 322"/>
                <a:gd name="T6" fmla="*/ 0 w 555"/>
                <a:gd name="T7" fmla="*/ 0 h 322"/>
                <a:gd name="T8" fmla="*/ 3 w 555"/>
                <a:gd name="T9" fmla="*/ 0 h 322"/>
                <a:gd name="T10" fmla="*/ 553 w 555"/>
                <a:gd name="T11" fmla="*/ 0 h 322"/>
                <a:gd name="T12" fmla="*/ 555 w 555"/>
                <a:gd name="T13" fmla="*/ 0 h 322"/>
                <a:gd name="T14" fmla="*/ 555 w 555"/>
                <a:gd name="T15" fmla="*/ 320 h 322"/>
                <a:gd name="T16" fmla="*/ 553 w 555"/>
                <a:gd name="T17" fmla="*/ 322 h 322"/>
                <a:gd name="T18" fmla="*/ 3 w 555"/>
                <a:gd name="T19" fmla="*/ 320 h 322"/>
                <a:gd name="T20" fmla="*/ 553 w 555"/>
                <a:gd name="T21" fmla="*/ 320 h 322"/>
                <a:gd name="T22" fmla="*/ 553 w 555"/>
                <a:gd name="T23" fmla="*/ 2 h 322"/>
                <a:gd name="T24" fmla="*/ 3 w 555"/>
                <a:gd name="T25" fmla="*/ 2 h 322"/>
                <a:gd name="T26" fmla="*/ 3 w 555"/>
                <a:gd name="T27" fmla="*/ 32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5" h="322">
                  <a:moveTo>
                    <a:pt x="553" y="322"/>
                  </a:moveTo>
                  <a:lnTo>
                    <a:pt x="3" y="322"/>
                  </a:lnTo>
                  <a:lnTo>
                    <a:pt x="0" y="3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53" y="0"/>
                  </a:lnTo>
                  <a:lnTo>
                    <a:pt x="555" y="0"/>
                  </a:lnTo>
                  <a:lnTo>
                    <a:pt x="555" y="320"/>
                  </a:lnTo>
                  <a:lnTo>
                    <a:pt x="553" y="322"/>
                  </a:lnTo>
                  <a:close/>
                  <a:moveTo>
                    <a:pt x="3" y="320"/>
                  </a:moveTo>
                  <a:lnTo>
                    <a:pt x="553" y="320"/>
                  </a:lnTo>
                  <a:lnTo>
                    <a:pt x="553" y="2"/>
                  </a:lnTo>
                  <a:lnTo>
                    <a:pt x="3" y="2"/>
                  </a:lnTo>
                  <a:lnTo>
                    <a:pt x="3" y="32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4" name="Freeform 853"/>
            <p:cNvSpPr>
              <a:spLocks noEditPoints="1"/>
            </p:cNvSpPr>
            <p:nvPr/>
          </p:nvSpPr>
          <p:spPr bwMode="auto">
            <a:xfrm>
              <a:off x="2569" y="1373"/>
              <a:ext cx="555" cy="322"/>
            </a:xfrm>
            <a:custGeom>
              <a:avLst/>
              <a:gdLst>
                <a:gd name="T0" fmla="*/ 553 w 555"/>
                <a:gd name="T1" fmla="*/ 322 h 322"/>
                <a:gd name="T2" fmla="*/ 3 w 555"/>
                <a:gd name="T3" fmla="*/ 322 h 322"/>
                <a:gd name="T4" fmla="*/ 0 w 555"/>
                <a:gd name="T5" fmla="*/ 320 h 322"/>
                <a:gd name="T6" fmla="*/ 0 w 555"/>
                <a:gd name="T7" fmla="*/ 0 h 322"/>
                <a:gd name="T8" fmla="*/ 3 w 555"/>
                <a:gd name="T9" fmla="*/ 0 h 322"/>
                <a:gd name="T10" fmla="*/ 553 w 555"/>
                <a:gd name="T11" fmla="*/ 0 h 322"/>
                <a:gd name="T12" fmla="*/ 555 w 555"/>
                <a:gd name="T13" fmla="*/ 0 h 322"/>
                <a:gd name="T14" fmla="*/ 555 w 555"/>
                <a:gd name="T15" fmla="*/ 320 h 322"/>
                <a:gd name="T16" fmla="*/ 553 w 555"/>
                <a:gd name="T17" fmla="*/ 322 h 322"/>
                <a:gd name="T18" fmla="*/ 3 w 555"/>
                <a:gd name="T19" fmla="*/ 320 h 322"/>
                <a:gd name="T20" fmla="*/ 553 w 555"/>
                <a:gd name="T21" fmla="*/ 320 h 322"/>
                <a:gd name="T22" fmla="*/ 553 w 555"/>
                <a:gd name="T23" fmla="*/ 2 h 322"/>
                <a:gd name="T24" fmla="*/ 3 w 555"/>
                <a:gd name="T25" fmla="*/ 2 h 322"/>
                <a:gd name="T26" fmla="*/ 3 w 555"/>
                <a:gd name="T27" fmla="*/ 32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5" h="322">
                  <a:moveTo>
                    <a:pt x="553" y="322"/>
                  </a:moveTo>
                  <a:lnTo>
                    <a:pt x="3" y="322"/>
                  </a:lnTo>
                  <a:lnTo>
                    <a:pt x="0" y="3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53" y="0"/>
                  </a:lnTo>
                  <a:lnTo>
                    <a:pt x="555" y="0"/>
                  </a:lnTo>
                  <a:lnTo>
                    <a:pt x="555" y="320"/>
                  </a:lnTo>
                  <a:lnTo>
                    <a:pt x="553" y="322"/>
                  </a:lnTo>
                  <a:moveTo>
                    <a:pt x="3" y="320"/>
                  </a:moveTo>
                  <a:lnTo>
                    <a:pt x="553" y="320"/>
                  </a:lnTo>
                  <a:lnTo>
                    <a:pt x="553" y="2"/>
                  </a:lnTo>
                  <a:lnTo>
                    <a:pt x="3" y="2"/>
                  </a:lnTo>
                  <a:lnTo>
                    <a:pt x="3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5" name="Freeform 854"/>
            <p:cNvSpPr/>
            <p:nvPr/>
          </p:nvSpPr>
          <p:spPr bwMode="auto">
            <a:xfrm>
              <a:off x="2474" y="1734"/>
              <a:ext cx="746" cy="35"/>
            </a:xfrm>
            <a:custGeom>
              <a:avLst/>
              <a:gdLst>
                <a:gd name="T0" fmla="*/ 313 w 313"/>
                <a:gd name="T1" fmla="*/ 0 h 15"/>
                <a:gd name="T2" fmla="*/ 205 w 313"/>
                <a:gd name="T3" fmla="*/ 0 h 15"/>
                <a:gd name="T4" fmla="*/ 200 w 313"/>
                <a:gd name="T5" fmla="*/ 4 h 15"/>
                <a:gd name="T6" fmla="*/ 113 w 313"/>
                <a:gd name="T7" fmla="*/ 4 h 15"/>
                <a:gd name="T8" fmla="*/ 108 w 313"/>
                <a:gd name="T9" fmla="*/ 0 h 15"/>
                <a:gd name="T10" fmla="*/ 0 w 313"/>
                <a:gd name="T11" fmla="*/ 0 h 15"/>
                <a:gd name="T12" fmla="*/ 0 w 313"/>
                <a:gd name="T13" fmla="*/ 2 h 15"/>
                <a:gd name="T14" fmla="*/ 0 w 313"/>
                <a:gd name="T15" fmla="*/ 6 h 15"/>
                <a:gd name="T16" fmla="*/ 14 w 313"/>
                <a:gd name="T17" fmla="*/ 15 h 15"/>
                <a:gd name="T18" fmla="*/ 299 w 313"/>
                <a:gd name="T19" fmla="*/ 15 h 15"/>
                <a:gd name="T20" fmla="*/ 313 w 313"/>
                <a:gd name="T21" fmla="*/ 6 h 15"/>
                <a:gd name="T22" fmla="*/ 313 w 313"/>
                <a:gd name="T23" fmla="*/ 2 h 15"/>
                <a:gd name="T24" fmla="*/ 313 w 3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3" h="15">
                  <a:moveTo>
                    <a:pt x="313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4" y="2"/>
                    <a:pt x="203" y="4"/>
                    <a:pt x="200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0" y="4"/>
                    <a:pt x="109" y="2"/>
                    <a:pt x="1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6" y="15"/>
                    <a:pt x="14" y="15"/>
                  </a:cubicBezTo>
                  <a:cubicBezTo>
                    <a:pt x="299" y="15"/>
                    <a:pt x="299" y="15"/>
                    <a:pt x="299" y="15"/>
                  </a:cubicBezTo>
                  <a:cubicBezTo>
                    <a:pt x="307" y="15"/>
                    <a:pt x="313" y="14"/>
                    <a:pt x="313" y="6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313" y="1"/>
                    <a:pt x="313" y="1"/>
                    <a:pt x="313" y="0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6" name="Freeform 855"/>
            <p:cNvSpPr>
              <a:spLocks noEditPoints="1"/>
            </p:cNvSpPr>
            <p:nvPr/>
          </p:nvSpPr>
          <p:spPr bwMode="auto">
            <a:xfrm>
              <a:off x="2471" y="1734"/>
              <a:ext cx="751" cy="35"/>
            </a:xfrm>
            <a:custGeom>
              <a:avLst/>
              <a:gdLst>
                <a:gd name="T0" fmla="*/ 300 w 315"/>
                <a:gd name="T1" fmla="*/ 15 h 15"/>
                <a:gd name="T2" fmla="*/ 15 w 315"/>
                <a:gd name="T3" fmla="*/ 15 h 15"/>
                <a:gd name="T4" fmla="*/ 0 w 315"/>
                <a:gd name="T5" fmla="*/ 6 h 15"/>
                <a:gd name="T6" fmla="*/ 0 w 315"/>
                <a:gd name="T7" fmla="*/ 2 h 15"/>
                <a:gd name="T8" fmla="*/ 1 w 315"/>
                <a:gd name="T9" fmla="*/ 1 h 15"/>
                <a:gd name="T10" fmla="*/ 1 w 315"/>
                <a:gd name="T11" fmla="*/ 0 h 15"/>
                <a:gd name="T12" fmla="*/ 1 w 315"/>
                <a:gd name="T13" fmla="*/ 0 h 15"/>
                <a:gd name="T14" fmla="*/ 109 w 315"/>
                <a:gd name="T15" fmla="*/ 0 h 15"/>
                <a:gd name="T16" fmla="*/ 110 w 315"/>
                <a:gd name="T17" fmla="*/ 0 h 15"/>
                <a:gd name="T18" fmla="*/ 114 w 315"/>
                <a:gd name="T19" fmla="*/ 4 h 15"/>
                <a:gd name="T20" fmla="*/ 201 w 315"/>
                <a:gd name="T21" fmla="*/ 4 h 15"/>
                <a:gd name="T22" fmla="*/ 205 w 315"/>
                <a:gd name="T23" fmla="*/ 0 h 15"/>
                <a:gd name="T24" fmla="*/ 206 w 315"/>
                <a:gd name="T25" fmla="*/ 0 h 15"/>
                <a:gd name="T26" fmla="*/ 314 w 315"/>
                <a:gd name="T27" fmla="*/ 0 h 15"/>
                <a:gd name="T28" fmla="*/ 314 w 315"/>
                <a:gd name="T29" fmla="*/ 0 h 15"/>
                <a:gd name="T30" fmla="*/ 314 w 315"/>
                <a:gd name="T31" fmla="*/ 1 h 15"/>
                <a:gd name="T32" fmla="*/ 315 w 315"/>
                <a:gd name="T33" fmla="*/ 2 h 15"/>
                <a:gd name="T34" fmla="*/ 315 w 315"/>
                <a:gd name="T35" fmla="*/ 6 h 15"/>
                <a:gd name="T36" fmla="*/ 300 w 315"/>
                <a:gd name="T37" fmla="*/ 15 h 15"/>
                <a:gd name="T38" fmla="*/ 2 w 315"/>
                <a:gd name="T39" fmla="*/ 1 h 15"/>
                <a:gd name="T40" fmla="*/ 2 w 315"/>
                <a:gd name="T41" fmla="*/ 1 h 15"/>
                <a:gd name="T42" fmla="*/ 2 w 315"/>
                <a:gd name="T43" fmla="*/ 2 h 15"/>
                <a:gd name="T44" fmla="*/ 2 w 315"/>
                <a:gd name="T45" fmla="*/ 6 h 15"/>
                <a:gd name="T46" fmla="*/ 15 w 315"/>
                <a:gd name="T47" fmla="*/ 14 h 15"/>
                <a:gd name="T48" fmla="*/ 300 w 315"/>
                <a:gd name="T49" fmla="*/ 14 h 15"/>
                <a:gd name="T50" fmla="*/ 313 w 315"/>
                <a:gd name="T51" fmla="*/ 6 h 15"/>
                <a:gd name="T52" fmla="*/ 313 w 315"/>
                <a:gd name="T53" fmla="*/ 2 h 15"/>
                <a:gd name="T54" fmla="*/ 313 w 315"/>
                <a:gd name="T55" fmla="*/ 1 h 15"/>
                <a:gd name="T56" fmla="*/ 313 w 315"/>
                <a:gd name="T57" fmla="*/ 1 h 15"/>
                <a:gd name="T58" fmla="*/ 206 w 315"/>
                <a:gd name="T59" fmla="*/ 1 h 15"/>
                <a:gd name="T60" fmla="*/ 201 w 315"/>
                <a:gd name="T61" fmla="*/ 5 h 15"/>
                <a:gd name="T62" fmla="*/ 114 w 315"/>
                <a:gd name="T63" fmla="*/ 5 h 15"/>
                <a:gd name="T64" fmla="*/ 109 w 315"/>
                <a:gd name="T65" fmla="*/ 1 h 15"/>
                <a:gd name="T66" fmla="*/ 2 w 315"/>
                <a:gd name="T6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5" h="15">
                  <a:moveTo>
                    <a:pt x="300" y="15"/>
                  </a:moveTo>
                  <a:cubicBezTo>
                    <a:pt x="15" y="15"/>
                    <a:pt x="15" y="15"/>
                    <a:pt x="15" y="15"/>
                  </a:cubicBezTo>
                  <a:cubicBezTo>
                    <a:pt x="8" y="15"/>
                    <a:pt x="0" y="15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4"/>
                    <a:pt x="114" y="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3" y="4"/>
                    <a:pt x="205" y="2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15" y="1"/>
                    <a:pt x="315" y="1"/>
                    <a:pt x="315" y="2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5" y="15"/>
                    <a:pt x="306" y="15"/>
                    <a:pt x="300" y="15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14"/>
                    <a:pt x="7" y="14"/>
                    <a:pt x="15" y="14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308" y="14"/>
                    <a:pt x="313" y="14"/>
                    <a:pt x="313" y="6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206" y="1"/>
                    <a:pt x="206" y="1"/>
                    <a:pt x="206" y="1"/>
                  </a:cubicBezTo>
                  <a:cubicBezTo>
                    <a:pt x="206" y="3"/>
                    <a:pt x="204" y="5"/>
                    <a:pt x="201" y="5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11" y="5"/>
                    <a:pt x="109" y="3"/>
                    <a:pt x="109" y="1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7" name="Rectangle 856"/>
            <p:cNvSpPr>
              <a:spLocks noChangeArrowheads="1"/>
            </p:cNvSpPr>
            <p:nvPr/>
          </p:nvSpPr>
          <p:spPr bwMode="auto">
            <a:xfrm>
              <a:off x="2915" y="1375"/>
              <a:ext cx="205" cy="316"/>
            </a:xfrm>
            <a:prstGeom prst="rect">
              <a:avLst/>
            </a:prstGeom>
            <a:solidFill>
              <a:srgbClr val="F6F2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8" name="Rectangle 857"/>
            <p:cNvSpPr>
              <a:spLocks noChangeArrowheads="1"/>
            </p:cNvSpPr>
            <p:nvPr/>
          </p:nvSpPr>
          <p:spPr bwMode="auto">
            <a:xfrm>
              <a:off x="2915" y="1375"/>
              <a:ext cx="20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79" name="Rectangle 858"/>
            <p:cNvSpPr>
              <a:spLocks noChangeArrowheads="1"/>
            </p:cNvSpPr>
            <p:nvPr/>
          </p:nvSpPr>
          <p:spPr bwMode="auto">
            <a:xfrm>
              <a:off x="2574" y="1375"/>
              <a:ext cx="546" cy="3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0" name="Rectangle 859"/>
            <p:cNvSpPr>
              <a:spLocks noChangeArrowheads="1"/>
            </p:cNvSpPr>
            <p:nvPr/>
          </p:nvSpPr>
          <p:spPr bwMode="auto">
            <a:xfrm>
              <a:off x="2915" y="1375"/>
              <a:ext cx="205" cy="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1" name="Rectangle 860"/>
            <p:cNvSpPr>
              <a:spLocks noChangeArrowheads="1"/>
            </p:cNvSpPr>
            <p:nvPr/>
          </p:nvSpPr>
          <p:spPr bwMode="auto">
            <a:xfrm>
              <a:off x="2598" y="1636"/>
              <a:ext cx="78" cy="4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2" name="Rectangle 861"/>
            <p:cNvSpPr>
              <a:spLocks noChangeArrowheads="1"/>
            </p:cNvSpPr>
            <p:nvPr/>
          </p:nvSpPr>
          <p:spPr bwMode="auto">
            <a:xfrm>
              <a:off x="2598" y="1652"/>
              <a:ext cx="262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3" name="Rectangle 862"/>
            <p:cNvSpPr>
              <a:spLocks noChangeArrowheads="1"/>
            </p:cNvSpPr>
            <p:nvPr/>
          </p:nvSpPr>
          <p:spPr bwMode="auto">
            <a:xfrm>
              <a:off x="2598" y="1667"/>
              <a:ext cx="200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4" name="Rectangle 863"/>
            <p:cNvSpPr>
              <a:spLocks noChangeArrowheads="1"/>
            </p:cNvSpPr>
            <p:nvPr/>
          </p:nvSpPr>
          <p:spPr bwMode="auto">
            <a:xfrm>
              <a:off x="2595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5" name="Rectangle 864"/>
            <p:cNvSpPr>
              <a:spLocks noChangeArrowheads="1"/>
            </p:cNvSpPr>
            <p:nvPr/>
          </p:nvSpPr>
          <p:spPr bwMode="auto">
            <a:xfrm>
              <a:off x="2660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6" name="Rectangle 865"/>
            <p:cNvSpPr>
              <a:spLocks noChangeArrowheads="1"/>
            </p:cNvSpPr>
            <p:nvPr/>
          </p:nvSpPr>
          <p:spPr bwMode="auto">
            <a:xfrm>
              <a:off x="2724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7" name="Rectangle 866"/>
            <p:cNvSpPr>
              <a:spLocks noChangeArrowheads="1"/>
            </p:cNvSpPr>
            <p:nvPr/>
          </p:nvSpPr>
          <p:spPr bwMode="auto">
            <a:xfrm>
              <a:off x="2786" y="1390"/>
              <a:ext cx="50" cy="7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8" name="Rectangle 867"/>
            <p:cNvSpPr>
              <a:spLocks noChangeArrowheads="1"/>
            </p:cNvSpPr>
            <p:nvPr/>
          </p:nvSpPr>
          <p:spPr bwMode="auto">
            <a:xfrm>
              <a:off x="2929" y="1390"/>
              <a:ext cx="5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89" name="Rectangle 868"/>
            <p:cNvSpPr>
              <a:spLocks noChangeArrowheads="1"/>
            </p:cNvSpPr>
            <p:nvPr/>
          </p:nvSpPr>
          <p:spPr bwMode="auto">
            <a:xfrm>
              <a:off x="3015" y="1454"/>
              <a:ext cx="59" cy="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0" name="Rectangle 869"/>
            <p:cNvSpPr>
              <a:spLocks noChangeArrowheads="1"/>
            </p:cNvSpPr>
            <p:nvPr/>
          </p:nvSpPr>
          <p:spPr bwMode="auto">
            <a:xfrm>
              <a:off x="3015" y="1471"/>
              <a:ext cx="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1" name="Rectangle 870"/>
            <p:cNvSpPr>
              <a:spLocks noChangeArrowheads="1"/>
            </p:cNvSpPr>
            <p:nvPr/>
          </p:nvSpPr>
          <p:spPr bwMode="auto">
            <a:xfrm>
              <a:off x="3015" y="1485"/>
              <a:ext cx="7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2" name="Rectangle 871"/>
            <p:cNvSpPr>
              <a:spLocks noChangeArrowheads="1"/>
            </p:cNvSpPr>
            <p:nvPr/>
          </p:nvSpPr>
          <p:spPr bwMode="auto">
            <a:xfrm>
              <a:off x="3015" y="1499"/>
              <a:ext cx="59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3" name="Rectangle 872"/>
            <p:cNvSpPr>
              <a:spLocks noChangeArrowheads="1"/>
            </p:cNvSpPr>
            <p:nvPr/>
          </p:nvSpPr>
          <p:spPr bwMode="auto">
            <a:xfrm>
              <a:off x="3015" y="1564"/>
              <a:ext cx="59" cy="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4" name="Rectangle 873"/>
            <p:cNvSpPr>
              <a:spLocks noChangeArrowheads="1"/>
            </p:cNvSpPr>
            <p:nvPr/>
          </p:nvSpPr>
          <p:spPr bwMode="auto">
            <a:xfrm>
              <a:off x="3015" y="1581"/>
              <a:ext cx="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5" name="Rectangle 874"/>
            <p:cNvSpPr>
              <a:spLocks noChangeArrowheads="1"/>
            </p:cNvSpPr>
            <p:nvPr/>
          </p:nvSpPr>
          <p:spPr bwMode="auto">
            <a:xfrm>
              <a:off x="3015" y="1581"/>
              <a:ext cx="81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6" name="Rectangle 875"/>
            <p:cNvSpPr>
              <a:spLocks noChangeArrowheads="1"/>
            </p:cNvSpPr>
            <p:nvPr/>
          </p:nvSpPr>
          <p:spPr bwMode="auto">
            <a:xfrm>
              <a:off x="3015" y="1595"/>
              <a:ext cx="7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7" name="Rectangle 876"/>
            <p:cNvSpPr>
              <a:spLocks noChangeArrowheads="1"/>
            </p:cNvSpPr>
            <p:nvPr/>
          </p:nvSpPr>
          <p:spPr bwMode="auto">
            <a:xfrm>
              <a:off x="3015" y="1595"/>
              <a:ext cx="71" cy="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8" name="Rectangle 877"/>
            <p:cNvSpPr>
              <a:spLocks noChangeArrowheads="1"/>
            </p:cNvSpPr>
            <p:nvPr/>
          </p:nvSpPr>
          <p:spPr bwMode="auto">
            <a:xfrm>
              <a:off x="3015" y="1609"/>
              <a:ext cx="59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99" name="Rectangle 878"/>
            <p:cNvSpPr>
              <a:spLocks noChangeArrowheads="1"/>
            </p:cNvSpPr>
            <p:nvPr/>
          </p:nvSpPr>
          <p:spPr bwMode="auto">
            <a:xfrm>
              <a:off x="3015" y="1609"/>
              <a:ext cx="59" cy="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0" name="Freeform 879"/>
            <p:cNvSpPr/>
            <p:nvPr/>
          </p:nvSpPr>
          <p:spPr bwMode="auto">
            <a:xfrm>
              <a:off x="2931" y="1447"/>
              <a:ext cx="69" cy="67"/>
            </a:xfrm>
            <a:custGeom>
              <a:avLst/>
              <a:gdLst>
                <a:gd name="T0" fmla="*/ 14 w 29"/>
                <a:gd name="T1" fmla="*/ 15 h 28"/>
                <a:gd name="T2" fmla="*/ 14 w 29"/>
                <a:gd name="T3" fmla="*/ 0 h 28"/>
                <a:gd name="T4" fmla="*/ 0 w 29"/>
                <a:gd name="T5" fmla="*/ 14 h 28"/>
                <a:gd name="T6" fmla="*/ 15 w 29"/>
                <a:gd name="T7" fmla="*/ 28 h 28"/>
                <a:gd name="T8" fmla="*/ 29 w 29"/>
                <a:gd name="T9" fmla="*/ 15 h 28"/>
                <a:gd name="T10" fmla="*/ 14 w 29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14" y="1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1"/>
                    <a:pt x="0" y="7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ubicBezTo>
                    <a:pt x="22" y="28"/>
                    <a:pt x="29" y="22"/>
                    <a:pt x="29" y="15"/>
                  </a:cubicBezTo>
                  <a:lnTo>
                    <a:pt x="14" y="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1" name="Freeform 880"/>
            <p:cNvSpPr/>
            <p:nvPr/>
          </p:nvSpPr>
          <p:spPr bwMode="auto">
            <a:xfrm>
              <a:off x="2974" y="1449"/>
              <a:ext cx="24" cy="24"/>
            </a:xfrm>
            <a:custGeom>
              <a:avLst/>
              <a:gdLst>
                <a:gd name="T0" fmla="*/ 10 w 10"/>
                <a:gd name="T1" fmla="*/ 10 h 10"/>
                <a:gd name="T2" fmla="*/ 0 w 10"/>
                <a:gd name="T3" fmla="*/ 0 h 10"/>
                <a:gd name="T4" fmla="*/ 0 w 10"/>
                <a:gd name="T5" fmla="*/ 10 h 10"/>
                <a:gd name="T6" fmla="*/ 10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5"/>
                    <a:pt x="6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2" name="Freeform 881"/>
            <p:cNvSpPr/>
            <p:nvPr/>
          </p:nvSpPr>
          <p:spPr bwMode="auto">
            <a:xfrm>
              <a:off x="2977" y="1593"/>
              <a:ext cx="23" cy="21"/>
            </a:xfrm>
            <a:custGeom>
              <a:avLst/>
              <a:gdLst>
                <a:gd name="T0" fmla="*/ 2 w 10"/>
                <a:gd name="T1" fmla="*/ 0 h 9"/>
                <a:gd name="T2" fmla="*/ 0 w 10"/>
                <a:gd name="T3" fmla="*/ 3 h 9"/>
                <a:gd name="T4" fmla="*/ 5 w 10"/>
                <a:gd name="T5" fmla="*/ 9 h 9"/>
                <a:gd name="T6" fmla="*/ 10 w 10"/>
                <a:gd name="T7" fmla="*/ 1 h 9"/>
                <a:gd name="T8" fmla="*/ 2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8" y="7"/>
                    <a:pt x="9" y="4"/>
                    <a:pt x="1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2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3" name="Freeform 882"/>
            <p:cNvSpPr/>
            <p:nvPr/>
          </p:nvSpPr>
          <p:spPr bwMode="auto">
            <a:xfrm>
              <a:off x="2969" y="1554"/>
              <a:ext cx="31" cy="36"/>
            </a:xfrm>
            <a:custGeom>
              <a:avLst/>
              <a:gdLst>
                <a:gd name="T0" fmla="*/ 0 w 13"/>
                <a:gd name="T1" fmla="*/ 8 h 15"/>
                <a:gd name="T2" fmla="*/ 5 w 13"/>
                <a:gd name="T3" fmla="*/ 14 h 15"/>
                <a:gd name="T4" fmla="*/ 13 w 13"/>
                <a:gd name="T5" fmla="*/ 15 h 15"/>
                <a:gd name="T6" fmla="*/ 13 w 13"/>
                <a:gd name="T7" fmla="*/ 14 h 15"/>
                <a:gd name="T8" fmla="*/ 0 w 13"/>
                <a:gd name="T9" fmla="*/ 0 h 15"/>
                <a:gd name="T10" fmla="*/ 0 w 13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0" y="8"/>
                  </a:moveTo>
                  <a:cubicBezTo>
                    <a:pt x="3" y="9"/>
                    <a:pt x="5" y="11"/>
                    <a:pt x="5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7"/>
                    <a:pt x="7" y="1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4" name="Freeform 883"/>
            <p:cNvSpPr/>
            <p:nvPr/>
          </p:nvSpPr>
          <p:spPr bwMode="auto">
            <a:xfrm>
              <a:off x="2938" y="1554"/>
              <a:ext cx="24" cy="24"/>
            </a:xfrm>
            <a:custGeom>
              <a:avLst/>
              <a:gdLst>
                <a:gd name="T0" fmla="*/ 7 w 10"/>
                <a:gd name="T1" fmla="*/ 10 h 10"/>
                <a:gd name="T2" fmla="*/ 10 w 10"/>
                <a:gd name="T3" fmla="*/ 8 h 10"/>
                <a:gd name="T4" fmla="*/ 10 w 10"/>
                <a:gd name="T5" fmla="*/ 0 h 10"/>
                <a:gd name="T6" fmla="*/ 0 w 10"/>
                <a:gd name="T7" fmla="*/ 6 h 10"/>
                <a:gd name="T8" fmla="*/ 7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8" y="9"/>
                    <a:pt x="9" y="8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3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5" name="Freeform 884"/>
            <p:cNvSpPr/>
            <p:nvPr/>
          </p:nvSpPr>
          <p:spPr bwMode="auto">
            <a:xfrm>
              <a:off x="2931" y="1574"/>
              <a:ext cx="53" cy="50"/>
            </a:xfrm>
            <a:custGeom>
              <a:avLst/>
              <a:gdLst>
                <a:gd name="T0" fmla="*/ 17 w 22"/>
                <a:gd name="T1" fmla="*/ 12 h 21"/>
                <a:gd name="T2" fmla="*/ 15 w 22"/>
                <a:gd name="T3" fmla="*/ 13 h 21"/>
                <a:gd name="T4" fmla="*/ 8 w 22"/>
                <a:gd name="T5" fmla="*/ 6 h 21"/>
                <a:gd name="T6" fmla="*/ 9 w 22"/>
                <a:gd name="T7" fmla="*/ 4 h 21"/>
                <a:gd name="T8" fmla="*/ 2 w 22"/>
                <a:gd name="T9" fmla="*/ 0 h 21"/>
                <a:gd name="T10" fmla="*/ 0 w 22"/>
                <a:gd name="T11" fmla="*/ 6 h 21"/>
                <a:gd name="T12" fmla="*/ 15 w 22"/>
                <a:gd name="T13" fmla="*/ 21 h 21"/>
                <a:gd name="T14" fmla="*/ 22 w 22"/>
                <a:gd name="T15" fmla="*/ 19 h 21"/>
                <a:gd name="T16" fmla="*/ 17 w 22"/>
                <a:gd name="T17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1">
                  <a:moveTo>
                    <a:pt x="17" y="12"/>
                  </a:moveTo>
                  <a:cubicBezTo>
                    <a:pt x="17" y="13"/>
                    <a:pt x="16" y="13"/>
                    <a:pt x="15" y="13"/>
                  </a:cubicBezTo>
                  <a:cubicBezTo>
                    <a:pt x="11" y="13"/>
                    <a:pt x="8" y="10"/>
                    <a:pt x="8" y="6"/>
                  </a:cubicBezTo>
                  <a:cubicBezTo>
                    <a:pt x="8" y="6"/>
                    <a:pt x="8" y="5"/>
                    <a:pt x="9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4"/>
                    <a:pt x="7" y="21"/>
                    <a:pt x="15" y="21"/>
                  </a:cubicBezTo>
                  <a:cubicBezTo>
                    <a:pt x="17" y="21"/>
                    <a:pt x="20" y="20"/>
                    <a:pt x="22" y="19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6" name="Rectangle 885"/>
            <p:cNvSpPr>
              <a:spLocks noChangeArrowheads="1"/>
            </p:cNvSpPr>
            <p:nvPr/>
          </p:nvSpPr>
          <p:spPr bwMode="auto">
            <a:xfrm>
              <a:off x="2600" y="1617"/>
              <a:ext cx="281" cy="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7" name="Rectangle 886"/>
            <p:cNvSpPr>
              <a:spLocks noChangeArrowheads="1"/>
            </p:cNvSpPr>
            <p:nvPr/>
          </p:nvSpPr>
          <p:spPr bwMode="auto">
            <a:xfrm>
              <a:off x="2598" y="1478"/>
              <a:ext cx="5" cy="14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8" name="Rectangle 887"/>
            <p:cNvSpPr>
              <a:spLocks noChangeArrowheads="1"/>
            </p:cNvSpPr>
            <p:nvPr/>
          </p:nvSpPr>
          <p:spPr bwMode="auto">
            <a:xfrm>
              <a:off x="2612" y="1576"/>
              <a:ext cx="7" cy="41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09" name="Rectangle 888"/>
            <p:cNvSpPr>
              <a:spLocks noChangeArrowheads="1"/>
            </p:cNvSpPr>
            <p:nvPr/>
          </p:nvSpPr>
          <p:spPr bwMode="auto">
            <a:xfrm>
              <a:off x="2622" y="1590"/>
              <a:ext cx="9" cy="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0" name="Rectangle 889"/>
            <p:cNvSpPr>
              <a:spLocks noChangeArrowheads="1"/>
            </p:cNvSpPr>
            <p:nvPr/>
          </p:nvSpPr>
          <p:spPr bwMode="auto">
            <a:xfrm>
              <a:off x="2633" y="1535"/>
              <a:ext cx="8" cy="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1" name="Rectangle 890"/>
            <p:cNvSpPr>
              <a:spLocks noChangeArrowheads="1"/>
            </p:cNvSpPr>
            <p:nvPr/>
          </p:nvSpPr>
          <p:spPr bwMode="auto">
            <a:xfrm>
              <a:off x="2655" y="1550"/>
              <a:ext cx="9" cy="67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2" name="Rectangle 891"/>
            <p:cNvSpPr>
              <a:spLocks noChangeArrowheads="1"/>
            </p:cNvSpPr>
            <p:nvPr/>
          </p:nvSpPr>
          <p:spPr bwMode="auto">
            <a:xfrm>
              <a:off x="2667" y="1564"/>
              <a:ext cx="7" cy="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3" name="Rectangle 892"/>
            <p:cNvSpPr>
              <a:spLocks noChangeArrowheads="1"/>
            </p:cNvSpPr>
            <p:nvPr/>
          </p:nvSpPr>
          <p:spPr bwMode="auto">
            <a:xfrm>
              <a:off x="2676" y="1557"/>
              <a:ext cx="10" cy="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4" name="Rectangle 893"/>
            <p:cNvSpPr>
              <a:spLocks noChangeArrowheads="1"/>
            </p:cNvSpPr>
            <p:nvPr/>
          </p:nvSpPr>
          <p:spPr bwMode="auto">
            <a:xfrm>
              <a:off x="2700" y="1562"/>
              <a:ext cx="10" cy="55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5" name="Rectangle 894"/>
            <p:cNvSpPr>
              <a:spLocks noChangeArrowheads="1"/>
            </p:cNvSpPr>
            <p:nvPr/>
          </p:nvSpPr>
          <p:spPr bwMode="auto">
            <a:xfrm>
              <a:off x="2712" y="1574"/>
              <a:ext cx="7" cy="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6" name="Rectangle 895"/>
            <p:cNvSpPr>
              <a:spLocks noChangeArrowheads="1"/>
            </p:cNvSpPr>
            <p:nvPr/>
          </p:nvSpPr>
          <p:spPr bwMode="auto">
            <a:xfrm>
              <a:off x="2722" y="1535"/>
              <a:ext cx="9" cy="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7" name="Rectangle 896"/>
            <p:cNvSpPr>
              <a:spLocks noChangeArrowheads="1"/>
            </p:cNvSpPr>
            <p:nvPr/>
          </p:nvSpPr>
          <p:spPr bwMode="auto">
            <a:xfrm>
              <a:off x="2745" y="1497"/>
              <a:ext cx="8" cy="120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8" name="Rectangle 897"/>
            <p:cNvSpPr>
              <a:spLocks noChangeArrowheads="1"/>
            </p:cNvSpPr>
            <p:nvPr/>
          </p:nvSpPr>
          <p:spPr bwMode="auto">
            <a:xfrm>
              <a:off x="2755" y="1533"/>
              <a:ext cx="10" cy="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19" name="Rectangle 898"/>
            <p:cNvSpPr>
              <a:spLocks noChangeArrowheads="1"/>
            </p:cNvSpPr>
            <p:nvPr/>
          </p:nvSpPr>
          <p:spPr bwMode="auto">
            <a:xfrm>
              <a:off x="2767" y="1511"/>
              <a:ext cx="9" cy="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0" name="Rectangle 899"/>
            <p:cNvSpPr>
              <a:spLocks noChangeArrowheads="1"/>
            </p:cNvSpPr>
            <p:nvPr/>
          </p:nvSpPr>
          <p:spPr bwMode="auto">
            <a:xfrm>
              <a:off x="2788" y="1581"/>
              <a:ext cx="10" cy="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1" name="Rectangle 900"/>
            <p:cNvSpPr>
              <a:spLocks noChangeArrowheads="1"/>
            </p:cNvSpPr>
            <p:nvPr/>
          </p:nvSpPr>
          <p:spPr bwMode="auto">
            <a:xfrm>
              <a:off x="2800" y="1600"/>
              <a:ext cx="10" cy="17"/>
            </a:xfrm>
            <a:prstGeom prst="rect">
              <a:avLst/>
            </a:pr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2" name="Rectangle 901"/>
            <p:cNvSpPr>
              <a:spLocks noChangeArrowheads="1"/>
            </p:cNvSpPr>
            <p:nvPr/>
          </p:nvSpPr>
          <p:spPr bwMode="auto">
            <a:xfrm>
              <a:off x="2812" y="1578"/>
              <a:ext cx="7" cy="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3" name="Rectangle 902"/>
            <p:cNvSpPr>
              <a:spLocks noChangeArrowheads="1"/>
            </p:cNvSpPr>
            <p:nvPr/>
          </p:nvSpPr>
          <p:spPr bwMode="auto">
            <a:xfrm>
              <a:off x="2834" y="1550"/>
              <a:ext cx="9" cy="67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4" name="Rectangle 903"/>
            <p:cNvSpPr>
              <a:spLocks noChangeArrowheads="1"/>
            </p:cNvSpPr>
            <p:nvPr/>
          </p:nvSpPr>
          <p:spPr bwMode="auto">
            <a:xfrm>
              <a:off x="2846" y="1499"/>
              <a:ext cx="7" cy="1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5" name="Rectangle 904"/>
            <p:cNvSpPr>
              <a:spLocks noChangeArrowheads="1"/>
            </p:cNvSpPr>
            <p:nvPr/>
          </p:nvSpPr>
          <p:spPr bwMode="auto">
            <a:xfrm>
              <a:off x="2855" y="1531"/>
              <a:ext cx="10" cy="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6" name="Rectangle 905"/>
            <p:cNvSpPr>
              <a:spLocks noChangeArrowheads="1"/>
            </p:cNvSpPr>
            <p:nvPr/>
          </p:nvSpPr>
          <p:spPr bwMode="auto">
            <a:xfrm>
              <a:off x="2600" y="1445"/>
              <a:ext cx="14" cy="14"/>
            </a:xfrm>
            <a:prstGeom prst="rect">
              <a:avLst/>
            </a:prstGeom>
            <a:solidFill>
              <a:srgbClr val="72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7" name="Rectangle 906"/>
            <p:cNvSpPr>
              <a:spLocks noChangeArrowheads="1"/>
            </p:cNvSpPr>
            <p:nvPr/>
          </p:nvSpPr>
          <p:spPr bwMode="auto">
            <a:xfrm>
              <a:off x="2624" y="1449"/>
              <a:ext cx="38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8" name="Rectangle 907"/>
            <p:cNvSpPr>
              <a:spLocks noChangeArrowheads="1"/>
            </p:cNvSpPr>
            <p:nvPr/>
          </p:nvSpPr>
          <p:spPr bwMode="auto">
            <a:xfrm>
              <a:off x="2679" y="1445"/>
              <a:ext cx="14" cy="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29" name="Rectangle 908"/>
            <p:cNvSpPr>
              <a:spLocks noChangeArrowheads="1"/>
            </p:cNvSpPr>
            <p:nvPr/>
          </p:nvSpPr>
          <p:spPr bwMode="auto">
            <a:xfrm>
              <a:off x="2700" y="1449"/>
              <a:ext cx="4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0" name="Rectangle 909"/>
            <p:cNvSpPr>
              <a:spLocks noChangeArrowheads="1"/>
            </p:cNvSpPr>
            <p:nvPr/>
          </p:nvSpPr>
          <p:spPr bwMode="auto">
            <a:xfrm>
              <a:off x="2755" y="1445"/>
              <a:ext cx="17" cy="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1" name="Rectangle 910"/>
            <p:cNvSpPr>
              <a:spLocks noChangeArrowheads="1"/>
            </p:cNvSpPr>
            <p:nvPr/>
          </p:nvSpPr>
          <p:spPr bwMode="auto">
            <a:xfrm>
              <a:off x="2779" y="1449"/>
              <a:ext cx="40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2" name="Rectangle 911"/>
            <p:cNvSpPr>
              <a:spLocks noChangeArrowheads="1"/>
            </p:cNvSpPr>
            <p:nvPr/>
          </p:nvSpPr>
          <p:spPr bwMode="auto">
            <a:xfrm>
              <a:off x="2834" y="1445"/>
              <a:ext cx="14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3" name="Freeform 912"/>
            <p:cNvSpPr>
              <a:spLocks noEditPoints="1"/>
            </p:cNvSpPr>
            <p:nvPr/>
          </p:nvSpPr>
          <p:spPr bwMode="auto">
            <a:xfrm>
              <a:off x="2834" y="1445"/>
              <a:ext cx="14" cy="14"/>
            </a:xfrm>
            <a:custGeom>
              <a:avLst/>
              <a:gdLst>
                <a:gd name="T0" fmla="*/ 14 w 14"/>
                <a:gd name="T1" fmla="*/ 12 h 14"/>
                <a:gd name="T2" fmla="*/ 2 w 14"/>
                <a:gd name="T3" fmla="*/ 12 h 14"/>
                <a:gd name="T4" fmla="*/ 2 w 14"/>
                <a:gd name="T5" fmla="*/ 0 h 14"/>
                <a:gd name="T6" fmla="*/ 14 w 14"/>
                <a:gd name="T7" fmla="*/ 0 h 14"/>
                <a:gd name="T8" fmla="*/ 14 w 14"/>
                <a:gd name="T9" fmla="*/ 12 h 14"/>
                <a:gd name="T10" fmla="*/ 14 w 14"/>
                <a:gd name="T11" fmla="*/ 0 h 14"/>
                <a:gd name="T12" fmla="*/ 0 w 14"/>
                <a:gd name="T13" fmla="*/ 0 h 14"/>
                <a:gd name="T14" fmla="*/ 0 w 14"/>
                <a:gd name="T15" fmla="*/ 14 h 14"/>
                <a:gd name="T16" fmla="*/ 14 w 14"/>
                <a:gd name="T17" fmla="*/ 14 h 14"/>
                <a:gd name="T18" fmla="*/ 14 w 1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14" y="12"/>
                  </a:moveTo>
                  <a:lnTo>
                    <a:pt x="2" y="12"/>
                  </a:lnTo>
                  <a:lnTo>
                    <a:pt x="2" y="0"/>
                  </a:lnTo>
                  <a:lnTo>
                    <a:pt x="14" y="0"/>
                  </a:lnTo>
                  <a:lnTo>
                    <a:pt x="14" y="12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4" name="Rectangle 913"/>
            <p:cNvSpPr>
              <a:spLocks noChangeArrowheads="1"/>
            </p:cNvSpPr>
            <p:nvPr/>
          </p:nvSpPr>
          <p:spPr bwMode="auto">
            <a:xfrm>
              <a:off x="2855" y="1449"/>
              <a:ext cx="41" cy="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5" name="Freeform 914"/>
            <p:cNvSpPr>
              <a:spLocks noEditPoints="1"/>
            </p:cNvSpPr>
            <p:nvPr/>
          </p:nvSpPr>
          <p:spPr bwMode="auto">
            <a:xfrm>
              <a:off x="3012" y="1542"/>
              <a:ext cx="284" cy="292"/>
            </a:xfrm>
            <a:custGeom>
              <a:avLst/>
              <a:gdLst>
                <a:gd name="T0" fmla="*/ 89 w 119"/>
                <a:gd name="T1" fmla="*/ 111 h 122"/>
                <a:gd name="T2" fmla="*/ 115 w 119"/>
                <a:gd name="T3" fmla="*/ 76 h 122"/>
                <a:gd name="T4" fmla="*/ 108 w 119"/>
                <a:gd name="T5" fmla="*/ 33 h 122"/>
                <a:gd name="T6" fmla="*/ 72 w 119"/>
                <a:gd name="T7" fmla="*/ 7 h 122"/>
                <a:gd name="T8" fmla="*/ 4 w 119"/>
                <a:gd name="T9" fmla="*/ 50 h 122"/>
                <a:gd name="T10" fmla="*/ 11 w 119"/>
                <a:gd name="T11" fmla="*/ 93 h 122"/>
                <a:gd name="T12" fmla="*/ 46 w 119"/>
                <a:gd name="T13" fmla="*/ 118 h 122"/>
                <a:gd name="T14" fmla="*/ 89 w 119"/>
                <a:gd name="T15" fmla="*/ 111 h 122"/>
                <a:gd name="T16" fmla="*/ 18 w 119"/>
                <a:gd name="T17" fmla="*/ 89 h 122"/>
                <a:gd name="T18" fmla="*/ 12 w 119"/>
                <a:gd name="T19" fmla="*/ 51 h 122"/>
                <a:gd name="T20" fmla="*/ 71 w 119"/>
                <a:gd name="T21" fmla="*/ 15 h 122"/>
                <a:gd name="T22" fmla="*/ 101 w 119"/>
                <a:gd name="T23" fmla="*/ 37 h 122"/>
                <a:gd name="T24" fmla="*/ 107 w 119"/>
                <a:gd name="T25" fmla="*/ 74 h 122"/>
                <a:gd name="T26" fmla="*/ 85 w 119"/>
                <a:gd name="T27" fmla="*/ 104 h 122"/>
                <a:gd name="T28" fmla="*/ 48 w 119"/>
                <a:gd name="T29" fmla="*/ 110 h 122"/>
                <a:gd name="T30" fmla="*/ 18 w 119"/>
                <a:gd name="T31" fmla="*/ 8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122">
                  <a:moveTo>
                    <a:pt x="89" y="111"/>
                  </a:moveTo>
                  <a:cubicBezTo>
                    <a:pt x="102" y="103"/>
                    <a:pt x="112" y="91"/>
                    <a:pt x="115" y="76"/>
                  </a:cubicBezTo>
                  <a:cubicBezTo>
                    <a:pt x="119" y="61"/>
                    <a:pt x="116" y="46"/>
                    <a:pt x="108" y="33"/>
                  </a:cubicBezTo>
                  <a:cubicBezTo>
                    <a:pt x="100" y="20"/>
                    <a:pt x="87" y="11"/>
                    <a:pt x="72" y="7"/>
                  </a:cubicBezTo>
                  <a:cubicBezTo>
                    <a:pt x="42" y="0"/>
                    <a:pt x="11" y="19"/>
                    <a:pt x="4" y="50"/>
                  </a:cubicBezTo>
                  <a:cubicBezTo>
                    <a:pt x="0" y="64"/>
                    <a:pt x="3" y="80"/>
                    <a:pt x="11" y="93"/>
                  </a:cubicBezTo>
                  <a:cubicBezTo>
                    <a:pt x="19" y="106"/>
                    <a:pt x="31" y="115"/>
                    <a:pt x="46" y="118"/>
                  </a:cubicBezTo>
                  <a:cubicBezTo>
                    <a:pt x="61" y="122"/>
                    <a:pt x="76" y="119"/>
                    <a:pt x="89" y="111"/>
                  </a:cubicBezTo>
                  <a:moveTo>
                    <a:pt x="18" y="89"/>
                  </a:moveTo>
                  <a:cubicBezTo>
                    <a:pt x="11" y="77"/>
                    <a:pt x="9" y="64"/>
                    <a:pt x="12" y="51"/>
                  </a:cubicBezTo>
                  <a:cubicBezTo>
                    <a:pt x="18" y="25"/>
                    <a:pt x="44" y="9"/>
                    <a:pt x="71" y="15"/>
                  </a:cubicBezTo>
                  <a:cubicBezTo>
                    <a:pt x="83" y="18"/>
                    <a:pt x="94" y="26"/>
                    <a:pt x="101" y="37"/>
                  </a:cubicBezTo>
                  <a:cubicBezTo>
                    <a:pt x="108" y="48"/>
                    <a:pt x="110" y="61"/>
                    <a:pt x="107" y="74"/>
                  </a:cubicBezTo>
                  <a:cubicBezTo>
                    <a:pt x="104" y="87"/>
                    <a:pt x="96" y="98"/>
                    <a:pt x="85" y="104"/>
                  </a:cubicBezTo>
                  <a:cubicBezTo>
                    <a:pt x="74" y="111"/>
                    <a:pt x="61" y="113"/>
                    <a:pt x="48" y="110"/>
                  </a:cubicBezTo>
                  <a:cubicBezTo>
                    <a:pt x="35" y="107"/>
                    <a:pt x="25" y="100"/>
                    <a:pt x="18" y="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6" name="Freeform 915"/>
            <p:cNvSpPr/>
            <p:nvPr/>
          </p:nvSpPr>
          <p:spPr bwMode="auto">
            <a:xfrm>
              <a:off x="2824" y="1760"/>
              <a:ext cx="205" cy="145"/>
            </a:xfrm>
            <a:custGeom>
              <a:avLst/>
              <a:gdLst>
                <a:gd name="T0" fmla="*/ 4 w 86"/>
                <a:gd name="T1" fmla="*/ 55 h 61"/>
                <a:gd name="T2" fmla="*/ 4 w 86"/>
                <a:gd name="T3" fmla="*/ 55 h 61"/>
                <a:gd name="T4" fmla="*/ 10 w 86"/>
                <a:gd name="T5" fmla="*/ 37 h 61"/>
                <a:gd name="T6" fmla="*/ 64 w 86"/>
                <a:gd name="T7" fmla="*/ 4 h 61"/>
                <a:gd name="T8" fmla="*/ 82 w 86"/>
                <a:gd name="T9" fmla="*/ 6 h 61"/>
                <a:gd name="T10" fmla="*/ 82 w 86"/>
                <a:gd name="T11" fmla="*/ 6 h 61"/>
                <a:gd name="T12" fmla="*/ 76 w 86"/>
                <a:gd name="T13" fmla="*/ 24 h 61"/>
                <a:gd name="T14" fmla="*/ 22 w 86"/>
                <a:gd name="T15" fmla="*/ 57 h 61"/>
                <a:gd name="T16" fmla="*/ 4 w 86"/>
                <a:gd name="T17" fmla="*/ 5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61">
                  <a:moveTo>
                    <a:pt x="4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0" y="50"/>
                    <a:pt x="3" y="42"/>
                    <a:pt x="10" y="37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71" y="0"/>
                    <a:pt x="79" y="1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6" y="12"/>
                    <a:pt x="83" y="20"/>
                    <a:pt x="76" y="24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5" y="61"/>
                    <a:pt x="7" y="60"/>
                    <a:pt x="4" y="55"/>
                  </a:cubicBezTo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7" name="Freeform 916"/>
            <p:cNvSpPr/>
            <p:nvPr/>
          </p:nvSpPr>
          <p:spPr bwMode="auto">
            <a:xfrm>
              <a:off x="2953" y="1755"/>
              <a:ext cx="78" cy="76"/>
            </a:xfrm>
            <a:custGeom>
              <a:avLst/>
              <a:gdLst>
                <a:gd name="T0" fmla="*/ 5 w 33"/>
                <a:gd name="T1" fmla="*/ 23 h 32"/>
                <a:gd name="T2" fmla="*/ 5 w 33"/>
                <a:gd name="T3" fmla="*/ 23 h 32"/>
                <a:gd name="T4" fmla="*/ 2 w 33"/>
                <a:gd name="T5" fmla="*/ 10 h 32"/>
                <a:gd name="T6" fmla="*/ 18 w 33"/>
                <a:gd name="T7" fmla="*/ 1 h 32"/>
                <a:gd name="T8" fmla="*/ 28 w 33"/>
                <a:gd name="T9" fmla="*/ 8 h 32"/>
                <a:gd name="T10" fmla="*/ 28 w 33"/>
                <a:gd name="T11" fmla="*/ 8 h 32"/>
                <a:gd name="T12" fmla="*/ 31 w 33"/>
                <a:gd name="T13" fmla="*/ 21 h 32"/>
                <a:gd name="T14" fmla="*/ 15 w 33"/>
                <a:gd name="T15" fmla="*/ 30 h 32"/>
                <a:gd name="T16" fmla="*/ 5 w 33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5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2" y="17"/>
                    <a:pt x="0" y="12"/>
                    <a:pt x="2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5" y="3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14"/>
                    <a:pt x="33" y="19"/>
                    <a:pt x="31" y="2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2"/>
                    <a:pt x="8" y="28"/>
                    <a:pt x="5" y="23"/>
                  </a:cubicBezTo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8" name="Freeform 917"/>
            <p:cNvSpPr/>
            <p:nvPr/>
          </p:nvSpPr>
          <p:spPr bwMode="auto">
            <a:xfrm>
              <a:off x="3067" y="1576"/>
              <a:ext cx="207" cy="234"/>
            </a:xfrm>
            <a:custGeom>
              <a:avLst/>
              <a:gdLst>
                <a:gd name="T0" fmla="*/ 40 w 87"/>
                <a:gd name="T1" fmla="*/ 0 h 98"/>
                <a:gd name="T2" fmla="*/ 40 w 87"/>
                <a:gd name="T3" fmla="*/ 4 h 98"/>
                <a:gd name="T4" fmla="*/ 47 w 87"/>
                <a:gd name="T5" fmla="*/ 5 h 98"/>
                <a:gd name="T6" fmla="*/ 74 w 87"/>
                <a:gd name="T7" fmla="*/ 25 h 98"/>
                <a:gd name="T8" fmla="*/ 81 w 87"/>
                <a:gd name="T9" fmla="*/ 48 h 98"/>
                <a:gd name="T10" fmla="*/ 81 w 87"/>
                <a:gd name="T11" fmla="*/ 49 h 98"/>
                <a:gd name="T12" fmla="*/ 80 w 87"/>
                <a:gd name="T13" fmla="*/ 59 h 98"/>
                <a:gd name="T14" fmla="*/ 80 w 87"/>
                <a:gd name="T15" fmla="*/ 59 h 98"/>
                <a:gd name="T16" fmla="*/ 68 w 87"/>
                <a:gd name="T17" fmla="*/ 81 h 98"/>
                <a:gd name="T18" fmla="*/ 73 w 87"/>
                <a:gd name="T19" fmla="*/ 68 h 98"/>
                <a:gd name="T20" fmla="*/ 73 w 87"/>
                <a:gd name="T21" fmla="*/ 68 h 98"/>
                <a:gd name="T22" fmla="*/ 67 w 87"/>
                <a:gd name="T23" fmla="*/ 34 h 98"/>
                <a:gd name="T24" fmla="*/ 40 w 87"/>
                <a:gd name="T25" fmla="*/ 14 h 98"/>
                <a:gd name="T26" fmla="*/ 40 w 87"/>
                <a:gd name="T27" fmla="*/ 65 h 98"/>
                <a:gd name="T28" fmla="*/ 40 w 87"/>
                <a:gd name="T29" fmla="*/ 66 h 98"/>
                <a:gd name="T30" fmla="*/ 64 w 87"/>
                <a:gd name="T31" fmla="*/ 66 h 98"/>
                <a:gd name="T32" fmla="*/ 64 w 87"/>
                <a:gd name="T33" fmla="*/ 66 h 98"/>
                <a:gd name="T34" fmla="*/ 64 w 87"/>
                <a:gd name="T35" fmla="*/ 67 h 98"/>
                <a:gd name="T36" fmla="*/ 65 w 87"/>
                <a:gd name="T37" fmla="*/ 68 h 98"/>
                <a:gd name="T38" fmla="*/ 65 w 87"/>
                <a:gd name="T39" fmla="*/ 72 h 98"/>
                <a:gd name="T40" fmla="*/ 50 w 87"/>
                <a:gd name="T41" fmla="*/ 81 h 98"/>
                <a:gd name="T42" fmla="*/ 0 w 87"/>
                <a:gd name="T43" fmla="*/ 81 h 98"/>
                <a:gd name="T44" fmla="*/ 25 w 87"/>
                <a:gd name="T45" fmla="*/ 96 h 98"/>
                <a:gd name="T46" fmla="*/ 25 w 87"/>
                <a:gd name="T47" fmla="*/ 96 h 98"/>
                <a:gd name="T48" fmla="*/ 25 w 87"/>
                <a:gd name="T49" fmla="*/ 97 h 98"/>
                <a:gd name="T50" fmla="*/ 25 w 87"/>
                <a:gd name="T51" fmla="*/ 97 h 98"/>
                <a:gd name="T52" fmla="*/ 26 w 87"/>
                <a:gd name="T53" fmla="*/ 97 h 98"/>
                <a:gd name="T54" fmla="*/ 36 w 87"/>
                <a:gd name="T55" fmla="*/ 98 h 98"/>
                <a:gd name="T56" fmla="*/ 62 w 87"/>
                <a:gd name="T57" fmla="*/ 90 h 98"/>
                <a:gd name="T58" fmla="*/ 83 w 87"/>
                <a:gd name="T59" fmla="*/ 64 h 98"/>
                <a:gd name="T60" fmla="*/ 84 w 87"/>
                <a:gd name="T61" fmla="*/ 60 h 98"/>
                <a:gd name="T62" fmla="*/ 78 w 87"/>
                <a:gd name="T63" fmla="*/ 23 h 98"/>
                <a:gd name="T64" fmla="*/ 78 w 87"/>
                <a:gd name="T65" fmla="*/ 23 h 98"/>
                <a:gd name="T66" fmla="*/ 78 w 87"/>
                <a:gd name="T67" fmla="*/ 23 h 98"/>
                <a:gd name="T68" fmla="*/ 48 w 87"/>
                <a:gd name="T69" fmla="*/ 1 h 98"/>
                <a:gd name="T70" fmla="*/ 48 w 87"/>
                <a:gd name="T71" fmla="*/ 1 h 98"/>
                <a:gd name="T72" fmla="*/ 47 w 87"/>
                <a:gd name="T73" fmla="*/ 1 h 98"/>
                <a:gd name="T74" fmla="*/ 40 w 87"/>
                <a:gd name="T7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7" h="98">
                  <a:moveTo>
                    <a:pt x="40" y="0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7" y="5"/>
                  </a:cubicBezTo>
                  <a:cubicBezTo>
                    <a:pt x="58" y="8"/>
                    <a:pt x="68" y="15"/>
                    <a:pt x="74" y="25"/>
                  </a:cubicBezTo>
                  <a:cubicBezTo>
                    <a:pt x="79" y="32"/>
                    <a:pt x="81" y="40"/>
                    <a:pt x="81" y="48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52"/>
                    <a:pt x="81" y="56"/>
                    <a:pt x="80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8" y="67"/>
                    <a:pt x="74" y="75"/>
                    <a:pt x="68" y="81"/>
                  </a:cubicBezTo>
                  <a:cubicBezTo>
                    <a:pt x="70" y="77"/>
                    <a:pt x="72" y="73"/>
                    <a:pt x="73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56"/>
                    <a:pt x="73" y="44"/>
                    <a:pt x="67" y="34"/>
                  </a:cubicBezTo>
                  <a:cubicBezTo>
                    <a:pt x="61" y="24"/>
                    <a:pt x="51" y="17"/>
                    <a:pt x="40" y="14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5" y="67"/>
                    <a:pt x="65" y="67"/>
                    <a:pt x="65" y="68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81"/>
                    <a:pt x="56" y="81"/>
                    <a:pt x="5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" y="89"/>
                    <a:pt x="15" y="94"/>
                    <a:pt x="25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9" y="97"/>
                    <a:pt x="33" y="98"/>
                    <a:pt x="36" y="98"/>
                  </a:cubicBezTo>
                  <a:cubicBezTo>
                    <a:pt x="45" y="98"/>
                    <a:pt x="54" y="95"/>
                    <a:pt x="62" y="90"/>
                  </a:cubicBezTo>
                  <a:cubicBezTo>
                    <a:pt x="72" y="84"/>
                    <a:pt x="80" y="75"/>
                    <a:pt x="83" y="64"/>
                  </a:cubicBezTo>
                  <a:cubicBezTo>
                    <a:pt x="84" y="63"/>
                    <a:pt x="84" y="61"/>
                    <a:pt x="84" y="60"/>
                  </a:cubicBezTo>
                  <a:cubicBezTo>
                    <a:pt x="87" y="47"/>
                    <a:pt x="85" y="34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1" y="12"/>
                    <a:pt x="60" y="4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5" y="0"/>
                    <a:pt x="42" y="0"/>
                    <a:pt x="4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39" name="Freeform 918"/>
            <p:cNvSpPr>
              <a:spLocks noEditPoints="1"/>
            </p:cNvSpPr>
            <p:nvPr/>
          </p:nvSpPr>
          <p:spPr bwMode="auto">
            <a:xfrm>
              <a:off x="3036" y="1576"/>
              <a:ext cx="124" cy="155"/>
            </a:xfrm>
            <a:custGeom>
              <a:avLst/>
              <a:gdLst>
                <a:gd name="T0" fmla="*/ 42 w 52"/>
                <a:gd name="T1" fmla="*/ 13 h 65"/>
                <a:gd name="T2" fmla="*/ 37 w 52"/>
                <a:gd name="T3" fmla="*/ 13 h 65"/>
                <a:gd name="T4" fmla="*/ 37 w 52"/>
                <a:gd name="T5" fmla="*/ 49 h 65"/>
                <a:gd name="T6" fmla="*/ 36 w 52"/>
                <a:gd name="T7" fmla="*/ 50 h 65"/>
                <a:gd name="T8" fmla="*/ 0 w 52"/>
                <a:gd name="T9" fmla="*/ 50 h 65"/>
                <a:gd name="T10" fmla="*/ 3 w 52"/>
                <a:gd name="T11" fmla="*/ 65 h 65"/>
                <a:gd name="T12" fmla="*/ 52 w 52"/>
                <a:gd name="T13" fmla="*/ 65 h 65"/>
                <a:gd name="T14" fmla="*/ 52 w 52"/>
                <a:gd name="T15" fmla="*/ 14 h 65"/>
                <a:gd name="T16" fmla="*/ 42 w 52"/>
                <a:gd name="T17" fmla="*/ 13 h 65"/>
                <a:gd name="T18" fmla="*/ 49 w 52"/>
                <a:gd name="T19" fmla="*/ 0 h 65"/>
                <a:gd name="T20" fmla="*/ 49 w 52"/>
                <a:gd name="T21" fmla="*/ 0 h 65"/>
                <a:gd name="T22" fmla="*/ 37 w 52"/>
                <a:gd name="T23" fmla="*/ 1 h 65"/>
                <a:gd name="T24" fmla="*/ 37 w 52"/>
                <a:gd name="T25" fmla="*/ 6 h 65"/>
                <a:gd name="T26" fmla="*/ 49 w 52"/>
                <a:gd name="T27" fmla="*/ 4 h 65"/>
                <a:gd name="T28" fmla="*/ 50 w 52"/>
                <a:gd name="T29" fmla="*/ 4 h 65"/>
                <a:gd name="T30" fmla="*/ 52 w 52"/>
                <a:gd name="T31" fmla="*/ 4 h 65"/>
                <a:gd name="T32" fmla="*/ 52 w 52"/>
                <a:gd name="T33" fmla="*/ 0 h 65"/>
                <a:gd name="T34" fmla="*/ 49 w 52"/>
                <a:gd name="T35" fmla="*/ 0 h 65"/>
                <a:gd name="T36" fmla="*/ 49 w 52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65">
                  <a:moveTo>
                    <a:pt x="42" y="13"/>
                  </a:moveTo>
                  <a:cubicBezTo>
                    <a:pt x="40" y="13"/>
                    <a:pt x="38" y="13"/>
                    <a:pt x="37" y="13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5"/>
                    <a:pt x="1" y="60"/>
                    <a:pt x="3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9" y="13"/>
                    <a:pt x="45" y="13"/>
                    <a:pt x="42" y="13"/>
                  </a:cubicBezTo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5" y="0"/>
                    <a:pt x="41" y="0"/>
                    <a:pt x="37" y="1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1" y="5"/>
                    <a:pt x="45" y="4"/>
                    <a:pt x="49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1" y="4"/>
                    <a:pt x="52" y="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0" name="Freeform 919"/>
            <p:cNvSpPr>
              <a:spLocks noEditPoints="1"/>
            </p:cNvSpPr>
            <p:nvPr/>
          </p:nvSpPr>
          <p:spPr bwMode="auto">
            <a:xfrm>
              <a:off x="3043" y="1576"/>
              <a:ext cx="119" cy="158"/>
            </a:xfrm>
            <a:custGeom>
              <a:avLst/>
              <a:gdLst>
                <a:gd name="T0" fmla="*/ 49 w 50"/>
                <a:gd name="T1" fmla="*/ 14 h 66"/>
                <a:gd name="T2" fmla="*/ 49 w 50"/>
                <a:gd name="T3" fmla="*/ 65 h 66"/>
                <a:gd name="T4" fmla="*/ 0 w 50"/>
                <a:gd name="T5" fmla="*/ 65 h 66"/>
                <a:gd name="T6" fmla="*/ 0 w 50"/>
                <a:gd name="T7" fmla="*/ 66 h 66"/>
                <a:gd name="T8" fmla="*/ 50 w 50"/>
                <a:gd name="T9" fmla="*/ 66 h 66"/>
                <a:gd name="T10" fmla="*/ 50 w 50"/>
                <a:gd name="T11" fmla="*/ 65 h 66"/>
                <a:gd name="T12" fmla="*/ 50 w 50"/>
                <a:gd name="T13" fmla="*/ 14 h 66"/>
                <a:gd name="T14" fmla="*/ 49 w 50"/>
                <a:gd name="T15" fmla="*/ 14 h 66"/>
                <a:gd name="T16" fmla="*/ 49 w 50"/>
                <a:gd name="T17" fmla="*/ 14 h 66"/>
                <a:gd name="T18" fmla="*/ 49 w 50"/>
                <a:gd name="T19" fmla="*/ 0 h 66"/>
                <a:gd name="T20" fmla="*/ 49 w 50"/>
                <a:gd name="T21" fmla="*/ 4 h 66"/>
                <a:gd name="T22" fmla="*/ 50 w 50"/>
                <a:gd name="T23" fmla="*/ 4 h 66"/>
                <a:gd name="T24" fmla="*/ 50 w 50"/>
                <a:gd name="T25" fmla="*/ 0 h 66"/>
                <a:gd name="T26" fmla="*/ 49 w 50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6">
                  <a:moveTo>
                    <a:pt x="49" y="14"/>
                  </a:moveTo>
                  <a:cubicBezTo>
                    <a:pt x="49" y="65"/>
                    <a:pt x="49" y="65"/>
                    <a:pt x="49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14"/>
                    <a:pt x="50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9" y="0"/>
                  </a:moveTo>
                  <a:cubicBezTo>
                    <a:pt x="49" y="4"/>
                    <a:pt x="49" y="4"/>
                    <a:pt x="49" y="4"/>
                  </a:cubicBezTo>
                  <a:cubicBezTo>
                    <a:pt x="49" y="4"/>
                    <a:pt x="50" y="4"/>
                    <a:pt x="50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1" name="Freeform 920"/>
            <p:cNvSpPr>
              <a:spLocks noEditPoints="1"/>
            </p:cNvSpPr>
            <p:nvPr/>
          </p:nvSpPr>
          <p:spPr bwMode="auto">
            <a:xfrm>
              <a:off x="3036" y="1581"/>
              <a:ext cx="86" cy="112"/>
            </a:xfrm>
            <a:custGeom>
              <a:avLst/>
              <a:gdLst>
                <a:gd name="T0" fmla="*/ 36 w 36"/>
                <a:gd name="T1" fmla="*/ 12 h 47"/>
                <a:gd name="T2" fmla="*/ 35 w 36"/>
                <a:gd name="T3" fmla="*/ 12 h 47"/>
                <a:gd name="T4" fmla="*/ 35 w 36"/>
                <a:gd name="T5" fmla="*/ 46 h 47"/>
                <a:gd name="T6" fmla="*/ 0 w 36"/>
                <a:gd name="T7" fmla="*/ 46 h 47"/>
                <a:gd name="T8" fmla="*/ 0 w 36"/>
                <a:gd name="T9" fmla="*/ 46 h 47"/>
                <a:gd name="T10" fmla="*/ 0 w 36"/>
                <a:gd name="T11" fmla="*/ 47 h 47"/>
                <a:gd name="T12" fmla="*/ 36 w 36"/>
                <a:gd name="T13" fmla="*/ 47 h 47"/>
                <a:gd name="T14" fmla="*/ 36 w 36"/>
                <a:gd name="T15" fmla="*/ 12 h 47"/>
                <a:gd name="T16" fmla="*/ 36 w 36"/>
                <a:gd name="T17" fmla="*/ 0 h 47"/>
                <a:gd name="T18" fmla="*/ 35 w 36"/>
                <a:gd name="T19" fmla="*/ 0 h 47"/>
                <a:gd name="T20" fmla="*/ 35 w 36"/>
                <a:gd name="T21" fmla="*/ 4 h 47"/>
                <a:gd name="T22" fmla="*/ 36 w 36"/>
                <a:gd name="T23" fmla="*/ 4 h 47"/>
                <a:gd name="T24" fmla="*/ 36 w 36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47">
                  <a:moveTo>
                    <a:pt x="36" y="12"/>
                  </a:moveTo>
                  <a:cubicBezTo>
                    <a:pt x="35" y="12"/>
                    <a:pt x="35" y="12"/>
                    <a:pt x="35" y="12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2"/>
                    <a:pt x="36" y="12"/>
                    <a:pt x="36" y="12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2" name="Freeform 921"/>
            <p:cNvSpPr>
              <a:spLocks noEditPoints="1"/>
            </p:cNvSpPr>
            <p:nvPr/>
          </p:nvSpPr>
          <p:spPr bwMode="auto">
            <a:xfrm>
              <a:off x="3036" y="1578"/>
              <a:ext cx="88" cy="117"/>
            </a:xfrm>
            <a:custGeom>
              <a:avLst/>
              <a:gdLst>
                <a:gd name="T0" fmla="*/ 37 w 37"/>
                <a:gd name="T1" fmla="*/ 12 h 49"/>
                <a:gd name="T2" fmla="*/ 36 w 37"/>
                <a:gd name="T3" fmla="*/ 13 h 49"/>
                <a:gd name="T4" fmla="*/ 36 w 37"/>
                <a:gd name="T5" fmla="*/ 48 h 49"/>
                <a:gd name="T6" fmla="*/ 0 w 37"/>
                <a:gd name="T7" fmla="*/ 48 h 49"/>
                <a:gd name="T8" fmla="*/ 0 w 37"/>
                <a:gd name="T9" fmla="*/ 48 h 49"/>
                <a:gd name="T10" fmla="*/ 0 w 37"/>
                <a:gd name="T11" fmla="*/ 49 h 49"/>
                <a:gd name="T12" fmla="*/ 36 w 37"/>
                <a:gd name="T13" fmla="*/ 49 h 49"/>
                <a:gd name="T14" fmla="*/ 37 w 37"/>
                <a:gd name="T15" fmla="*/ 48 h 49"/>
                <a:gd name="T16" fmla="*/ 37 w 37"/>
                <a:gd name="T17" fmla="*/ 12 h 49"/>
                <a:gd name="T18" fmla="*/ 37 w 37"/>
                <a:gd name="T19" fmla="*/ 0 h 49"/>
                <a:gd name="T20" fmla="*/ 36 w 37"/>
                <a:gd name="T21" fmla="*/ 1 h 49"/>
                <a:gd name="T22" fmla="*/ 36 w 37"/>
                <a:gd name="T23" fmla="*/ 5 h 49"/>
                <a:gd name="T24" fmla="*/ 37 w 37"/>
                <a:gd name="T25" fmla="*/ 5 h 49"/>
                <a:gd name="T26" fmla="*/ 37 w 37"/>
                <a:gd name="T2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49">
                  <a:moveTo>
                    <a:pt x="37" y="12"/>
                  </a:moveTo>
                  <a:cubicBezTo>
                    <a:pt x="36" y="12"/>
                    <a:pt x="36" y="12"/>
                    <a:pt x="36" y="1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12"/>
                    <a:pt x="37" y="12"/>
                    <a:pt x="37" y="12"/>
                  </a:cubicBezTo>
                  <a:moveTo>
                    <a:pt x="37" y="0"/>
                  </a:moveTo>
                  <a:cubicBezTo>
                    <a:pt x="36" y="0"/>
                    <a:pt x="36" y="0"/>
                    <a:pt x="36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3" name="Freeform 922"/>
            <p:cNvSpPr/>
            <p:nvPr/>
          </p:nvSpPr>
          <p:spPr bwMode="auto">
            <a:xfrm>
              <a:off x="3046" y="1736"/>
              <a:ext cx="171" cy="31"/>
            </a:xfrm>
            <a:custGeom>
              <a:avLst/>
              <a:gdLst>
                <a:gd name="T0" fmla="*/ 72 w 72"/>
                <a:gd name="T1" fmla="*/ 0 h 13"/>
                <a:gd name="T2" fmla="*/ 0 w 72"/>
                <a:gd name="T3" fmla="*/ 0 h 13"/>
                <a:gd name="T4" fmla="*/ 4 w 72"/>
                <a:gd name="T5" fmla="*/ 8 h 13"/>
                <a:gd name="T6" fmla="*/ 8 w 72"/>
                <a:gd name="T7" fmla="*/ 13 h 13"/>
                <a:gd name="T8" fmla="*/ 59 w 72"/>
                <a:gd name="T9" fmla="*/ 13 h 13"/>
                <a:gd name="T10" fmla="*/ 72 w 72"/>
                <a:gd name="T11" fmla="*/ 5 h 13"/>
                <a:gd name="T12" fmla="*/ 72 w 72"/>
                <a:gd name="T13" fmla="*/ 1 h 13"/>
                <a:gd name="T14" fmla="*/ 72 w 72"/>
                <a:gd name="T15" fmla="*/ 0 h 13"/>
                <a:gd name="T16" fmla="*/ 72 w 7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13"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4" y="8"/>
                  </a:cubicBezTo>
                  <a:cubicBezTo>
                    <a:pt x="5" y="10"/>
                    <a:pt x="6" y="11"/>
                    <a:pt x="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13"/>
                    <a:pt x="72" y="13"/>
                    <a:pt x="72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4" name="Freeform 923"/>
            <p:cNvSpPr/>
            <p:nvPr/>
          </p:nvSpPr>
          <p:spPr bwMode="auto">
            <a:xfrm>
              <a:off x="3043" y="1734"/>
              <a:ext cx="179" cy="35"/>
            </a:xfrm>
            <a:custGeom>
              <a:avLst/>
              <a:gdLst>
                <a:gd name="T0" fmla="*/ 74 w 75"/>
                <a:gd name="T1" fmla="*/ 0 h 15"/>
                <a:gd name="T2" fmla="*/ 50 w 75"/>
                <a:gd name="T3" fmla="*/ 0 h 15"/>
                <a:gd name="T4" fmla="*/ 0 w 75"/>
                <a:gd name="T5" fmla="*/ 0 h 15"/>
                <a:gd name="T6" fmla="*/ 1 w 75"/>
                <a:gd name="T7" fmla="*/ 1 h 15"/>
                <a:gd name="T8" fmla="*/ 73 w 75"/>
                <a:gd name="T9" fmla="*/ 1 h 15"/>
                <a:gd name="T10" fmla="*/ 73 w 75"/>
                <a:gd name="T11" fmla="*/ 1 h 15"/>
                <a:gd name="T12" fmla="*/ 73 w 75"/>
                <a:gd name="T13" fmla="*/ 2 h 15"/>
                <a:gd name="T14" fmla="*/ 73 w 75"/>
                <a:gd name="T15" fmla="*/ 6 h 15"/>
                <a:gd name="T16" fmla="*/ 60 w 75"/>
                <a:gd name="T17" fmla="*/ 14 h 15"/>
                <a:gd name="T18" fmla="*/ 9 w 75"/>
                <a:gd name="T19" fmla="*/ 14 h 15"/>
                <a:gd name="T20" fmla="*/ 10 w 75"/>
                <a:gd name="T21" fmla="*/ 15 h 15"/>
                <a:gd name="T22" fmla="*/ 60 w 75"/>
                <a:gd name="T23" fmla="*/ 15 h 15"/>
                <a:gd name="T24" fmla="*/ 75 w 75"/>
                <a:gd name="T25" fmla="*/ 6 h 15"/>
                <a:gd name="T26" fmla="*/ 75 w 75"/>
                <a:gd name="T27" fmla="*/ 2 h 15"/>
                <a:gd name="T28" fmla="*/ 74 w 75"/>
                <a:gd name="T29" fmla="*/ 1 h 15"/>
                <a:gd name="T30" fmla="*/ 74 w 75"/>
                <a:gd name="T31" fmla="*/ 0 h 15"/>
                <a:gd name="T32" fmla="*/ 74 w 7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15">
                  <a:moveTo>
                    <a:pt x="74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14"/>
                    <a:pt x="68" y="14"/>
                    <a:pt x="6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1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5"/>
                    <a:pt x="75" y="15"/>
                    <a:pt x="75" y="6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5" name="Freeform 924"/>
            <p:cNvSpPr/>
            <p:nvPr/>
          </p:nvSpPr>
          <p:spPr bwMode="auto">
            <a:xfrm>
              <a:off x="3036" y="1581"/>
              <a:ext cx="84" cy="110"/>
            </a:xfrm>
            <a:custGeom>
              <a:avLst/>
              <a:gdLst>
                <a:gd name="T0" fmla="*/ 35 w 35"/>
                <a:gd name="T1" fmla="*/ 0 h 46"/>
                <a:gd name="T2" fmla="*/ 21 w 35"/>
                <a:gd name="T3" fmla="*/ 7 h 46"/>
                <a:gd name="T4" fmla="*/ 21 w 35"/>
                <a:gd name="T5" fmla="*/ 7 h 46"/>
                <a:gd name="T6" fmla="*/ 20 w 35"/>
                <a:gd name="T7" fmla="*/ 7 h 46"/>
                <a:gd name="T8" fmla="*/ 15 w 35"/>
                <a:gd name="T9" fmla="*/ 12 h 46"/>
                <a:gd name="T10" fmla="*/ 16 w 35"/>
                <a:gd name="T11" fmla="*/ 12 h 46"/>
                <a:gd name="T12" fmla="*/ 16 w 35"/>
                <a:gd name="T13" fmla="*/ 13 h 46"/>
                <a:gd name="T14" fmla="*/ 14 w 35"/>
                <a:gd name="T15" fmla="*/ 13 h 46"/>
                <a:gd name="T16" fmla="*/ 2 w 35"/>
                <a:gd name="T17" fmla="*/ 34 h 46"/>
                <a:gd name="T18" fmla="*/ 2 w 35"/>
                <a:gd name="T19" fmla="*/ 35 h 46"/>
                <a:gd name="T20" fmla="*/ 2 w 35"/>
                <a:gd name="T21" fmla="*/ 35 h 46"/>
                <a:gd name="T22" fmla="*/ 2 w 35"/>
                <a:gd name="T23" fmla="*/ 35 h 46"/>
                <a:gd name="T24" fmla="*/ 2 w 35"/>
                <a:gd name="T25" fmla="*/ 35 h 46"/>
                <a:gd name="T26" fmla="*/ 1 w 35"/>
                <a:gd name="T27" fmla="*/ 36 h 46"/>
                <a:gd name="T28" fmla="*/ 0 w 35"/>
                <a:gd name="T29" fmla="*/ 46 h 46"/>
                <a:gd name="T30" fmla="*/ 35 w 35"/>
                <a:gd name="T31" fmla="*/ 46 h 46"/>
                <a:gd name="T32" fmla="*/ 35 w 35"/>
                <a:gd name="T33" fmla="*/ 12 h 46"/>
                <a:gd name="T34" fmla="*/ 19 w 35"/>
                <a:gd name="T35" fmla="*/ 18 h 46"/>
                <a:gd name="T36" fmla="*/ 11 w 35"/>
                <a:gd name="T37" fmla="*/ 24 h 46"/>
                <a:gd name="T38" fmla="*/ 26 w 35"/>
                <a:gd name="T39" fmla="*/ 9 h 46"/>
                <a:gd name="T40" fmla="*/ 35 w 35"/>
                <a:gd name="T41" fmla="*/ 4 h 46"/>
                <a:gd name="T42" fmla="*/ 35 w 35"/>
                <a:gd name="T4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46">
                  <a:moveTo>
                    <a:pt x="35" y="0"/>
                  </a:moveTo>
                  <a:cubicBezTo>
                    <a:pt x="30" y="1"/>
                    <a:pt x="25" y="4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6" y="10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8" y="19"/>
                    <a:pt x="4" y="26"/>
                    <a:pt x="2" y="3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1" y="36"/>
                    <a:pt x="1" y="36"/>
                  </a:cubicBezTo>
                  <a:cubicBezTo>
                    <a:pt x="1" y="39"/>
                    <a:pt x="0" y="43"/>
                    <a:pt x="0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12"/>
                    <a:pt x="24" y="15"/>
                    <a:pt x="19" y="18"/>
                  </a:cubicBezTo>
                  <a:cubicBezTo>
                    <a:pt x="16" y="19"/>
                    <a:pt x="13" y="22"/>
                    <a:pt x="11" y="24"/>
                  </a:cubicBezTo>
                  <a:cubicBezTo>
                    <a:pt x="15" y="18"/>
                    <a:pt x="20" y="12"/>
                    <a:pt x="26" y="9"/>
                  </a:cubicBezTo>
                  <a:cubicBezTo>
                    <a:pt x="29" y="7"/>
                    <a:pt x="32" y="5"/>
                    <a:pt x="35" y="4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8F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6" name="Freeform 925"/>
            <p:cNvSpPr/>
            <p:nvPr/>
          </p:nvSpPr>
          <p:spPr bwMode="auto">
            <a:xfrm>
              <a:off x="3084" y="1597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7" name="Freeform 926"/>
            <p:cNvSpPr/>
            <p:nvPr/>
          </p:nvSpPr>
          <p:spPr bwMode="auto">
            <a:xfrm>
              <a:off x="3069" y="1609"/>
              <a:ext cx="5" cy="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8" name="Freeform 927"/>
            <p:cNvSpPr>
              <a:spLocks noEditPoints="1"/>
            </p:cNvSpPr>
            <p:nvPr/>
          </p:nvSpPr>
          <p:spPr bwMode="auto">
            <a:xfrm>
              <a:off x="3039" y="1576"/>
              <a:ext cx="226" cy="234"/>
            </a:xfrm>
            <a:custGeom>
              <a:avLst/>
              <a:gdLst>
                <a:gd name="T0" fmla="*/ 37 w 95"/>
                <a:gd name="T1" fmla="*/ 97 h 98"/>
                <a:gd name="T2" fmla="*/ 38 w 95"/>
                <a:gd name="T3" fmla="*/ 97 h 98"/>
                <a:gd name="T4" fmla="*/ 37 w 95"/>
                <a:gd name="T5" fmla="*/ 97 h 98"/>
                <a:gd name="T6" fmla="*/ 37 w 95"/>
                <a:gd name="T7" fmla="*/ 96 h 98"/>
                <a:gd name="T8" fmla="*/ 37 w 95"/>
                <a:gd name="T9" fmla="*/ 97 h 98"/>
                <a:gd name="T10" fmla="*/ 37 w 95"/>
                <a:gd name="T11" fmla="*/ 96 h 98"/>
                <a:gd name="T12" fmla="*/ 95 w 95"/>
                <a:gd name="T13" fmla="*/ 64 h 98"/>
                <a:gd name="T14" fmla="*/ 74 w 95"/>
                <a:gd name="T15" fmla="*/ 90 h 98"/>
                <a:gd name="T16" fmla="*/ 48 w 95"/>
                <a:gd name="T17" fmla="*/ 98 h 98"/>
                <a:gd name="T18" fmla="*/ 48 w 95"/>
                <a:gd name="T19" fmla="*/ 98 h 98"/>
                <a:gd name="T20" fmla="*/ 74 w 95"/>
                <a:gd name="T21" fmla="*/ 90 h 98"/>
                <a:gd name="T22" fmla="*/ 95 w 95"/>
                <a:gd name="T23" fmla="*/ 64 h 98"/>
                <a:gd name="T24" fmla="*/ 1 w 95"/>
                <a:gd name="T25" fmla="*/ 37 h 98"/>
                <a:gd name="T26" fmla="*/ 1 w 95"/>
                <a:gd name="T27" fmla="*/ 37 h 98"/>
                <a:gd name="T28" fmla="*/ 0 w 95"/>
                <a:gd name="T29" fmla="*/ 38 h 98"/>
                <a:gd name="T30" fmla="*/ 1 w 95"/>
                <a:gd name="T31" fmla="*/ 37 h 98"/>
                <a:gd name="T32" fmla="*/ 1 w 95"/>
                <a:gd name="T33" fmla="*/ 37 h 98"/>
                <a:gd name="T34" fmla="*/ 1 w 95"/>
                <a:gd name="T35" fmla="*/ 37 h 98"/>
                <a:gd name="T36" fmla="*/ 1 w 95"/>
                <a:gd name="T37" fmla="*/ 37 h 98"/>
                <a:gd name="T38" fmla="*/ 1 w 95"/>
                <a:gd name="T39" fmla="*/ 37 h 98"/>
                <a:gd name="T40" fmla="*/ 90 w 95"/>
                <a:gd name="T41" fmla="*/ 23 h 98"/>
                <a:gd name="T42" fmla="*/ 90 w 95"/>
                <a:gd name="T43" fmla="*/ 23 h 98"/>
                <a:gd name="T44" fmla="*/ 90 w 95"/>
                <a:gd name="T45" fmla="*/ 23 h 98"/>
                <a:gd name="T46" fmla="*/ 90 w 95"/>
                <a:gd name="T47" fmla="*/ 23 h 98"/>
                <a:gd name="T48" fmla="*/ 90 w 95"/>
                <a:gd name="T49" fmla="*/ 23 h 98"/>
                <a:gd name="T50" fmla="*/ 59 w 95"/>
                <a:gd name="T51" fmla="*/ 1 h 98"/>
                <a:gd name="T52" fmla="*/ 60 w 95"/>
                <a:gd name="T53" fmla="*/ 1 h 98"/>
                <a:gd name="T54" fmla="*/ 60 w 95"/>
                <a:gd name="T55" fmla="*/ 1 h 98"/>
                <a:gd name="T56" fmla="*/ 60 w 95"/>
                <a:gd name="T57" fmla="*/ 1 h 98"/>
                <a:gd name="T58" fmla="*/ 59 w 95"/>
                <a:gd name="T59" fmla="*/ 1 h 98"/>
                <a:gd name="T60" fmla="*/ 48 w 95"/>
                <a:gd name="T61" fmla="*/ 0 h 98"/>
                <a:gd name="T62" fmla="*/ 1 w 95"/>
                <a:gd name="T63" fmla="*/ 36 h 98"/>
                <a:gd name="T64" fmla="*/ 13 w 95"/>
                <a:gd name="T65" fmla="*/ 15 h 98"/>
                <a:gd name="T66" fmla="*/ 14 w 95"/>
                <a:gd name="T67" fmla="*/ 14 h 98"/>
                <a:gd name="T68" fmla="*/ 19 w 95"/>
                <a:gd name="T69" fmla="*/ 9 h 98"/>
                <a:gd name="T70" fmla="*/ 20 w 95"/>
                <a:gd name="T71" fmla="*/ 9 h 98"/>
                <a:gd name="T72" fmla="*/ 34 w 95"/>
                <a:gd name="T73" fmla="*/ 2 h 98"/>
                <a:gd name="T74" fmla="*/ 35 w 95"/>
                <a:gd name="T75" fmla="*/ 2 h 98"/>
                <a:gd name="T76" fmla="*/ 36 w 95"/>
                <a:gd name="T77" fmla="*/ 1 h 98"/>
                <a:gd name="T78" fmla="*/ 48 w 95"/>
                <a:gd name="T79" fmla="*/ 0 h 98"/>
                <a:gd name="T80" fmla="*/ 48 w 95"/>
                <a:gd name="T81" fmla="*/ 0 h 98"/>
                <a:gd name="T82" fmla="*/ 48 w 95"/>
                <a:gd name="T83" fmla="*/ 0 h 98"/>
                <a:gd name="T84" fmla="*/ 48 w 95"/>
                <a:gd name="T85" fmla="*/ 0 h 98"/>
                <a:gd name="T86" fmla="*/ 48 w 95"/>
                <a:gd name="T8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5" h="98">
                  <a:moveTo>
                    <a:pt x="37" y="97"/>
                  </a:move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7" y="97"/>
                  </a:cubicBezTo>
                  <a:moveTo>
                    <a:pt x="37" y="96"/>
                  </a:moveTo>
                  <a:cubicBezTo>
                    <a:pt x="37" y="97"/>
                    <a:pt x="37" y="97"/>
                    <a:pt x="37" y="97"/>
                  </a:cubicBezTo>
                  <a:cubicBezTo>
                    <a:pt x="37" y="97"/>
                    <a:pt x="37" y="97"/>
                    <a:pt x="37" y="96"/>
                  </a:cubicBezTo>
                  <a:moveTo>
                    <a:pt x="95" y="64"/>
                  </a:moveTo>
                  <a:cubicBezTo>
                    <a:pt x="92" y="75"/>
                    <a:pt x="84" y="84"/>
                    <a:pt x="74" y="90"/>
                  </a:cubicBezTo>
                  <a:cubicBezTo>
                    <a:pt x="66" y="95"/>
                    <a:pt x="5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7" y="98"/>
                    <a:pt x="66" y="95"/>
                    <a:pt x="74" y="90"/>
                  </a:cubicBezTo>
                  <a:cubicBezTo>
                    <a:pt x="84" y="84"/>
                    <a:pt x="92" y="75"/>
                    <a:pt x="95" y="64"/>
                  </a:cubicBezTo>
                  <a:moveTo>
                    <a:pt x="1" y="37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0" y="38"/>
                    <a:pt x="0" y="38"/>
                  </a:cubicBezTo>
                  <a:cubicBezTo>
                    <a:pt x="0" y="38"/>
                    <a:pt x="1" y="38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moveTo>
                    <a:pt x="1" y="37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moveTo>
                    <a:pt x="90" y="23"/>
                  </a:move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59" y="1"/>
                  </a:moveTo>
                  <a:cubicBezTo>
                    <a:pt x="59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59" y="1"/>
                    <a:pt x="59" y="1"/>
                  </a:cubicBezTo>
                  <a:moveTo>
                    <a:pt x="48" y="0"/>
                  </a:moveTo>
                  <a:cubicBezTo>
                    <a:pt x="26" y="0"/>
                    <a:pt x="6" y="14"/>
                    <a:pt x="1" y="36"/>
                  </a:cubicBezTo>
                  <a:cubicBezTo>
                    <a:pt x="3" y="28"/>
                    <a:pt x="7" y="21"/>
                    <a:pt x="13" y="15"/>
                  </a:cubicBezTo>
                  <a:cubicBezTo>
                    <a:pt x="13" y="15"/>
                    <a:pt x="13" y="14"/>
                    <a:pt x="14" y="14"/>
                  </a:cubicBezTo>
                  <a:cubicBezTo>
                    <a:pt x="15" y="12"/>
                    <a:pt x="17" y="10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4" y="6"/>
                    <a:pt x="29" y="3"/>
                    <a:pt x="34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5" y="1"/>
                    <a:pt x="35" y="1"/>
                    <a:pt x="36" y="1"/>
                  </a:cubicBezTo>
                  <a:cubicBezTo>
                    <a:pt x="40" y="0"/>
                    <a:pt x="44" y="0"/>
                    <a:pt x="48" y="0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595E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49" name="Freeform 928"/>
            <p:cNvSpPr/>
            <p:nvPr/>
          </p:nvSpPr>
          <p:spPr bwMode="auto">
            <a:xfrm>
              <a:off x="3162" y="1585"/>
              <a:ext cx="98" cy="184"/>
            </a:xfrm>
            <a:custGeom>
              <a:avLst/>
              <a:gdLst>
                <a:gd name="T0" fmla="*/ 0 w 41"/>
                <a:gd name="T1" fmla="*/ 0 h 77"/>
                <a:gd name="T2" fmla="*/ 0 w 41"/>
                <a:gd name="T3" fmla="*/ 10 h 77"/>
                <a:gd name="T4" fmla="*/ 27 w 41"/>
                <a:gd name="T5" fmla="*/ 30 h 77"/>
                <a:gd name="T6" fmla="*/ 33 w 41"/>
                <a:gd name="T7" fmla="*/ 64 h 77"/>
                <a:gd name="T8" fmla="*/ 33 w 41"/>
                <a:gd name="T9" fmla="*/ 64 h 77"/>
                <a:gd name="T10" fmla="*/ 28 w 41"/>
                <a:gd name="T11" fmla="*/ 77 h 77"/>
                <a:gd name="T12" fmla="*/ 40 w 41"/>
                <a:gd name="T13" fmla="*/ 55 h 77"/>
                <a:gd name="T14" fmla="*/ 40 w 41"/>
                <a:gd name="T15" fmla="*/ 55 h 77"/>
                <a:gd name="T16" fmla="*/ 41 w 41"/>
                <a:gd name="T17" fmla="*/ 45 h 77"/>
                <a:gd name="T18" fmla="*/ 41 w 41"/>
                <a:gd name="T19" fmla="*/ 44 h 77"/>
                <a:gd name="T20" fmla="*/ 34 w 41"/>
                <a:gd name="T21" fmla="*/ 21 h 77"/>
                <a:gd name="T22" fmla="*/ 7 w 41"/>
                <a:gd name="T23" fmla="*/ 1 h 77"/>
                <a:gd name="T24" fmla="*/ 0 w 41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77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1" y="13"/>
                    <a:pt x="21" y="20"/>
                    <a:pt x="27" y="30"/>
                  </a:cubicBezTo>
                  <a:cubicBezTo>
                    <a:pt x="33" y="40"/>
                    <a:pt x="35" y="52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2" y="69"/>
                    <a:pt x="30" y="73"/>
                    <a:pt x="28" y="77"/>
                  </a:cubicBezTo>
                  <a:cubicBezTo>
                    <a:pt x="34" y="71"/>
                    <a:pt x="38" y="63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2"/>
                    <a:pt x="41" y="48"/>
                    <a:pt x="41" y="45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36"/>
                    <a:pt x="39" y="28"/>
                    <a:pt x="34" y="21"/>
                  </a:cubicBezTo>
                  <a:cubicBezTo>
                    <a:pt x="28" y="11"/>
                    <a:pt x="18" y="4"/>
                    <a:pt x="7" y="1"/>
                  </a:cubicBezTo>
                  <a:cubicBezTo>
                    <a:pt x="4" y="1"/>
                    <a:pt x="2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0" name="Freeform 929"/>
            <p:cNvSpPr/>
            <p:nvPr/>
          </p:nvSpPr>
          <p:spPr bwMode="auto">
            <a:xfrm>
              <a:off x="3124" y="1585"/>
              <a:ext cx="36" cy="24"/>
            </a:xfrm>
            <a:custGeom>
              <a:avLst/>
              <a:gdLst>
                <a:gd name="T0" fmla="*/ 13 w 15"/>
                <a:gd name="T1" fmla="*/ 0 h 10"/>
                <a:gd name="T2" fmla="*/ 12 w 15"/>
                <a:gd name="T3" fmla="*/ 0 h 10"/>
                <a:gd name="T4" fmla="*/ 0 w 15"/>
                <a:gd name="T5" fmla="*/ 2 h 10"/>
                <a:gd name="T6" fmla="*/ 0 w 15"/>
                <a:gd name="T7" fmla="*/ 9 h 10"/>
                <a:gd name="T8" fmla="*/ 5 w 15"/>
                <a:gd name="T9" fmla="*/ 9 h 10"/>
                <a:gd name="T10" fmla="*/ 15 w 15"/>
                <a:gd name="T11" fmla="*/ 10 h 10"/>
                <a:gd name="T12" fmla="*/ 15 w 15"/>
                <a:gd name="T13" fmla="*/ 0 h 10"/>
                <a:gd name="T14" fmla="*/ 13 w 15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4" y="1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3" y="9"/>
                    <a:pt x="5" y="9"/>
                  </a:cubicBezTo>
                  <a:cubicBezTo>
                    <a:pt x="8" y="9"/>
                    <a:pt x="12" y="9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1" name="Freeform 930"/>
            <p:cNvSpPr/>
            <p:nvPr/>
          </p:nvSpPr>
          <p:spPr bwMode="auto">
            <a:xfrm>
              <a:off x="3160" y="1585"/>
              <a:ext cx="2" cy="24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10 h 10"/>
                <a:gd name="T4" fmla="*/ 0 w 1"/>
                <a:gd name="T5" fmla="*/ 10 h 10"/>
                <a:gd name="T6" fmla="*/ 1 w 1"/>
                <a:gd name="T7" fmla="*/ 10 h 10"/>
                <a:gd name="T8" fmla="*/ 1 w 1"/>
                <a:gd name="T9" fmla="*/ 0 h 10"/>
                <a:gd name="T10" fmla="*/ 0 w 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2" name="Freeform 931"/>
            <p:cNvSpPr/>
            <p:nvPr/>
          </p:nvSpPr>
          <p:spPr bwMode="auto">
            <a:xfrm>
              <a:off x="3120" y="1590"/>
              <a:ext cx="2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8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3" name="Freeform 932"/>
            <p:cNvSpPr/>
            <p:nvPr/>
          </p:nvSpPr>
          <p:spPr bwMode="auto">
            <a:xfrm>
              <a:off x="3122" y="1590"/>
              <a:ext cx="2" cy="19"/>
            </a:xfrm>
            <a:custGeom>
              <a:avLst/>
              <a:gdLst>
                <a:gd name="T0" fmla="*/ 1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1 w 1"/>
                <a:gd name="T7" fmla="*/ 7 h 8"/>
                <a:gd name="T8" fmla="*/ 1 w 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4" name="Freeform 933"/>
            <p:cNvSpPr/>
            <p:nvPr/>
          </p:nvSpPr>
          <p:spPr bwMode="auto">
            <a:xfrm>
              <a:off x="3062" y="1590"/>
              <a:ext cx="58" cy="48"/>
            </a:xfrm>
            <a:custGeom>
              <a:avLst/>
              <a:gdLst>
                <a:gd name="T0" fmla="*/ 24 w 24"/>
                <a:gd name="T1" fmla="*/ 0 h 20"/>
                <a:gd name="T2" fmla="*/ 15 w 24"/>
                <a:gd name="T3" fmla="*/ 5 h 20"/>
                <a:gd name="T4" fmla="*/ 0 w 24"/>
                <a:gd name="T5" fmla="*/ 20 h 20"/>
                <a:gd name="T6" fmla="*/ 8 w 24"/>
                <a:gd name="T7" fmla="*/ 14 h 20"/>
                <a:gd name="T8" fmla="*/ 24 w 24"/>
                <a:gd name="T9" fmla="*/ 8 h 20"/>
                <a:gd name="T10" fmla="*/ 24 w 24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0">
                  <a:moveTo>
                    <a:pt x="24" y="0"/>
                  </a:moveTo>
                  <a:cubicBezTo>
                    <a:pt x="21" y="1"/>
                    <a:pt x="18" y="3"/>
                    <a:pt x="15" y="5"/>
                  </a:cubicBezTo>
                  <a:cubicBezTo>
                    <a:pt x="9" y="8"/>
                    <a:pt x="4" y="14"/>
                    <a:pt x="0" y="20"/>
                  </a:cubicBezTo>
                  <a:cubicBezTo>
                    <a:pt x="2" y="18"/>
                    <a:pt x="5" y="15"/>
                    <a:pt x="8" y="14"/>
                  </a:cubicBezTo>
                  <a:cubicBezTo>
                    <a:pt x="13" y="11"/>
                    <a:pt x="18" y="8"/>
                    <a:pt x="24" y="8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F9F7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5" name="Freeform 934"/>
            <p:cNvSpPr/>
            <p:nvPr/>
          </p:nvSpPr>
          <p:spPr bwMode="auto">
            <a:xfrm>
              <a:off x="3029" y="1550"/>
              <a:ext cx="257" cy="172"/>
            </a:xfrm>
            <a:custGeom>
              <a:avLst/>
              <a:gdLst>
                <a:gd name="T0" fmla="*/ 5 w 108"/>
                <a:gd name="T1" fmla="*/ 48 h 72"/>
                <a:gd name="T2" fmla="*/ 64 w 108"/>
                <a:gd name="T3" fmla="*/ 12 h 72"/>
                <a:gd name="T4" fmla="*/ 94 w 108"/>
                <a:gd name="T5" fmla="*/ 34 h 72"/>
                <a:gd name="T6" fmla="*/ 100 w 108"/>
                <a:gd name="T7" fmla="*/ 71 h 72"/>
                <a:gd name="T8" fmla="*/ 105 w 108"/>
                <a:gd name="T9" fmla="*/ 72 h 72"/>
                <a:gd name="T10" fmla="*/ 105 w 108"/>
                <a:gd name="T11" fmla="*/ 72 h 72"/>
                <a:gd name="T12" fmla="*/ 98 w 108"/>
                <a:gd name="T13" fmla="*/ 31 h 72"/>
                <a:gd name="T14" fmla="*/ 65 w 108"/>
                <a:gd name="T15" fmla="*/ 7 h 72"/>
                <a:gd name="T16" fmla="*/ 0 w 108"/>
                <a:gd name="T17" fmla="*/ 47 h 72"/>
                <a:gd name="T18" fmla="*/ 5 w 108"/>
                <a:gd name="T1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2">
                  <a:moveTo>
                    <a:pt x="5" y="48"/>
                  </a:moveTo>
                  <a:cubicBezTo>
                    <a:pt x="11" y="22"/>
                    <a:pt x="37" y="6"/>
                    <a:pt x="64" y="12"/>
                  </a:cubicBezTo>
                  <a:cubicBezTo>
                    <a:pt x="76" y="15"/>
                    <a:pt x="87" y="23"/>
                    <a:pt x="94" y="34"/>
                  </a:cubicBezTo>
                  <a:cubicBezTo>
                    <a:pt x="101" y="45"/>
                    <a:pt x="103" y="58"/>
                    <a:pt x="100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8" y="58"/>
                    <a:pt x="106" y="43"/>
                    <a:pt x="98" y="31"/>
                  </a:cubicBezTo>
                  <a:cubicBezTo>
                    <a:pt x="91" y="19"/>
                    <a:pt x="79" y="10"/>
                    <a:pt x="65" y="7"/>
                  </a:cubicBezTo>
                  <a:cubicBezTo>
                    <a:pt x="36" y="0"/>
                    <a:pt x="7" y="18"/>
                    <a:pt x="0" y="47"/>
                  </a:cubicBezTo>
                  <a:cubicBezTo>
                    <a:pt x="5" y="48"/>
                    <a:pt x="5" y="48"/>
                    <a:pt x="5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6" name="Freeform 935"/>
            <p:cNvSpPr/>
            <p:nvPr/>
          </p:nvSpPr>
          <p:spPr bwMode="auto">
            <a:xfrm>
              <a:off x="3000" y="1741"/>
              <a:ext cx="62" cy="55"/>
            </a:xfrm>
            <a:custGeom>
              <a:avLst/>
              <a:gdLst>
                <a:gd name="T0" fmla="*/ 11 w 26"/>
                <a:gd name="T1" fmla="*/ 21 h 23"/>
                <a:gd name="T2" fmla="*/ 22 w 26"/>
                <a:gd name="T3" fmla="*/ 14 h 23"/>
                <a:gd name="T4" fmla="*/ 26 w 26"/>
                <a:gd name="T5" fmla="*/ 10 h 23"/>
                <a:gd name="T6" fmla="*/ 23 w 26"/>
                <a:gd name="T7" fmla="*/ 6 h 23"/>
                <a:gd name="T8" fmla="*/ 20 w 26"/>
                <a:gd name="T9" fmla="*/ 1 h 23"/>
                <a:gd name="T10" fmla="*/ 15 w 26"/>
                <a:gd name="T11" fmla="*/ 2 h 23"/>
                <a:gd name="T12" fmla="*/ 3 w 26"/>
                <a:gd name="T13" fmla="*/ 9 h 23"/>
                <a:gd name="T14" fmla="*/ 2 w 26"/>
                <a:gd name="T15" fmla="*/ 18 h 23"/>
                <a:gd name="T16" fmla="*/ 2 w 26"/>
                <a:gd name="T17" fmla="*/ 18 h 23"/>
                <a:gd name="T18" fmla="*/ 11 w 26"/>
                <a:gd name="T1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3">
                  <a:moveTo>
                    <a:pt x="11" y="21"/>
                  </a:moveTo>
                  <a:cubicBezTo>
                    <a:pt x="15" y="19"/>
                    <a:pt x="19" y="17"/>
                    <a:pt x="22" y="14"/>
                  </a:cubicBezTo>
                  <a:cubicBezTo>
                    <a:pt x="24" y="13"/>
                    <a:pt x="25" y="12"/>
                    <a:pt x="26" y="10"/>
                  </a:cubicBezTo>
                  <a:cubicBezTo>
                    <a:pt x="25" y="8"/>
                    <a:pt x="24" y="7"/>
                    <a:pt x="23" y="6"/>
                  </a:cubicBezTo>
                  <a:cubicBezTo>
                    <a:pt x="22" y="4"/>
                    <a:pt x="21" y="3"/>
                    <a:pt x="20" y="1"/>
                  </a:cubicBezTo>
                  <a:cubicBezTo>
                    <a:pt x="18" y="0"/>
                    <a:pt x="16" y="1"/>
                    <a:pt x="15" y="2"/>
                  </a:cubicBezTo>
                  <a:cubicBezTo>
                    <a:pt x="11" y="4"/>
                    <a:pt x="7" y="6"/>
                    <a:pt x="3" y="9"/>
                  </a:cubicBezTo>
                  <a:cubicBezTo>
                    <a:pt x="0" y="11"/>
                    <a:pt x="0" y="1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5" y="21"/>
                    <a:pt x="8" y="23"/>
                    <a:pt x="11" y="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457" name="Freeform 936"/>
            <p:cNvSpPr/>
            <p:nvPr/>
          </p:nvSpPr>
          <p:spPr bwMode="auto">
            <a:xfrm>
              <a:off x="2836" y="1774"/>
              <a:ext cx="164" cy="110"/>
            </a:xfrm>
            <a:custGeom>
              <a:avLst/>
              <a:gdLst>
                <a:gd name="T0" fmla="*/ 9 w 69"/>
                <a:gd name="T1" fmla="*/ 44 h 46"/>
                <a:gd name="T2" fmla="*/ 69 w 69"/>
                <a:gd name="T3" fmla="*/ 7 h 46"/>
                <a:gd name="T4" fmla="*/ 68 w 69"/>
                <a:gd name="T5" fmla="*/ 6 h 46"/>
                <a:gd name="T6" fmla="*/ 68 w 69"/>
                <a:gd name="T7" fmla="*/ 6 h 46"/>
                <a:gd name="T8" fmla="*/ 65 w 69"/>
                <a:gd name="T9" fmla="*/ 0 h 46"/>
                <a:gd name="T10" fmla="*/ 5 w 69"/>
                <a:gd name="T11" fmla="*/ 37 h 46"/>
                <a:gd name="T12" fmla="*/ 1 w 69"/>
                <a:gd name="T13" fmla="*/ 44 h 46"/>
                <a:gd name="T14" fmla="*/ 1 w 69"/>
                <a:gd name="T15" fmla="*/ 44 h 46"/>
                <a:gd name="T16" fmla="*/ 9 w 69"/>
                <a:gd name="T17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6">
                  <a:moveTo>
                    <a:pt x="9" y="44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4"/>
                    <a:pt x="66" y="2"/>
                    <a:pt x="65" y="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2" y="39"/>
                    <a:pt x="0" y="42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2" y="46"/>
                    <a:pt x="6" y="46"/>
                    <a:pt x="9" y="44"/>
                  </a:cubicBezTo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170680" y="4349115"/>
            <a:ext cx="47917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</a:rPr>
              <a:t>参考文献：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UML2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基础、建模与设计教程》             清华大学出版社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lvl="1"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UML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和模式应用》                             机械工业出版社    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《UML基础与Rose建模教程》           人民邮电出版社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维基百科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	     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博客文章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文框 2"/>
          <p:cNvSpPr/>
          <p:nvPr/>
        </p:nvSpPr>
        <p:spPr>
          <a:xfrm>
            <a:off x="719455" y="108712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1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6" name="图文框 15"/>
          <p:cNvSpPr/>
          <p:nvPr/>
        </p:nvSpPr>
        <p:spPr>
          <a:xfrm>
            <a:off x="719455" y="149225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2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7" name="图文框 16"/>
          <p:cNvSpPr/>
          <p:nvPr/>
        </p:nvSpPr>
        <p:spPr>
          <a:xfrm>
            <a:off x="719455" y="1898015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3</a:t>
            </a:r>
            <a:endParaRPr lang="en-US" altLang="zh-CN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719455" y="2664460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4</a:t>
            </a:r>
            <a:endParaRPr lang="zh-CN" altLang="en-US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775" y="244475"/>
            <a:ext cx="82804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600">
                <a:solidFill>
                  <a:srgbClr val="29529B"/>
                </a:solidFill>
              </a:rPr>
              <a:t>UML的五种视图：5种视图分别描述系统的一个方面，5种视图组合成UML语言完整的模型。</a:t>
            </a:r>
            <a:endParaRPr sz="1600">
              <a:solidFill>
                <a:srgbClr val="29529B"/>
              </a:solidFill>
            </a:endParaRPr>
          </a:p>
        </p:txBody>
      </p:sp>
      <p:sp>
        <p:nvSpPr>
          <p:cNvPr id="6" name="图文框 5"/>
          <p:cNvSpPr/>
          <p:nvPr/>
        </p:nvSpPr>
        <p:spPr>
          <a:xfrm>
            <a:off x="719455" y="3626485"/>
            <a:ext cx="374650" cy="330200"/>
          </a:xfrm>
          <a:prstGeom prst="frame">
            <a:avLst>
              <a:gd name="adj1" fmla="val 8786"/>
            </a:avLst>
          </a:prstGeom>
          <a:noFill/>
          <a:ln w="19050">
            <a:solidFill>
              <a:srgbClr val="79CB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ln w="6350">
                  <a:solidFill>
                    <a:srgbClr val="4E8492">
                      <a:alpha val="50000"/>
                    </a:srgbClr>
                  </a:solidFill>
                </a:ln>
                <a:solidFill>
                  <a:srgbClr val="79CBD4"/>
                </a:solidFill>
                <a:effectLst>
                  <a:outerShdw blurRad="50800" dist="38100" dir="2700000" algn="tl" rotWithShape="0">
                    <a:srgbClr val="4E8492"/>
                  </a:outerShdw>
                </a:effectLst>
              </a:rPr>
              <a:t>5</a:t>
            </a:r>
            <a:endParaRPr lang="en-US" sz="24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rgbClr val="79CBD4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7145" y="1068070"/>
            <a:ext cx="7052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用例视图                        用户                                  描述系统应具备的功能。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7145" y="726440"/>
            <a:ext cx="581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名称                            面向对象                                             功能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87145" y="1473200"/>
            <a:ext cx="4302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逻辑视图         </a:t>
            </a:r>
            <a:r>
              <a:rPr lang="zh-CN" altLang="en-US"/>
              <a:t>设计人员和开发人员      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87145" y="1878965"/>
            <a:ext cx="4302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组件</a:t>
            </a:r>
            <a:r>
              <a:rPr lang="zh-CN" altLang="en-US"/>
              <a:t>（物理）</a:t>
            </a:r>
            <a:r>
              <a:rPr lang="en-US" altLang="zh-CN"/>
              <a:t>视图                    </a:t>
            </a:r>
            <a:r>
              <a:rPr lang="zh-CN" altLang="en-US"/>
              <a:t>开发人员      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7145" y="2645410"/>
            <a:ext cx="4438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配置（部署）视图      开发人员、系统集成人员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0125" y="3607435"/>
            <a:ext cx="501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并发（进程）视图      开发人员、系统集成人员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17135" y="145415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描述用例视图中提出的系统功能的实现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09565" y="1822450"/>
            <a:ext cx="3175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</a:t>
            </a:r>
            <a:r>
              <a:rPr lang="zh-CN" altLang="en-US"/>
              <a:t>显示代码组件的组织结构。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773420" y="2368550"/>
            <a:ext cx="33762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显示系统的具体部署。部署是指将系统配置到由计算机和设备组成的物理结构上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73420" y="3469005"/>
            <a:ext cx="3610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显示系统的并发性，解决在并发系统中存在的通信和同步问题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6" grpId="0" bldLvl="0" animBg="1"/>
      <p:bldP spid="17" grpId="0" bldLvl="0" animBg="1"/>
      <p:bldP spid="18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3735" y="29019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solidFill>
                  <a:srgbClr val="29529B"/>
                </a:solidFill>
              </a:rPr>
              <a:t>五种视图包含以下九种图</a:t>
            </a:r>
            <a:r>
              <a:rPr lang="zh-CN" altLang="en-US">
                <a:solidFill>
                  <a:srgbClr val="29529B"/>
                </a:solidFill>
              </a:rPr>
              <a:t>：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6600" y="658495"/>
            <a:ext cx="79540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1.用例图（use case diagrams）                          </a:t>
            </a:r>
            <a:r>
              <a:rPr lang="en-US" altLang="zh-CN"/>
              <a:t>		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用例视图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2.静态图                                                                                          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逻辑视图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（1）类图（class diagrams）</a:t>
            </a:r>
            <a:endParaRPr lang="zh-CN" altLang="en-US"/>
          </a:p>
          <a:p>
            <a:pPr algn="l"/>
            <a:r>
              <a:rPr lang="zh-CN" altLang="en-US"/>
              <a:t>（2）对象图（object diagrams）</a:t>
            </a:r>
            <a:endParaRPr lang="zh-CN" altLang="en-US"/>
          </a:p>
          <a:p>
            <a:pPr algn="l"/>
            <a:r>
              <a:rPr lang="zh-CN" altLang="en-US"/>
              <a:t>3.交互图                                                                                                       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组件视图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（1）序列图（顺序图）</a:t>
            </a:r>
            <a:endParaRPr lang="zh-CN" altLang="en-US"/>
          </a:p>
          <a:p>
            <a:pPr algn="l"/>
            <a:r>
              <a:rPr lang="zh-CN" altLang="en-US"/>
              <a:t>（2）协作图（Collaboration diagrams）</a:t>
            </a:r>
            <a:r>
              <a:rPr lang="en-US" altLang="zh-CN"/>
              <a:t>——</a:t>
            </a:r>
            <a:r>
              <a:rPr lang="zh-CN" altLang="en-US"/>
              <a:t>又称通信图</a:t>
            </a:r>
            <a:endParaRPr lang="zh-CN" altLang="en-US"/>
          </a:p>
          <a:p>
            <a:pPr algn="l"/>
            <a:r>
              <a:rPr lang="zh-CN" altLang="en-US"/>
              <a:t>4.行为图： 描述系统的动态模型和对象之间的交互关系。       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配置视图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（1）状态图（Statechart diagrams）</a:t>
            </a:r>
            <a:endParaRPr lang="zh-CN" altLang="en-US"/>
          </a:p>
          <a:p>
            <a:pPr algn="l"/>
            <a:r>
              <a:rPr lang="zh-CN" altLang="en-US"/>
              <a:t>（2）活动图（Activity diagrams）</a:t>
            </a:r>
            <a:endParaRPr lang="zh-CN" altLang="en-US"/>
          </a:p>
          <a:p>
            <a:pPr algn="l"/>
            <a:r>
              <a:rPr lang="zh-CN" altLang="en-US"/>
              <a:t>5.实现图                              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并发视图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/>
              <a:t>（1）构件图（Component diagrams）</a:t>
            </a:r>
            <a:endParaRPr lang="zh-CN" altLang="en-US"/>
          </a:p>
          <a:p>
            <a:pPr algn="l"/>
            <a:r>
              <a:rPr lang="zh-CN" altLang="en-US"/>
              <a:t>（2）部署图（Deployment diagrams）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07235" y="4801235"/>
            <a:ext cx="7061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——</a:t>
            </a:r>
            <a:r>
              <a:rPr lang="zh-CN" altLang="en-US" sz="1000">
                <a:solidFill>
                  <a:srgbClr val="FF0000"/>
                </a:solidFill>
              </a:rPr>
              <a:t>其中</a:t>
            </a:r>
            <a:r>
              <a:rPr lang="en-US" altLang="zh-CN" sz="1000">
                <a:solidFill>
                  <a:srgbClr val="FF0000"/>
                </a:solidFill>
              </a:rPr>
              <a:t>UML2.0</a:t>
            </a:r>
            <a:r>
              <a:rPr lang="zh-CN" altLang="en-US" sz="1000">
                <a:solidFill>
                  <a:srgbClr val="FF0000"/>
                </a:solidFill>
              </a:rPr>
              <a:t>在可视化建模方面进行了许多改革和创新新增了包图、组合结构图、交互概览图、时间图四种新图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3630" y="449707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165" y="4464050"/>
            <a:ext cx="627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29529B"/>
                </a:solidFill>
              </a:rPr>
              <a:t>本节课主要讲的是用例图、类图、状态图、顺序图、协作图和部署图</a:t>
            </a:r>
            <a:endParaRPr lang="zh-CN" altLang="en-US" sz="1600">
              <a:solidFill>
                <a:srgbClr val="29529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逻辑视图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085" y="930910"/>
            <a:ext cx="775716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逻辑试图主要是用来描述系统的功能需求，即系统提供给最终用户的服务. 在逻辑视图中，系统分解成一系列的功能抽象、功能分解与功能分析，这些主要来自问题领域（Problem Definition)。在面向对象技术中，通过抽象、封装、继承,可以用对象模型来代表逻辑视图，可以用类图（Class Diagram）来描述逻辑视图。如下图: 构件(Components)：类、类服务、参数化类、类层次 连接件(Connectors)：关联、包含聚集、使用、继承、实例化。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2637790"/>
            <a:ext cx="3383280" cy="23545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开发视图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085" y="930910"/>
            <a:ext cx="775716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开发视图主要用来描述软件模块的组织与管理（通过程序库或子系统）。服务于软件编程人员， 方便后续的设计与实现。它通过系统输入输出关系的模型图和子系统图来描述。要考虑软件的内部需求：开发的难易程度、重用的可能性，通用性，局限性等等。开发视图的风格通常是层次结构，层次越低，通用性越好（底层库：Java SDK，图像处理软件包）。如下图: 构件：模块、子系统、层 连接件：参照相关性、模块/过程调用。 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7570" y="2637790"/>
            <a:ext cx="4077970" cy="20885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680085" y="198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29529B"/>
                </a:solidFill>
              </a:rPr>
              <a:t>进程视图</a:t>
            </a:r>
            <a:endParaRPr lang="zh-CN" altLang="en-US">
              <a:solidFill>
                <a:srgbClr val="29529B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0085" y="930910"/>
            <a:ext cx="77571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/>
              <a:t>进程试图侧重系统的运行特性，关注非功能性的需求（性能，可用性）。服务于系统集成人员，方便后续性能测试。强调并发性、分布性、集成性、</a:t>
            </a:r>
            <a:r>
              <a:rPr lang="zh-CN" altLang="en-US" sz="1400">
                <a:sym typeface="+mn-ea"/>
              </a:rPr>
              <a:t>容错</a:t>
            </a:r>
            <a:r>
              <a:rPr lang="zh-CN" altLang="en-US" sz="1400"/>
              <a:t>性、可扩充性、吞吐量等。定义逻辑视图中的各个类的具体操作是在哪一个线程（Thread）中被执行。 如下图: 构件：进程、简化进程、循环进程 连接件：未指定，消息、远程过程调用（RPC）、双向消息、事件广播。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830" y="2592070"/>
            <a:ext cx="4083685" cy="22409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.xml><?xml version="1.0" encoding="utf-8"?>
<p:tagLst xmlns:p="http://schemas.openxmlformats.org/presentationml/2006/main">
  <p:tag name="MH" val="20161022204303"/>
  <p:tag name="MH_LIBRARY" val="GRAPHIC"/>
</p:tagLst>
</file>

<file path=ppt/tags/tag11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2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3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4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15.xml><?xml version="1.0" encoding="utf-8"?>
<p:tagLst xmlns:p="http://schemas.openxmlformats.org/presentationml/2006/main">
  <p:tag name="MH" val="20161022204303"/>
  <p:tag name="MH_LIBRARY" val="GRAPHIC"/>
</p:tagLst>
</file>

<file path=ppt/tags/tag16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17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18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19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0.xml><?xml version="1.0" encoding="utf-8"?>
<p:tagLst xmlns:p="http://schemas.openxmlformats.org/presentationml/2006/main">
  <p:tag name="MH" val="20161022204303"/>
  <p:tag name="MH_LIBRARY" val="GRAPHIC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1022204303"/>
  <p:tag name="MH_LIBRARY" val="GRAPHIC"/>
  <p:tag name="MH_ORDER" val="TextBox 11"/>
</p:tagLst>
</file>

<file path=ppt/tags/tag7.xml><?xml version="1.0" encoding="utf-8"?>
<p:tagLst xmlns:p="http://schemas.openxmlformats.org/presentationml/2006/main">
  <p:tag name="MH" val="20161022204303"/>
  <p:tag name="MH_LIBRARY" val="GRAPHIC"/>
  <p:tag name="MH_ORDER" val="文本框 13"/>
</p:tagLst>
</file>

<file path=ppt/tags/tag8.xml><?xml version="1.0" encoding="utf-8"?>
<p:tagLst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65ADA9"/>
      </a:accent1>
      <a:accent2>
        <a:srgbClr val="8BB7D3"/>
      </a:accent2>
      <a:accent3>
        <a:srgbClr val="65ADA9"/>
      </a:accent3>
      <a:accent4>
        <a:srgbClr val="8BB7D3"/>
      </a:accent4>
      <a:accent5>
        <a:srgbClr val="65ADA9"/>
      </a:accent5>
      <a:accent6>
        <a:srgbClr val="8BB7D3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微软雅黑">
    <a:majorFont>
      <a:latin typeface="Impact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5292</Words>
  <Application>WPS 演示</Application>
  <PresentationFormat>全屏显示(16:9)</PresentationFormat>
  <Paragraphs>236</Paragraphs>
  <Slides>32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Glegoo</vt:lpstr>
      <vt:lpstr>Lato Light</vt:lpstr>
      <vt:lpstr>Mission Gothic Regular</vt:lpstr>
      <vt:lpstr>Calibri</vt:lpstr>
      <vt:lpstr>Open Sans</vt:lpstr>
      <vt:lpstr>仿宋_GB2312</vt:lpstr>
      <vt:lpstr>微软雅黑 Light</vt:lpstr>
      <vt:lpstr>Calibri</vt:lpstr>
      <vt:lpstr>华文琥珀</vt:lpstr>
      <vt:lpstr>Clear Sans Light</vt:lpstr>
      <vt:lpstr>Arial Unicode MS</vt:lpstr>
      <vt:lpstr>Agency FB</vt:lpstr>
      <vt:lpstr>AMGDT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Administrator</dc:creator>
  <cp:lastModifiedBy>The END of the World</cp:lastModifiedBy>
  <cp:revision>328</cp:revision>
  <dcterms:created xsi:type="dcterms:W3CDTF">2017-03-27T05:41:00Z</dcterms:created>
  <dcterms:modified xsi:type="dcterms:W3CDTF">2017-12-26T15:07:11Z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