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9.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2.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DE93FC-B175-4F4E-8B41-5BFA5BB7E99F}" type="datetimeFigureOut">
              <a:rPr lang="zh-CN" altLang="en-US" smtClean="0"/>
              <a:t>2017/11/14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55CA3-D1CD-4F5C-AB63-C42064EF23FB}" type="slidenum">
              <a:rPr lang="zh-CN" altLang="en-US" smtClean="0"/>
              <a:t>‹#›</a:t>
            </a:fld>
            <a:endParaRPr lang="zh-CN" altLang="en-US"/>
          </a:p>
        </p:txBody>
      </p:sp>
    </p:spTree>
    <p:extLst>
      <p:ext uri="{BB962C8B-B14F-4D97-AF65-F5344CB8AC3E}">
        <p14:creationId xmlns:p14="http://schemas.microsoft.com/office/powerpoint/2010/main" val="2713532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notesSlide" Target="../notesSlides/notesSlide10.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tags" Target="../tags/tag66.xml"/></Relationships>
</file>

<file path=ppt/slides/_rels/slide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4.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71.xml"/></Relationships>
</file>

<file path=ppt/slides/_rels/slide1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5.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75.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8.xml"/><Relationship Id="rId7" Type="http://schemas.openxmlformats.org/officeDocument/2006/relationships/image" Target="../media/image6.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79.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2.xml"/><Relationship Id="rId7" Type="http://schemas.openxmlformats.org/officeDocument/2006/relationships/image" Target="../media/image9.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8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6.xml"/><Relationship Id="rId7" Type="http://schemas.openxmlformats.org/officeDocument/2006/relationships/image" Target="../media/image9.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87.xml"/></Relationships>
</file>

<file path=ppt/slides/_rels/slide16.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1.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tags" Target="../tags/tag91.xml"/></Relationships>
</file>

<file path=ppt/slides/_rels/slide17.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notesSlide" Target="../notesSlides/notesSlide17.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1.xml"/><Relationship Id="rId5" Type="http://schemas.openxmlformats.org/officeDocument/2006/relationships/tags" Target="../tags/tag96.xml"/><Relationship Id="rId4" Type="http://schemas.openxmlformats.org/officeDocument/2006/relationships/tags" Target="../tags/tag95.xml"/></Relationships>
</file>

<file path=ppt/slides/_rels/slide18.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12.png"/><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tags" Target="../tags/tag10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3.jpe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107.xml"/></Relationships>
</file>

<file path=ppt/slides/_rels/slide2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110.xml"/><Relationship Id="rId7" Type="http://schemas.openxmlformats.org/officeDocument/2006/relationships/notesSlide" Target="../notesSlides/notesSlide21.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1.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image" Target="../media/image16.jpe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116.xml"/></Relationships>
</file>

<file path=ppt/slides/_rels/slide2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tags" Target="../tags/tag119.xml"/><Relationship Id="rId7" Type="http://schemas.openxmlformats.org/officeDocument/2006/relationships/notesSlide" Target="../notesSlides/notesSlide23.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1.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10" Type="http://schemas.openxmlformats.org/officeDocument/2006/relationships/notesSlide" Target="../notesSlides/notesSlide27.xml"/><Relationship Id="rId4" Type="http://schemas.openxmlformats.org/officeDocument/2006/relationships/tags" Target="../tags/tag125.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2.jpeg"/><Relationship Id="rId5" Type="http://schemas.openxmlformats.org/officeDocument/2006/relationships/tags" Target="../tags/tag19.xml"/><Relationship Id="rId10" Type="http://schemas.openxmlformats.org/officeDocument/2006/relationships/notesSlide" Target="../notesSlides/notesSlide3.xml"/><Relationship Id="rId4" Type="http://schemas.openxmlformats.org/officeDocument/2006/relationships/tags" Target="../tags/tag18.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notesSlide" Target="../notesSlides/notesSlide5.xml"/><Relationship Id="rId4" Type="http://schemas.openxmlformats.org/officeDocument/2006/relationships/tags" Target="../tags/tag29.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notesSlide" Target="../notesSlides/notesSlide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1.xml"/><Relationship Id="rId5" Type="http://schemas.openxmlformats.org/officeDocument/2006/relationships/tags" Target="../tags/tag38.xml"/><Relationship Id="rId4" Type="http://schemas.openxmlformats.org/officeDocument/2006/relationships/tags" Target="../tags/tag3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41.xml"/><Relationship Id="rId7"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notesSlide" Target="../notesSlides/notesSlide8.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Layout" Target="../slideLayouts/slideLayout1.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s/_rels/slide9.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notesSlide" Target="../notesSlides/notesSlide9.xml"/><Relationship Id="rId4" Type="http://schemas.openxmlformats.org/officeDocument/2006/relationships/tags" Target="../tags/tag58.xml"/><Relationship Id="rId9"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1028733"/>
            <a:ext cx="9144000" cy="5848933"/>
            <a:chOff x="0" y="771550"/>
            <a:chExt cx="9144000" cy="4386700"/>
          </a:xfrm>
        </p:grpSpPr>
        <p:sp>
          <p:nvSpPr>
            <p:cNvPr id="25" name="PA_KSO_Shape"/>
            <p:cNvSpPr/>
            <p:nvPr>
              <p:custDataLst>
                <p:tags r:id="rId11"/>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12"/>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2" name="PA_文本框 1"/>
          <p:cNvSpPr txBox="1"/>
          <p:nvPr>
            <p:custDataLst>
              <p:tags r:id="rId2"/>
            </p:custDataLst>
          </p:nvPr>
        </p:nvSpPr>
        <p:spPr>
          <a:xfrm>
            <a:off x="1911237" y="1263253"/>
            <a:ext cx="6070893" cy="1323439"/>
          </a:xfrm>
          <a:prstGeom prst="rect">
            <a:avLst/>
          </a:prstGeom>
          <a:noFill/>
          <a:effectLst>
            <a:outerShdw blurRad="63500" dist="38100" algn="l" rotWithShape="0">
              <a:prstClr val="black">
                <a:alpha val="40000"/>
              </a:prstClr>
            </a:outerShdw>
          </a:effectLst>
        </p:spPr>
        <p:txBody>
          <a:bodyPr wrap="none" rtlCol="0">
            <a:spAutoFit/>
          </a:bodyPr>
          <a:lstStyle/>
          <a:p>
            <a:r>
              <a:rPr lang="en-US" sz="8000" dirty="0" smtClean="0">
                <a:solidFill>
                  <a:srgbClr val="FC6D5C"/>
                </a:solidFill>
                <a:latin typeface="华文琥珀" panose="02010800040101010101" pitchFamily="2" charset="-122"/>
                <a:ea typeface="华文琥珀" panose="02010800040101010101" pitchFamily="2" charset="-122"/>
              </a:rPr>
              <a:t>UML</a:t>
            </a:r>
            <a:r>
              <a:rPr lang="zh-CN" altLang="en-US" sz="8000" dirty="0" smtClean="0">
                <a:solidFill>
                  <a:srgbClr val="FC6D5C"/>
                </a:solidFill>
                <a:latin typeface="华文琥珀" panose="02010800040101010101" pitchFamily="2" charset="-122"/>
                <a:ea typeface="华文琥珀" panose="02010800040101010101" pitchFamily="2" charset="-122"/>
              </a:rPr>
              <a:t>建模工具</a:t>
            </a:r>
          </a:p>
        </p:txBody>
      </p:sp>
      <p:sp>
        <p:nvSpPr>
          <p:cNvPr id="3" name="PA_文本框 2"/>
          <p:cNvSpPr txBox="1"/>
          <p:nvPr>
            <p:custDataLst>
              <p:tags r:id="rId3"/>
            </p:custDataLst>
          </p:nvPr>
        </p:nvSpPr>
        <p:spPr>
          <a:xfrm>
            <a:off x="3280229" y="2847974"/>
            <a:ext cx="2031325" cy="646331"/>
          </a:xfrm>
          <a:prstGeom prst="rect">
            <a:avLst/>
          </a:prstGeom>
          <a:noFill/>
        </p:spPr>
        <p:txBody>
          <a:bodyPr wrap="none" rtlCol="0">
            <a:spAutoFit/>
          </a:bodyPr>
          <a:lstStyle/>
          <a:p>
            <a:r>
              <a:rPr lang="zh-CN" altLang="en-US" sz="3600" dirty="0" smtClean="0">
                <a:solidFill>
                  <a:schemeClr val="tx1">
                    <a:lumMod val="85000"/>
                    <a:lumOff val="15000"/>
                  </a:schemeClr>
                </a:solidFill>
                <a:latin typeface="微软雅黑" panose="020B0503020204020204" pitchFamily="34" charset="-122"/>
                <a:ea typeface="微软雅黑" panose="020B0503020204020204" pitchFamily="34" charset="-122"/>
              </a:rPr>
              <a:t>翻转课堂</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PA_组合 7"/>
          <p:cNvGrpSpPr/>
          <p:nvPr>
            <p:custDataLst>
              <p:tags r:id="rId4"/>
            </p:custDataLst>
          </p:nvPr>
        </p:nvGrpSpPr>
        <p:grpSpPr>
          <a:xfrm>
            <a:off x="2195736" y="3856931"/>
            <a:ext cx="4824536" cy="436165"/>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339753" y="2732224"/>
              <a:ext cx="4464496"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汇报时间：</a:t>
              </a:r>
              <a:r>
                <a:rPr lang="en-US" altLang="zh-CN" sz="1400" dirty="0">
                  <a:latin typeface="幼圆" panose="02010509060101010101" pitchFamily="49" charset="-122"/>
                  <a:ea typeface="幼圆" panose="02010509060101010101" pitchFamily="49" charset="-122"/>
                </a:rPr>
                <a:t>2017</a:t>
              </a:r>
              <a:r>
                <a:rPr lang="zh-CN" altLang="en-US" sz="1400" dirty="0">
                  <a:latin typeface="幼圆" panose="02010509060101010101" pitchFamily="49" charset="-122"/>
                  <a:ea typeface="幼圆" panose="02010509060101010101" pitchFamily="49" charset="-122"/>
                </a:rPr>
                <a:t>年 </a:t>
              </a:r>
              <a:r>
                <a:rPr lang="en-US" altLang="zh-CN" sz="1400" dirty="0">
                  <a:latin typeface="幼圆" panose="02010509060101010101" pitchFamily="49" charset="-122"/>
                  <a:ea typeface="幼圆" panose="02010509060101010101" pitchFamily="49" charset="-122"/>
                </a:rPr>
                <a:t>11</a:t>
              </a:r>
              <a:r>
                <a:rPr lang="zh-CN" altLang="en-US" sz="1400" dirty="0">
                  <a:latin typeface="幼圆" panose="02010509060101010101" pitchFamily="49" charset="-122"/>
                  <a:ea typeface="幼圆" panose="02010509060101010101" pitchFamily="49" charset="-122"/>
                </a:rPr>
                <a:t>月    汇报人：</a:t>
              </a:r>
              <a:r>
                <a:rPr lang="en-US" altLang="zh-CN" sz="1400" dirty="0">
                  <a:latin typeface="幼圆" panose="02010509060101010101" pitchFamily="49" charset="-122"/>
                  <a:ea typeface="幼圆" panose="02010509060101010101" pitchFamily="49" charset="-122"/>
                </a:rPr>
                <a:t>G06</a:t>
              </a:r>
              <a:r>
                <a:rPr lang="zh-CN" altLang="en-US" sz="1400" dirty="0">
                  <a:latin typeface="幼圆" panose="02010509060101010101" pitchFamily="49" charset="-122"/>
                  <a:ea typeface="幼圆" panose="02010509060101010101" pitchFamily="49" charset="-122"/>
                </a:rPr>
                <a:t>小组</a:t>
              </a:r>
            </a:p>
          </p:txBody>
        </p:sp>
      </p:grpSp>
      <p:sp>
        <p:nvSpPr>
          <p:cNvPr id="11" name="PA_椭圆 10"/>
          <p:cNvSpPr/>
          <p:nvPr>
            <p:custDataLst>
              <p:tags r:id="rId5"/>
            </p:custDataLst>
          </p:nvPr>
        </p:nvSpPr>
        <p:spPr>
          <a:xfrm>
            <a:off x="1115616" y="3946536"/>
            <a:ext cx="259920" cy="34656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6"/>
            </p:custDataLst>
          </p:nvPr>
        </p:nvSpPr>
        <p:spPr>
          <a:xfrm flipH="1">
            <a:off x="6444208" y="-315415"/>
            <a:ext cx="2710704" cy="1165849"/>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7"/>
            </p:custDataLst>
          </p:nvPr>
        </p:nvSpPr>
        <p:spPr>
          <a:xfrm>
            <a:off x="1655418" y="4724800"/>
            <a:ext cx="324294" cy="432392"/>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8"/>
            </p:custDataLst>
          </p:nvPr>
        </p:nvSpPr>
        <p:spPr>
          <a:xfrm>
            <a:off x="2555777" y="4485119"/>
            <a:ext cx="341908" cy="455877"/>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9"/>
            </p:custDataLst>
          </p:nvPr>
        </p:nvSpPr>
        <p:spPr>
          <a:xfrm>
            <a:off x="1486594" y="3251562"/>
            <a:ext cx="493119" cy="657492"/>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10"/>
            </p:custDataLst>
          </p:nvPr>
        </p:nvSpPr>
        <p:spPr>
          <a:xfrm>
            <a:off x="6804248" y="4389107"/>
            <a:ext cx="360040" cy="480053"/>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png格式logo"/>
          <p:cNvPicPr>
            <a:picLocks noChangeAspect="1"/>
          </p:cNvPicPr>
          <p:nvPr/>
        </p:nvPicPr>
        <p:blipFill>
          <a:blip r:embed="rId15"/>
          <a:stretch>
            <a:fillRect/>
          </a:stretch>
        </p:blipFill>
        <p:spPr>
          <a:xfrm>
            <a:off x="400685" y="386080"/>
            <a:ext cx="1427480" cy="2462107"/>
          </a:xfrm>
          <a:prstGeom prst="rect">
            <a:avLst/>
          </a:prstGeom>
        </p:spPr>
      </p:pic>
    </p:spTree>
    <p:extLst>
      <p:ext uri="{BB962C8B-B14F-4D97-AF65-F5344CB8AC3E}">
        <p14:creationId xmlns:p14="http://schemas.microsoft.com/office/powerpoint/2010/main" val="1418174624"/>
      </p:ext>
    </p:extLst>
  </p:cSld>
  <p:clrMapOvr>
    <a:masterClrMapping/>
  </p:clrMapOvr>
  <mc:AlternateContent xmlns:mc="http://schemas.openxmlformats.org/markup-compatibility/2006" xmlns:p14="http://schemas.microsoft.com/office/powerpoint/2010/main">
    <mc:Choice Requires="p14">
      <p:transition spd="slow" p14:dur="3000" advTm="5500">
        <p14:reveal/>
      </p:transition>
    </mc:Choice>
    <mc:Fallback xmlns="">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5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par>
                                <p:cTn id="21" presetID="16" presetClass="entr" presetSubtype="37" fill="hold"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25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350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400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 grpId="0" animBg="1"/>
      <p:bldP spid="12" grpId="0" animBg="1"/>
      <p:bldP spid="13" grpId="0" animBg="1"/>
      <p:bldP spid="14" grpId="0" animBg="1"/>
      <p:bldP spid="1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1028733"/>
            <a:ext cx="9144000" cy="5848933"/>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3" y="2544410"/>
            <a:ext cx="3092706" cy="584775"/>
          </a:xfrm>
          <a:prstGeom prst="rect">
            <a:avLst/>
          </a:prstGeom>
          <a:noFill/>
        </p:spPr>
        <p:txBody>
          <a:bodyPr wrap="none" rtlCol="0">
            <a:spAutoFit/>
          </a:bodyPr>
          <a:lstStyle/>
          <a:p>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的安装</a:t>
            </a:r>
          </a:p>
        </p:txBody>
      </p:sp>
      <p:grpSp>
        <p:nvGrpSpPr>
          <p:cNvPr id="6" name="PA_组合 5"/>
          <p:cNvGrpSpPr/>
          <p:nvPr>
            <p:custDataLst>
              <p:tags r:id="rId3"/>
            </p:custDataLst>
          </p:nvPr>
        </p:nvGrpSpPr>
        <p:grpSpPr>
          <a:xfrm>
            <a:off x="3046711" y="2247435"/>
            <a:ext cx="1030234" cy="1373645"/>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1159933765"/>
      </p:ext>
    </p:extLst>
  </p:cSld>
  <p:clrMapOvr>
    <a:masterClrMapping/>
  </p:clrMapOvr>
  <mc:AlternateContent xmlns:mc="http://schemas.openxmlformats.org/markup-compatibility/2006" xmlns:p14="http://schemas.microsoft.com/office/powerpoint/2010/main">
    <mc:Choice Requires="p14">
      <p:transition spd="med" p14:dur="700" advTm="1500">
        <p:fade/>
      </p:transition>
    </mc:Choice>
    <mc:Fallback xmlns="">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107996"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29553" y="3061768"/>
            <a:ext cx="3235550" cy="830997"/>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首先下载</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的下载包。我们小组选择的是</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 5.0.2.1570</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版本，也是现在用的最多的版本。</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双击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exe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程序进入安装向导界面，如图所示</a:t>
            </a:r>
          </a:p>
        </p:txBody>
      </p:sp>
      <p:pic>
        <p:nvPicPr>
          <p:cNvPr id="4" name="图片 3" descr="`4CZK7A1}M}0}~[%C]A3FLF"/>
          <p:cNvPicPr>
            <a:picLocks noChangeAspect="1"/>
          </p:cNvPicPr>
          <p:nvPr/>
        </p:nvPicPr>
        <p:blipFill>
          <a:blip r:embed="rId7"/>
          <a:stretch>
            <a:fillRect/>
          </a:stretch>
        </p:blipFill>
        <p:spPr>
          <a:xfrm>
            <a:off x="771526" y="1592580"/>
            <a:ext cx="3909695" cy="4043680"/>
          </a:xfrm>
          <a:prstGeom prst="rect">
            <a:avLst/>
          </a:prstGeom>
        </p:spPr>
      </p:pic>
    </p:spTree>
    <p:extLst>
      <p:ext uri="{BB962C8B-B14F-4D97-AF65-F5344CB8AC3E}">
        <p14:creationId xmlns:p14="http://schemas.microsoft.com/office/powerpoint/2010/main" val="3730639089"/>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107996"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29553" y="3061767"/>
            <a:ext cx="3235550" cy="276999"/>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单击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NEXT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按钮进入协议许可界面</a:t>
            </a:r>
          </a:p>
        </p:txBody>
      </p:sp>
      <p:pic>
        <p:nvPicPr>
          <p:cNvPr id="6" name="图片 5" descr="Q6U$90(IBY$`I6}9K}_DBLT"/>
          <p:cNvPicPr>
            <a:picLocks noChangeAspect="1"/>
          </p:cNvPicPr>
          <p:nvPr/>
        </p:nvPicPr>
        <p:blipFill>
          <a:blip r:embed="rId7"/>
          <a:stretch>
            <a:fillRect/>
          </a:stretch>
        </p:blipFill>
        <p:spPr>
          <a:xfrm>
            <a:off x="802006" y="1662007"/>
            <a:ext cx="3909695" cy="4043680"/>
          </a:xfrm>
          <a:prstGeom prst="rect">
            <a:avLst/>
          </a:prstGeom>
        </p:spPr>
      </p:pic>
    </p:spTree>
    <p:extLst>
      <p:ext uri="{BB962C8B-B14F-4D97-AF65-F5344CB8AC3E}">
        <p14:creationId xmlns:p14="http://schemas.microsoft.com/office/powerpoint/2010/main" val="1656053085"/>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107996"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531103" y="4664508"/>
            <a:ext cx="3235550" cy="830997"/>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连续单击后进入安装路径的设置界面。对话框中的是默认路径，单击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Browse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按钮选择相应路径，同理于开始栏及桌面快捷方式的创建与否</a:t>
            </a:r>
          </a:p>
        </p:txBody>
      </p:sp>
      <p:pic>
        <p:nvPicPr>
          <p:cNvPr id="6" name="图片 5" descr="OFT)@VX8MN4Y0J]JEFCYKJD"/>
          <p:cNvPicPr>
            <a:picLocks noChangeAspect="1"/>
          </p:cNvPicPr>
          <p:nvPr/>
        </p:nvPicPr>
        <p:blipFill>
          <a:blip r:embed="rId7"/>
          <a:stretch>
            <a:fillRect/>
          </a:stretch>
        </p:blipFill>
        <p:spPr>
          <a:xfrm>
            <a:off x="1043306" y="772161"/>
            <a:ext cx="2875915" cy="2974340"/>
          </a:xfrm>
          <a:prstGeom prst="rect">
            <a:avLst/>
          </a:prstGeom>
        </p:spPr>
      </p:pic>
      <p:pic>
        <p:nvPicPr>
          <p:cNvPr id="7" name="图片 6" descr="{[9%XIEX{V6F%QU]($QRL`5"/>
          <p:cNvPicPr>
            <a:picLocks noChangeAspect="1"/>
          </p:cNvPicPr>
          <p:nvPr/>
        </p:nvPicPr>
        <p:blipFill>
          <a:blip r:embed="rId8"/>
          <a:stretch>
            <a:fillRect/>
          </a:stretch>
        </p:blipFill>
        <p:spPr>
          <a:xfrm>
            <a:off x="4531361" y="835661"/>
            <a:ext cx="2875915" cy="2974340"/>
          </a:xfrm>
          <a:prstGeom prst="rect">
            <a:avLst/>
          </a:prstGeom>
        </p:spPr>
      </p:pic>
      <p:pic>
        <p:nvPicPr>
          <p:cNvPr id="9" name="图片 8" descr="QQ)`{0FI$`XYXR8L%~B%E%F"/>
          <p:cNvPicPr>
            <a:picLocks noChangeAspect="1"/>
          </p:cNvPicPr>
          <p:nvPr/>
        </p:nvPicPr>
        <p:blipFill>
          <a:blip r:embed="rId9"/>
          <a:stretch>
            <a:fillRect/>
          </a:stretch>
        </p:blipFill>
        <p:spPr>
          <a:xfrm>
            <a:off x="1043305" y="3810001"/>
            <a:ext cx="2721610" cy="2815167"/>
          </a:xfrm>
          <a:prstGeom prst="rect">
            <a:avLst/>
          </a:prstGeom>
        </p:spPr>
      </p:pic>
    </p:spTree>
    <p:extLst>
      <p:ext uri="{BB962C8B-B14F-4D97-AF65-F5344CB8AC3E}">
        <p14:creationId xmlns:p14="http://schemas.microsoft.com/office/powerpoint/2010/main" val="552015293"/>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107996"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7818" y="4624714"/>
            <a:ext cx="3235550" cy="461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之后静等安装成功即可，安装成功后的界面如图所示</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GNML~{ND_LKYRBQT]3)@[KO"/>
          <p:cNvPicPr>
            <a:picLocks noChangeAspect="1"/>
          </p:cNvPicPr>
          <p:nvPr/>
        </p:nvPicPr>
        <p:blipFill>
          <a:blip r:embed="rId7"/>
          <a:stretch>
            <a:fillRect/>
          </a:stretch>
        </p:blipFill>
        <p:spPr>
          <a:xfrm>
            <a:off x="1043306" y="896621"/>
            <a:ext cx="2967355" cy="3069167"/>
          </a:xfrm>
          <a:prstGeom prst="rect">
            <a:avLst/>
          </a:prstGeom>
        </p:spPr>
      </p:pic>
      <p:pic>
        <p:nvPicPr>
          <p:cNvPr id="7" name="图片 6" descr=")@5IPN]SX~L0%`AR5`}LD0U"/>
          <p:cNvPicPr>
            <a:picLocks noChangeAspect="1"/>
          </p:cNvPicPr>
          <p:nvPr/>
        </p:nvPicPr>
        <p:blipFill>
          <a:blip r:embed="rId8"/>
          <a:stretch>
            <a:fillRect/>
          </a:stretch>
        </p:blipFill>
        <p:spPr>
          <a:xfrm>
            <a:off x="4569460" y="896620"/>
            <a:ext cx="2967990" cy="3070013"/>
          </a:xfrm>
          <a:prstGeom prst="rect">
            <a:avLst/>
          </a:prstGeom>
        </p:spPr>
      </p:pic>
    </p:spTree>
    <p:extLst>
      <p:ext uri="{BB962C8B-B14F-4D97-AF65-F5344CB8AC3E}">
        <p14:creationId xmlns:p14="http://schemas.microsoft.com/office/powerpoint/2010/main" val="730059175"/>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107996"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7818" y="4624714"/>
            <a:ext cx="3235550" cy="461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之后静等安装成功即可，安装成功后的界面如图所示</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GNML~{ND_LKYRBQT]3)@[KO"/>
          <p:cNvPicPr>
            <a:picLocks noChangeAspect="1"/>
          </p:cNvPicPr>
          <p:nvPr/>
        </p:nvPicPr>
        <p:blipFill>
          <a:blip r:embed="rId7"/>
          <a:stretch>
            <a:fillRect/>
          </a:stretch>
        </p:blipFill>
        <p:spPr>
          <a:xfrm>
            <a:off x="1043306" y="896621"/>
            <a:ext cx="2967355" cy="3069167"/>
          </a:xfrm>
          <a:prstGeom prst="rect">
            <a:avLst/>
          </a:prstGeom>
        </p:spPr>
      </p:pic>
      <p:pic>
        <p:nvPicPr>
          <p:cNvPr id="7" name="图片 6" descr=")@5IPN]SX~L0%`AR5`}LD0U"/>
          <p:cNvPicPr>
            <a:picLocks noChangeAspect="1"/>
          </p:cNvPicPr>
          <p:nvPr/>
        </p:nvPicPr>
        <p:blipFill>
          <a:blip r:embed="rId8"/>
          <a:stretch>
            <a:fillRect/>
          </a:stretch>
        </p:blipFill>
        <p:spPr>
          <a:xfrm>
            <a:off x="4569460" y="896620"/>
            <a:ext cx="2967990" cy="3070013"/>
          </a:xfrm>
          <a:prstGeom prst="rect">
            <a:avLst/>
          </a:prstGeom>
        </p:spPr>
      </p:pic>
    </p:spTree>
    <p:extLst>
      <p:ext uri="{BB962C8B-B14F-4D97-AF65-F5344CB8AC3E}">
        <p14:creationId xmlns:p14="http://schemas.microsoft.com/office/powerpoint/2010/main" val="2186529224"/>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9" y="281167"/>
            <a:ext cx="1822935" cy="369332"/>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的配置</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8076" y="4726940"/>
            <a:ext cx="6428105" cy="1015663"/>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为了能与面向对象的程序设计语言相关联，实现双向工程，需要在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中配置</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属性</a:t>
            </a: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打开</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界面，通过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Model/Profile……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菜单设置工程所需的</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。设置成功后就决定了工程所使用的规则和约定。根据语言的关联，可以选择适合的项，这里为了与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语言管理，必须包含</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 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项，如图所示</a:t>
            </a:r>
          </a:p>
        </p:txBody>
      </p:sp>
      <p:pic>
        <p:nvPicPr>
          <p:cNvPr id="4" name="图片 3" descr="{LSWAAY3Z0WM5(L`[TXS}SG"/>
          <p:cNvPicPr>
            <a:picLocks noChangeAspect="1"/>
          </p:cNvPicPr>
          <p:nvPr/>
        </p:nvPicPr>
        <p:blipFill>
          <a:blip r:embed="rId7"/>
          <a:stretch>
            <a:fillRect/>
          </a:stretch>
        </p:blipFill>
        <p:spPr>
          <a:xfrm>
            <a:off x="1108076" y="956733"/>
            <a:ext cx="4633595" cy="3596640"/>
          </a:xfrm>
          <a:prstGeom prst="rect">
            <a:avLst/>
          </a:prstGeom>
        </p:spPr>
      </p:pic>
    </p:spTree>
    <p:extLst>
      <p:ext uri="{BB962C8B-B14F-4D97-AF65-F5344CB8AC3E}">
        <p14:creationId xmlns:p14="http://schemas.microsoft.com/office/powerpoint/2010/main" val="2138285211"/>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1028733"/>
            <a:ext cx="9144000" cy="5848933"/>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3" y="2544410"/>
            <a:ext cx="3503075" cy="584775"/>
          </a:xfrm>
          <a:prstGeom prst="rect">
            <a:avLst/>
          </a:prstGeom>
          <a:noFill/>
        </p:spPr>
        <p:txBody>
          <a:bodyPr wrap="none" rtlCol="0">
            <a:spAutoFit/>
          </a:bodyPr>
          <a:lstStyle/>
          <a:p>
            <a:r>
              <a:rPr lang="zh-CN" sz="3200" dirty="0">
                <a:solidFill>
                  <a:schemeClr val="tx1">
                    <a:lumMod val="85000"/>
                    <a:lumOff val="15000"/>
                  </a:schemeClr>
                </a:solidFill>
                <a:latin typeface="微软雅黑" panose="020B0503020204020204" pitchFamily="34" charset="-122"/>
                <a:ea typeface="微软雅黑" panose="020B0503020204020204" pitchFamily="34" charset="-122"/>
              </a:rPr>
              <a:t>使用</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建模</a:t>
            </a:r>
          </a:p>
        </p:txBody>
      </p:sp>
      <p:grpSp>
        <p:nvGrpSpPr>
          <p:cNvPr id="6" name="PA_组合 5"/>
          <p:cNvGrpSpPr/>
          <p:nvPr>
            <p:custDataLst>
              <p:tags r:id="rId3"/>
            </p:custDataLst>
          </p:nvPr>
        </p:nvGrpSpPr>
        <p:grpSpPr>
          <a:xfrm>
            <a:off x="3048085" y="2249268"/>
            <a:ext cx="1027486" cy="1369981"/>
            <a:chOff x="5302919" y="2242095"/>
            <a:chExt cx="621046" cy="621046"/>
          </a:xfrm>
        </p:grpSpPr>
        <p:sp>
          <p:nvSpPr>
            <p:cNvPr id="11" name="椭圆 10"/>
            <p:cNvSpPr/>
            <p:nvPr/>
          </p:nvSpPr>
          <p:spPr>
            <a:xfrm>
              <a:off x="5302919" y="2242095"/>
              <a:ext cx="621046" cy="621046"/>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5462568" y="2409455"/>
              <a:ext cx="301748" cy="335473"/>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1731168"/>
      </p:ext>
    </p:extLst>
  </p:cSld>
  <p:clrMapOvr>
    <a:masterClrMapping/>
  </p:clrMapOvr>
  <mc:AlternateContent xmlns:mc="http://schemas.openxmlformats.org/markup-compatibility/2006" xmlns:p14="http://schemas.microsoft.com/office/powerpoint/2010/main">
    <mc:Choice Requires="p14">
      <p:transition spd="med" p14:dur="700" advTm="1500">
        <p:fade/>
      </p:transition>
    </mc:Choice>
    <mc:Fallback xmlns="">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877163"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主界面</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181735" y="5737014"/>
            <a:ext cx="5655310" cy="830997"/>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安装完成之后点击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进入主界面。如图，主界面主要以以文件为始一行的菜单栏，</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菜单栏之下以空白文件为始一行的工具栏，再之下以工具箱为始一列的工具箱，右侧的模型资源管理器及之下的属性区五个大类组成</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5K~TL}W1{MC9O5[631{`RU"/>
          <p:cNvPicPr>
            <a:picLocks noChangeAspect="1"/>
          </p:cNvPicPr>
          <p:nvPr/>
        </p:nvPicPr>
        <p:blipFill>
          <a:blip r:embed="rId6"/>
          <a:stretch>
            <a:fillRect/>
          </a:stretch>
        </p:blipFill>
        <p:spPr>
          <a:xfrm>
            <a:off x="1043305" y="806027"/>
            <a:ext cx="6531610" cy="4716780"/>
          </a:xfrm>
          <a:prstGeom prst="rect">
            <a:avLst/>
          </a:prstGeom>
        </p:spPr>
      </p:pic>
    </p:spTree>
    <p:extLst>
      <p:ext uri="{BB962C8B-B14F-4D97-AF65-F5344CB8AC3E}">
        <p14:creationId xmlns:p14="http://schemas.microsoft.com/office/powerpoint/2010/main" val="1146924624"/>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9" y="281167"/>
            <a:ext cx="3195362" cy="369332"/>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rPr>
              <a:t>创建或打开项目、配置</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Profile</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6" y="1193800"/>
            <a:ext cx="6428105" cy="1200329"/>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中，项目是基本的管理单位。一个项目可以管理一个或多个项目模型，它是在任何软件模型中都存在的顶级的包。一般的说，一个项目保存在一个文件中。一个项目包含三种子元素。分别为模型、子系统和包。</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中，可以通过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File→New Project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和</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File→Open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来创建和打开项目。</a:t>
            </a:r>
          </a:p>
          <a:p>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同时，为了与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语言交互，应设置</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属性，界面如下所示</a:t>
            </a:r>
          </a:p>
        </p:txBody>
      </p:sp>
      <p:pic>
        <p:nvPicPr>
          <p:cNvPr id="4" name="图片 3" descr="{LSWAAY3Z0WM5(L`[TXS}SG"/>
          <p:cNvPicPr>
            <a:picLocks noChangeAspect="1"/>
          </p:cNvPicPr>
          <p:nvPr/>
        </p:nvPicPr>
        <p:blipFill>
          <a:blip r:embed="rId7"/>
          <a:stretch>
            <a:fillRect/>
          </a:stretch>
        </p:blipFill>
        <p:spPr>
          <a:xfrm>
            <a:off x="1529081" y="2792308"/>
            <a:ext cx="4312285" cy="3346873"/>
          </a:xfrm>
          <a:prstGeom prst="rect">
            <a:avLst/>
          </a:prstGeom>
        </p:spPr>
      </p:pic>
    </p:spTree>
    <p:extLst>
      <p:ext uri="{BB962C8B-B14F-4D97-AF65-F5344CB8AC3E}">
        <p14:creationId xmlns:p14="http://schemas.microsoft.com/office/powerpoint/2010/main" val="3637216719"/>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7" y="1124746"/>
            <a:ext cx="253855" cy="338473"/>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6" y="1124745"/>
            <a:ext cx="253855" cy="338473"/>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7" y="610377"/>
            <a:ext cx="253855" cy="338473"/>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7" y="610378"/>
            <a:ext cx="253855" cy="338473"/>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27586" y="1697967"/>
            <a:ext cx="492443" cy="831318"/>
          </a:xfrm>
          <a:prstGeom prst="rect">
            <a:avLst/>
          </a:prstGeom>
          <a:noFill/>
        </p:spPr>
        <p:txBody>
          <a:bodyPr vert="eaVert"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前   言</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249059" y="2204219"/>
            <a:ext cx="400110" cy="846578"/>
          </a:xfrm>
          <a:prstGeom prst="rect">
            <a:avLst/>
          </a:prstGeom>
          <a:noFill/>
        </p:spPr>
        <p:txBody>
          <a:bodyPr vert="eaVert" wrap="none" rtlCol="0">
            <a:spAutoFit/>
          </a:bodyPr>
          <a:lstStyle/>
          <a:p>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6" y="610378"/>
            <a:ext cx="627005" cy="3202665"/>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900084" y="1230313"/>
            <a:ext cx="6192620" cy="2308324"/>
          </a:xfrm>
          <a:prstGeom prst="rect">
            <a:avLst/>
          </a:prstGeom>
          <a:noFill/>
        </p:spPr>
        <p:txBody>
          <a:bodyPr wrap="square" rtlCol="0">
            <a:spAutoFit/>
          </a:bodyPr>
          <a:lstStyle/>
          <a:p>
            <a:r>
              <a:rPr lang="en-US" altLang="zh-CN"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6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Unified Modeling Language (UML)又称统一建模语言或标准建模语言，是始于1997年一个OMG标准，它是一个支持模型化和软件系统开发的图形化语言，为软件开发的所有阶段提供模型化和可视化支持，包括由需求分析到规格，到构造和配置。 面向对象的分析与设计(OOA&amp;D，OOAD)方法的发展在80年代末至90年代中出现了一个高潮，UML是这个高潮的产物。它不仅统一了Booch、Rumbaugh和Jacobson的表示方法，而且对其作了进一步的发展，并最终统一为大众所接受的标准建模语言。</a:t>
            </a:r>
          </a:p>
          <a:p>
            <a:endPar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2" name="文本框 1"/>
          <p:cNvSpPr txBox="1"/>
          <p:nvPr/>
        </p:nvSpPr>
        <p:spPr>
          <a:xfrm>
            <a:off x="3700145" y="5012267"/>
            <a:ext cx="5341527" cy="1200329"/>
          </a:xfrm>
          <a:prstGeom prst="rect">
            <a:avLst/>
          </a:prstGeom>
          <a:noFill/>
        </p:spPr>
        <p:txBody>
          <a:bodyPr wrap="none" rtlCol="0">
            <a:spAutoFit/>
          </a:bodyPr>
          <a:lstStyle/>
          <a:p>
            <a:pPr algn="l"/>
            <a:r>
              <a:rPr lang="zh-CN" altLang="en-US"/>
              <a:t>参考文献：</a:t>
            </a:r>
          </a:p>
          <a:p>
            <a:pPr algn="l"/>
            <a:r>
              <a:rPr lang="zh-CN" altLang="en-US"/>
              <a:t>《</a:t>
            </a:r>
            <a:r>
              <a:rPr lang="en-US" altLang="zh-CN"/>
              <a:t>UML2</a:t>
            </a:r>
            <a:r>
              <a:rPr lang="zh-CN" altLang="en-US"/>
              <a:t>基础、建模与设计教程》    清华大学出版社</a:t>
            </a:r>
          </a:p>
          <a:p>
            <a:pPr algn="l"/>
            <a:r>
              <a:rPr lang="zh-CN" altLang="en-US"/>
              <a:t>《</a:t>
            </a:r>
            <a:r>
              <a:rPr lang="en-US" altLang="zh-CN"/>
              <a:t>UML</a:t>
            </a:r>
            <a:r>
              <a:rPr lang="zh-CN" altLang="en-US"/>
              <a:t>和模式应用》</a:t>
            </a:r>
          </a:p>
          <a:p>
            <a:pPr algn="l"/>
            <a:r>
              <a:rPr lang="zh-CN" altLang="en-US"/>
              <a:t>《UML基础与Rose建模教程》</a:t>
            </a:r>
          </a:p>
        </p:txBody>
      </p:sp>
    </p:spTree>
    <p:extLst>
      <p:ext uri="{BB962C8B-B14F-4D97-AF65-F5344CB8AC3E}">
        <p14:creationId xmlns:p14="http://schemas.microsoft.com/office/powerpoint/2010/main" val="1322735272"/>
      </p:ext>
    </p:extLst>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1" presetClass="entr" presetSubtype="0" fill="hold" grpId="0" nodeType="withEffect">
                                  <p:stCondLst>
                                    <p:cond delay="1000"/>
                                  </p:stCondLst>
                                  <p:iterate type="lt">
                                    <p:tmPct val="10000"/>
                                  </p:iterate>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9"/>
                                        </p:tgtEl>
                                        <p:attrNameLst>
                                          <p:attrName>ppt_y</p:attrName>
                                        </p:attrNameLst>
                                      </p:cBhvr>
                                      <p:tavLst>
                                        <p:tav tm="0">
                                          <p:val>
                                            <p:strVal val="#ppt_y"/>
                                          </p:val>
                                        </p:tav>
                                        <p:tav tm="100000">
                                          <p:val>
                                            <p:strVal val="#ppt_y"/>
                                          </p:val>
                                        </p:tav>
                                      </p:tavLst>
                                    </p:anim>
                                    <p:anim calcmode="lin" valueType="num">
                                      <p:cBhvr>
                                        <p:cTn id="30"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1" grpId="0"/>
      <p:bldP spid="1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107996"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创建模块</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6" y="1275927"/>
            <a:ext cx="6428105" cy="2677656"/>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模块是一中包，它提供了对</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功能和特征的扩充。模块的创建可以是几种新扩充元素的结合。不但可以为某用途对一个独立的模块配置扩充元素，而且还可以再同意模块中创建同一类型的扩充元素。</a:t>
            </a: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的模块具有以下功能。</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）拓展主菜单货弹出菜单</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）添加新方法（</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Approach</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3</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）添加新轮廓（</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4</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）通过构造型（</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Stereotype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）或表示法（</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Notation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）的扩充</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添加新元素</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5</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com</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服务器或简单的脚本文件实现新的功能</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6</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）与其他应用程序集成</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7</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）其他的插件（</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Add-In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）功能</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在项目中创建三个元素的方法相同，如果添加模块，需要选择图</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中右侧的无标题模块，邮件选择模型即可创建模块</a:t>
            </a:r>
          </a:p>
        </p:txBody>
      </p:sp>
      <p:pic>
        <p:nvPicPr>
          <p:cNvPr id="6" name="图片 5" descr="123"/>
          <p:cNvPicPr>
            <a:picLocks noChangeAspect="1"/>
          </p:cNvPicPr>
          <p:nvPr/>
        </p:nvPicPr>
        <p:blipFill>
          <a:blip r:embed="rId7"/>
          <a:stretch>
            <a:fillRect/>
          </a:stretch>
        </p:blipFill>
        <p:spPr>
          <a:xfrm>
            <a:off x="5832475" y="1993053"/>
            <a:ext cx="2884170" cy="4240107"/>
          </a:xfrm>
          <a:prstGeom prst="rect">
            <a:avLst/>
          </a:prstGeom>
        </p:spPr>
      </p:pic>
    </p:spTree>
    <p:extLst>
      <p:ext uri="{BB962C8B-B14F-4D97-AF65-F5344CB8AC3E}">
        <p14:creationId xmlns:p14="http://schemas.microsoft.com/office/powerpoint/2010/main" val="2038947289"/>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2031325" cy="369332"/>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rPr>
              <a:t>创建参与者与用例</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1387687"/>
            <a:ext cx="5617210" cy="138499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参与者定义了在于实体交互时该实体的用户可以发挥作用的一套清楚的角色。参与者可以被认为是对于每个用来交流的用例而言的独立角色。</a:t>
            </a:r>
          </a:p>
          <a:p>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如果在创建用例图之前创建参与者，则需要经过以下步骤进行。</a:t>
            </a: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Model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主菜单或右键选定模型，选择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Add→Actor</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命令；</a:t>
            </a: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在模型资源管理器中就会出现小人图标</a:t>
            </a: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(3)</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相关属性可以在属性区设置和修改</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如图为我们小组创建的创建者例子，分为教师、学生、游客、管理员</a:t>
            </a:r>
          </a:p>
        </p:txBody>
      </p:sp>
      <p:pic>
        <p:nvPicPr>
          <p:cNvPr id="6" name="图片 5" descr="1111"/>
          <p:cNvPicPr>
            <a:picLocks noChangeAspect="1"/>
          </p:cNvPicPr>
          <p:nvPr/>
        </p:nvPicPr>
        <p:blipFill>
          <a:blip r:embed="rId8"/>
          <a:stretch>
            <a:fillRect/>
          </a:stretch>
        </p:blipFill>
        <p:spPr>
          <a:xfrm>
            <a:off x="6660516" y="281093"/>
            <a:ext cx="2308225" cy="3848947"/>
          </a:xfrm>
          <a:prstGeom prst="rect">
            <a:avLst/>
          </a:prstGeom>
        </p:spPr>
      </p:pic>
      <p:sp>
        <p:nvSpPr>
          <p:cNvPr id="7" name="PA_文本框 6"/>
          <p:cNvSpPr txBox="1"/>
          <p:nvPr>
            <p:custDataLst>
              <p:tags r:id="rId5"/>
            </p:custDataLst>
          </p:nvPr>
        </p:nvSpPr>
        <p:spPr>
          <a:xfrm>
            <a:off x="1043305" y="4580468"/>
            <a:ext cx="4298950" cy="830997"/>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用例构造用于定义系统行为或者其他的语义实体而不展示其内部结构。每个用例制定一系列的行为，包括辩题，可执行的实体，与参与者实体交互</a:t>
            </a:r>
          </a:p>
          <a:p>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其创建过程与参与者类似</a:t>
            </a:r>
          </a:p>
        </p:txBody>
      </p:sp>
      <p:pic>
        <p:nvPicPr>
          <p:cNvPr id="9" name="图片 8" descr="222"/>
          <p:cNvPicPr>
            <a:picLocks noChangeAspect="1"/>
          </p:cNvPicPr>
          <p:nvPr/>
        </p:nvPicPr>
        <p:blipFill>
          <a:blip r:embed="rId9"/>
          <a:stretch>
            <a:fillRect/>
          </a:stretch>
        </p:blipFill>
        <p:spPr>
          <a:xfrm>
            <a:off x="5288915" y="3886200"/>
            <a:ext cx="2270760" cy="2365587"/>
          </a:xfrm>
          <a:prstGeom prst="rect">
            <a:avLst/>
          </a:prstGeom>
        </p:spPr>
      </p:pic>
    </p:spTree>
    <p:extLst>
      <p:ext uri="{BB962C8B-B14F-4D97-AF65-F5344CB8AC3E}">
        <p14:creationId xmlns:p14="http://schemas.microsoft.com/office/powerpoint/2010/main" val="387931512"/>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877163"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创建图</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6" y="1173481"/>
            <a:ext cx="6428105" cy="138499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能提供常用的</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种类图，前面已经提过，这里就不一一介绍，主要来讲解一下如何创建图</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）从模型资源管理器选择相应的模型；</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）右键单击选择创建图菜单，选择相应的图即可</a:t>
            </a:r>
          </a:p>
          <a:p>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如图即是我们创建的图示例</a:t>
            </a:r>
          </a:p>
          <a:p>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QQ图片20171105160527"/>
          <p:cNvPicPr>
            <a:picLocks noChangeAspect="1"/>
          </p:cNvPicPr>
          <p:nvPr/>
        </p:nvPicPr>
        <p:blipFill>
          <a:blip r:embed="rId7"/>
          <a:stretch>
            <a:fillRect/>
          </a:stretch>
        </p:blipFill>
        <p:spPr>
          <a:xfrm>
            <a:off x="3408045" y="2446867"/>
            <a:ext cx="4925060" cy="3694007"/>
          </a:xfrm>
          <a:prstGeom prst="rect">
            <a:avLst/>
          </a:prstGeom>
        </p:spPr>
      </p:pic>
    </p:spTree>
    <p:extLst>
      <p:ext uri="{BB962C8B-B14F-4D97-AF65-F5344CB8AC3E}">
        <p14:creationId xmlns:p14="http://schemas.microsoft.com/office/powerpoint/2010/main" val="3866208390"/>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338828" cy="369332"/>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保存与导出</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6385421"/>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1173481"/>
            <a:ext cx="4667250" cy="461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Save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命令，所有资料只有一个单一的项目文件（</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X.uml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），所以目前应该只有一个文件生成</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LFL{L_$B6W5X3{T2`%~Y9"/>
          <p:cNvPicPr>
            <a:picLocks noChangeAspect="1"/>
          </p:cNvPicPr>
          <p:nvPr/>
        </p:nvPicPr>
        <p:blipFill>
          <a:blip r:embed="rId8"/>
          <a:stretch>
            <a:fillRect/>
          </a:stretch>
        </p:blipFill>
        <p:spPr>
          <a:xfrm>
            <a:off x="6072505" y="857673"/>
            <a:ext cx="2627630" cy="2675467"/>
          </a:xfrm>
          <a:prstGeom prst="rect">
            <a:avLst/>
          </a:prstGeom>
        </p:spPr>
      </p:pic>
      <p:sp>
        <p:nvSpPr>
          <p:cNvPr id="7" name="PA_文本框 6"/>
          <p:cNvSpPr txBox="1"/>
          <p:nvPr>
            <p:custDataLst>
              <p:tags r:id="rId5"/>
            </p:custDataLst>
          </p:nvPr>
        </p:nvSpPr>
        <p:spPr>
          <a:xfrm>
            <a:off x="875030" y="4559300"/>
            <a:ext cx="4667250" cy="646331"/>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菜单中的导出命令可以将图表导出，通过选择合适的稳健烈性保存为其他格式。</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如图为导出</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XML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的示例</a:t>
            </a:r>
          </a:p>
        </p:txBody>
      </p:sp>
      <p:pic>
        <p:nvPicPr>
          <p:cNvPr id="9" name="图片 8" descr="QPBZK3I`B}AVK])Q4F[5V]D"/>
          <p:cNvPicPr>
            <a:picLocks noChangeAspect="1"/>
          </p:cNvPicPr>
          <p:nvPr/>
        </p:nvPicPr>
        <p:blipFill>
          <a:blip r:embed="rId9"/>
          <a:stretch>
            <a:fillRect/>
          </a:stretch>
        </p:blipFill>
        <p:spPr>
          <a:xfrm>
            <a:off x="6072505" y="3833707"/>
            <a:ext cx="2598420" cy="2456180"/>
          </a:xfrm>
          <a:prstGeom prst="rect">
            <a:avLst/>
          </a:prstGeom>
        </p:spPr>
      </p:pic>
    </p:spTree>
    <p:extLst>
      <p:ext uri="{BB962C8B-B14F-4D97-AF65-F5344CB8AC3E}">
        <p14:creationId xmlns:p14="http://schemas.microsoft.com/office/powerpoint/2010/main" val="2016644130"/>
      </p:ext>
    </p:extLst>
  </p:cSld>
  <p:clrMapOvr>
    <a:masterClrMapping/>
  </p:clrMapOvr>
  <mc:AlternateContent xmlns:mc="http://schemas.openxmlformats.org/markup-compatibility/2006" xmlns:p14="http://schemas.microsoft.com/office/powerpoint/2010/main">
    <mc:Choice Requires="p14">
      <p:transition spd="slow" p14:dur="2500" advTm="4000">
        <p:checker/>
      </p:transition>
    </mc:Choice>
    <mc:Fallback xmlns="">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3970" y="2047822"/>
            <a:ext cx="6977052" cy="3754874"/>
          </a:xfrm>
          <a:prstGeom prst="rect">
            <a:avLst/>
          </a:prstGeom>
          <a:noFill/>
        </p:spPr>
        <p:txBody>
          <a:bodyPr wrap="square" rtlCol="0">
            <a:spAutoFit/>
          </a:bodyPr>
          <a:lstStyle/>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一、请说出</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UML2.0</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支持的所有</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13</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种图中的任意五种</a:t>
            </a: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类图、组合结构图、构件图、部署图、对象图、包图、活动图、顺序图、通信图、交互概念图、计时图、用例图、状态机图</a:t>
            </a: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二、在</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StarUML</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中，最基本的管理单位是？并说出它的三种子元素。、</a:t>
            </a: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项目   模型、子系统、包</a:t>
            </a: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三、</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简要讲解一下正向工程与逆向工程</a:t>
            </a: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正向工程：从模型直接产生一个代码框架</a:t>
            </a: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逆向工程：分析</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java</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代码，然后将其转换到模型的类的过程</a:t>
            </a: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976153"/>
            <a:ext cx="2596136" cy="435131"/>
            <a:chOff x="3272008" y="732115"/>
            <a:chExt cx="2596136" cy="326348"/>
          </a:xfrm>
        </p:grpSpPr>
        <p:sp>
          <p:nvSpPr>
            <p:cNvPr id="7" name="TextBox 6"/>
            <p:cNvSpPr txBox="1"/>
            <p:nvPr/>
          </p:nvSpPr>
          <p:spPr>
            <a:xfrm>
              <a:off x="4339409" y="732115"/>
              <a:ext cx="468398" cy="300082"/>
            </a:xfrm>
            <a:prstGeom prst="rect">
              <a:avLst/>
            </a:prstGeom>
            <a:noFill/>
          </p:spPr>
          <p:txBody>
            <a:bodyPr wrap="none" rtlCol="0">
              <a:spAutoFit/>
            </a:bodyPr>
            <a:lstStyle/>
            <a:p>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Q </a:t>
              </a: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597212692"/>
      </p:ext>
    </p:extLst>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 calcmode="lin" valueType="num">
                                      <p:cBhvr additive="base">
                                        <p:cTn id="1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 calcmode="lin" valueType="num">
                                      <p:cBhvr additive="base">
                                        <p:cTn id="24"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12" end="12"/>
                                            </p:txEl>
                                          </p:spTgt>
                                        </p:tgtEl>
                                        <p:attrNameLst>
                                          <p:attrName>style.visibility</p:attrName>
                                        </p:attrNameLst>
                                      </p:cBhvr>
                                      <p:to>
                                        <p:strVal val="visible"/>
                                      </p:to>
                                    </p:set>
                                    <p:anim calcmode="lin" valueType="num">
                                      <p:cBhvr additive="base">
                                        <p:cTn id="28"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3340" y="2734469"/>
            <a:ext cx="6977052" cy="2031325"/>
          </a:xfrm>
          <a:prstGeom prst="rect">
            <a:avLst/>
          </a:prstGeom>
          <a:noFill/>
        </p:spPr>
        <p:txBody>
          <a:bodyPr wrap="square" rtlCol="0">
            <a:spAutoFit/>
          </a:bodyPr>
          <a:lstStyle/>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包含了很多图形，敏捷开发可能会少用一些（OOD部分），但是如果完全不用，开发过程中多少都会有点问题。下面几个问题大家可以考虑一下：软件由哪些角色在使用？他们的关系是什么？他们能做什么事情？想想在完成一个比较复杂的流程功能时，没有活动图那将是一个什么的结果？以上问题对于简单的软件是可以不用考虑的，但是对于比较复杂的企业级开发就是必须要考虑的。举例来说，我们要是一个比较复杂的流程，如果不画活动图，那我们如何来判断流程中是否存在瓶颈？流程中涉及哪些角色？非正常情况下流程应该怎么流转？如何这些不知道，开发出的软件肯定会出现问题的，因此，学好</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对于现阶段的我们来说真的十分重要</a:t>
            </a: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975306"/>
            <a:ext cx="2596136" cy="435977"/>
            <a:chOff x="3272008" y="731480"/>
            <a:chExt cx="2596136" cy="326983"/>
          </a:xfrm>
        </p:grpSpPr>
        <p:sp>
          <p:nvSpPr>
            <p:cNvPr id="7" name="TextBox 6"/>
            <p:cNvSpPr txBox="1"/>
            <p:nvPr/>
          </p:nvSpPr>
          <p:spPr>
            <a:xfrm>
              <a:off x="4110174" y="731480"/>
              <a:ext cx="954107" cy="300083"/>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结束语</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60583142"/>
      </p:ext>
    </p:extLst>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1130" y="2702296"/>
            <a:ext cx="6977052" cy="1631216"/>
          </a:xfrm>
          <a:prstGeom prst="rect">
            <a:avLst/>
          </a:prstGeom>
          <a:noFill/>
        </p:spPr>
        <p:txBody>
          <a:bodyPr wrap="square" rtlCol="0">
            <a:spAutoFit/>
          </a:bodyPr>
          <a:lstStyle/>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蒋立：学习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工具使用，对最终</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PPT</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提出建议</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——87</a:t>
            </a: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陆律宇：学习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工具使用，帮助组员安装工具</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——83</a:t>
            </a: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寿嘉能：学习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工具使用，制作</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PPT</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与修改</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——90</a:t>
            </a: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庄天杨：学习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工具使用，实际操作并截图</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——95</a:t>
            </a: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章轩华：学习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工具使用，实际操作并截图</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——85</a:t>
            </a:r>
          </a:p>
        </p:txBody>
      </p:sp>
      <p:grpSp>
        <p:nvGrpSpPr>
          <p:cNvPr id="6" name="组合 5"/>
          <p:cNvGrpSpPr/>
          <p:nvPr/>
        </p:nvGrpSpPr>
        <p:grpSpPr>
          <a:xfrm>
            <a:off x="3272008" y="975308"/>
            <a:ext cx="2596136" cy="435978"/>
            <a:chOff x="3272008" y="731480"/>
            <a:chExt cx="2596136" cy="326983"/>
          </a:xfrm>
        </p:grpSpPr>
        <p:sp>
          <p:nvSpPr>
            <p:cNvPr id="7" name="TextBox 6"/>
            <p:cNvSpPr txBox="1"/>
            <p:nvPr/>
          </p:nvSpPr>
          <p:spPr>
            <a:xfrm>
              <a:off x="4110174" y="731480"/>
              <a:ext cx="1210588" cy="300082"/>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绩效评定</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696885548"/>
      </p:ext>
    </p:extLst>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1028733"/>
            <a:ext cx="9144000" cy="5848933"/>
            <a:chOff x="0" y="771550"/>
            <a:chExt cx="9144000" cy="4386700"/>
          </a:xfrm>
        </p:grpSpPr>
        <p:sp>
          <p:nvSpPr>
            <p:cNvPr id="3" name="PA_KSO_Shape"/>
            <p:cNvSpPr/>
            <p:nvPr>
              <p:custDataLst>
                <p:tags r:id="rId7"/>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8"/>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2"/>
            </p:custDataLst>
          </p:nvPr>
        </p:nvSpPr>
        <p:spPr>
          <a:xfrm>
            <a:off x="3653383" y="2801290"/>
            <a:ext cx="2031325" cy="646331"/>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汇报完毕</a:t>
            </a:r>
          </a:p>
        </p:txBody>
      </p:sp>
      <p:grpSp>
        <p:nvGrpSpPr>
          <p:cNvPr id="12" name="组合 11"/>
          <p:cNvGrpSpPr/>
          <p:nvPr/>
        </p:nvGrpSpPr>
        <p:grpSpPr>
          <a:xfrm>
            <a:off x="2804690" y="4830923"/>
            <a:ext cx="3900083" cy="422280"/>
            <a:chOff x="3711841" y="3469887"/>
            <a:chExt cx="1580239" cy="316710"/>
          </a:xfrm>
        </p:grpSpPr>
        <p:sp>
          <p:nvSpPr>
            <p:cNvPr id="10" name="圆角矩形 9"/>
            <p:cNvSpPr/>
            <p:nvPr/>
          </p:nvSpPr>
          <p:spPr>
            <a:xfrm>
              <a:off x="3711841" y="3469887"/>
              <a:ext cx="1580239" cy="316710"/>
            </a:xfrm>
            <a:prstGeom prst="roundRect">
              <a:avLst>
                <a:gd name="adj" fmla="val 50000"/>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34950" y="3489742"/>
              <a:ext cx="1313431" cy="20774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汇报时间：</a:t>
              </a:r>
              <a:r>
                <a:rPr lang="en-US" altLang="zh-CN" sz="1200" dirty="0">
                  <a:latin typeface="微软雅黑" panose="020B0503020204020204" pitchFamily="34" charset="-122"/>
                  <a:ea typeface="微软雅黑" panose="020B0503020204020204" pitchFamily="34" charset="-122"/>
                </a:rPr>
                <a:t>2017</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11</a:t>
              </a:r>
              <a:r>
                <a:rPr lang="zh-CN" altLang="en-US" sz="1200" dirty="0">
                  <a:latin typeface="微软雅黑" panose="020B0503020204020204" pitchFamily="34" charset="-122"/>
                  <a:ea typeface="微软雅黑" panose="020B0503020204020204" pitchFamily="34" charset="-122"/>
                </a:rPr>
                <a:t>月    汇报人：</a:t>
              </a:r>
              <a:r>
                <a:rPr lang="en-US" altLang="zh-CN" sz="1200" dirty="0">
                  <a:latin typeface="微软雅黑" panose="020B0503020204020204" pitchFamily="34" charset="-122"/>
                  <a:ea typeface="微软雅黑" panose="020B0503020204020204" pitchFamily="34" charset="-122"/>
                </a:rPr>
                <a:t>G06</a:t>
              </a:r>
              <a:r>
                <a:rPr lang="zh-CN" altLang="en-US" sz="1200" dirty="0">
                  <a:latin typeface="微软雅黑" panose="020B0503020204020204" pitchFamily="34" charset="-122"/>
                  <a:ea typeface="微软雅黑" panose="020B0503020204020204" pitchFamily="34" charset="-122"/>
                </a:rPr>
                <a:t>小组</a:t>
              </a:r>
            </a:p>
          </p:txBody>
        </p:sp>
      </p:grpSp>
      <p:sp>
        <p:nvSpPr>
          <p:cNvPr id="25" name="PA_椭圆 10"/>
          <p:cNvSpPr/>
          <p:nvPr>
            <p:custDataLst>
              <p:tags r:id="rId3"/>
            </p:custDataLst>
          </p:nvPr>
        </p:nvSpPr>
        <p:spPr>
          <a:xfrm>
            <a:off x="2804689" y="1124745"/>
            <a:ext cx="920081" cy="1226775"/>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4"/>
            </p:custDataLst>
          </p:nvPr>
        </p:nvSpPr>
        <p:spPr>
          <a:xfrm>
            <a:off x="2248347" y="4244747"/>
            <a:ext cx="324294" cy="432392"/>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5"/>
            </p:custDataLst>
          </p:nvPr>
        </p:nvSpPr>
        <p:spPr>
          <a:xfrm>
            <a:off x="1887428" y="2009972"/>
            <a:ext cx="683012" cy="910683"/>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6"/>
            </p:custDataLst>
          </p:nvPr>
        </p:nvSpPr>
        <p:spPr>
          <a:xfrm>
            <a:off x="1719483" y="3347573"/>
            <a:ext cx="493119" cy="657492"/>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0842339"/>
      </p:ext>
    </p:extLst>
  </p:cSld>
  <p:clrMapOvr>
    <a:masterClrMapping/>
  </p:clrMapOvr>
  <p:transition spd="slow" advTm="2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1625766" cy="369332"/>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建模工具</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PA_矩形 5"/>
          <p:cNvSpPr/>
          <p:nvPr>
            <p:custDataLst>
              <p:tags r:id="rId3"/>
            </p:custDataLst>
          </p:nvPr>
        </p:nvSpPr>
        <p:spPr>
          <a:xfrm>
            <a:off x="971601" y="2331604"/>
            <a:ext cx="3620235" cy="3591185"/>
          </a:xfrm>
          <a:prstGeom prst="rect">
            <a:avLst/>
          </a:prstGeom>
          <a:blipFill>
            <a:blip r:embed="rId1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004130" y="2181014"/>
            <a:ext cx="3943189" cy="3344260"/>
            <a:chOff x="5004048" y="1635646"/>
            <a:chExt cx="3240498" cy="2032087"/>
          </a:xfrm>
        </p:grpSpPr>
        <p:sp>
          <p:nvSpPr>
            <p:cNvPr id="7" name="PA_文本框 6"/>
            <p:cNvSpPr txBox="1"/>
            <p:nvPr>
              <p:custDataLst>
                <p:tags r:id="rId5"/>
              </p:custDataLst>
            </p:nvPr>
          </p:nvSpPr>
          <p:spPr>
            <a:xfrm>
              <a:off x="5008858" y="1945588"/>
              <a:ext cx="3235550" cy="280523"/>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简单的来说，模型就是现实的简化。航模大赛，一个个的航模，其实就是对实际生活中的航船的简化再造。</a:t>
              </a:r>
            </a:p>
          </p:txBody>
        </p:sp>
        <p:sp>
          <p:nvSpPr>
            <p:cNvPr id="8" name="PA_文本框 7"/>
            <p:cNvSpPr txBox="1"/>
            <p:nvPr>
              <p:custDataLst>
                <p:tags r:id="rId6"/>
              </p:custDataLst>
            </p:nvPr>
          </p:nvSpPr>
          <p:spPr>
            <a:xfrm>
              <a:off x="5004048" y="1635646"/>
              <a:ext cx="1402080" cy="205717"/>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什么是模型？</a:t>
              </a:r>
            </a:p>
          </p:txBody>
        </p:sp>
        <p:sp>
          <p:nvSpPr>
            <p:cNvPr id="9" name="PA_文本框 11"/>
            <p:cNvSpPr txBox="1"/>
            <p:nvPr>
              <p:custDataLst>
                <p:tags r:id="rId7"/>
              </p:custDataLst>
            </p:nvPr>
          </p:nvSpPr>
          <p:spPr>
            <a:xfrm>
              <a:off x="5008996" y="2938372"/>
              <a:ext cx="3235550" cy="729361"/>
            </a:xfrm>
            <a:prstGeom prst="rect">
              <a:avLst/>
            </a:prstGeom>
            <a:noFill/>
          </p:spPr>
          <p:txBody>
            <a:bodyPr wrap="square" rtlCol="0">
              <a:spAutoFit/>
            </a:bodyPr>
            <a:lstStyle/>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建模的好处有很多，简单来说，可以概括为以下四点：</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一、有助于按照现实或者实际情况进行直观的描述。 </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二、能够规定软件或者模型的结构，行为，属性。 </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三、能够指导软件构造的模板。 </a:t>
              </a: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四、对决策进行文档化 </a:t>
              </a:r>
            </a:p>
          </p:txBody>
        </p:sp>
        <p:sp>
          <p:nvSpPr>
            <p:cNvPr id="10" name="PA_文本框 12"/>
            <p:cNvSpPr txBox="1"/>
            <p:nvPr>
              <p:custDataLst>
                <p:tags r:id="rId8"/>
              </p:custDataLst>
            </p:nvPr>
          </p:nvSpPr>
          <p:spPr>
            <a:xfrm>
              <a:off x="5004431" y="2664960"/>
              <a:ext cx="2418080" cy="205717"/>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为什么要用</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建模？</a:t>
              </a:r>
            </a:p>
          </p:txBody>
        </p:sp>
      </p:grpSp>
      <p:sp>
        <p:nvSpPr>
          <p:cNvPr id="13" name="PA_文本框 14"/>
          <p:cNvSpPr txBox="1"/>
          <p:nvPr>
            <p:custDataLst>
              <p:tags r:id="rId4"/>
            </p:custDataLst>
          </p:nvPr>
        </p:nvSpPr>
        <p:spPr>
          <a:xfrm>
            <a:off x="876452" y="1182040"/>
            <a:ext cx="7367956" cy="492443"/>
          </a:xfrm>
          <a:prstGeom prst="rect">
            <a:avLst/>
          </a:prstGeom>
          <a:noFill/>
        </p:spPr>
        <p:txBody>
          <a:bodyPr wrap="square" rtlCol="0">
            <a:spAutoFit/>
          </a:bodyPr>
          <a:lstStyle/>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首先，UML的一种面向对象的建模语言，通过上次翻转课堂，相信大家都对</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有了相应的了解。这次翻转课堂我们主要讲的就是</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的一种建模工具</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p>
        </p:txBody>
      </p:sp>
    </p:spTree>
    <p:extLst>
      <p:ext uri="{BB962C8B-B14F-4D97-AF65-F5344CB8AC3E}">
        <p14:creationId xmlns:p14="http://schemas.microsoft.com/office/powerpoint/2010/main" val="449159326"/>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500"/>
                                        <p:tgtEl>
                                          <p:spTgt spid="13"/>
                                        </p:tgtEl>
                                      </p:cBhvr>
                                    </p:animEffect>
                                  </p:childTnLst>
                                </p:cTn>
                              </p:par>
                              <p:par>
                                <p:cTn id="14" presetID="5" presetClass="entr" presetSubtype="5" fill="hold" grpId="0" nodeType="withEffect">
                                  <p:stCondLst>
                                    <p:cond delay="2000"/>
                                  </p:stCondLst>
                                  <p:childTnLst>
                                    <p:set>
                                      <p:cBhvr>
                                        <p:cTn id="15" dur="1" fill="hold">
                                          <p:stCondLst>
                                            <p:cond delay="0"/>
                                          </p:stCondLst>
                                        </p:cTn>
                                        <p:tgtEl>
                                          <p:spTgt spid="5"/>
                                        </p:tgtEl>
                                        <p:attrNameLst>
                                          <p:attrName>style.visibility</p:attrName>
                                        </p:attrNameLst>
                                      </p:cBhvr>
                                      <p:to>
                                        <p:strVal val="visible"/>
                                      </p:to>
                                    </p:set>
                                    <p:animEffect transition="in" filter="checkerboard(down)">
                                      <p:cBhvr>
                                        <p:cTn id="16" dur="500"/>
                                        <p:tgtEl>
                                          <p:spTgt spid="5"/>
                                        </p:tgtEl>
                                      </p:cBhvr>
                                    </p:animEffect>
                                  </p:childTnLst>
                                </p:cTn>
                              </p:par>
                              <p:par>
                                <p:cTn id="17" presetID="22" presetClass="entr" presetSubtype="8" fill="hold" nodeType="withEffect">
                                  <p:stCondLst>
                                    <p:cond delay="25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3241593" cy="369332"/>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最出名与常用的</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建模工具</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A_文本框 14"/>
          <p:cNvSpPr txBox="1"/>
          <p:nvPr>
            <p:custDataLst>
              <p:tags r:id="rId3"/>
            </p:custDataLst>
          </p:nvPr>
        </p:nvSpPr>
        <p:spPr>
          <a:xfrm>
            <a:off x="876452" y="1182041"/>
            <a:ext cx="7367956" cy="1600438"/>
          </a:xfrm>
          <a:prstGeom prst="rect">
            <a:avLst/>
          </a:prstGeom>
          <a:noFill/>
        </p:spPr>
        <p:txBody>
          <a:bodyPr wrap="square" rtlCol="0">
            <a:spAutoFit/>
          </a:bodyPr>
          <a:lstStyle/>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说到建模工具，就不得不简要的提一下</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Rational Rose</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p>
          <a:p>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Rational Rose是Rational公司出品的一种面向对象的统一建模语言的可视化建模工具。用于可视化建模和公司级水平软件应用的组件构造。</a:t>
            </a: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就像一个戏剧导演设计一个剧本一样，一个软件设计师使用Rational Rose，以演员（数字）、使用拖放式符号的程序表中的有用的案例元素（椭圆）、目标（矩形）和消息/关系（箭头）设计各种类，来创造（模型）一个应用的框架。当程序表被创建时，Rational Rose记录下这个程序表然后以设计师选择的C++， Visual Basic，Java， Oracle8，CORBA或者数据定义语言（Data Definition Language）来产生代码。</a:t>
            </a:r>
          </a:p>
        </p:txBody>
      </p:sp>
      <p:sp>
        <p:nvSpPr>
          <p:cNvPr id="4" name="文本框 3"/>
          <p:cNvSpPr txBox="1"/>
          <p:nvPr/>
        </p:nvSpPr>
        <p:spPr>
          <a:xfrm>
            <a:off x="953136" y="4864947"/>
            <a:ext cx="5128895" cy="923330"/>
          </a:xfrm>
          <a:prstGeom prst="rect">
            <a:avLst/>
          </a:prstGeom>
          <a:noFill/>
        </p:spPr>
        <p:txBody>
          <a:bodyPr wrap="square" rtlCol="0" anchor="t">
            <a:spAutoFit/>
          </a:bodyPr>
          <a:lstStyle/>
          <a:p>
            <a:r>
              <a:rPr lang="en-US" altLang="zh-CN">
                <a:solidFill>
                  <a:srgbClr val="FF0000"/>
                </a:solidFill>
              </a:rPr>
              <a:t>*</a:t>
            </a:r>
            <a:r>
              <a:rPr lang="zh-CN" altLang="en-US">
                <a:solidFill>
                  <a:srgbClr val="FF0000"/>
                </a:solidFill>
              </a:rPr>
              <a:t>Rose现在已经退出市场，不过仍有一些公司在使用。IBM推出了Rational Software Architect来替代Rational Rose。</a:t>
            </a:r>
          </a:p>
        </p:txBody>
      </p:sp>
    </p:spTree>
    <p:extLst>
      <p:ext uri="{BB962C8B-B14F-4D97-AF65-F5344CB8AC3E}">
        <p14:creationId xmlns:p14="http://schemas.microsoft.com/office/powerpoint/2010/main" val="416460889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527435" y="2509542"/>
            <a:ext cx="2612385" cy="828062"/>
            <a:chOff x="5185929" y="1491630"/>
            <a:chExt cx="2612385" cy="621046"/>
          </a:xfrm>
        </p:grpSpPr>
        <p:sp>
          <p:nvSpPr>
            <p:cNvPr id="5" name="PA_文本框 24"/>
            <p:cNvSpPr txBox="1"/>
            <p:nvPr>
              <p:custDataLst>
                <p:tags r:id="rId8"/>
              </p:custDataLst>
            </p:nvPr>
          </p:nvSpPr>
          <p:spPr>
            <a:xfrm>
              <a:off x="5975379" y="1617487"/>
              <a:ext cx="1822935" cy="484748"/>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的安装</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2"/>
            </p:custDataLst>
          </p:nvPr>
        </p:nvGrpSpPr>
        <p:grpSpPr>
          <a:xfrm>
            <a:off x="4201538" y="1585468"/>
            <a:ext cx="2357165" cy="828061"/>
            <a:chOff x="4860032" y="798576"/>
            <a:chExt cx="2357165" cy="621046"/>
          </a:xfrm>
        </p:grpSpPr>
        <p:sp>
          <p:nvSpPr>
            <p:cNvPr id="4" name="PA_文本框 23"/>
            <p:cNvSpPr txBox="1"/>
            <p:nvPr>
              <p:custDataLst>
                <p:tags r:id="rId7"/>
              </p:custDataLst>
            </p:nvPr>
          </p:nvSpPr>
          <p:spPr>
            <a:xfrm>
              <a:off x="5625094" y="924432"/>
              <a:ext cx="1592103" cy="276999"/>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StarUML</a:t>
              </a: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3"/>
            </p:custDataLst>
          </p:nvPr>
        </p:nvGrpSpPr>
        <p:grpSpPr>
          <a:xfrm>
            <a:off x="4644425" y="3510160"/>
            <a:ext cx="2817815" cy="828061"/>
            <a:chOff x="5302919" y="2242095"/>
            <a:chExt cx="2817815" cy="621046"/>
          </a:xfrm>
        </p:grpSpPr>
        <p:sp>
          <p:nvSpPr>
            <p:cNvPr id="6" name="PA_文本框 25"/>
            <p:cNvSpPr txBox="1"/>
            <p:nvPr>
              <p:custDataLst>
                <p:tags r:id="rId6"/>
              </p:custDataLst>
            </p:nvPr>
          </p:nvSpPr>
          <p:spPr>
            <a:xfrm>
              <a:off x="6066967" y="2367952"/>
              <a:ext cx="2053767" cy="276999"/>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使用</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建模</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29" name="PA_组合 28"/>
          <p:cNvGrpSpPr/>
          <p:nvPr>
            <p:custDataLst>
              <p:tags r:id="rId4"/>
            </p:custDataLst>
          </p:nvPr>
        </p:nvGrpSpPr>
        <p:grpSpPr>
          <a:xfrm>
            <a:off x="1475656" y="2050872"/>
            <a:ext cx="2074386" cy="2765848"/>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5"/>
              </p:custDataLst>
            </p:nvPr>
          </p:nvSpPr>
          <p:spPr>
            <a:xfrm>
              <a:off x="1594745" y="2137120"/>
              <a:ext cx="1836208" cy="623248"/>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28476481"/>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1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1028733"/>
            <a:ext cx="9144000" cy="5848933"/>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2544410"/>
            <a:ext cx="2771913" cy="584775"/>
          </a:xfrm>
          <a:prstGeom prst="rect">
            <a:avLst/>
          </a:prstGeom>
          <a:noFill/>
        </p:spPr>
        <p:txBody>
          <a:bodyPr wrap="none" rtlCol="0">
            <a:spAutoFit/>
          </a:bodyPr>
          <a:lstStyle/>
          <a:p>
            <a:pPr algn="l"/>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 UML</a:t>
            </a:r>
          </a:p>
        </p:txBody>
      </p:sp>
      <p:grpSp>
        <p:nvGrpSpPr>
          <p:cNvPr id="7" name="PA_组合 6"/>
          <p:cNvGrpSpPr/>
          <p:nvPr>
            <p:custDataLst>
              <p:tags r:id="rId3"/>
            </p:custDataLst>
          </p:nvPr>
        </p:nvGrpSpPr>
        <p:grpSpPr>
          <a:xfrm>
            <a:off x="3055714" y="2259438"/>
            <a:ext cx="1012231" cy="134964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473062814"/>
      </p:ext>
    </p:extLst>
  </p:cSld>
  <p:clrMapOvr>
    <a:masterClrMapping/>
  </p:clrMapOvr>
  <mc:AlternateContent xmlns:mc="http://schemas.openxmlformats.org/markup-compatibility/2006" xmlns:p14="http://schemas.microsoft.com/office/powerpoint/2010/main">
    <mc:Choice Requires="p14">
      <p:transition spd="med" p14:dur="700" advTm="1500">
        <p:fade/>
      </p:transition>
    </mc:Choice>
    <mc:Fallback xmlns="">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646331" cy="369332"/>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22705" y="1350434"/>
            <a:ext cx="6903720" cy="461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StarUML是一款开放源码的UML开发工具，是由韩国公司主导开发出来的产品，可以直接到StarUML网站下载。可以用来创建UML类图。</a:t>
            </a:r>
          </a:p>
        </p:txBody>
      </p:sp>
      <p:sp>
        <p:nvSpPr>
          <p:cNvPr id="9" name="PA_文本框 6"/>
          <p:cNvSpPr txBox="1"/>
          <p:nvPr>
            <p:custDataLst>
              <p:tags r:id="rId4"/>
            </p:custDataLst>
          </p:nvPr>
        </p:nvSpPr>
        <p:spPr>
          <a:xfrm>
            <a:off x="1322705" y="2343574"/>
            <a:ext cx="2029460" cy="138499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StarUML(简称SU)，是一种创建UML类图，生成类图和其他类型的统一建模语言(UML)图表的工具。StarUML是一个开源项目之一发展快、灵活、可扩展性强.</a:t>
            </a:r>
          </a:p>
        </p:txBody>
      </p:sp>
      <p:grpSp>
        <p:nvGrpSpPr>
          <p:cNvPr id="11" name="PA_组合 6"/>
          <p:cNvGrpSpPr/>
          <p:nvPr>
            <p:custDataLst>
              <p:tags r:id="rId5"/>
            </p:custDataLst>
          </p:nvPr>
        </p:nvGrpSpPr>
        <p:grpSpPr>
          <a:xfrm>
            <a:off x="511424" y="1477512"/>
            <a:ext cx="938032" cy="1250709"/>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78404" y="2472267"/>
            <a:ext cx="938032" cy="1250709"/>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4" name="图片 3"/>
          <p:cNvPicPr>
            <a:picLocks noChangeAspect="1"/>
          </p:cNvPicPr>
          <p:nvPr/>
        </p:nvPicPr>
        <p:blipFill>
          <a:blip r:embed="rId9"/>
          <a:stretch>
            <a:fillRect/>
          </a:stretch>
        </p:blipFill>
        <p:spPr>
          <a:xfrm>
            <a:off x="3484246" y="2343573"/>
            <a:ext cx="5337175" cy="4246880"/>
          </a:xfrm>
          <a:prstGeom prst="rect">
            <a:avLst/>
          </a:prstGeom>
        </p:spPr>
      </p:pic>
    </p:spTree>
    <p:extLst>
      <p:ext uri="{BB962C8B-B14F-4D97-AF65-F5344CB8AC3E}">
        <p14:creationId xmlns:p14="http://schemas.microsoft.com/office/powerpoint/2010/main" val="1423913576"/>
      </p:ext>
    </p:extLst>
  </p:cSld>
  <p:clrMapOvr>
    <a:masterClrMapping/>
  </p:clrMapOvr>
  <mc:AlternateContent xmlns:mc="http://schemas.openxmlformats.org/markup-compatibility/2006" xmlns:p14="http://schemas.microsoft.com/office/powerpoint/2010/main">
    <mc:Choice Requires="p14">
      <p:transition spd="slow" p14:dur="3000" advTm="5000">
        <p14:shre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646331" cy="369332"/>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特点</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55090" y="971127"/>
            <a:ext cx="7477760" cy="892552"/>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可绘制</a:t>
            </a:r>
            <a:r>
              <a:rPr lang="en-US" altLang="zh-CN"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中的常用图</a:t>
            </a: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UML2.0</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分为两大类：结构图和行为图总计共</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13</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中途，结构图对于用系统的静态结构建模，包括类图、组合结构图、构件图、部署图、对象图和包图；行为图用于对系统的动态行为建模，包括示例图、交互图（顺序图、通信图、交互概览图、计时图）、活动图和状态机图。</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可支持这些图的绘制</a:t>
            </a:r>
          </a:p>
        </p:txBody>
      </p:sp>
      <p:sp>
        <p:nvSpPr>
          <p:cNvPr id="9" name="PA_文本框 6"/>
          <p:cNvSpPr txBox="1"/>
          <p:nvPr>
            <p:custDataLst>
              <p:tags r:id="rId4"/>
            </p:custDataLst>
          </p:nvPr>
        </p:nvSpPr>
        <p:spPr>
          <a:xfrm>
            <a:off x="1344930" y="2373207"/>
            <a:ext cx="6088380" cy="52322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完全免费</a:t>
            </a: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StarUML是一套开放源码的软件，不仅免费自由下载，连代码都免费开放。</a:t>
            </a:r>
          </a:p>
        </p:txBody>
      </p:sp>
      <p:grpSp>
        <p:nvGrpSpPr>
          <p:cNvPr id="11" name="PA_组合 6"/>
          <p:cNvGrpSpPr/>
          <p:nvPr>
            <p:custDataLst>
              <p:tags r:id="rId5"/>
            </p:custDataLst>
          </p:nvPr>
        </p:nvGrpSpPr>
        <p:grpSpPr>
          <a:xfrm>
            <a:off x="469514" y="1151546"/>
            <a:ext cx="938032" cy="1250709"/>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68879" y="2388447"/>
            <a:ext cx="938032" cy="1250709"/>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6" name="PA_文本框 6"/>
          <p:cNvSpPr txBox="1"/>
          <p:nvPr>
            <p:custDataLst>
              <p:tags r:id="rId7"/>
            </p:custDataLst>
          </p:nvPr>
        </p:nvSpPr>
        <p:spPr>
          <a:xfrm>
            <a:off x="1344930" y="3460327"/>
            <a:ext cx="7799070" cy="52322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多种格式</a:t>
            </a: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StarUML遵守</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UML的语法规则，不支持违反语法的动作</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可导出JPG、JPEG、BMP、EMF和WMF等格式的影像文件</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p>
        </p:txBody>
      </p:sp>
      <p:grpSp>
        <p:nvGrpSpPr>
          <p:cNvPr id="7" name="PA_组合 7"/>
          <p:cNvGrpSpPr/>
          <p:nvPr>
            <p:custDataLst>
              <p:tags r:id="rId8"/>
            </p:custDataLst>
          </p:nvPr>
        </p:nvGrpSpPr>
        <p:grpSpPr>
          <a:xfrm>
            <a:off x="468244" y="3591560"/>
            <a:ext cx="938032" cy="1250709"/>
            <a:chOff x="4102984" y="2467893"/>
            <a:chExt cx="938032" cy="938032"/>
          </a:xfrm>
        </p:grpSpPr>
        <p:sp>
          <p:nvSpPr>
            <p:cNvPr id="10" name="饼形 9"/>
            <p:cNvSpPr/>
            <p:nvPr/>
          </p:nvSpPr>
          <p:spPr>
            <a:xfrm rot="18000000">
              <a:off x="4102984" y="2467893"/>
              <a:ext cx="938032" cy="938032"/>
            </a:xfrm>
            <a:prstGeom prst="pie">
              <a:avLst>
                <a:gd name="adj1" fmla="val 16200000"/>
                <a:gd name="adj2" fmla="val 180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文本框 4506"/>
            <p:cNvSpPr txBox="1"/>
            <p:nvPr/>
          </p:nvSpPr>
          <p:spPr>
            <a:xfrm>
              <a:off x="4328985" y="2517471"/>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PA_文本框 6"/>
          <p:cNvSpPr txBox="1"/>
          <p:nvPr>
            <p:custDataLst>
              <p:tags r:id="rId9"/>
            </p:custDataLst>
          </p:nvPr>
        </p:nvSpPr>
        <p:spPr>
          <a:xfrm>
            <a:off x="1344930" y="4616027"/>
            <a:ext cx="6170930" cy="1077218"/>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双向工程</a:t>
            </a: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a:t>
            </a:r>
          </a:p>
        </p:txBody>
      </p:sp>
      <p:grpSp>
        <p:nvGrpSpPr>
          <p:cNvPr id="20" name="PA_组合 7"/>
          <p:cNvGrpSpPr/>
          <p:nvPr>
            <p:custDataLst>
              <p:tags r:id="rId10"/>
            </p:custDataLst>
          </p:nvPr>
        </p:nvGrpSpPr>
        <p:grpSpPr>
          <a:xfrm>
            <a:off x="465704" y="5001260"/>
            <a:ext cx="938032" cy="1250709"/>
            <a:chOff x="4102984" y="2467893"/>
            <a:chExt cx="938032" cy="938032"/>
          </a:xfrm>
        </p:grpSpPr>
        <p:sp>
          <p:nvSpPr>
            <p:cNvPr id="21" name="饼形 20"/>
            <p:cNvSpPr/>
            <p:nvPr/>
          </p:nvSpPr>
          <p:spPr>
            <a:xfrm rot="18000000">
              <a:off x="4102984" y="2467893"/>
              <a:ext cx="938032" cy="938032"/>
            </a:xfrm>
            <a:prstGeom prst="pie">
              <a:avLst>
                <a:gd name="adj1" fmla="val 16200000"/>
                <a:gd name="adj2" fmla="val 1800000"/>
              </a:avLst>
            </a:pr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文本框 4506"/>
            <p:cNvSpPr txBox="1"/>
            <p:nvPr/>
          </p:nvSpPr>
          <p:spPr>
            <a:xfrm>
              <a:off x="4328985" y="2517471"/>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595582666"/>
      </p:ext>
    </p:extLst>
  </p:cSld>
  <p:clrMapOvr>
    <a:masterClrMapping/>
  </p:clrMapOvr>
  <mc:AlternateContent xmlns:mc="http://schemas.openxmlformats.org/markup-compatibility/2006" xmlns:p14="http://schemas.microsoft.com/office/powerpoint/2010/main">
    <mc:Choice Requires="p14">
      <p:transition spd="slow" p14:dur="3000" advTm="5000">
        <p14:shre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 presetClass="entr" presetSubtype="6" fill="hold" nodeType="withEffect">
                                  <p:stCondLst>
                                    <p:cond delay="3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35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grpId="0" nodeType="withEffect">
                                  <p:stCondLst>
                                    <p:cond delay="350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 presetClass="entr" presetSubtype="6" fill="hold" nodeType="withEffect">
                                  <p:stCondLst>
                                    <p:cond delay="30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6"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81167"/>
            <a:ext cx="646331" cy="369332"/>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特点</a:t>
            </a:r>
          </a:p>
        </p:txBody>
      </p:sp>
      <p:cxnSp>
        <p:nvCxnSpPr>
          <p:cNvPr id="3" name="PA_直接连接符 7"/>
          <p:cNvCxnSpPr/>
          <p:nvPr>
            <p:custDataLst>
              <p:tags r:id="rId2"/>
            </p:custDataLst>
          </p:nvPr>
        </p:nvCxnSpPr>
        <p:spPr>
          <a:xfrm>
            <a:off x="1043608" y="772127"/>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55090" y="971127"/>
            <a:ext cx="7477760" cy="707886"/>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支持XMI</a:t>
            </a: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StarUML接受XMI 1.1、1.2和1.3版的导入导出。XMI是一种以XML为基础的交换格式，用以交换不同开发工具所生成的UML模型。</a:t>
            </a:r>
          </a:p>
        </p:txBody>
      </p:sp>
      <p:sp>
        <p:nvSpPr>
          <p:cNvPr id="9" name="PA_文本框 6"/>
          <p:cNvSpPr txBox="1"/>
          <p:nvPr>
            <p:custDataLst>
              <p:tags r:id="rId4"/>
            </p:custDataLst>
          </p:nvPr>
        </p:nvSpPr>
        <p:spPr>
          <a:xfrm>
            <a:off x="1355091" y="2631441"/>
            <a:ext cx="7327265" cy="707886"/>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导入Rose文件</a:t>
            </a: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StarUML可以读取Rational Rose生成的文件，让原先Rose的用户可以转而使用免费的StarUML。早期，Rational Rose是市场占有率最高的UML开发工具，同时也是相当昂贵的工具。</a:t>
            </a:r>
          </a:p>
        </p:txBody>
      </p:sp>
      <p:grpSp>
        <p:nvGrpSpPr>
          <p:cNvPr id="11" name="PA_组合 6"/>
          <p:cNvGrpSpPr/>
          <p:nvPr>
            <p:custDataLst>
              <p:tags r:id="rId5"/>
            </p:custDataLst>
          </p:nvPr>
        </p:nvGrpSpPr>
        <p:grpSpPr>
          <a:xfrm>
            <a:off x="469514" y="1151546"/>
            <a:ext cx="938032" cy="1250709"/>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70149" y="2905760"/>
            <a:ext cx="938032" cy="1250709"/>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6" name="PA_文本框 6"/>
          <p:cNvSpPr txBox="1"/>
          <p:nvPr>
            <p:custDataLst>
              <p:tags r:id="rId7"/>
            </p:custDataLst>
          </p:nvPr>
        </p:nvSpPr>
        <p:spPr>
          <a:xfrm>
            <a:off x="1355090" y="4573693"/>
            <a:ext cx="7799070" cy="892552"/>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多种格式</a:t>
            </a: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支持23种GoF模式(Pattern)，以及3种EJB模式。GoF模式出自于Erich Gamma等4人合著的Design Patterns：Elements of Reusable Object-Oriented Software一书，其内列出了23种软件模式，可解决软件设计上的特定问题。StarUML也支持3种常用的EJB模式，分别为EntityEJB、MessageDrivenEJB、SessionEJB。</a:t>
            </a:r>
          </a:p>
        </p:txBody>
      </p:sp>
      <p:grpSp>
        <p:nvGrpSpPr>
          <p:cNvPr id="7" name="PA_组合 7"/>
          <p:cNvGrpSpPr/>
          <p:nvPr>
            <p:custDataLst>
              <p:tags r:id="rId8"/>
            </p:custDataLst>
          </p:nvPr>
        </p:nvGrpSpPr>
        <p:grpSpPr>
          <a:xfrm>
            <a:off x="468244" y="4802294"/>
            <a:ext cx="938032" cy="1250709"/>
            <a:chOff x="4102984" y="2467893"/>
            <a:chExt cx="938032" cy="938032"/>
          </a:xfrm>
        </p:grpSpPr>
        <p:sp>
          <p:nvSpPr>
            <p:cNvPr id="10" name="饼形 9"/>
            <p:cNvSpPr/>
            <p:nvPr/>
          </p:nvSpPr>
          <p:spPr>
            <a:xfrm rot="18000000">
              <a:off x="4102984" y="2467893"/>
              <a:ext cx="938032" cy="938032"/>
            </a:xfrm>
            <a:prstGeom prst="pie">
              <a:avLst>
                <a:gd name="adj1" fmla="val 16200000"/>
                <a:gd name="adj2" fmla="val 180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文本框 4506"/>
            <p:cNvSpPr txBox="1"/>
            <p:nvPr/>
          </p:nvSpPr>
          <p:spPr>
            <a:xfrm>
              <a:off x="4328985" y="2517471"/>
              <a:ext cx="486030" cy="300083"/>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512513903"/>
      </p:ext>
    </p:extLst>
  </p:cSld>
  <p:clrMapOvr>
    <a:masterClrMapping/>
  </p:clrMapOvr>
  <mc:AlternateContent xmlns:mc="http://schemas.openxmlformats.org/markup-compatibility/2006" xmlns:p14="http://schemas.microsoft.com/office/powerpoint/2010/main">
    <mc:Choice Requires="p14">
      <p:transition spd="slow" p14:dur="3000" advTm="5000">
        <p14:shre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 presetClass="entr" presetSubtype="6" fill="hold" nodeType="withEffect">
                                  <p:stCondLst>
                                    <p:cond delay="3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35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PA" val="v3.0.1"/>
</p:tagLst>
</file>

<file path=ppt/tags/tag101.xml><?xml version="1.0" encoding="utf-8"?>
<p:tagLst xmlns:a="http://schemas.openxmlformats.org/drawingml/2006/main" xmlns:r="http://schemas.openxmlformats.org/officeDocument/2006/relationships" xmlns:p="http://schemas.openxmlformats.org/presentationml/2006/main">
  <p:tag name="PA" val="v3.0.1"/>
</p:tagLst>
</file>

<file path=ppt/tags/tag102.xml><?xml version="1.0" encoding="utf-8"?>
<p:tagLst xmlns:a="http://schemas.openxmlformats.org/drawingml/2006/main" xmlns:r="http://schemas.openxmlformats.org/officeDocument/2006/relationships" xmlns:p="http://schemas.openxmlformats.org/presentationml/2006/main">
  <p:tag name="PA" val="v3.0.1"/>
</p:tagLst>
</file>

<file path=ppt/tags/tag103.xml><?xml version="1.0" encoding="utf-8"?>
<p:tagLst xmlns:a="http://schemas.openxmlformats.org/drawingml/2006/main" xmlns:r="http://schemas.openxmlformats.org/officeDocument/2006/relationships" xmlns:p="http://schemas.openxmlformats.org/presentationml/2006/main">
  <p:tag name="PA" val="v3.0.1"/>
</p:tagLst>
</file>

<file path=ppt/tags/tag104.xml><?xml version="1.0" encoding="utf-8"?>
<p:tagLst xmlns:a="http://schemas.openxmlformats.org/drawingml/2006/main" xmlns:r="http://schemas.openxmlformats.org/officeDocument/2006/relationships" xmlns:p="http://schemas.openxmlformats.org/presentationml/2006/main">
  <p:tag name="PA" val="v3.0.1"/>
</p:tagLst>
</file>

<file path=ppt/tags/tag105.xml><?xml version="1.0" encoding="utf-8"?>
<p:tagLst xmlns:a="http://schemas.openxmlformats.org/drawingml/2006/main" xmlns:r="http://schemas.openxmlformats.org/officeDocument/2006/relationships" xmlns:p="http://schemas.openxmlformats.org/presentationml/2006/main">
  <p:tag name="PA" val="v3.0.1"/>
</p:tagLst>
</file>

<file path=ppt/tags/tag106.xml><?xml version="1.0" encoding="utf-8"?>
<p:tagLst xmlns:a="http://schemas.openxmlformats.org/drawingml/2006/main" xmlns:r="http://schemas.openxmlformats.org/officeDocument/2006/relationships" xmlns:p="http://schemas.openxmlformats.org/presentationml/2006/main">
  <p:tag name="PA" val="v3.0.1"/>
</p:tagLst>
</file>

<file path=ppt/tags/tag107.xml><?xml version="1.0" encoding="utf-8"?>
<p:tagLst xmlns:a="http://schemas.openxmlformats.org/drawingml/2006/main" xmlns:r="http://schemas.openxmlformats.org/officeDocument/2006/relationships" xmlns:p="http://schemas.openxmlformats.org/presentationml/2006/main">
  <p:tag name="PA" val="v3.0.1"/>
</p:tagLst>
</file>

<file path=ppt/tags/tag108.xml><?xml version="1.0" encoding="utf-8"?>
<p:tagLst xmlns:a="http://schemas.openxmlformats.org/drawingml/2006/main" xmlns:r="http://schemas.openxmlformats.org/officeDocument/2006/relationships" xmlns:p="http://schemas.openxmlformats.org/presentationml/2006/main">
  <p:tag name="PA" val="v3.0.1"/>
</p:tagLst>
</file>

<file path=ppt/tags/tag109.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10.xml><?xml version="1.0" encoding="utf-8"?>
<p:tagLst xmlns:a="http://schemas.openxmlformats.org/drawingml/2006/main" xmlns:r="http://schemas.openxmlformats.org/officeDocument/2006/relationships" xmlns:p="http://schemas.openxmlformats.org/presentationml/2006/main">
  <p:tag name="PA" val="v3.0.1"/>
</p:tagLst>
</file>

<file path=ppt/tags/tag111.xml><?xml version="1.0" encoding="utf-8"?>
<p:tagLst xmlns:a="http://schemas.openxmlformats.org/drawingml/2006/main" xmlns:r="http://schemas.openxmlformats.org/officeDocument/2006/relationships" xmlns:p="http://schemas.openxmlformats.org/presentationml/2006/main">
  <p:tag name="PA" val="v3.0.1"/>
</p:tagLst>
</file>

<file path=ppt/tags/tag112.xml><?xml version="1.0" encoding="utf-8"?>
<p:tagLst xmlns:a="http://schemas.openxmlformats.org/drawingml/2006/main" xmlns:r="http://schemas.openxmlformats.org/officeDocument/2006/relationships" xmlns:p="http://schemas.openxmlformats.org/presentationml/2006/main">
  <p:tag name="PA" val="v3.0.1"/>
</p:tagLst>
</file>

<file path=ppt/tags/tag113.xml><?xml version="1.0" encoding="utf-8"?>
<p:tagLst xmlns:a="http://schemas.openxmlformats.org/drawingml/2006/main" xmlns:r="http://schemas.openxmlformats.org/officeDocument/2006/relationships" xmlns:p="http://schemas.openxmlformats.org/presentationml/2006/main">
  <p:tag name="PA" val="v3.0.1"/>
</p:tagLst>
</file>

<file path=ppt/tags/tag114.xml><?xml version="1.0" encoding="utf-8"?>
<p:tagLst xmlns:a="http://schemas.openxmlformats.org/drawingml/2006/main" xmlns:r="http://schemas.openxmlformats.org/officeDocument/2006/relationships" xmlns:p="http://schemas.openxmlformats.org/presentationml/2006/main">
  <p:tag name="PA" val="v3.0.1"/>
</p:tagLst>
</file>

<file path=ppt/tags/tag115.xml><?xml version="1.0" encoding="utf-8"?>
<p:tagLst xmlns:a="http://schemas.openxmlformats.org/drawingml/2006/main" xmlns:r="http://schemas.openxmlformats.org/officeDocument/2006/relationships" xmlns:p="http://schemas.openxmlformats.org/presentationml/2006/main">
  <p:tag name="PA" val="v3.0.1"/>
</p:tagLst>
</file>

<file path=ppt/tags/tag116.xml><?xml version="1.0" encoding="utf-8"?>
<p:tagLst xmlns:a="http://schemas.openxmlformats.org/drawingml/2006/main" xmlns:r="http://schemas.openxmlformats.org/officeDocument/2006/relationships" xmlns:p="http://schemas.openxmlformats.org/presentationml/2006/main">
  <p:tag name="PA" val="v3.0.1"/>
</p:tagLst>
</file>

<file path=ppt/tags/tag117.xml><?xml version="1.0" encoding="utf-8"?>
<p:tagLst xmlns:a="http://schemas.openxmlformats.org/drawingml/2006/main" xmlns:r="http://schemas.openxmlformats.org/officeDocument/2006/relationships" xmlns:p="http://schemas.openxmlformats.org/presentationml/2006/main">
  <p:tag name="PA" val="v3.0.1"/>
</p:tagLst>
</file>

<file path=ppt/tags/tag118.xml><?xml version="1.0" encoding="utf-8"?>
<p:tagLst xmlns:a="http://schemas.openxmlformats.org/drawingml/2006/main" xmlns:r="http://schemas.openxmlformats.org/officeDocument/2006/relationships" xmlns:p="http://schemas.openxmlformats.org/presentationml/2006/main">
  <p:tag name="PA" val="v3.0.1"/>
</p:tagLst>
</file>

<file path=ppt/tags/tag119.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20.xml><?xml version="1.0" encoding="utf-8"?>
<p:tagLst xmlns:a="http://schemas.openxmlformats.org/drawingml/2006/main" xmlns:r="http://schemas.openxmlformats.org/officeDocument/2006/relationships" xmlns:p="http://schemas.openxmlformats.org/presentationml/2006/main">
  <p:tag name="PA" val="v3.0.1"/>
</p:tagLst>
</file>

<file path=ppt/tags/tag121.xml><?xml version="1.0" encoding="utf-8"?>
<p:tagLst xmlns:a="http://schemas.openxmlformats.org/drawingml/2006/main" xmlns:r="http://schemas.openxmlformats.org/officeDocument/2006/relationships" xmlns:p="http://schemas.openxmlformats.org/presentationml/2006/main">
  <p:tag name="PA" val="v3.0.1"/>
</p:tagLst>
</file>

<file path=ppt/tags/tag122.xml><?xml version="1.0" encoding="utf-8"?>
<p:tagLst xmlns:a="http://schemas.openxmlformats.org/drawingml/2006/main" xmlns:r="http://schemas.openxmlformats.org/officeDocument/2006/relationships" xmlns:p="http://schemas.openxmlformats.org/presentationml/2006/main">
  <p:tag name="PA" val="v3.0.1"/>
</p:tagLst>
</file>

<file path=ppt/tags/tag123.xml><?xml version="1.0" encoding="utf-8"?>
<p:tagLst xmlns:a="http://schemas.openxmlformats.org/drawingml/2006/main" xmlns:r="http://schemas.openxmlformats.org/officeDocument/2006/relationships" xmlns:p="http://schemas.openxmlformats.org/presentationml/2006/main">
  <p:tag name="PA" val="v3.0.1"/>
</p:tagLst>
</file>

<file path=ppt/tags/tag124.xml><?xml version="1.0" encoding="utf-8"?>
<p:tagLst xmlns:a="http://schemas.openxmlformats.org/drawingml/2006/main" xmlns:r="http://schemas.openxmlformats.org/officeDocument/2006/relationships" xmlns:p="http://schemas.openxmlformats.org/presentationml/2006/main">
  <p:tag name="PA" val="v3.0.1"/>
</p:tagLst>
</file>

<file path=ppt/tags/tag125.xml><?xml version="1.0" encoding="utf-8"?>
<p:tagLst xmlns:a="http://schemas.openxmlformats.org/drawingml/2006/main" xmlns:r="http://schemas.openxmlformats.org/officeDocument/2006/relationships" xmlns:p="http://schemas.openxmlformats.org/presentationml/2006/main">
  <p:tag name="PA" val="v3.0.1"/>
</p:tagLst>
</file>

<file path=ppt/tags/tag126.xml><?xml version="1.0" encoding="utf-8"?>
<p:tagLst xmlns:a="http://schemas.openxmlformats.org/drawingml/2006/main" xmlns:r="http://schemas.openxmlformats.org/officeDocument/2006/relationships" xmlns:p="http://schemas.openxmlformats.org/presentationml/2006/main">
  <p:tag name="PA" val="v3.0.1"/>
</p:tagLst>
</file>

<file path=ppt/tags/tag127.xml><?xml version="1.0" encoding="utf-8"?>
<p:tagLst xmlns:a="http://schemas.openxmlformats.org/drawingml/2006/main" xmlns:r="http://schemas.openxmlformats.org/officeDocument/2006/relationships" xmlns:p="http://schemas.openxmlformats.org/presentationml/2006/main">
  <p:tag name="PA" val="v3.0.1"/>
</p:tagLst>
</file>

<file path=ppt/tags/tag128.xml><?xml version="1.0" encoding="utf-8"?>
<p:tagLst xmlns:a="http://schemas.openxmlformats.org/drawingml/2006/main" xmlns:r="http://schemas.openxmlformats.org/officeDocument/2006/relationships" xmlns:p="http://schemas.openxmlformats.org/presentationml/2006/main">
  <p:tag name="PA" val="v3.0.1"/>
</p:tagLst>
</file>

<file path=ppt/tags/tag129.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86.xml><?xml version="1.0" encoding="utf-8"?>
<p:tagLst xmlns:a="http://schemas.openxmlformats.org/drawingml/2006/main" xmlns:r="http://schemas.openxmlformats.org/officeDocument/2006/relationships" xmlns:p="http://schemas.openxmlformats.org/presentationml/2006/main">
  <p:tag name="PA" val="v3.0.1"/>
</p:tagLst>
</file>

<file path=ppt/tags/tag87.xml><?xml version="1.0" encoding="utf-8"?>
<p:tagLst xmlns:a="http://schemas.openxmlformats.org/drawingml/2006/main" xmlns:r="http://schemas.openxmlformats.org/officeDocument/2006/relationships" xmlns:p="http://schemas.openxmlformats.org/presentationml/2006/main">
  <p:tag name="PA" val="v3.0.1"/>
</p:tagLst>
</file>

<file path=ppt/tags/tag88.xml><?xml version="1.0" encoding="utf-8"?>
<p:tagLst xmlns:a="http://schemas.openxmlformats.org/drawingml/2006/main" xmlns:r="http://schemas.openxmlformats.org/officeDocument/2006/relationships" xmlns:p="http://schemas.openxmlformats.org/presentationml/2006/main">
  <p:tag name="PA" val="v3.0.1"/>
</p:tagLst>
</file>

<file path=ppt/tags/tag89.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PA" val="v3.0.1"/>
</p:tagLst>
</file>

<file path=ppt/tags/tag91.xml><?xml version="1.0" encoding="utf-8"?>
<p:tagLst xmlns:a="http://schemas.openxmlformats.org/drawingml/2006/main" xmlns:r="http://schemas.openxmlformats.org/officeDocument/2006/relationships" xmlns:p="http://schemas.openxmlformats.org/presentationml/2006/main">
  <p:tag name="PA" val="v3.0.1"/>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PA" val="v3.0.1"/>
</p:tagLst>
</file>

<file path=ppt/tags/tag94.xml><?xml version="1.0" encoding="utf-8"?>
<p:tagLst xmlns:a="http://schemas.openxmlformats.org/drawingml/2006/main" xmlns:r="http://schemas.openxmlformats.org/officeDocument/2006/relationships" xmlns:p="http://schemas.openxmlformats.org/presentationml/2006/main">
  <p:tag name="PA" val="v3.0.1"/>
</p:tagLst>
</file>

<file path=ppt/tags/tag95.xml><?xml version="1.0" encoding="utf-8"?>
<p:tagLst xmlns:a="http://schemas.openxmlformats.org/drawingml/2006/main" xmlns:r="http://schemas.openxmlformats.org/officeDocument/2006/relationships" xmlns:p="http://schemas.openxmlformats.org/presentationml/2006/main">
  <p:tag name="PA" val="v3.0.1"/>
</p:tagLst>
</file>

<file path=ppt/tags/tag96.xml><?xml version="1.0" encoding="utf-8"?>
<p:tagLst xmlns:a="http://schemas.openxmlformats.org/drawingml/2006/main" xmlns:r="http://schemas.openxmlformats.org/officeDocument/2006/relationships" xmlns:p="http://schemas.openxmlformats.org/presentationml/2006/main">
  <p:tag name="PA" val="v3.0.1"/>
</p:tagLst>
</file>

<file path=ppt/tags/tag97.xml><?xml version="1.0" encoding="utf-8"?>
<p:tagLst xmlns:a="http://schemas.openxmlformats.org/drawingml/2006/main" xmlns:r="http://schemas.openxmlformats.org/officeDocument/2006/relationships" xmlns:p="http://schemas.openxmlformats.org/presentationml/2006/main">
  <p:tag name="PA" val="v3.0.1"/>
</p:tagLst>
</file>

<file path=ppt/tags/tag98.xml><?xml version="1.0" encoding="utf-8"?>
<p:tagLst xmlns:a="http://schemas.openxmlformats.org/drawingml/2006/main" xmlns:r="http://schemas.openxmlformats.org/officeDocument/2006/relationships" xmlns:p="http://schemas.openxmlformats.org/presentationml/2006/main">
  <p:tag name="PA" val="v3.0.1"/>
</p:tagLst>
</file>

<file path=ppt/tags/tag9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2262</Words>
  <Application>Microsoft Office PowerPoint</Application>
  <PresentationFormat>全屏显示(4:3)</PresentationFormat>
  <Paragraphs>168</Paragraphs>
  <Slides>27</Slides>
  <Notes>27</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Azom</dc:creator>
  <cp:lastModifiedBy>HASEE</cp:lastModifiedBy>
  <cp:revision>1</cp:revision>
  <dcterms:created xsi:type="dcterms:W3CDTF">2017-11-14T05:48:46Z</dcterms:created>
  <dcterms:modified xsi:type="dcterms:W3CDTF">2017-11-14T05:49:07Z</dcterms:modified>
</cp:coreProperties>
</file>