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9FF"/>
    <a:srgbClr val="A2C4F6"/>
    <a:srgbClr val="A2A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613" autoAdjust="0"/>
    <p:restoredTop sz="93577" autoAdjust="0"/>
  </p:normalViewPr>
  <p:slideViewPr>
    <p:cSldViewPr snapToGrid="0">
      <p:cViewPr>
        <p:scale>
          <a:sx n="125" d="100"/>
          <a:sy n="125" d="100"/>
        </p:scale>
        <p:origin x="1733" y="-2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6535A-CB28-45C8-A053-AE3F8865D722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66E0F-AFBE-4F3B-9153-173C930AE8E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86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66E0F-AFBE-4F3B-9153-173C930AE8E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376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51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003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625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966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042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89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236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52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89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297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89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59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51649DE-047E-48C5-9114-ED883D31C3A9}"/>
              </a:ext>
            </a:extLst>
          </p:cNvPr>
          <p:cNvSpPr/>
          <p:nvPr/>
        </p:nvSpPr>
        <p:spPr>
          <a:xfrm>
            <a:off x="175133" y="2112446"/>
            <a:ext cx="6507080" cy="8814358"/>
          </a:xfrm>
          <a:prstGeom prst="rect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EB08741-D3F0-4E81-BAFC-378BA3BF0E30}"/>
              </a:ext>
            </a:extLst>
          </p:cNvPr>
          <p:cNvSpPr/>
          <p:nvPr/>
        </p:nvSpPr>
        <p:spPr>
          <a:xfrm>
            <a:off x="498394" y="521242"/>
            <a:ext cx="5858732" cy="925454"/>
          </a:xfrm>
          <a:prstGeom prst="roundRect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B577C3-2BA3-4F4A-AEB8-9235B0F17A41}"/>
              </a:ext>
            </a:extLst>
          </p:cNvPr>
          <p:cNvSpPr txBox="1"/>
          <p:nvPr/>
        </p:nvSpPr>
        <p:spPr>
          <a:xfrm>
            <a:off x="334877" y="1623430"/>
            <a:ext cx="63362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>
                <a:latin typeface="+mj-lt"/>
              </a:rPr>
              <a:t>FLATRES Karla, HERVÉ Marc-Antoine, LELIÈVRE Pierre, MATHIEU Robinson, ROCHA-PINTO Quentin, SANCHEZ Diego, </a:t>
            </a:r>
            <a:r>
              <a:rPr lang="fr-FR" sz="1100" i="1" u="sng" dirty="0">
                <a:latin typeface="+mj-lt"/>
              </a:rPr>
              <a:t>Mentor:</a:t>
            </a:r>
            <a:r>
              <a:rPr lang="fr-FR" sz="1100" i="1" dirty="0">
                <a:latin typeface="+mj-lt"/>
              </a:rPr>
              <a:t> Jacques ROSSARD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0E68CE-A640-4ECB-AD37-74463758FE89}"/>
              </a:ext>
            </a:extLst>
          </p:cNvPr>
          <p:cNvSpPr txBox="1"/>
          <p:nvPr/>
        </p:nvSpPr>
        <p:spPr>
          <a:xfrm>
            <a:off x="405113" y="198486"/>
            <a:ext cx="602504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fr-FR" b="1" dirty="0">
                <a:solidFill>
                  <a:schemeClr val="bg1"/>
                </a:solidFill>
              </a:rPr>
            </a:br>
            <a:r>
              <a:rPr lang="en-US" sz="2800" u="sng" dirty="0">
                <a:solidFill>
                  <a:schemeClr val="bg1"/>
                </a:solidFill>
              </a:rPr>
              <a:t>Traveling Salesman Problem with Time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u="sng" dirty="0">
                <a:solidFill>
                  <a:schemeClr val="bg1"/>
                </a:solidFill>
              </a:rPr>
              <a:t>Windows applied to liberal professions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B6DAE2D-537A-4A80-BD8F-AD9FAFA8BA53}"/>
              </a:ext>
            </a:extLst>
          </p:cNvPr>
          <p:cNvSpPr/>
          <p:nvPr/>
        </p:nvSpPr>
        <p:spPr>
          <a:xfrm>
            <a:off x="237930" y="2235184"/>
            <a:ext cx="3502715" cy="22095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0EA1C35-B085-4C0D-9996-C6AF43FA3415}"/>
              </a:ext>
            </a:extLst>
          </p:cNvPr>
          <p:cNvSpPr/>
          <p:nvPr/>
        </p:nvSpPr>
        <p:spPr>
          <a:xfrm>
            <a:off x="237930" y="4506524"/>
            <a:ext cx="6339255" cy="27239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BFB7639-6FC5-4114-B1E8-CBE75FDCD2AE}"/>
              </a:ext>
            </a:extLst>
          </p:cNvPr>
          <p:cNvSpPr/>
          <p:nvPr/>
        </p:nvSpPr>
        <p:spPr>
          <a:xfrm>
            <a:off x="3582971" y="7283632"/>
            <a:ext cx="3020971" cy="3595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DA6046F-ECDC-4184-9637-EE53E0F137FA}"/>
              </a:ext>
            </a:extLst>
          </p:cNvPr>
          <p:cNvSpPr/>
          <p:nvPr/>
        </p:nvSpPr>
        <p:spPr>
          <a:xfrm>
            <a:off x="3796091" y="2249359"/>
            <a:ext cx="2791992" cy="21894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A1782EF-D493-45C9-B4CE-D2D8BAB17CC4}"/>
              </a:ext>
            </a:extLst>
          </p:cNvPr>
          <p:cNvSpPr/>
          <p:nvPr/>
        </p:nvSpPr>
        <p:spPr>
          <a:xfrm>
            <a:off x="142831" y="10988545"/>
            <a:ext cx="6569858" cy="1153836"/>
          </a:xfrm>
          <a:prstGeom prst="roundRect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899369A-F7FA-450D-8FC5-7E8901187E3B}"/>
              </a:ext>
            </a:extLst>
          </p:cNvPr>
          <p:cNvSpPr txBox="1"/>
          <p:nvPr/>
        </p:nvSpPr>
        <p:spPr>
          <a:xfrm>
            <a:off x="89119" y="10913903"/>
            <a:ext cx="67793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				</a:t>
            </a:r>
            <a:r>
              <a:rPr lang="en-GB" b="1" u="sng" dirty="0">
                <a:solidFill>
                  <a:schemeClr val="bg1"/>
                </a:solidFill>
              </a:rPr>
              <a:t>Bibliographic</a:t>
            </a:r>
            <a:r>
              <a:rPr lang="fr-FR" b="1" u="sng" dirty="0">
                <a:solidFill>
                  <a:schemeClr val="bg1"/>
                </a:solidFill>
              </a:rPr>
              <a:t> References:</a:t>
            </a:r>
            <a:endParaRPr lang="fr-FR" sz="1000" b="1" u="sng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en-US" sz="1040" b="1" i="1" u="sng" dirty="0">
                <a:solidFill>
                  <a:schemeClr val="bg1"/>
                </a:solidFill>
              </a:rPr>
              <a:t>An Exact Algorithm for the Time Constrained TSP</a:t>
            </a:r>
            <a:r>
              <a:rPr lang="en-US" sz="1040" b="1" i="1" dirty="0">
                <a:solidFill>
                  <a:schemeClr val="bg1"/>
                </a:solidFill>
              </a:rPr>
              <a:t> </a:t>
            </a:r>
            <a:r>
              <a:rPr lang="en-US" sz="1040" b="1" dirty="0">
                <a:solidFill>
                  <a:schemeClr val="bg1"/>
                </a:solidFill>
              </a:rPr>
              <a:t>by Edward K. Baker (1983)</a:t>
            </a:r>
          </a:p>
          <a:p>
            <a:pPr marL="228600" indent="-228600">
              <a:buAutoNum type="arabicPeriod"/>
            </a:pPr>
            <a:r>
              <a:rPr lang="en-US" sz="1040" b="1" i="1" u="sng" dirty="0">
                <a:solidFill>
                  <a:schemeClr val="bg1"/>
                </a:solidFill>
              </a:rPr>
              <a:t>An Optimal Algorithm for the TSP</a:t>
            </a:r>
            <a:r>
              <a:rPr lang="en-US" sz="1040" b="1" dirty="0">
                <a:solidFill>
                  <a:schemeClr val="bg1"/>
                </a:solidFill>
              </a:rPr>
              <a:t> by Yvan Dumas, Jacques Desrosiers</a:t>
            </a:r>
            <a:r>
              <a:rPr lang="fr-FR" sz="1040" b="1" dirty="0">
                <a:solidFill>
                  <a:schemeClr val="bg1"/>
                </a:solidFill>
              </a:rPr>
              <a:t>, Eric Gelinas, Marius M. Solomon (1995)</a:t>
            </a:r>
          </a:p>
          <a:p>
            <a:pPr marL="228600" indent="-228600">
              <a:buAutoNum type="arabicPeriod" startAt="3"/>
            </a:pPr>
            <a:r>
              <a:rPr lang="en-US" sz="1040" b="1" i="1" u="sng" dirty="0">
                <a:solidFill>
                  <a:schemeClr val="bg1"/>
                </a:solidFill>
              </a:rPr>
              <a:t>Dynamic Programming Strategies for the TSP</a:t>
            </a:r>
            <a:r>
              <a:rPr lang="en-US" sz="1040" b="1" i="1" dirty="0">
                <a:solidFill>
                  <a:schemeClr val="bg1"/>
                </a:solidFill>
              </a:rPr>
              <a:t> </a:t>
            </a:r>
            <a:r>
              <a:rPr lang="en-US" sz="1040" b="1" dirty="0">
                <a:solidFill>
                  <a:schemeClr val="bg1"/>
                </a:solidFill>
              </a:rPr>
              <a:t>with Time Window and Precedence Constraints by </a:t>
            </a:r>
            <a:r>
              <a:rPr lang="it-IT" sz="1040" b="1" dirty="0">
                <a:solidFill>
                  <a:schemeClr val="bg1"/>
                </a:solidFill>
              </a:rPr>
              <a:t>Aristide </a:t>
            </a:r>
          </a:p>
          <a:p>
            <a:r>
              <a:rPr lang="it-IT" sz="1040" b="1" dirty="0">
                <a:solidFill>
                  <a:schemeClr val="bg1"/>
                </a:solidFill>
              </a:rPr>
              <a:t>        Mingozzi, Lucio Bianco, Salvatore Ricciardelli (1997)</a:t>
            </a:r>
            <a:endParaRPr lang="fr-FR" sz="1040" b="1" dirty="0">
              <a:solidFill>
                <a:schemeClr val="bg1"/>
              </a:solidFill>
            </a:endParaRPr>
          </a:p>
          <a:p>
            <a:r>
              <a:rPr lang="fr-FR" sz="1040" b="1" dirty="0">
                <a:solidFill>
                  <a:schemeClr val="bg1"/>
                </a:solidFill>
              </a:rPr>
              <a:t>4.    </a:t>
            </a:r>
            <a:r>
              <a:rPr lang="en-US" sz="1040" b="1" i="1" u="sng" dirty="0">
                <a:solidFill>
                  <a:schemeClr val="bg1"/>
                </a:solidFill>
              </a:rPr>
              <a:t>A compressed-annealing heuristic for the TSP with time windows</a:t>
            </a:r>
            <a:r>
              <a:rPr lang="en-US" sz="1040" b="1" dirty="0">
                <a:solidFill>
                  <a:schemeClr val="bg1"/>
                </a:solidFill>
              </a:rPr>
              <a:t> by Jeffrey W Ohlmann, Barrett W Thomas (2007)</a:t>
            </a:r>
            <a:endParaRPr lang="it-IT" sz="1040" b="1" dirty="0">
              <a:solidFill>
                <a:schemeClr val="bg1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4251067-C58A-48FF-AD5D-ED12DFEDF90A}"/>
              </a:ext>
            </a:extLst>
          </p:cNvPr>
          <p:cNvSpPr/>
          <p:nvPr/>
        </p:nvSpPr>
        <p:spPr>
          <a:xfrm>
            <a:off x="248827" y="7283048"/>
            <a:ext cx="3280836" cy="36033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3DEB5E0-1014-45F5-839D-D6C8C25BE4A1}"/>
              </a:ext>
            </a:extLst>
          </p:cNvPr>
          <p:cNvSpPr txBox="1"/>
          <p:nvPr/>
        </p:nvSpPr>
        <p:spPr>
          <a:xfrm>
            <a:off x="4072732" y="2240001"/>
            <a:ext cx="24173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u="sng" dirty="0">
                <a:solidFill>
                  <a:srgbClr val="7189FF"/>
                </a:solidFill>
              </a:rPr>
              <a:t>A simplified morning of a liberal nurse</a:t>
            </a:r>
          </a:p>
        </p:txBody>
      </p:sp>
      <p:pic>
        <p:nvPicPr>
          <p:cNvPr id="38" name="Image 37" descr="Une image contenant horloge, signe, dessin&#10;&#10;Description générée automatiquement">
            <a:extLst>
              <a:ext uri="{FF2B5EF4-FFF2-40B4-BE49-F238E27FC236}">
                <a16:creationId xmlns:a16="http://schemas.microsoft.com/office/drawing/2014/main" id="{1B7F2B90-2AD3-4D24-8A55-225775797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4" y="128482"/>
            <a:ext cx="1239404" cy="277390"/>
          </a:xfrm>
          <a:prstGeom prst="rect">
            <a:avLst/>
          </a:prstGeom>
        </p:spPr>
      </p:pic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46EA54E-0D81-48F3-BF83-748C3ED0DC7E}"/>
              </a:ext>
            </a:extLst>
          </p:cNvPr>
          <p:cNvCxnSpPr>
            <a:cxnSpLocks/>
          </p:cNvCxnSpPr>
          <p:nvPr/>
        </p:nvCxnSpPr>
        <p:spPr>
          <a:xfrm>
            <a:off x="5533794" y="4271358"/>
            <a:ext cx="31234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D84FBA32-1CEF-4325-9348-C9D234EE3077}"/>
              </a:ext>
            </a:extLst>
          </p:cNvPr>
          <p:cNvSpPr txBox="1"/>
          <p:nvPr/>
        </p:nvSpPr>
        <p:spPr>
          <a:xfrm>
            <a:off x="4497557" y="4161695"/>
            <a:ext cx="1009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Patient availability 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A77F99-9503-495C-8FB8-59F35F115D95}"/>
              </a:ext>
            </a:extLst>
          </p:cNvPr>
          <p:cNvSpPr/>
          <p:nvPr/>
        </p:nvSpPr>
        <p:spPr>
          <a:xfrm>
            <a:off x="4497557" y="4210023"/>
            <a:ext cx="1434116" cy="14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4118613-BC5F-45A9-8E50-F9B100B6C204}"/>
              </a:ext>
            </a:extLst>
          </p:cNvPr>
          <p:cNvSpPr txBox="1"/>
          <p:nvPr/>
        </p:nvSpPr>
        <p:spPr>
          <a:xfrm>
            <a:off x="248828" y="2774678"/>
            <a:ext cx="3536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000" dirty="0"/>
              <a:t>In a morning, liberal nurses usually work 6 hours straight, see 25 to 30 patients and drives about 150km. Optimizing their route to  reduce transportations between each patients may help them to reduce this number. </a:t>
            </a:r>
          </a:p>
          <a:p>
            <a:pPr fontAlgn="base"/>
            <a:endParaRPr lang="en-US" sz="1000" dirty="0"/>
          </a:p>
          <a:p>
            <a:pPr fontAlgn="base"/>
            <a:r>
              <a:rPr lang="en-US" sz="1000" dirty="0"/>
              <a:t>This problem is known as the Traveling Salesman Problem with Time Windows and we will propose here an implementation of an exact solution.</a:t>
            </a:r>
          </a:p>
          <a:p>
            <a:pPr fontAlgn="base"/>
            <a:r>
              <a:rPr lang="en-US" sz="1000" dirty="0"/>
              <a:t> 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AD7E4C-A396-4AC2-B41F-B33CA1D248BE}"/>
              </a:ext>
            </a:extLst>
          </p:cNvPr>
          <p:cNvSpPr txBox="1"/>
          <p:nvPr/>
        </p:nvSpPr>
        <p:spPr>
          <a:xfrm>
            <a:off x="3643306" y="9347101"/>
            <a:ext cx="2975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Future improvements possible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Optimize the implementation of the « removing similar sequences » function that currently accounts for roughly 95% of our computation time;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Deal with cases where patients have discontinuous availability, i.e. are available during 2 or more different periods of time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632E33-2718-4019-8F06-26F6EE3CB8FC}"/>
              </a:ext>
            </a:extLst>
          </p:cNvPr>
          <p:cNvSpPr txBox="1"/>
          <p:nvPr/>
        </p:nvSpPr>
        <p:spPr>
          <a:xfrm>
            <a:off x="3683038" y="7682714"/>
            <a:ext cx="28941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This algorithm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Gives the best solution of the best schedule to follow, not an approached one;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Only asks for the needed distances;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Has a too long execution time for it to be usable on real nurses’ journey, but might work for other liberals’.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endParaRPr lang="en-US" sz="1000" dirty="0"/>
          </a:p>
        </p:txBody>
      </p:sp>
      <p:sp>
        <p:nvSpPr>
          <p:cNvPr id="55" name="Flèche : chevron 54">
            <a:extLst>
              <a:ext uri="{FF2B5EF4-FFF2-40B4-BE49-F238E27FC236}">
                <a16:creationId xmlns:a16="http://schemas.microsoft.com/office/drawing/2014/main" id="{2D67AC83-6D2F-4891-B79A-4A2B8996855E}"/>
              </a:ext>
            </a:extLst>
          </p:cNvPr>
          <p:cNvSpPr/>
          <p:nvPr/>
        </p:nvSpPr>
        <p:spPr>
          <a:xfrm>
            <a:off x="4882515" y="5694046"/>
            <a:ext cx="1670477" cy="850390"/>
          </a:xfrm>
          <a:prstGeom prst="chevron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Return of the shortest path and the complete time of the journey</a:t>
            </a:r>
            <a:endParaRPr lang="fr-FR" sz="900" dirty="0">
              <a:solidFill>
                <a:schemeClr val="bg1"/>
              </a:solidFill>
            </a:endParaRPr>
          </a:p>
          <a:p>
            <a:pPr algn="ctr"/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56" name="Flèche : chevron 55">
            <a:extLst>
              <a:ext uri="{FF2B5EF4-FFF2-40B4-BE49-F238E27FC236}">
                <a16:creationId xmlns:a16="http://schemas.microsoft.com/office/drawing/2014/main" id="{00EE1039-65DC-4D4E-9183-CE0D7CE4AB32}"/>
              </a:ext>
            </a:extLst>
          </p:cNvPr>
          <p:cNvSpPr/>
          <p:nvPr/>
        </p:nvSpPr>
        <p:spPr>
          <a:xfrm>
            <a:off x="3102650" y="5694577"/>
            <a:ext cx="2166716" cy="850391"/>
          </a:xfrm>
          <a:prstGeom prst="chevron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20" dirty="0">
                <a:solidFill>
                  <a:schemeClr val="bg1"/>
                </a:solidFill>
              </a:rPr>
              <a:t>For each sequence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20" dirty="0">
                <a:solidFill>
                  <a:schemeClr val="bg1"/>
                </a:solidFill>
              </a:rPr>
              <a:t>Compute time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20" dirty="0">
                <a:solidFill>
                  <a:schemeClr val="bg1"/>
                </a:solidFill>
              </a:rPr>
              <a:t>Remove similar</a:t>
            </a:r>
            <a:r>
              <a:rPr lang="en-US" sz="900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r>
              <a:rPr lang="fr-FR" sz="820" dirty="0">
                <a:solidFill>
                  <a:schemeClr val="bg1"/>
                </a:solidFill>
              </a:rPr>
              <a:t> and impossible</a:t>
            </a:r>
            <a:r>
              <a:rPr lang="en-US" sz="900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3</a:t>
            </a:r>
            <a:r>
              <a:rPr lang="fr-FR" sz="820" dirty="0">
                <a:solidFill>
                  <a:schemeClr val="bg1"/>
                </a:solidFill>
              </a:rPr>
              <a:t> sequences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20" dirty="0">
              <a:solidFill>
                <a:schemeClr val="bg1"/>
              </a:solidFill>
            </a:endParaRPr>
          </a:p>
        </p:txBody>
      </p:sp>
      <p:sp>
        <p:nvSpPr>
          <p:cNvPr id="57" name="Flèche : chevron 56">
            <a:extLst>
              <a:ext uri="{FF2B5EF4-FFF2-40B4-BE49-F238E27FC236}">
                <a16:creationId xmlns:a16="http://schemas.microsoft.com/office/drawing/2014/main" id="{555F0500-7BE0-44AD-982D-E88ED765710C}"/>
              </a:ext>
            </a:extLst>
          </p:cNvPr>
          <p:cNvSpPr/>
          <p:nvPr/>
        </p:nvSpPr>
        <p:spPr>
          <a:xfrm>
            <a:off x="1325472" y="5694469"/>
            <a:ext cx="2166716" cy="850390"/>
          </a:xfrm>
          <a:prstGeom prst="chevron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50" dirty="0">
                <a:solidFill>
                  <a:schemeClr val="bg1"/>
                </a:solidFill>
              </a:rPr>
              <a:t>Compute new possible sequences, based 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schemeClr val="bg1"/>
                </a:solidFill>
              </a:rPr>
              <a:t> Patients available on this time interval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schemeClr val="bg1"/>
                </a:solidFill>
              </a:rPr>
              <a:t>Sequences done at the previous iteration</a:t>
            </a:r>
          </a:p>
        </p:txBody>
      </p:sp>
      <p:sp>
        <p:nvSpPr>
          <p:cNvPr id="58" name="Flèche : pentagone 57">
            <a:extLst>
              <a:ext uri="{FF2B5EF4-FFF2-40B4-BE49-F238E27FC236}">
                <a16:creationId xmlns:a16="http://schemas.microsoft.com/office/drawing/2014/main" id="{DED20FD7-E35A-4690-8617-7289DB38A6A7}"/>
              </a:ext>
            </a:extLst>
          </p:cNvPr>
          <p:cNvSpPr/>
          <p:nvPr/>
        </p:nvSpPr>
        <p:spPr>
          <a:xfrm>
            <a:off x="285601" y="5694810"/>
            <a:ext cx="1425978" cy="850391"/>
          </a:xfrm>
          <a:prstGeom prst="homePlate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Extract different </a:t>
            </a:r>
          </a:p>
          <a:p>
            <a:r>
              <a:rPr lang="en-US" sz="900" dirty="0">
                <a:solidFill>
                  <a:schemeClr val="bg1"/>
                </a:solidFill>
              </a:rPr>
              <a:t>time intervals </a:t>
            </a:r>
          </a:p>
          <a:p>
            <a:r>
              <a:rPr lang="en-US" sz="900" dirty="0">
                <a:solidFill>
                  <a:schemeClr val="bg1"/>
                </a:solidFill>
              </a:rPr>
              <a:t>from all patients’ availability schedule</a:t>
            </a:r>
            <a:r>
              <a:rPr lang="en-US" sz="1000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r>
              <a:rPr lang="fr-FR" sz="900" dirty="0">
                <a:solidFill>
                  <a:schemeClr val="bg1"/>
                </a:solidFill>
              </a:rPr>
              <a:t> 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7E6328F-2397-4487-8530-952AEF4E950C}"/>
              </a:ext>
            </a:extLst>
          </p:cNvPr>
          <p:cNvSpPr txBox="1"/>
          <p:nvPr/>
        </p:nvSpPr>
        <p:spPr>
          <a:xfrm>
            <a:off x="1965609" y="5132010"/>
            <a:ext cx="186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Loop with the next </a:t>
            </a:r>
          </a:p>
          <a:p>
            <a:pPr algn="ctr"/>
            <a:r>
              <a:rPr lang="en-US" sz="1000" i="1" dirty="0"/>
              <a:t>time interval</a:t>
            </a:r>
          </a:p>
        </p:txBody>
      </p:sp>
      <p:sp>
        <p:nvSpPr>
          <p:cNvPr id="60" name="Flèche : courbe vers le haut 59">
            <a:extLst>
              <a:ext uri="{FF2B5EF4-FFF2-40B4-BE49-F238E27FC236}">
                <a16:creationId xmlns:a16="http://schemas.microsoft.com/office/drawing/2014/main" id="{F2AFD709-1085-4D3F-89BF-94C76DED933B}"/>
              </a:ext>
            </a:extLst>
          </p:cNvPr>
          <p:cNvSpPr/>
          <p:nvPr/>
        </p:nvSpPr>
        <p:spPr>
          <a:xfrm rot="10800000">
            <a:off x="1357978" y="5021429"/>
            <a:ext cx="3004471" cy="666896"/>
          </a:xfrm>
          <a:prstGeom prst="curvedUpArrow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08102-25EB-4D15-9A1F-D20987B50DC8}"/>
              </a:ext>
            </a:extLst>
          </p:cNvPr>
          <p:cNvSpPr/>
          <p:nvPr/>
        </p:nvSpPr>
        <p:spPr>
          <a:xfrm>
            <a:off x="4007106" y="9069724"/>
            <a:ext cx="2065782" cy="291141"/>
          </a:xfrm>
          <a:prstGeom prst="rect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43C478D-339A-453A-BB56-FEC8E776DCA3}"/>
              </a:ext>
            </a:extLst>
          </p:cNvPr>
          <p:cNvSpPr txBox="1"/>
          <p:nvPr/>
        </p:nvSpPr>
        <p:spPr>
          <a:xfrm>
            <a:off x="4362510" y="9020027"/>
            <a:ext cx="138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Perspectives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4E437C-989D-485D-975B-C71CC2BC5454}"/>
              </a:ext>
            </a:extLst>
          </p:cNvPr>
          <p:cNvSpPr/>
          <p:nvPr/>
        </p:nvSpPr>
        <p:spPr>
          <a:xfrm>
            <a:off x="4007106" y="7351069"/>
            <a:ext cx="2065782" cy="282440"/>
          </a:xfrm>
          <a:prstGeom prst="rect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AFF9036-B25E-4C14-8084-587D4B3BC376}"/>
              </a:ext>
            </a:extLst>
          </p:cNvPr>
          <p:cNvSpPr txBox="1"/>
          <p:nvPr/>
        </p:nvSpPr>
        <p:spPr>
          <a:xfrm>
            <a:off x="4464555" y="7310495"/>
            <a:ext cx="12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D2AEEF-CF40-42BE-A388-D5098B8C9E9E}"/>
              </a:ext>
            </a:extLst>
          </p:cNvPr>
          <p:cNvSpPr/>
          <p:nvPr/>
        </p:nvSpPr>
        <p:spPr>
          <a:xfrm>
            <a:off x="893135" y="2286293"/>
            <a:ext cx="2114638" cy="286280"/>
          </a:xfrm>
          <a:prstGeom prst="rect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49D53A6-9DBC-437E-802C-CD5EA82533DF}"/>
              </a:ext>
            </a:extLst>
          </p:cNvPr>
          <p:cNvSpPr txBox="1"/>
          <p:nvPr/>
        </p:nvSpPr>
        <p:spPr>
          <a:xfrm>
            <a:off x="1357977" y="2229811"/>
            <a:ext cx="129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C8C7E9-0790-4CA2-8C8E-897F609B3127}"/>
              </a:ext>
            </a:extLst>
          </p:cNvPr>
          <p:cNvSpPr/>
          <p:nvPr/>
        </p:nvSpPr>
        <p:spPr>
          <a:xfrm>
            <a:off x="578899" y="4619531"/>
            <a:ext cx="1950941" cy="303627"/>
          </a:xfrm>
          <a:prstGeom prst="rect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502EF49-CF14-4450-9C03-DC56EE601BAB}"/>
              </a:ext>
            </a:extLst>
          </p:cNvPr>
          <p:cNvSpPr txBox="1"/>
          <p:nvPr/>
        </p:nvSpPr>
        <p:spPr>
          <a:xfrm>
            <a:off x="854998" y="4553826"/>
            <a:ext cx="166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D9DC075-C13E-4E0E-82E0-B660A8216D99}"/>
              </a:ext>
            </a:extLst>
          </p:cNvPr>
          <p:cNvSpPr txBox="1"/>
          <p:nvPr/>
        </p:nvSpPr>
        <p:spPr>
          <a:xfrm>
            <a:off x="1510063" y="7309965"/>
            <a:ext cx="6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C9B2D8-F3C4-493F-8DD5-8C0C0BF34A31}"/>
              </a:ext>
            </a:extLst>
          </p:cNvPr>
          <p:cNvSpPr txBox="1"/>
          <p:nvPr/>
        </p:nvSpPr>
        <p:spPr>
          <a:xfrm>
            <a:off x="503396" y="6543064"/>
            <a:ext cx="292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u="sng" dirty="0">
                <a:solidFill>
                  <a:srgbClr val="7189FF"/>
                </a:solidFill>
              </a:rPr>
              <a:t>2 : Similar sequences</a:t>
            </a:r>
          </a:p>
          <a:p>
            <a:r>
              <a:rPr lang="fr-FR" sz="800" dirty="0"/>
              <a:t>Consider the 2 following sequences :</a:t>
            </a:r>
          </a:p>
          <a:p>
            <a:pPr algn="ctr"/>
            <a:r>
              <a:rPr lang="fr-FR" sz="800" dirty="0"/>
              <a:t>1 : [</a:t>
            </a:r>
            <a:r>
              <a:rPr lang="fr-FR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800" dirty="0"/>
              <a:t>, </a:t>
            </a:r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fr-FR" sz="800" dirty="0"/>
              <a:t>, </a:t>
            </a:r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fr-FR" sz="800" dirty="0"/>
              <a:t>, </a:t>
            </a:r>
            <a:r>
              <a:rPr lang="fr-FR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</a:t>
            </a:r>
            <a:r>
              <a:rPr lang="fr-FR" sz="800" dirty="0"/>
              <a:t>], time needed : 5          2 : [</a:t>
            </a:r>
            <a:r>
              <a:rPr lang="fr-FR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800" dirty="0"/>
              <a:t>, </a:t>
            </a:r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fr-FR" sz="800" dirty="0"/>
              <a:t>, </a:t>
            </a:r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fr-FR" sz="800" dirty="0"/>
              <a:t>, </a:t>
            </a:r>
            <a:r>
              <a:rPr lang="fr-FR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</a:t>
            </a:r>
            <a:r>
              <a:rPr lang="fr-FR" sz="800" dirty="0"/>
              <a:t>], time needed : 7</a:t>
            </a:r>
          </a:p>
          <a:p>
            <a:r>
              <a:rPr lang="fr-FR" sz="800" dirty="0"/>
              <a:t>The 2 sequences </a:t>
            </a:r>
            <a:r>
              <a:rPr lang="fr-FR" sz="80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start by</a:t>
            </a:r>
            <a:r>
              <a:rPr lang="fr-FR" sz="800" dirty="0"/>
              <a:t>, </a:t>
            </a:r>
            <a:r>
              <a:rPr lang="fr-FR" sz="8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finish by</a:t>
            </a:r>
            <a:r>
              <a:rPr lang="fr-FR" sz="800" dirty="0"/>
              <a:t> and </a:t>
            </a:r>
            <a:r>
              <a:rPr lang="fr-FR" sz="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</a:t>
            </a:r>
            <a:r>
              <a:rPr lang="fr-FR" sz="800" dirty="0"/>
              <a:t> the same patients. We can remove  the 2), as it is longer. 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60E4ABB-F930-449C-B648-C7F348F2D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4816"/>
              </p:ext>
            </p:extLst>
          </p:nvPr>
        </p:nvGraphicFramePr>
        <p:xfrm>
          <a:off x="599390" y="8226597"/>
          <a:ext cx="2582811" cy="1113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034">
                  <a:extLst>
                    <a:ext uri="{9D8B030D-6E8A-4147-A177-3AD203B41FA5}">
                      <a16:colId xmlns:a16="http://schemas.microsoft.com/office/drawing/2014/main" val="1522749837"/>
                    </a:ext>
                  </a:extLst>
                </a:gridCol>
                <a:gridCol w="383717">
                  <a:extLst>
                    <a:ext uri="{9D8B030D-6E8A-4147-A177-3AD203B41FA5}">
                      <a16:colId xmlns:a16="http://schemas.microsoft.com/office/drawing/2014/main" val="35568382"/>
                    </a:ext>
                  </a:extLst>
                </a:gridCol>
                <a:gridCol w="396212">
                  <a:extLst>
                    <a:ext uri="{9D8B030D-6E8A-4147-A177-3AD203B41FA5}">
                      <a16:colId xmlns:a16="http://schemas.microsoft.com/office/drawing/2014/main" val="167087741"/>
                    </a:ext>
                  </a:extLst>
                </a:gridCol>
                <a:gridCol w="396212">
                  <a:extLst>
                    <a:ext uri="{9D8B030D-6E8A-4147-A177-3AD203B41FA5}">
                      <a16:colId xmlns:a16="http://schemas.microsoft.com/office/drawing/2014/main" val="416300955"/>
                    </a:ext>
                  </a:extLst>
                </a:gridCol>
                <a:gridCol w="398267">
                  <a:extLst>
                    <a:ext uri="{9D8B030D-6E8A-4147-A177-3AD203B41FA5}">
                      <a16:colId xmlns:a16="http://schemas.microsoft.com/office/drawing/2014/main" val="1059309301"/>
                    </a:ext>
                  </a:extLst>
                </a:gridCol>
                <a:gridCol w="394157">
                  <a:extLst>
                    <a:ext uri="{9D8B030D-6E8A-4147-A177-3AD203B41FA5}">
                      <a16:colId xmlns:a16="http://schemas.microsoft.com/office/drawing/2014/main" val="3995837167"/>
                    </a:ext>
                  </a:extLst>
                </a:gridCol>
                <a:gridCol w="396212">
                  <a:extLst>
                    <a:ext uri="{9D8B030D-6E8A-4147-A177-3AD203B41FA5}">
                      <a16:colId xmlns:a16="http://schemas.microsoft.com/office/drawing/2014/main" val="4247504798"/>
                    </a:ext>
                  </a:extLst>
                </a:gridCol>
              </a:tblGrid>
              <a:tr h="13208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33%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66%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83%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424958"/>
                  </a:ext>
                </a:extLst>
              </a:tr>
              <a:tr h="161133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5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 ms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0098970"/>
                  </a:ext>
                </a:extLst>
              </a:tr>
              <a:tr h="161133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6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 ms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670496"/>
                  </a:ext>
                </a:extLst>
              </a:tr>
              <a:tr h="161133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7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 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10.3 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4516334"/>
                  </a:ext>
                </a:extLst>
              </a:tr>
              <a:tr h="161133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8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 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3.27 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min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min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0645676"/>
                  </a:ext>
                </a:extLst>
              </a:tr>
              <a:tr h="164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9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 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min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662980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10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 ms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 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3761967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ECB68E02-003C-48A9-A2AC-C3818CB32332}"/>
              </a:ext>
            </a:extLst>
          </p:cNvPr>
          <p:cNvSpPr txBox="1"/>
          <p:nvPr/>
        </p:nvSpPr>
        <p:spPr>
          <a:xfrm>
            <a:off x="288776" y="9396410"/>
            <a:ext cx="145201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/>
              <a:t>« X » means the time to compute is higher than 1 hour.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/>
              <a:t>Results shown are the mean of 10 computations.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/>
              <a:t>Removing similar sequences accounts for 95% of our program execution time.</a:t>
            </a:r>
          </a:p>
          <a:p>
            <a:endParaRPr lang="fr-FR" sz="9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DA850E-FE13-408C-886A-2E5A5D2A8EAD}"/>
              </a:ext>
            </a:extLst>
          </p:cNvPr>
          <p:cNvSpPr txBox="1"/>
          <p:nvPr/>
        </p:nvSpPr>
        <p:spPr>
          <a:xfrm>
            <a:off x="263056" y="7652380"/>
            <a:ext cx="3324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u="sng" dirty="0"/>
              <a:t>Execution time depending on the number of patients and patients’ average disponibility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7E2B2A-139C-4637-8F3D-8FB267A06880}"/>
              </a:ext>
            </a:extLst>
          </p:cNvPr>
          <p:cNvSpPr txBox="1"/>
          <p:nvPr/>
        </p:nvSpPr>
        <p:spPr>
          <a:xfrm>
            <a:off x="546930" y="7996668"/>
            <a:ext cx="28258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u="sng" dirty="0"/>
              <a:t>Patients’ Average Disponibility over the period of time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36FE320-488E-4A37-AF4C-142F72460AD6}"/>
              </a:ext>
            </a:extLst>
          </p:cNvPr>
          <p:cNvSpPr txBox="1"/>
          <p:nvPr/>
        </p:nvSpPr>
        <p:spPr>
          <a:xfrm rot="16200000">
            <a:off x="-434848" y="8449259"/>
            <a:ext cx="1705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u="sng" dirty="0"/>
              <a:t>Number of patients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19DBF8D-5B74-4729-AD7A-ED2EBF41D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789" y="9340049"/>
            <a:ext cx="1586071" cy="139779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E2BC9890-444A-4D34-A795-5BE9AABEB0DC}"/>
              </a:ext>
            </a:extLst>
          </p:cNvPr>
          <p:cNvSpPr txBox="1"/>
          <p:nvPr/>
        </p:nvSpPr>
        <p:spPr>
          <a:xfrm>
            <a:off x="1959835" y="10693674"/>
            <a:ext cx="21189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u="sng" dirty="0"/>
              <a:t>Example of a solution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6CFB18-ADF9-4F88-BDFD-232648F959B9}"/>
              </a:ext>
            </a:extLst>
          </p:cNvPr>
          <p:cNvSpPr/>
          <p:nvPr/>
        </p:nvSpPr>
        <p:spPr>
          <a:xfrm>
            <a:off x="707898" y="7351069"/>
            <a:ext cx="2065782" cy="282440"/>
          </a:xfrm>
          <a:prstGeom prst="rect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/>
              <a:t>Tests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0EB63E3-2153-471D-B561-4322ECF74B1E}"/>
              </a:ext>
            </a:extLst>
          </p:cNvPr>
          <p:cNvSpPr txBox="1"/>
          <p:nvPr/>
        </p:nvSpPr>
        <p:spPr>
          <a:xfrm>
            <a:off x="3578202" y="6549121"/>
            <a:ext cx="2894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u="sng" dirty="0">
                <a:solidFill>
                  <a:srgbClr val="7189FF"/>
                </a:solidFill>
              </a:rPr>
              <a:t>3 : Impossible sequences</a:t>
            </a:r>
          </a:p>
          <a:p>
            <a:r>
              <a:rPr lang="en-US" sz="800" dirty="0"/>
              <a:t>The impossible cases are the cases where the nurse arrives too early at the patients house, too late, or where a patient hasn’t been treated before the maximum interval of the patient (so it is too late to meet him).</a:t>
            </a:r>
            <a:endParaRPr lang="fr-FR" sz="800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1ECC784-511C-4C20-B1C3-5A9543A3CFC5}"/>
              </a:ext>
            </a:extLst>
          </p:cNvPr>
          <p:cNvSpPr txBox="1"/>
          <p:nvPr/>
        </p:nvSpPr>
        <p:spPr>
          <a:xfrm>
            <a:off x="3673992" y="4584465"/>
            <a:ext cx="289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u="sng" dirty="0">
                <a:solidFill>
                  <a:srgbClr val="7189FF"/>
                </a:solidFill>
              </a:rPr>
              <a:t>1 : </a:t>
            </a:r>
            <a:r>
              <a:rPr lang="fr-FR" sz="800" u="sng" dirty="0" err="1">
                <a:solidFill>
                  <a:srgbClr val="7189FF"/>
                </a:solidFill>
              </a:rPr>
              <a:t>Extracting</a:t>
            </a:r>
            <a:r>
              <a:rPr lang="fr-FR" sz="800" u="sng" dirty="0">
                <a:solidFill>
                  <a:srgbClr val="7189FF"/>
                </a:solidFill>
              </a:rPr>
              <a:t> time intervals</a:t>
            </a:r>
          </a:p>
          <a:p>
            <a:r>
              <a:rPr lang="en-US" sz="800" dirty="0"/>
              <a:t>By using the example above, we merge every patient’s time interval to have a list of each portion of time.</a:t>
            </a:r>
            <a:endParaRPr lang="fr-FR" sz="800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CF54B6FB-6CF4-407D-939E-79E854E345DA}"/>
              </a:ext>
            </a:extLst>
          </p:cNvPr>
          <p:cNvSpPr txBox="1"/>
          <p:nvPr/>
        </p:nvSpPr>
        <p:spPr>
          <a:xfrm>
            <a:off x="3917940" y="4966534"/>
            <a:ext cx="1670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The time intervals </a:t>
            </a:r>
            <a:r>
              <a:rPr lang="fr-FR" sz="800" dirty="0" err="1"/>
              <a:t>created</a:t>
            </a:r>
            <a:r>
              <a:rPr lang="fr-FR" sz="800" dirty="0"/>
              <a:t> </a:t>
            </a:r>
            <a:r>
              <a:rPr lang="fr-FR" sz="800" dirty="0" err="1"/>
              <a:t>will</a:t>
            </a:r>
            <a:r>
              <a:rPr lang="fr-FR" sz="800" dirty="0"/>
              <a:t> be :</a:t>
            </a:r>
          </a:p>
          <a:p>
            <a:pPr algn="ctr"/>
            <a:endParaRPr lang="fr-FR" sz="8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275A9BD-AAB7-44D7-BD81-60B4245BFE3E}"/>
              </a:ext>
            </a:extLst>
          </p:cNvPr>
          <p:cNvSpPr txBox="1"/>
          <p:nvPr/>
        </p:nvSpPr>
        <p:spPr>
          <a:xfrm>
            <a:off x="5446808" y="4965674"/>
            <a:ext cx="750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[8h  , 10h]</a:t>
            </a:r>
          </a:p>
          <a:p>
            <a:r>
              <a:rPr lang="fr-FR" sz="800" dirty="0"/>
              <a:t>[10h, 11h]</a:t>
            </a:r>
          </a:p>
          <a:p>
            <a:r>
              <a:rPr lang="fr-FR" sz="800" dirty="0"/>
              <a:t>[11h, 12h]</a:t>
            </a:r>
          </a:p>
          <a:p>
            <a:r>
              <a:rPr lang="fr-FR" sz="800" dirty="0"/>
              <a:t>[12h, 13h]</a:t>
            </a:r>
          </a:p>
          <a:p>
            <a:r>
              <a:rPr lang="fr-FR" sz="800" dirty="0"/>
              <a:t>[13h, 14h]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5EB9FEB3-90E5-4166-B4CF-338D2A9EF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951" y="2485267"/>
            <a:ext cx="2112696" cy="16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1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15937</TotalTime>
  <Words>489</Words>
  <Application>Microsoft Office PowerPoint</Application>
  <PresentationFormat>Grand écran</PresentationFormat>
  <Paragraphs>113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Trav’Help Optimisation de trajets par fenêtres de temps</dc:title>
  <dc:creator>Karla FLATRES</dc:creator>
  <cp:lastModifiedBy>Pierre Lelievre</cp:lastModifiedBy>
  <cp:revision>92</cp:revision>
  <cp:lastPrinted>2020-04-03T16:03:30Z</cp:lastPrinted>
  <dcterms:created xsi:type="dcterms:W3CDTF">2020-03-11T11:29:24Z</dcterms:created>
  <dcterms:modified xsi:type="dcterms:W3CDTF">2020-04-03T16:32:56Z</dcterms:modified>
</cp:coreProperties>
</file>