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7" r:id="rId2"/>
    <p:sldId id="298" r:id="rId3"/>
    <p:sldId id="257" r:id="rId4"/>
    <p:sldId id="266" r:id="rId5"/>
    <p:sldId id="267" r:id="rId6"/>
    <p:sldId id="284" r:id="rId7"/>
    <p:sldId id="258" r:id="rId8"/>
    <p:sldId id="299" r:id="rId9"/>
    <p:sldId id="260" r:id="rId10"/>
    <p:sldId id="261" r:id="rId11"/>
    <p:sldId id="262" r:id="rId12"/>
    <p:sldId id="265" r:id="rId13"/>
    <p:sldId id="259" r:id="rId14"/>
    <p:sldId id="263" r:id="rId15"/>
    <p:sldId id="293" r:id="rId16"/>
    <p:sldId id="294" r:id="rId17"/>
    <p:sldId id="264" r:id="rId18"/>
    <p:sldId id="268" r:id="rId19"/>
    <p:sldId id="269" r:id="rId20"/>
    <p:sldId id="30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434" autoAdjust="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33E30D-5576-47EE-B4E1-7AB55B05455B}"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109C1-5DE3-4FFF-818A-5D682BF848AF}" type="slidenum">
              <a:rPr lang="en-US" smtClean="0"/>
              <a:t>‹#›</a:t>
            </a:fld>
            <a:endParaRPr lang="en-US"/>
          </a:p>
        </p:txBody>
      </p:sp>
    </p:spTree>
    <p:extLst>
      <p:ext uri="{BB962C8B-B14F-4D97-AF65-F5344CB8AC3E}">
        <p14:creationId xmlns:p14="http://schemas.microsoft.com/office/powerpoint/2010/main" val="1041234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33E30D-5576-47EE-B4E1-7AB55B05455B}"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109C1-5DE3-4FFF-818A-5D682BF848AF}" type="slidenum">
              <a:rPr lang="en-US" smtClean="0"/>
              <a:t>‹#›</a:t>
            </a:fld>
            <a:endParaRPr lang="en-US"/>
          </a:p>
        </p:txBody>
      </p:sp>
    </p:spTree>
    <p:extLst>
      <p:ext uri="{BB962C8B-B14F-4D97-AF65-F5344CB8AC3E}">
        <p14:creationId xmlns:p14="http://schemas.microsoft.com/office/powerpoint/2010/main" val="28709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33E30D-5576-47EE-B4E1-7AB55B05455B}"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109C1-5DE3-4FFF-818A-5D682BF848AF}" type="slidenum">
              <a:rPr lang="en-US" smtClean="0"/>
              <a:t>‹#›</a:t>
            </a:fld>
            <a:endParaRPr lang="en-US"/>
          </a:p>
        </p:txBody>
      </p:sp>
    </p:spTree>
    <p:extLst>
      <p:ext uri="{BB962C8B-B14F-4D97-AF65-F5344CB8AC3E}">
        <p14:creationId xmlns:p14="http://schemas.microsoft.com/office/powerpoint/2010/main" val="3701383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33E30D-5576-47EE-B4E1-7AB55B05455B}"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109C1-5DE3-4FFF-818A-5D682BF848AF}" type="slidenum">
              <a:rPr lang="en-US" smtClean="0"/>
              <a:t>‹#›</a:t>
            </a:fld>
            <a:endParaRPr lang="en-US"/>
          </a:p>
        </p:txBody>
      </p:sp>
    </p:spTree>
    <p:extLst>
      <p:ext uri="{BB962C8B-B14F-4D97-AF65-F5344CB8AC3E}">
        <p14:creationId xmlns:p14="http://schemas.microsoft.com/office/powerpoint/2010/main" val="3770723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33E30D-5576-47EE-B4E1-7AB55B05455B}"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109C1-5DE3-4FFF-818A-5D682BF848AF}" type="slidenum">
              <a:rPr lang="en-US" smtClean="0"/>
              <a:t>‹#›</a:t>
            </a:fld>
            <a:endParaRPr lang="en-US"/>
          </a:p>
        </p:txBody>
      </p:sp>
    </p:spTree>
    <p:extLst>
      <p:ext uri="{BB962C8B-B14F-4D97-AF65-F5344CB8AC3E}">
        <p14:creationId xmlns:p14="http://schemas.microsoft.com/office/powerpoint/2010/main" val="456741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D33E30D-5576-47EE-B4E1-7AB55B05455B}" type="datetimeFigureOut">
              <a:rPr lang="en-US" smtClean="0"/>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109C1-5DE3-4FFF-818A-5D682BF848AF}" type="slidenum">
              <a:rPr lang="en-US" smtClean="0"/>
              <a:t>‹#›</a:t>
            </a:fld>
            <a:endParaRPr lang="en-US"/>
          </a:p>
        </p:txBody>
      </p:sp>
    </p:spTree>
    <p:extLst>
      <p:ext uri="{BB962C8B-B14F-4D97-AF65-F5344CB8AC3E}">
        <p14:creationId xmlns:p14="http://schemas.microsoft.com/office/powerpoint/2010/main" val="35410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D33E30D-5576-47EE-B4E1-7AB55B05455B}" type="datetimeFigureOut">
              <a:rPr lang="en-US" smtClean="0"/>
              <a:t>11/5/2017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C109C1-5DE3-4FFF-818A-5D682BF848AF}" type="slidenum">
              <a:rPr lang="en-US" smtClean="0"/>
              <a:t>‹#›</a:t>
            </a:fld>
            <a:endParaRPr lang="en-US"/>
          </a:p>
        </p:txBody>
      </p:sp>
    </p:spTree>
    <p:extLst>
      <p:ext uri="{BB962C8B-B14F-4D97-AF65-F5344CB8AC3E}">
        <p14:creationId xmlns:p14="http://schemas.microsoft.com/office/powerpoint/2010/main" val="1703303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33E30D-5576-47EE-B4E1-7AB55B05455B}" type="datetimeFigureOut">
              <a:rPr lang="en-US" smtClean="0"/>
              <a:t>11/5/2017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C109C1-5DE3-4FFF-818A-5D682BF848AF}" type="slidenum">
              <a:rPr lang="en-US" smtClean="0"/>
              <a:t>‹#›</a:t>
            </a:fld>
            <a:endParaRPr lang="en-US"/>
          </a:p>
        </p:txBody>
      </p:sp>
    </p:spTree>
    <p:extLst>
      <p:ext uri="{BB962C8B-B14F-4D97-AF65-F5344CB8AC3E}">
        <p14:creationId xmlns:p14="http://schemas.microsoft.com/office/powerpoint/2010/main" val="1543988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33E30D-5576-47EE-B4E1-7AB55B05455B}" type="datetimeFigureOut">
              <a:rPr lang="en-US" smtClean="0"/>
              <a:t>11/5/2017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C109C1-5DE3-4FFF-818A-5D682BF848AF}" type="slidenum">
              <a:rPr lang="en-US" smtClean="0"/>
              <a:t>‹#›</a:t>
            </a:fld>
            <a:endParaRPr lang="en-US"/>
          </a:p>
        </p:txBody>
      </p:sp>
    </p:spTree>
    <p:extLst>
      <p:ext uri="{BB962C8B-B14F-4D97-AF65-F5344CB8AC3E}">
        <p14:creationId xmlns:p14="http://schemas.microsoft.com/office/powerpoint/2010/main" val="4291336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33E30D-5576-47EE-B4E1-7AB55B05455B}" type="datetimeFigureOut">
              <a:rPr lang="en-US" smtClean="0"/>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109C1-5DE3-4FFF-818A-5D682BF848AF}" type="slidenum">
              <a:rPr lang="en-US" smtClean="0"/>
              <a:t>‹#›</a:t>
            </a:fld>
            <a:endParaRPr lang="en-US"/>
          </a:p>
        </p:txBody>
      </p:sp>
    </p:spTree>
    <p:extLst>
      <p:ext uri="{BB962C8B-B14F-4D97-AF65-F5344CB8AC3E}">
        <p14:creationId xmlns:p14="http://schemas.microsoft.com/office/powerpoint/2010/main" val="3410384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33E30D-5576-47EE-B4E1-7AB55B05455B}" type="datetimeFigureOut">
              <a:rPr lang="en-US" smtClean="0"/>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109C1-5DE3-4FFF-818A-5D682BF848AF}" type="slidenum">
              <a:rPr lang="en-US" smtClean="0"/>
              <a:t>‹#›</a:t>
            </a:fld>
            <a:endParaRPr lang="en-US"/>
          </a:p>
        </p:txBody>
      </p:sp>
    </p:spTree>
    <p:extLst>
      <p:ext uri="{BB962C8B-B14F-4D97-AF65-F5344CB8AC3E}">
        <p14:creationId xmlns:p14="http://schemas.microsoft.com/office/powerpoint/2010/main" val="3693251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33E30D-5576-47EE-B4E1-7AB55B05455B}" type="datetimeFigureOut">
              <a:rPr lang="en-US" smtClean="0"/>
              <a:t>11/5/2017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C109C1-5DE3-4FFF-818A-5D682BF848AF}" type="slidenum">
              <a:rPr lang="en-US" smtClean="0"/>
              <a:t>‹#›</a:t>
            </a:fld>
            <a:endParaRPr lang="en-US"/>
          </a:p>
        </p:txBody>
      </p:sp>
    </p:spTree>
    <p:extLst>
      <p:ext uri="{BB962C8B-B14F-4D97-AF65-F5344CB8AC3E}">
        <p14:creationId xmlns:p14="http://schemas.microsoft.com/office/powerpoint/2010/main" val="787201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8.jpeg"/><Relationship Id="rId13" Type="http://schemas.openxmlformats.org/officeDocument/2006/relationships/image" Target="../media/image33.jpeg"/><Relationship Id="rId3" Type="http://schemas.openxmlformats.org/officeDocument/2006/relationships/image" Target="../media/image24.jpeg"/><Relationship Id="rId7" Type="http://schemas.openxmlformats.org/officeDocument/2006/relationships/image" Target="../media/image9.png"/><Relationship Id="rId12" Type="http://schemas.openxmlformats.org/officeDocument/2006/relationships/image" Target="../media/image32.png"/><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image" Target="../media/image27.gif"/><Relationship Id="rId11" Type="http://schemas.openxmlformats.org/officeDocument/2006/relationships/image" Target="../media/image31.jpeg"/><Relationship Id="rId5" Type="http://schemas.openxmlformats.org/officeDocument/2006/relationships/image" Target="../media/image26.jpeg"/><Relationship Id="rId10" Type="http://schemas.openxmlformats.org/officeDocument/2006/relationships/image" Target="../media/image30.jpeg"/><Relationship Id="rId4" Type="http://schemas.openxmlformats.org/officeDocument/2006/relationships/image" Target="../media/image25.jpeg"/><Relationship Id="rId9" Type="http://schemas.openxmlformats.org/officeDocument/2006/relationships/image" Target="../media/image29.png"/><Relationship Id="rId14" Type="http://schemas.openxmlformats.org/officeDocument/2006/relationships/image" Target="../media/image34.png"/></Relationships>
</file>

<file path=ppt/slides/_rels/slide18.xml.rels><?xml version="1.0" encoding="UTF-8" standalone="yes"?>
<Relationships xmlns="http://schemas.openxmlformats.org/package/2006/relationships"><Relationship Id="rId8" Type="http://schemas.openxmlformats.org/officeDocument/2006/relationships/image" Target="../media/image28.jpeg"/><Relationship Id="rId13" Type="http://schemas.openxmlformats.org/officeDocument/2006/relationships/image" Target="../media/image33.jpeg"/><Relationship Id="rId3" Type="http://schemas.openxmlformats.org/officeDocument/2006/relationships/image" Target="../media/image24.jpeg"/><Relationship Id="rId7" Type="http://schemas.openxmlformats.org/officeDocument/2006/relationships/image" Target="../media/image9.png"/><Relationship Id="rId12" Type="http://schemas.openxmlformats.org/officeDocument/2006/relationships/image" Target="../media/image32.png"/><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image" Target="../media/image27.gif"/><Relationship Id="rId11" Type="http://schemas.openxmlformats.org/officeDocument/2006/relationships/image" Target="../media/image31.jpeg"/><Relationship Id="rId5" Type="http://schemas.openxmlformats.org/officeDocument/2006/relationships/image" Target="../media/image26.jpeg"/><Relationship Id="rId10" Type="http://schemas.openxmlformats.org/officeDocument/2006/relationships/image" Target="../media/image30.jpeg"/><Relationship Id="rId4" Type="http://schemas.openxmlformats.org/officeDocument/2006/relationships/image" Target="../media/image25.jpeg"/><Relationship Id="rId9" Type="http://schemas.openxmlformats.org/officeDocument/2006/relationships/image" Target="../media/image29.png"/><Relationship Id="rId14" Type="http://schemas.openxmlformats.org/officeDocument/2006/relationships/image" Target="../media/image34.png"/></Relationships>
</file>

<file path=ppt/slides/_rels/slide19.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image" Target="../media/image24.jpeg"/><Relationship Id="rId7" Type="http://schemas.openxmlformats.org/officeDocument/2006/relationships/image" Target="../media/image29.png"/><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image" Target="../media/image27.gif"/><Relationship Id="rId5" Type="http://schemas.openxmlformats.org/officeDocument/2006/relationships/image" Target="../media/image26.jpeg"/><Relationship Id="rId10" Type="http://schemas.openxmlformats.org/officeDocument/2006/relationships/image" Target="../media/image34.png"/><Relationship Id="rId4" Type="http://schemas.openxmlformats.org/officeDocument/2006/relationships/image" Target="../media/image25.jpeg"/><Relationship Id="rId9" Type="http://schemas.openxmlformats.org/officeDocument/2006/relationships/image" Target="../media/image31.jpe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gif"/><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latin typeface="Times New Roman" panose="02020603050405020304" pitchFamily="18" charset="0"/>
                <a:cs typeface="Times New Roman" panose="02020603050405020304" pitchFamily="18" charset="0"/>
              </a:rPr>
              <a:t>IoT</a:t>
            </a:r>
            <a:r>
              <a:rPr lang="en-US" b="1" dirty="0" smtClean="0">
                <a:latin typeface="Times New Roman" panose="02020603050405020304" pitchFamily="18" charset="0"/>
                <a:cs typeface="Times New Roman" panose="02020603050405020304" pitchFamily="18" charset="0"/>
              </a:rPr>
              <a:t> Army of 300</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ctr">
              <a:buNone/>
            </a:pPr>
            <a:r>
              <a:rPr lang="en-US" sz="2600" b="1" dirty="0" smtClean="0">
                <a:latin typeface="Times New Roman" panose="02020603050405020304" pitchFamily="18" charset="0"/>
                <a:cs typeface="Times New Roman" panose="02020603050405020304" pitchFamily="18" charset="0"/>
              </a:rPr>
              <a:t>Resource Development to enable Our Brightest Minds in Technology</a:t>
            </a:r>
            <a:endParaRPr lang="en-US" sz="2600" b="1" dirty="0">
              <a:latin typeface="Times New Roman" panose="02020603050405020304" pitchFamily="18" charset="0"/>
              <a:cs typeface="Times New Roman" panose="02020603050405020304" pitchFamily="18" charset="0"/>
            </a:endParaRPr>
          </a:p>
          <a:p>
            <a:pPr marL="0" indent="0" algn="ctr">
              <a:buNone/>
            </a:pPr>
            <a:endParaRPr lang="en-US" b="1" dirty="0" smtClean="0">
              <a:solidFill>
                <a:srgbClr val="00B050"/>
              </a:solidFill>
              <a:latin typeface="Times New Roman" panose="02020603050405020304" pitchFamily="18" charset="0"/>
              <a:cs typeface="Times New Roman" panose="02020603050405020304" pitchFamily="18" charset="0"/>
            </a:endParaRPr>
          </a:p>
          <a:p>
            <a:pPr marL="0" indent="0" algn="ctr">
              <a:buNone/>
            </a:pPr>
            <a:r>
              <a:rPr lang="en-US" sz="2000" dirty="0" err="1" smtClean="0">
                <a:latin typeface="Times New Roman" panose="02020603050405020304" pitchFamily="18" charset="0"/>
                <a:cs typeface="Times New Roman" panose="02020603050405020304" pitchFamily="18" charset="0"/>
              </a:rPr>
              <a:t>Abdur</a:t>
            </a:r>
            <a:r>
              <a:rPr lang="en-US" sz="2000" dirty="0" smtClean="0">
                <a:latin typeface="Times New Roman" panose="02020603050405020304" pitchFamily="18" charset="0"/>
                <a:cs typeface="Times New Roman" panose="02020603050405020304" pitchFamily="18" charset="0"/>
              </a:rPr>
              <a:t> Rahman</a:t>
            </a:r>
            <a:endParaRPr lang="en-US" sz="2000" dirty="0">
              <a:latin typeface="Times New Roman" panose="02020603050405020304" pitchFamily="18" charset="0"/>
              <a:cs typeface="Times New Roman" panose="02020603050405020304" pitchFamily="18" charset="0"/>
            </a:endParaRPr>
          </a:p>
          <a:p>
            <a:pPr marL="0" indent="0" algn="ctr">
              <a:buNone/>
            </a:pPr>
            <a:endParaRPr lang="en-US" b="1" dirty="0" smtClean="0">
              <a:solidFill>
                <a:srgbClr val="00B050"/>
              </a:solidFill>
              <a:latin typeface="Times New Roman" panose="02020603050405020304" pitchFamily="18" charset="0"/>
              <a:cs typeface="Times New Roman" panose="02020603050405020304" pitchFamily="18" charset="0"/>
            </a:endParaRPr>
          </a:p>
          <a:p>
            <a:pPr marL="0" indent="0" algn="ctr">
              <a:buNone/>
            </a:pPr>
            <a:r>
              <a:rPr lang="en-US" b="1" dirty="0" smtClean="0">
                <a:solidFill>
                  <a:srgbClr val="00B050"/>
                </a:solidFill>
                <a:latin typeface="Times New Roman" panose="02020603050405020304" pitchFamily="18" charset="0"/>
                <a:cs typeface="Times New Roman" panose="02020603050405020304" pitchFamily="18" charset="0"/>
              </a:rPr>
              <a:t>Lecture 1</a:t>
            </a:r>
          </a:p>
          <a:p>
            <a:pPr marL="0" indent="0" algn="ctr">
              <a:buNone/>
            </a:pPr>
            <a:r>
              <a:rPr lang="en-US" b="1" dirty="0" smtClean="0">
                <a:solidFill>
                  <a:srgbClr val="00B050"/>
                </a:solidFill>
                <a:latin typeface="Times New Roman" panose="02020603050405020304" pitchFamily="18" charset="0"/>
                <a:cs typeface="Times New Roman" panose="02020603050405020304" pitchFamily="18" charset="0"/>
              </a:rPr>
              <a:t>Introduction to </a:t>
            </a:r>
            <a:r>
              <a:rPr lang="en-US" b="1" dirty="0" err="1" smtClean="0">
                <a:solidFill>
                  <a:srgbClr val="00B050"/>
                </a:solidFill>
                <a:latin typeface="Times New Roman" panose="02020603050405020304" pitchFamily="18" charset="0"/>
                <a:cs typeface="Times New Roman" panose="02020603050405020304" pitchFamily="18" charset="0"/>
              </a:rPr>
              <a:t>IoT</a:t>
            </a:r>
            <a:endParaRPr lang="en-US" b="1" dirty="0" smtClean="0">
              <a:solidFill>
                <a:srgbClr val="00B050"/>
              </a:solidFill>
              <a:latin typeface="Times New Roman" panose="02020603050405020304" pitchFamily="18" charset="0"/>
              <a:cs typeface="Times New Roman" panose="02020603050405020304" pitchFamily="18" charset="0"/>
            </a:endParaRPr>
          </a:p>
          <a:p>
            <a:pPr marL="0" indent="0" algn="ctr">
              <a:buNone/>
            </a:pPr>
            <a:endParaRPr lang="en-US" dirty="0" smtClean="0"/>
          </a:p>
          <a:p>
            <a:pPr marL="0" indent="0" algn="ctr">
              <a:buNone/>
            </a:pPr>
            <a:r>
              <a:rPr lang="en-US" dirty="0" smtClean="0"/>
              <a:t>Oct 09, 2017</a:t>
            </a:r>
          </a:p>
          <a:p>
            <a:pPr marL="0" indent="0" algn="ctr">
              <a:buNone/>
            </a:pPr>
            <a:endParaRPr lang="en-US" dirty="0" smtClean="0"/>
          </a:p>
          <a:p>
            <a:pPr marL="0" indent="0" algn="ctr">
              <a:buNone/>
            </a:pPr>
            <a:endParaRPr lang="en-US" dirty="0" smtClean="0"/>
          </a:p>
        </p:txBody>
      </p:sp>
    </p:spTree>
    <p:extLst>
      <p:ext uri="{BB962C8B-B14F-4D97-AF65-F5344CB8AC3E}">
        <p14:creationId xmlns:p14="http://schemas.microsoft.com/office/powerpoint/2010/main" val="10492293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latin typeface="Baskerville Old Face" panose="02020602080505020303" pitchFamily="18" charset="0"/>
              </a:rPr>
              <a:t>Where is </a:t>
            </a:r>
            <a:r>
              <a:rPr lang="en-US" b="1" dirty="0" err="1" smtClean="0">
                <a:solidFill>
                  <a:srgbClr val="00B050"/>
                </a:solidFill>
                <a:latin typeface="Baskerville Old Face" panose="02020602080505020303" pitchFamily="18" charset="0"/>
              </a:rPr>
              <a:t>IoT</a:t>
            </a:r>
            <a:r>
              <a:rPr lang="en-US" b="1" dirty="0" smtClean="0">
                <a:solidFill>
                  <a:srgbClr val="00B050"/>
                </a:solidFill>
                <a:latin typeface="Baskerville Old Face" panose="02020602080505020303" pitchFamily="18" charset="0"/>
              </a:rPr>
              <a:t>?</a:t>
            </a:r>
            <a:endParaRPr lang="en-US" b="1" dirty="0">
              <a:solidFill>
                <a:srgbClr val="00B050"/>
              </a:solidFill>
            </a:endParaRPr>
          </a:p>
        </p:txBody>
      </p:sp>
      <p:sp>
        <p:nvSpPr>
          <p:cNvPr id="3" name="Content Placeholder 2"/>
          <p:cNvSpPr>
            <a:spLocks noGrp="1"/>
          </p:cNvSpPr>
          <p:nvPr>
            <p:ph idx="1"/>
          </p:nvPr>
        </p:nvSpPr>
        <p:spPr/>
        <p:txBody>
          <a:bodyPr/>
          <a:lstStyle/>
          <a:p>
            <a:pPr algn="ctr"/>
            <a:endParaRPr lang="en-US" dirty="0" smtClean="0">
              <a:latin typeface="Baskerville Old Face" panose="02020602080505020303" pitchFamily="18" charset="0"/>
            </a:endParaRPr>
          </a:p>
          <a:p>
            <a:pPr algn="ctr"/>
            <a:endParaRPr lang="en-US" dirty="0">
              <a:latin typeface="Baskerville Old Face" panose="02020602080505020303" pitchFamily="18" charset="0"/>
            </a:endParaRPr>
          </a:p>
          <a:p>
            <a:pPr algn="ctr"/>
            <a:endParaRPr lang="en-US" dirty="0" smtClean="0">
              <a:latin typeface="Baskerville Old Face" panose="02020602080505020303" pitchFamily="18" charset="0"/>
            </a:endParaRPr>
          </a:p>
          <a:p>
            <a:pPr marL="0" indent="0" algn="ctr">
              <a:buNone/>
            </a:pPr>
            <a:endParaRPr lang="en-US" dirty="0">
              <a:latin typeface="Baskerville Old Face" panose="02020602080505020303" pitchFamily="18" charset="0"/>
            </a:endParaRPr>
          </a:p>
          <a:p>
            <a:pPr marL="0" indent="0" algn="ctr">
              <a:buNone/>
            </a:pPr>
            <a:r>
              <a:rPr lang="en-US" sz="3000" dirty="0" smtClean="0">
                <a:solidFill>
                  <a:srgbClr val="FF0000"/>
                </a:solidFill>
                <a:latin typeface="Times New Roman" panose="02020603050405020304" pitchFamily="18" charset="0"/>
                <a:cs typeface="Times New Roman" panose="02020603050405020304" pitchFamily="18" charset="0"/>
              </a:rPr>
              <a:t>It’s everywhere!</a:t>
            </a:r>
          </a:p>
          <a:p>
            <a:endParaRPr lang="en-US" dirty="0"/>
          </a:p>
        </p:txBody>
      </p:sp>
    </p:spTree>
    <p:extLst>
      <p:ext uri="{BB962C8B-B14F-4D97-AF65-F5344CB8AC3E}">
        <p14:creationId xmlns:p14="http://schemas.microsoft.com/office/powerpoint/2010/main" val="9369949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www.cccblog.org/wp-content/uploads/2011/11/offbeat_fridge2_600.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8496" y="1332910"/>
            <a:ext cx="3629971" cy="435596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8614" y="3523520"/>
            <a:ext cx="4396601" cy="2416607"/>
          </a:xfrm>
          <a:prstGeom prst="rect">
            <a:avLst/>
          </a:prstGeom>
        </p:spPr>
      </p:pic>
      <p:pic>
        <p:nvPicPr>
          <p:cNvPr id="6" name="Picture 5" descr="http://media.gadgetsin.com/2014/05/wellograph_smart_watch_with_fitness_tracker_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3533" y="917873"/>
            <a:ext cx="4335440" cy="2384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508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latin typeface="Baskerville Old Face" panose="02020602080505020303" pitchFamily="18" charset="0"/>
              </a:rPr>
              <a:t>Where is </a:t>
            </a:r>
            <a:r>
              <a:rPr lang="en-US" dirty="0" err="1" smtClean="0">
                <a:solidFill>
                  <a:srgbClr val="00B050"/>
                </a:solidFill>
                <a:latin typeface="Baskerville Old Face" panose="02020602080505020303" pitchFamily="18" charset="0"/>
              </a:rPr>
              <a:t>IoT</a:t>
            </a:r>
            <a:r>
              <a:rPr lang="en-US" dirty="0" smtClean="0">
                <a:solidFill>
                  <a:srgbClr val="00B050"/>
                </a:solidFill>
                <a:latin typeface="Baskerville Old Face" panose="02020602080505020303" pitchFamily="18" charset="0"/>
              </a:rPr>
              <a:t>?</a:t>
            </a:r>
            <a:endParaRPr lang="en-US" dirty="0">
              <a:solidFill>
                <a:srgbClr val="00B050"/>
              </a:solidFill>
            </a:endParaRPr>
          </a:p>
        </p:txBody>
      </p:sp>
      <p:sp>
        <p:nvSpPr>
          <p:cNvPr id="3" name="Content Placeholder 2"/>
          <p:cNvSpPr>
            <a:spLocks noGrp="1"/>
          </p:cNvSpPr>
          <p:nvPr>
            <p:ph idx="1"/>
          </p:nvPr>
        </p:nvSpPr>
        <p:spPr/>
        <p:txBody>
          <a:bodyPr/>
          <a:lstStyle/>
          <a:p>
            <a:pPr lvl="8"/>
            <a:r>
              <a:rPr lang="en-US" sz="3000" dirty="0">
                <a:latin typeface="Times New Roman" panose="02020603050405020304" pitchFamily="18" charset="0"/>
                <a:cs typeface="Times New Roman" panose="02020603050405020304" pitchFamily="18" charset="0"/>
              </a:rPr>
              <a:t>Environmental Monitoring</a:t>
            </a:r>
          </a:p>
          <a:p>
            <a:pPr lvl="8"/>
            <a:r>
              <a:rPr lang="en-US" sz="3000" dirty="0">
                <a:latin typeface="Times New Roman" panose="02020603050405020304" pitchFamily="18" charset="0"/>
                <a:cs typeface="Times New Roman" panose="02020603050405020304" pitchFamily="18" charset="0"/>
              </a:rPr>
              <a:t>Manufacturing Applications</a:t>
            </a:r>
          </a:p>
          <a:p>
            <a:pPr lvl="8"/>
            <a:r>
              <a:rPr lang="en-US" sz="3000" dirty="0">
                <a:latin typeface="Times New Roman" panose="02020603050405020304" pitchFamily="18" charset="0"/>
                <a:cs typeface="Times New Roman" panose="02020603050405020304" pitchFamily="18" charset="0"/>
              </a:rPr>
              <a:t>Energy Applications</a:t>
            </a:r>
          </a:p>
          <a:p>
            <a:pPr lvl="8"/>
            <a:r>
              <a:rPr lang="en-US" sz="3000" dirty="0">
                <a:latin typeface="Times New Roman" panose="02020603050405020304" pitchFamily="18" charset="0"/>
                <a:cs typeface="Times New Roman" panose="02020603050405020304" pitchFamily="18" charset="0"/>
              </a:rPr>
              <a:t>Healthcare Applications</a:t>
            </a:r>
          </a:p>
          <a:p>
            <a:pPr lvl="8"/>
            <a:r>
              <a:rPr lang="en-US" sz="3000" dirty="0">
                <a:latin typeface="Times New Roman" panose="02020603050405020304" pitchFamily="18" charset="0"/>
                <a:cs typeface="Times New Roman" panose="02020603050405020304" pitchFamily="18" charset="0"/>
              </a:rPr>
              <a:t>Building/Housing Applications</a:t>
            </a:r>
          </a:p>
          <a:p>
            <a:pPr lvl="8"/>
            <a:r>
              <a:rPr lang="en-US" sz="3000" dirty="0">
                <a:latin typeface="Times New Roman" panose="02020603050405020304" pitchFamily="18" charset="0"/>
                <a:cs typeface="Times New Roman" panose="02020603050405020304" pitchFamily="18" charset="0"/>
              </a:rPr>
              <a:t>Transportation Applications</a:t>
            </a:r>
          </a:p>
          <a:p>
            <a:endParaRPr lang="en-US" dirty="0"/>
          </a:p>
        </p:txBody>
      </p:sp>
    </p:spTree>
    <p:extLst>
      <p:ext uri="{BB962C8B-B14F-4D97-AF65-F5344CB8AC3E}">
        <p14:creationId xmlns:p14="http://schemas.microsoft.com/office/powerpoint/2010/main" val="33194027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IoT</a:t>
            </a:r>
            <a:r>
              <a:rPr lang="en-US" dirty="0"/>
              <a:t> </a:t>
            </a:r>
            <a:r>
              <a:rPr lang="en-US" dirty="0" smtClean="0"/>
              <a:t>in Transportation System</a:t>
            </a:r>
            <a:endParaRPr lang="en-US" dirty="0"/>
          </a:p>
        </p:txBody>
      </p:sp>
      <p:pic>
        <p:nvPicPr>
          <p:cNvPr id="1026" name="Picture 2" descr="Image result for smart transport  system archite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72743" y="1792118"/>
            <a:ext cx="7340957" cy="4739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06886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7809"/>
            <a:ext cx="10515600" cy="5819154"/>
          </a:xfrm>
          <a:ln>
            <a:solidFill>
              <a:schemeClr val="accent1"/>
            </a:solidFill>
          </a:ln>
        </p:spPr>
        <p:txBody>
          <a:bodyPr/>
          <a:lstStyle/>
          <a:p>
            <a:pPr marL="0" indent="0" algn="ctr">
              <a:buNone/>
            </a:pPr>
            <a:r>
              <a:rPr lang="en-US" sz="4000" b="1" dirty="0" smtClean="0">
                <a:solidFill>
                  <a:srgbClr val="00B050"/>
                </a:solidFill>
                <a:latin typeface="Times New Roman" panose="02020603050405020304" pitchFamily="18" charset="0"/>
                <a:cs typeface="Times New Roman" panose="02020603050405020304" pitchFamily="18" charset="0"/>
              </a:rPr>
              <a:t>Value of </a:t>
            </a:r>
            <a:r>
              <a:rPr lang="en-US" sz="4000" b="1" dirty="0" err="1" smtClean="0">
                <a:solidFill>
                  <a:srgbClr val="00B050"/>
                </a:solidFill>
                <a:latin typeface="Times New Roman" panose="02020603050405020304" pitchFamily="18" charset="0"/>
                <a:cs typeface="Times New Roman" panose="02020603050405020304" pitchFamily="18" charset="0"/>
              </a:rPr>
              <a:t>IoT</a:t>
            </a:r>
            <a:endParaRPr lang="en-US" sz="4000" b="1" dirty="0" smtClean="0">
              <a:solidFill>
                <a:srgbClr val="00B050"/>
              </a:solidFill>
              <a:latin typeface="Times New Roman" panose="02020603050405020304" pitchFamily="18" charset="0"/>
              <a:cs typeface="Times New Roman" panose="02020603050405020304" pitchFamily="18" charset="0"/>
            </a:endParaRPr>
          </a:p>
          <a:p>
            <a:pPr marL="0" indent="0">
              <a:buNone/>
            </a:pPr>
            <a:endParaRPr lang="en-US" sz="2000" dirty="0" smtClean="0"/>
          </a:p>
          <a:p>
            <a:pPr marL="0" indent="0">
              <a:buNone/>
            </a:pP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IoT</a:t>
            </a:r>
            <a:r>
              <a:rPr lang="en-US" sz="2500" dirty="0" smtClean="0">
                <a:latin typeface="Times New Roman" panose="02020603050405020304" pitchFamily="18" charset="0"/>
                <a:cs typeface="Times New Roman" panose="02020603050405020304" pitchFamily="18" charset="0"/>
              </a:rPr>
              <a:t> is making our life more simple, easy and comfortable. </a:t>
            </a:r>
          </a:p>
          <a:p>
            <a:pPr marL="0" indent="0">
              <a:buNone/>
            </a:pPr>
            <a:endParaRPr lang="en-US" sz="2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a:t>
            </a:r>
            <a:r>
              <a:rPr lang="en-US" sz="2000" dirty="0" smtClean="0">
                <a:solidFill>
                  <a:srgbClr val="FF0000"/>
                </a:solidFill>
                <a:latin typeface="Times New Roman" panose="02020603050405020304" pitchFamily="18" charset="0"/>
                <a:cs typeface="Times New Roman" panose="02020603050405020304" pitchFamily="18" charset="0"/>
              </a:rPr>
              <a:t>50 billion </a:t>
            </a:r>
            <a:r>
              <a:rPr lang="en-US" sz="2000" dirty="0" smtClean="0">
                <a:latin typeface="Times New Roman" panose="02020603050405020304" pitchFamily="18" charset="0"/>
                <a:cs typeface="Times New Roman" panose="02020603050405020304" pitchFamily="18" charset="0"/>
              </a:rPr>
              <a:t>connected devices by 2020</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More than 6 connected devices per Person</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a:t>
            </a:r>
            <a:r>
              <a:rPr lang="en-US" sz="2000" dirty="0" smtClean="0">
                <a:solidFill>
                  <a:srgbClr val="FF0000"/>
                </a:solidFill>
                <a:latin typeface="Times New Roman" panose="02020603050405020304" pitchFamily="18" charset="0"/>
                <a:cs typeface="Times New Roman" panose="02020603050405020304" pitchFamily="18" charset="0"/>
              </a:rPr>
              <a:t>$1.7 </a:t>
            </a:r>
            <a:r>
              <a:rPr lang="en-US" sz="2000" dirty="0">
                <a:solidFill>
                  <a:srgbClr val="FF0000"/>
                </a:solidFill>
                <a:latin typeface="Times New Roman" panose="02020603050405020304" pitchFamily="18" charset="0"/>
                <a:cs typeface="Times New Roman" panose="02020603050405020304" pitchFamily="18" charset="0"/>
              </a:rPr>
              <a:t>trillion </a:t>
            </a:r>
            <a:r>
              <a:rPr lang="en-US" sz="2000" dirty="0">
                <a:latin typeface="Times New Roman" panose="02020603050405020304" pitchFamily="18" charset="0"/>
                <a:cs typeface="Times New Roman" panose="02020603050405020304" pitchFamily="18" charset="0"/>
              </a:rPr>
              <a:t>in value added to the global economy in </a:t>
            </a:r>
            <a:r>
              <a:rPr lang="en-US" sz="2000" dirty="0" smtClean="0">
                <a:latin typeface="Times New Roman" panose="02020603050405020304" pitchFamily="18" charset="0"/>
                <a:cs typeface="Times New Roman" panose="02020603050405020304" pitchFamily="18" charset="0"/>
              </a:rPr>
              <a:t>2020 </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By </a:t>
            </a:r>
            <a:r>
              <a:rPr lang="en-US" sz="2000" dirty="0">
                <a:latin typeface="Times New Roman" panose="02020603050405020304" pitchFamily="18" charset="0"/>
                <a:cs typeface="Times New Roman" panose="02020603050405020304" pitchFamily="18" charset="0"/>
              </a:rPr>
              <a:t>2020 </a:t>
            </a:r>
            <a:r>
              <a:rPr lang="en-US" sz="2000" dirty="0" err="1" smtClean="0">
                <a:latin typeface="Times New Roman" panose="02020603050405020304" pitchFamily="18" charset="0"/>
                <a:cs typeface="Times New Roman" panose="02020603050405020304" pitchFamily="18" charset="0"/>
              </a:rPr>
              <a:t>IoT</a:t>
            </a:r>
            <a:r>
              <a:rPr lang="en-US" sz="2000" dirty="0" smtClean="0">
                <a:latin typeface="Times New Roman" panose="02020603050405020304" pitchFamily="18" charset="0"/>
                <a:cs typeface="Times New Roman" panose="02020603050405020304" pitchFamily="18" charset="0"/>
              </a:rPr>
              <a:t> will </a:t>
            </a:r>
            <a:r>
              <a:rPr lang="en-US" sz="2000" dirty="0">
                <a:latin typeface="Times New Roman" panose="02020603050405020304" pitchFamily="18" charset="0"/>
                <a:cs typeface="Times New Roman" panose="02020603050405020304" pitchFamily="18" charset="0"/>
              </a:rPr>
              <a:t>be more than double the size of the smartphone, PC, tablet, connected car, and </a:t>
            </a:r>
            <a:r>
              <a:rPr lang="en-US" sz="2000" dirty="0" smtClean="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wearable market </a:t>
            </a:r>
            <a:r>
              <a:rPr lang="en-US" sz="2000" dirty="0" smtClean="0">
                <a:latin typeface="Times New Roman" panose="02020603050405020304" pitchFamily="18" charset="0"/>
                <a:cs typeface="Times New Roman" panose="02020603050405020304" pitchFamily="18" charset="0"/>
              </a:rPr>
              <a:t>combined.</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Technologies </a:t>
            </a:r>
            <a:r>
              <a:rPr lang="en-US" sz="2000" dirty="0">
                <a:latin typeface="Times New Roman" panose="02020603050405020304" pitchFamily="18" charset="0"/>
                <a:cs typeface="Times New Roman" panose="02020603050405020304" pitchFamily="18" charset="0"/>
              </a:rPr>
              <a:t>and services generated global revenues </a:t>
            </a:r>
            <a:r>
              <a:rPr lang="en-US" sz="2000" dirty="0" smtClean="0">
                <a:latin typeface="Times New Roman" panose="02020603050405020304" pitchFamily="18" charset="0"/>
                <a:cs typeface="Times New Roman" panose="02020603050405020304" pitchFamily="18" charset="0"/>
              </a:rPr>
              <a:t>will </a:t>
            </a:r>
            <a:r>
              <a:rPr lang="en-US" sz="2000" dirty="0">
                <a:latin typeface="Times New Roman" panose="02020603050405020304" pitchFamily="18" charset="0"/>
                <a:cs typeface="Times New Roman" panose="02020603050405020304" pitchFamily="18" charset="0"/>
              </a:rPr>
              <a:t>reach</a:t>
            </a:r>
            <a:r>
              <a:rPr lang="en-US" sz="2000" dirty="0">
                <a:solidFill>
                  <a:srgbClr val="FF0000"/>
                </a:solidFill>
                <a:latin typeface="Times New Roman" panose="02020603050405020304" pitchFamily="18" charset="0"/>
                <a:cs typeface="Times New Roman" panose="02020603050405020304" pitchFamily="18" charset="0"/>
              </a:rPr>
              <a:t> $8.9 </a:t>
            </a:r>
            <a:r>
              <a:rPr lang="en-US" sz="2000" dirty="0" smtClean="0">
                <a:solidFill>
                  <a:srgbClr val="FF0000"/>
                </a:solidFill>
                <a:latin typeface="Times New Roman" panose="02020603050405020304" pitchFamily="18" charset="0"/>
                <a:cs typeface="Times New Roman" panose="02020603050405020304" pitchFamily="18" charset="0"/>
              </a:rPr>
              <a:t> trillion</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by 2020, growing at a compound annual rate (CAGR) of 7.9</a:t>
            </a:r>
            <a:r>
              <a:rPr lang="en-US" sz="20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000" dirty="0"/>
              <a:t> </a:t>
            </a:r>
            <a:r>
              <a:rPr lang="en-US" sz="2000" dirty="0" smtClean="0">
                <a:solidFill>
                  <a:srgbClr val="FF0000"/>
                </a:solidFill>
              </a:rPr>
              <a:t>5 </a:t>
            </a:r>
            <a:r>
              <a:rPr lang="en-US" sz="2000" dirty="0">
                <a:solidFill>
                  <a:srgbClr val="FF0000"/>
                </a:solidFill>
              </a:rPr>
              <a:t>billion </a:t>
            </a:r>
            <a:r>
              <a:rPr lang="en-US" sz="2000" dirty="0"/>
              <a:t>people will have </a:t>
            </a:r>
            <a:r>
              <a:rPr lang="en-US" sz="2000" dirty="0" smtClean="0"/>
              <a:t>Internet access</a:t>
            </a:r>
            <a:r>
              <a:rPr lang="en-US" sz="2000" dirty="0"/>
              <a:t>.</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000" dirty="0" smtClean="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83192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50"/>
                </a:solidFill>
                <a:latin typeface="Times New Roman" panose="02020603050405020304" pitchFamily="18" charset="0"/>
                <a:cs typeface="Times New Roman" panose="02020603050405020304" pitchFamily="18" charset="0"/>
              </a:rPr>
              <a:t>Biggest challenges of </a:t>
            </a:r>
            <a:r>
              <a:rPr lang="en-US" dirty="0" err="1" smtClean="0">
                <a:solidFill>
                  <a:srgbClr val="00B050"/>
                </a:solidFill>
                <a:latin typeface="Times New Roman" panose="02020603050405020304" pitchFamily="18" charset="0"/>
                <a:cs typeface="Times New Roman" panose="02020603050405020304" pitchFamily="18" charset="0"/>
              </a:rPr>
              <a:t>IoT</a:t>
            </a:r>
            <a:r>
              <a:rPr lang="en-US" dirty="0" smtClean="0">
                <a:solidFill>
                  <a:srgbClr val="00B050"/>
                </a:solidFill>
                <a:latin typeface="Times New Roman" panose="02020603050405020304" pitchFamily="18" charset="0"/>
                <a:cs typeface="Times New Roman" panose="02020603050405020304" pitchFamily="18" charset="0"/>
              </a:rPr>
              <a:t>??</a:t>
            </a:r>
            <a:endParaRPr lang="en-US"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08683" y="1690688"/>
            <a:ext cx="10645117" cy="5167312"/>
          </a:xfrm>
        </p:spPr>
        <p:txBody>
          <a:bodyPr>
            <a:normAutofit/>
          </a:bodyPr>
          <a:lstStyle/>
          <a:p>
            <a:pPr>
              <a:buFont typeface="Wingdings" panose="05000000000000000000" pitchFamily="2" charset="2"/>
              <a:buChar char="Ø"/>
            </a:pPr>
            <a:r>
              <a:rPr lang="en-US" sz="1800" dirty="0" err="1" smtClean="0">
                <a:latin typeface="Times New Roman" panose="02020603050405020304" pitchFamily="18" charset="0"/>
                <a:cs typeface="Times New Roman" panose="02020603050405020304" pitchFamily="18" charset="0"/>
              </a:rPr>
              <a:t>IoT</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applications collect more and more previously unexposed -often private – data, and allow access to various control functions over the </a:t>
            </a:r>
            <a:r>
              <a:rPr lang="en-US" sz="1800" dirty="0" smtClean="0">
                <a:latin typeface="Times New Roman" panose="02020603050405020304" pitchFamily="18" charset="0"/>
                <a:cs typeface="Times New Roman" panose="02020603050405020304" pitchFamily="18" charset="0"/>
              </a:rPr>
              <a:t>internet..</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More </a:t>
            </a:r>
            <a:r>
              <a:rPr lang="en-US" sz="1800" dirty="0">
                <a:latin typeface="Times New Roman" panose="02020603050405020304" pitchFamily="18" charset="0"/>
                <a:cs typeface="Times New Roman" panose="02020603050405020304" pitchFamily="18" charset="0"/>
              </a:rPr>
              <a:t>connected devices mean more attack vectors and more possibilities for hackers to target us; </a:t>
            </a:r>
            <a:endParaRPr lang="en-US"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err="1" smtClean="0">
                <a:latin typeface="Times New Roman" panose="02020603050405020304" pitchFamily="18" charset="0"/>
                <a:cs typeface="Times New Roman" panose="02020603050405020304" pitchFamily="18" charset="0"/>
              </a:rPr>
              <a:t>IoT</a:t>
            </a:r>
            <a:r>
              <a:rPr lang="en-US" sz="1800" dirty="0" smtClean="0">
                <a:latin typeface="Times New Roman" panose="02020603050405020304" pitchFamily="18" charset="0"/>
                <a:cs typeface="Times New Roman" panose="02020603050405020304" pitchFamily="18" charset="0"/>
              </a:rPr>
              <a:t> devices have </a:t>
            </a:r>
            <a:r>
              <a:rPr lang="en-US" sz="1800" dirty="0" smtClean="0">
                <a:solidFill>
                  <a:srgbClr val="FF0000"/>
                </a:solidFill>
                <a:latin typeface="Times New Roman" panose="02020603050405020304" pitchFamily="18" charset="0"/>
                <a:cs typeface="Times New Roman" panose="02020603050405020304" pitchFamily="18" charset="0"/>
              </a:rPr>
              <a:t>limited computing </a:t>
            </a:r>
            <a:r>
              <a:rPr lang="en-US" sz="1800" dirty="0">
                <a:solidFill>
                  <a:srgbClr val="FF0000"/>
                </a:solidFill>
                <a:latin typeface="Times New Roman" panose="02020603050405020304" pitchFamily="18" charset="0"/>
                <a:cs typeface="Times New Roman" panose="02020603050405020304" pitchFamily="18" charset="0"/>
              </a:rPr>
              <a:t>power, memory and battery </a:t>
            </a:r>
            <a:r>
              <a:rPr lang="en-US" sz="1800" dirty="0" smtClean="0">
                <a:solidFill>
                  <a:srgbClr val="FF0000"/>
                </a:solidFill>
                <a:latin typeface="Times New Roman" panose="02020603050405020304" pitchFamily="18" charset="0"/>
                <a:cs typeface="Times New Roman" panose="02020603050405020304" pitchFamily="18" charset="0"/>
              </a:rPr>
              <a:t>life</a:t>
            </a:r>
            <a:r>
              <a:rPr lang="en-US" sz="1800" b="1" dirty="0">
                <a:solidFill>
                  <a:srgbClr val="FF0000"/>
                </a:solidFill>
                <a:latin typeface="Times New Roman" panose="02020603050405020304" pitchFamily="18" charset="0"/>
                <a:cs typeface="Times New Roman" panose="02020603050405020304" pitchFamily="18" charset="0"/>
              </a:rPr>
              <a:t> </a:t>
            </a:r>
            <a:r>
              <a:rPr lang="en-US" sz="1800" b="1" dirty="0" smtClean="0">
                <a:solidFill>
                  <a:srgbClr val="FF0000"/>
                </a:solidFill>
                <a:latin typeface="Times New Roman" panose="02020603050405020304" pitchFamily="18" charset="0"/>
                <a:cs typeface="Times New Roman" panose="02020603050405020304" pitchFamily="18" charset="0"/>
              </a:rPr>
              <a:t>where existing powerful encryption algorithm (RSA, AES, DES) does not support.</a:t>
            </a:r>
          </a:p>
          <a:p>
            <a:pPr marL="0" indent="0">
              <a:buNone/>
            </a:pPr>
            <a:endParaRPr lang="en-US" sz="1600" dirty="0">
              <a:solidFill>
                <a:srgbClr val="FF0000"/>
              </a:solidFill>
              <a:latin typeface="Times New Roman" panose="02020603050405020304" pitchFamily="18" charset="0"/>
              <a:cs typeface="Times New Roman" panose="02020603050405020304" pitchFamily="18" charset="0"/>
            </a:endParaRPr>
          </a:p>
          <a:p>
            <a:pPr marL="0" indent="0">
              <a:buNone/>
            </a:pPr>
            <a:endParaRPr lang="en-US" sz="1600" dirty="0" smtClean="0">
              <a:solidFill>
                <a:srgbClr val="FF0000"/>
              </a:solidFill>
              <a:latin typeface="Times New Roman" panose="02020603050405020304" pitchFamily="18" charset="0"/>
              <a:cs typeface="Times New Roman" panose="02020603050405020304" pitchFamily="18" charset="0"/>
            </a:endParaRPr>
          </a:p>
          <a:p>
            <a:pPr marL="0" indent="0">
              <a:buNone/>
            </a:pPr>
            <a:endParaRPr lang="en-US" sz="1600" dirty="0">
              <a:solidFill>
                <a:srgbClr val="FF0000"/>
              </a:solidFill>
              <a:latin typeface="Times New Roman" panose="02020603050405020304" pitchFamily="18" charset="0"/>
              <a:cs typeface="Times New Roman" panose="02020603050405020304" pitchFamily="18" charset="0"/>
            </a:endParaRPr>
          </a:p>
          <a:p>
            <a:pPr marL="0" indent="0">
              <a:buNone/>
            </a:pPr>
            <a:endParaRPr lang="en-US" sz="1600" dirty="0" smtClean="0">
              <a:solidFill>
                <a:srgbClr val="FF0000"/>
              </a:solidFill>
              <a:latin typeface="Times New Roman" panose="02020603050405020304" pitchFamily="18" charset="0"/>
              <a:cs typeface="Times New Roman" panose="02020603050405020304" pitchFamily="18" charset="0"/>
            </a:endParaRPr>
          </a:p>
          <a:p>
            <a:pPr marL="0" indent="0">
              <a:buNone/>
            </a:pPr>
            <a:endParaRPr lang="en-US" sz="1600" dirty="0" smtClean="0">
              <a:solidFill>
                <a:srgbClr val="FF0000"/>
              </a:solidFill>
              <a:latin typeface="Times New Roman" panose="02020603050405020304" pitchFamily="18" charset="0"/>
              <a:cs typeface="Times New Roman" panose="02020603050405020304" pitchFamily="18" charset="0"/>
            </a:endParaRPr>
          </a:p>
          <a:p>
            <a:pPr marL="0" indent="0">
              <a:buNone/>
            </a:pPr>
            <a:r>
              <a:rPr lang="en-US" sz="1600" dirty="0">
                <a:solidFill>
                  <a:srgbClr val="FF0000"/>
                </a:solidFill>
                <a:latin typeface="Times New Roman" panose="02020603050405020304" pitchFamily="18" charset="0"/>
                <a:cs typeface="Times New Roman" panose="02020603050405020304" pitchFamily="18" charset="0"/>
              </a:rPr>
              <a:t> </a:t>
            </a:r>
            <a:r>
              <a:rPr lang="en-US" sz="1600" dirty="0" smtClean="0">
                <a:solidFill>
                  <a:srgbClr val="FF0000"/>
                </a:solidFill>
                <a:latin typeface="Times New Roman" panose="02020603050405020304" pitchFamily="18" charset="0"/>
                <a:cs typeface="Times New Roman" panose="02020603050405020304" pitchFamily="18" charset="0"/>
              </a:rPr>
              <a:t>                   </a:t>
            </a:r>
          </a:p>
        </p:txBody>
      </p:sp>
      <p:pic>
        <p:nvPicPr>
          <p:cNvPr id="6" name="Picture 4" descr="Image result for iot security"/>
          <p:cNvPicPr>
            <a:picLocks noChangeAspect="1" noChangeArrowheads="1"/>
          </p:cNvPicPr>
          <p:nvPr/>
        </p:nvPicPr>
        <p:blipFill rotWithShape="1">
          <a:blip r:embed="rId2">
            <a:extLst>
              <a:ext uri="{28A0092B-C50C-407E-A947-70E740481C1C}">
                <a14:useLocalDpi xmlns:a14="http://schemas.microsoft.com/office/drawing/2010/main" val="0"/>
              </a:ext>
            </a:extLst>
          </a:blip>
          <a:srcRect l="7693" r="15349"/>
          <a:stretch/>
        </p:blipFill>
        <p:spPr bwMode="auto">
          <a:xfrm>
            <a:off x="6234569" y="3103378"/>
            <a:ext cx="4787153" cy="306466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838200" y="3648433"/>
            <a:ext cx="3890682" cy="1974555"/>
          </a:xfrm>
          <a:prstGeom prst="rect">
            <a:avLst/>
          </a:prstGeom>
        </p:spPr>
      </p:pic>
      <p:sp>
        <p:nvSpPr>
          <p:cNvPr id="5" name="TextBox 4"/>
          <p:cNvSpPr txBox="1"/>
          <p:nvPr/>
        </p:nvSpPr>
        <p:spPr>
          <a:xfrm>
            <a:off x="2272937" y="6328354"/>
            <a:ext cx="6686446" cy="369332"/>
          </a:xfrm>
          <a:prstGeom prst="rect">
            <a:avLst/>
          </a:prstGeom>
          <a:noFill/>
        </p:spPr>
        <p:txBody>
          <a:bodyPr wrap="none" rtlCol="0">
            <a:spAutoFit/>
          </a:bodyPr>
          <a:lstStyle/>
          <a:p>
            <a:r>
              <a:rPr lang="en-US" dirty="0">
                <a:solidFill>
                  <a:srgbClr val="FF0000"/>
                </a:solidFill>
                <a:latin typeface="Times New Roman" panose="02020603050405020304" pitchFamily="18" charset="0"/>
                <a:cs typeface="Times New Roman" panose="02020603050405020304" pitchFamily="18" charset="0"/>
              </a:rPr>
              <a:t> So the privacy &amp; security of data &amp; devices are the biggest challenge.</a:t>
            </a:r>
            <a:endParaRPr lang="en-US" dirty="0"/>
          </a:p>
        </p:txBody>
      </p:sp>
    </p:spTree>
    <p:extLst>
      <p:ext uri="{BB962C8B-B14F-4D97-AF65-F5344CB8AC3E}">
        <p14:creationId xmlns:p14="http://schemas.microsoft.com/office/powerpoint/2010/main" val="2864080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circle(in)">
                                      <p:cBhvr>
                                        <p:cTn id="2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738" y="878541"/>
            <a:ext cx="11792473" cy="4805082"/>
          </a:xfrm>
          <a:prstGeom prst="rect">
            <a:avLst/>
          </a:prstGeom>
        </p:spPr>
      </p:pic>
    </p:spTree>
    <p:extLst>
      <p:ext uri="{BB962C8B-B14F-4D97-AF65-F5344CB8AC3E}">
        <p14:creationId xmlns:p14="http://schemas.microsoft.com/office/powerpoint/2010/main" val="3229787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698" y="283335"/>
            <a:ext cx="2924139" cy="655777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23199" y="5436865"/>
            <a:ext cx="2030401" cy="939959"/>
          </a:xfrm>
          <a:prstGeom prst="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23199" y="974328"/>
            <a:ext cx="2030401" cy="1235401"/>
          </a:xfrm>
          <a:prstGeom prst="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2" name="TextBox 11"/>
          <p:cNvSpPr txBox="1"/>
          <p:nvPr/>
        </p:nvSpPr>
        <p:spPr>
          <a:xfrm>
            <a:off x="3915177" y="553792"/>
            <a:ext cx="4323711" cy="553998"/>
          </a:xfrm>
          <a:prstGeom prst="rect">
            <a:avLst/>
          </a:prstGeom>
          <a:noFill/>
        </p:spPr>
        <p:txBody>
          <a:bodyPr wrap="square" rtlCol="0">
            <a:spAutoFit/>
          </a:bodyPr>
          <a:lstStyle/>
          <a:p>
            <a:pPr algn="ctr"/>
            <a:r>
              <a:rPr lang="en-US" sz="3000" b="1" dirty="0" err="1" smtClean="0">
                <a:solidFill>
                  <a:srgbClr val="00B050"/>
                </a:solidFill>
                <a:latin typeface="Times New Roman" panose="02020603050405020304" pitchFamily="18" charset="0"/>
                <a:cs typeface="Times New Roman" panose="02020603050405020304" pitchFamily="18" charset="0"/>
              </a:rPr>
              <a:t>IoT</a:t>
            </a:r>
            <a:r>
              <a:rPr lang="en-US" sz="3000" b="1" dirty="0" smtClean="0">
                <a:solidFill>
                  <a:srgbClr val="00B050"/>
                </a:solidFill>
                <a:latin typeface="Times New Roman" panose="02020603050405020304" pitchFamily="18" charset="0"/>
                <a:cs typeface="Times New Roman" panose="02020603050405020304" pitchFamily="18" charset="0"/>
              </a:rPr>
              <a:t> System Architecture</a:t>
            </a:r>
            <a:endParaRPr lang="en-US" sz="3000" b="1" dirty="0">
              <a:solidFill>
                <a:srgbClr val="00B050"/>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9566853" y="1510393"/>
            <a:ext cx="2024133" cy="3885851"/>
          </a:xfrm>
          <a:prstGeom prst="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23199" y="3383601"/>
            <a:ext cx="1992688" cy="964371"/>
          </a:xfrm>
          <a:prstGeom prst="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Microl</a:t>
            </a:r>
            <a:endParaRPr lang="en-US" dirty="0"/>
          </a:p>
        </p:txBody>
      </p:sp>
      <p:sp>
        <p:nvSpPr>
          <p:cNvPr id="17" name="Rectangle 16"/>
          <p:cNvSpPr/>
          <p:nvPr/>
        </p:nvSpPr>
        <p:spPr>
          <a:xfrm>
            <a:off x="3653668" y="3403077"/>
            <a:ext cx="1470072" cy="1150869"/>
          </a:xfrm>
          <a:prstGeom prst="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Image result for light sensor"/>
          <p:cNvPicPr>
            <a:picLocks noChangeAspect="1" noChangeArrowheads="1"/>
          </p:cNvPicPr>
          <p:nvPr/>
        </p:nvPicPr>
        <p:blipFill rotWithShape="1">
          <a:blip r:embed="rId2">
            <a:extLst>
              <a:ext uri="{28A0092B-C50C-407E-A947-70E740481C1C}">
                <a14:useLocalDpi xmlns:a14="http://schemas.microsoft.com/office/drawing/2010/main" val="0"/>
              </a:ext>
            </a:extLst>
          </a:blip>
          <a:srcRect l="24265" t="20763" r="11106" b="27100"/>
          <a:stretch/>
        </p:blipFill>
        <p:spPr bwMode="auto">
          <a:xfrm>
            <a:off x="657361" y="5468962"/>
            <a:ext cx="910110" cy="87576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motion senso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5706" t="7248" r="15844" b="9298"/>
          <a:stretch/>
        </p:blipFill>
        <p:spPr bwMode="auto">
          <a:xfrm>
            <a:off x="1601705" y="5522222"/>
            <a:ext cx="841003" cy="76417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fan, light"/>
          <p:cNvPicPr>
            <a:picLocks noChangeAspect="1" noChangeArrowheads="1"/>
          </p:cNvPicPr>
          <p:nvPr/>
        </p:nvPicPr>
        <p:blipFill rotWithShape="1">
          <a:blip r:embed="rId4">
            <a:extLst>
              <a:ext uri="{28A0092B-C50C-407E-A947-70E740481C1C}">
                <a14:useLocalDpi xmlns:a14="http://schemas.microsoft.com/office/drawing/2010/main" val="0"/>
              </a:ext>
            </a:extLst>
          </a:blip>
          <a:srcRect l="15253" t="29113" r="11017" b="28862"/>
          <a:stretch/>
        </p:blipFill>
        <p:spPr bwMode="auto">
          <a:xfrm>
            <a:off x="679286" y="1014695"/>
            <a:ext cx="1041624" cy="491428"/>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img.purch.com/h/1400/aHR0cDovL3d3dy5saXZlc2NpZW5jZS5jb20vaW1hZ2VzL2kvMDAwLzAwMi83NTkvb3JpZ2luYWwvMDgxMjA5LWxpZ2h0LWJ1bGItMDIuanBn"/>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3433" t="2279" r="12585" b="2976"/>
          <a:stretch/>
        </p:blipFill>
        <p:spPr bwMode="auto">
          <a:xfrm>
            <a:off x="1782633" y="1144057"/>
            <a:ext cx="579683" cy="681461"/>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Image result for gear actuator"/>
          <p:cNvPicPr>
            <a:picLocks noChangeAspect="1" noChangeArrowheads="1"/>
          </p:cNvPicPr>
          <p:nvPr/>
        </p:nvPicPr>
        <p:blipFill rotWithShape="1">
          <a:blip r:embed="rId6">
            <a:extLst>
              <a:ext uri="{28A0092B-C50C-407E-A947-70E740481C1C}">
                <a14:useLocalDpi xmlns:a14="http://schemas.microsoft.com/office/drawing/2010/main" val="0"/>
              </a:ext>
            </a:extLst>
          </a:blip>
          <a:srcRect l="5744" t="7452" r="4759" b="4982"/>
          <a:stretch/>
        </p:blipFill>
        <p:spPr bwMode="auto">
          <a:xfrm>
            <a:off x="832874" y="1465755"/>
            <a:ext cx="862279" cy="719526"/>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Image result for internet cloud"/>
          <p:cNvPicPr>
            <a:picLocks noChangeAspect="1" noChangeArrowheads="1"/>
          </p:cNvPicPr>
          <p:nvPr/>
        </p:nvPicPr>
        <p:blipFill rotWithShape="1">
          <a:blip r:embed="rId7">
            <a:extLst>
              <a:ext uri="{28A0092B-C50C-407E-A947-70E740481C1C}">
                <a14:useLocalDpi xmlns:a14="http://schemas.microsoft.com/office/drawing/2010/main" val="0"/>
              </a:ext>
            </a:extLst>
          </a:blip>
          <a:srcRect l="1651" t="5264" r="2732" b="7641"/>
          <a:stretch/>
        </p:blipFill>
        <p:spPr bwMode="auto">
          <a:xfrm>
            <a:off x="6303480" y="3175651"/>
            <a:ext cx="2011644" cy="1371446"/>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Image result for serve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770728" y="5396244"/>
            <a:ext cx="1468160" cy="1313289"/>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Image result for ethernet icon"/>
          <p:cNvPicPr>
            <a:picLocks noChangeAspect="1" noChangeArrowheads="1"/>
          </p:cNvPicPr>
          <p:nvPr/>
        </p:nvPicPr>
        <p:blipFill rotWithShape="1">
          <a:blip r:embed="rId9">
            <a:extLst>
              <a:ext uri="{28A0092B-C50C-407E-A947-70E740481C1C}">
                <a14:useLocalDpi xmlns:a14="http://schemas.microsoft.com/office/drawing/2010/main" val="0"/>
              </a:ext>
            </a:extLst>
          </a:blip>
          <a:srcRect l="25150" t="25970" r="24453" b="26794"/>
          <a:stretch/>
        </p:blipFill>
        <p:spPr bwMode="auto">
          <a:xfrm>
            <a:off x="3723702" y="3419542"/>
            <a:ext cx="693784" cy="676862"/>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Image result for gprs"/>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528037" y="3450786"/>
            <a:ext cx="508223" cy="597909"/>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Image result for wifi"/>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2143" t="10558" r="1957" b="10822"/>
          <a:stretch/>
        </p:blipFill>
        <p:spPr bwMode="auto">
          <a:xfrm>
            <a:off x="4251571" y="4096404"/>
            <a:ext cx="558102" cy="457543"/>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descr="Image result for laptop icon"/>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24554" t="20303" r="24741" b="20461"/>
          <a:stretch/>
        </p:blipFill>
        <p:spPr bwMode="auto">
          <a:xfrm>
            <a:off x="9686498" y="1840805"/>
            <a:ext cx="1784842" cy="134169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0" descr="Image result for smart phone icon cloud"/>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6460" r="9279" b="10146"/>
          <a:stretch/>
        </p:blipFill>
        <p:spPr bwMode="auto">
          <a:xfrm>
            <a:off x="10264462" y="3407507"/>
            <a:ext cx="751542" cy="1473585"/>
          </a:xfrm>
          <a:prstGeom prst="rect">
            <a:avLst/>
          </a:prstGeom>
          <a:noFill/>
          <a:extLst>
            <a:ext uri="{909E8E84-426E-40DD-AFC4-6F175D3DCCD1}">
              <a14:hiddenFill xmlns:a14="http://schemas.microsoft.com/office/drawing/2010/main">
                <a:solidFill>
                  <a:srgbClr val="FFFFFF"/>
                </a:solidFill>
              </a14:hiddenFill>
            </a:ext>
          </a:extLst>
        </p:spPr>
      </p:pic>
      <p:pic>
        <p:nvPicPr>
          <p:cNvPr id="2082" name="Picture 34" descr="Related image"/>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4624" t="4798" r="4660" b="8196"/>
          <a:stretch/>
        </p:blipFill>
        <p:spPr bwMode="auto">
          <a:xfrm>
            <a:off x="821935" y="3395934"/>
            <a:ext cx="1481070" cy="995828"/>
          </a:xfrm>
          <a:prstGeom prst="rect">
            <a:avLst/>
          </a:prstGeom>
          <a:noFill/>
          <a:extLst>
            <a:ext uri="{909E8E84-426E-40DD-AFC4-6F175D3DCCD1}">
              <a14:hiddenFill xmlns:a14="http://schemas.microsoft.com/office/drawing/2010/main">
                <a:solidFill>
                  <a:srgbClr val="FFFFFF"/>
                </a:solidFill>
              </a14:hiddenFill>
            </a:ext>
          </a:extLst>
        </p:spPr>
      </p:pic>
      <p:sp>
        <p:nvSpPr>
          <p:cNvPr id="20" name="Up Arrow 19"/>
          <p:cNvSpPr/>
          <p:nvPr/>
        </p:nvSpPr>
        <p:spPr>
          <a:xfrm>
            <a:off x="1271043" y="4684627"/>
            <a:ext cx="399070" cy="689080"/>
          </a:xfrm>
          <a:prstGeom prst="up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Up Arrow 36"/>
          <p:cNvSpPr/>
          <p:nvPr/>
        </p:nvSpPr>
        <p:spPr>
          <a:xfrm>
            <a:off x="1338864" y="2576468"/>
            <a:ext cx="399070" cy="743975"/>
          </a:xfrm>
          <a:prstGeom prst="up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eft-Right Arrow 20"/>
          <p:cNvSpPr/>
          <p:nvPr/>
        </p:nvSpPr>
        <p:spPr>
          <a:xfrm>
            <a:off x="5184680" y="3702512"/>
            <a:ext cx="1050674" cy="393892"/>
          </a:xfrm>
          <a:prstGeom prst="leftRight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Left-Right Arrow 38"/>
          <p:cNvSpPr/>
          <p:nvPr/>
        </p:nvSpPr>
        <p:spPr>
          <a:xfrm>
            <a:off x="8440908" y="3686048"/>
            <a:ext cx="1038465" cy="393892"/>
          </a:xfrm>
          <a:prstGeom prst="leftRight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Left-Right Arrow 39"/>
          <p:cNvSpPr/>
          <p:nvPr/>
        </p:nvSpPr>
        <p:spPr>
          <a:xfrm>
            <a:off x="2559453" y="3781565"/>
            <a:ext cx="1038465" cy="393892"/>
          </a:xfrm>
          <a:prstGeom prst="leftRight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Up-Down Arrow 21"/>
          <p:cNvSpPr/>
          <p:nvPr/>
        </p:nvSpPr>
        <p:spPr>
          <a:xfrm>
            <a:off x="7290813" y="4566222"/>
            <a:ext cx="333875" cy="807485"/>
          </a:xfrm>
          <a:prstGeom prst="upDown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82776" y="2208433"/>
            <a:ext cx="1673535" cy="369332"/>
          </a:xfrm>
          <a:prstGeom prst="rect">
            <a:avLst/>
          </a:prstGeom>
          <a:noFill/>
        </p:spPr>
        <p:txBody>
          <a:bodyPr wrap="none" rtlCol="0">
            <a:spAutoFit/>
          </a:bodyPr>
          <a:lstStyle/>
          <a:p>
            <a:r>
              <a:rPr lang="en-US" dirty="0" smtClean="0"/>
              <a:t>Actuator/object</a:t>
            </a:r>
            <a:endParaRPr lang="en-US" dirty="0"/>
          </a:p>
        </p:txBody>
      </p:sp>
      <p:sp>
        <p:nvSpPr>
          <p:cNvPr id="43" name="TextBox 42"/>
          <p:cNvSpPr txBox="1"/>
          <p:nvPr/>
        </p:nvSpPr>
        <p:spPr>
          <a:xfrm flipH="1">
            <a:off x="690552" y="4395451"/>
            <a:ext cx="1742860" cy="369332"/>
          </a:xfrm>
          <a:prstGeom prst="rect">
            <a:avLst/>
          </a:prstGeom>
          <a:noFill/>
        </p:spPr>
        <p:txBody>
          <a:bodyPr wrap="square" rtlCol="0">
            <a:spAutoFit/>
          </a:bodyPr>
          <a:lstStyle/>
          <a:p>
            <a:r>
              <a:rPr lang="en-US" dirty="0" smtClean="0"/>
              <a:t>Microcontroller</a:t>
            </a:r>
            <a:endParaRPr lang="en-US" dirty="0"/>
          </a:p>
        </p:txBody>
      </p:sp>
      <p:sp>
        <p:nvSpPr>
          <p:cNvPr id="44" name="TextBox 43"/>
          <p:cNvSpPr txBox="1"/>
          <p:nvPr/>
        </p:nvSpPr>
        <p:spPr>
          <a:xfrm flipH="1">
            <a:off x="1171977" y="6409980"/>
            <a:ext cx="1343910" cy="369332"/>
          </a:xfrm>
          <a:prstGeom prst="rect">
            <a:avLst/>
          </a:prstGeom>
          <a:noFill/>
        </p:spPr>
        <p:txBody>
          <a:bodyPr wrap="square" rtlCol="0">
            <a:spAutoFit/>
          </a:bodyPr>
          <a:lstStyle/>
          <a:p>
            <a:r>
              <a:rPr lang="en-US" dirty="0" smtClean="0"/>
              <a:t>Sensor</a:t>
            </a:r>
            <a:endParaRPr lang="en-US" dirty="0"/>
          </a:p>
        </p:txBody>
      </p:sp>
      <p:sp>
        <p:nvSpPr>
          <p:cNvPr id="45" name="TextBox 44"/>
          <p:cNvSpPr txBox="1"/>
          <p:nvPr/>
        </p:nvSpPr>
        <p:spPr>
          <a:xfrm flipH="1">
            <a:off x="3595605" y="4637009"/>
            <a:ext cx="1742860" cy="369332"/>
          </a:xfrm>
          <a:prstGeom prst="rect">
            <a:avLst/>
          </a:prstGeom>
          <a:noFill/>
        </p:spPr>
        <p:txBody>
          <a:bodyPr wrap="square" rtlCol="0">
            <a:spAutoFit/>
          </a:bodyPr>
          <a:lstStyle/>
          <a:p>
            <a:r>
              <a:rPr lang="en-US" dirty="0" smtClean="0"/>
              <a:t>GPRS/LAN/WIFI</a:t>
            </a:r>
            <a:endParaRPr lang="en-US" dirty="0"/>
          </a:p>
        </p:txBody>
      </p:sp>
      <p:sp>
        <p:nvSpPr>
          <p:cNvPr id="46" name="TextBox 45"/>
          <p:cNvSpPr txBox="1"/>
          <p:nvPr/>
        </p:nvSpPr>
        <p:spPr>
          <a:xfrm flipH="1">
            <a:off x="5673106" y="5963227"/>
            <a:ext cx="1135335" cy="923330"/>
          </a:xfrm>
          <a:prstGeom prst="rect">
            <a:avLst/>
          </a:prstGeom>
          <a:noFill/>
        </p:spPr>
        <p:txBody>
          <a:bodyPr wrap="square" rtlCol="0">
            <a:spAutoFit/>
          </a:bodyPr>
          <a:lstStyle/>
          <a:p>
            <a:r>
              <a:rPr lang="en-US" dirty="0" smtClean="0"/>
              <a:t> Server </a:t>
            </a:r>
          </a:p>
          <a:p>
            <a:r>
              <a:rPr lang="en-US" dirty="0"/>
              <a:t> </a:t>
            </a:r>
            <a:r>
              <a:rPr lang="en-US" dirty="0" smtClean="0"/>
              <a:t>    &amp; Database</a:t>
            </a:r>
            <a:endParaRPr lang="en-US" dirty="0"/>
          </a:p>
        </p:txBody>
      </p:sp>
      <p:sp>
        <p:nvSpPr>
          <p:cNvPr id="47" name="TextBox 46"/>
          <p:cNvSpPr txBox="1"/>
          <p:nvPr/>
        </p:nvSpPr>
        <p:spPr>
          <a:xfrm flipH="1">
            <a:off x="9848126" y="5522222"/>
            <a:ext cx="1279220" cy="369332"/>
          </a:xfrm>
          <a:prstGeom prst="rect">
            <a:avLst/>
          </a:prstGeom>
          <a:noFill/>
        </p:spPr>
        <p:txBody>
          <a:bodyPr wrap="square" rtlCol="0">
            <a:spAutoFit/>
          </a:bodyPr>
          <a:lstStyle/>
          <a:p>
            <a:r>
              <a:rPr lang="en-US" dirty="0" smtClean="0"/>
              <a:t>Web Client</a:t>
            </a:r>
            <a:endParaRPr lang="en-US" dirty="0"/>
          </a:p>
        </p:txBody>
      </p:sp>
      <p:sp>
        <p:nvSpPr>
          <p:cNvPr id="3" name="TextBox 2"/>
          <p:cNvSpPr txBox="1"/>
          <p:nvPr/>
        </p:nvSpPr>
        <p:spPr>
          <a:xfrm>
            <a:off x="523199" y="256431"/>
            <a:ext cx="2379902" cy="400110"/>
          </a:xfrm>
          <a:prstGeom prst="rect">
            <a:avLst/>
          </a:prstGeom>
          <a:noFill/>
        </p:spPr>
        <p:txBody>
          <a:bodyPr wrap="square" rtlCol="0">
            <a:spAutoFit/>
          </a:bodyPr>
          <a:lstStyle/>
          <a:p>
            <a:pPr algn="just"/>
            <a:r>
              <a:rPr lang="en-US" sz="2000" b="1" dirty="0" smtClean="0">
                <a:solidFill>
                  <a:srgbClr val="FF0000"/>
                </a:solidFill>
                <a:latin typeface="Times New Roman" panose="02020603050405020304" pitchFamily="18" charset="0"/>
                <a:cs typeface="Times New Roman" panose="02020603050405020304" pitchFamily="18" charset="0"/>
              </a:rPr>
              <a:t>Embedded System </a:t>
            </a:r>
            <a:endParaRPr lang="en-US" sz="2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6546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6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down)">
                                      <p:cBhvr>
                                        <p:cTn id="29" dur="500"/>
                                        <p:tgtEl>
                                          <p:spTgt spid="16"/>
                                        </p:tgtEl>
                                      </p:cBhvr>
                                    </p:animEffect>
                                  </p:childTnLst>
                                </p:cTn>
                              </p:par>
                              <p:par>
                                <p:cTn id="30" presetID="22" presetClass="entr" presetSubtype="4" fill="hold" nodeType="withEffect">
                                  <p:stCondLst>
                                    <p:cond delay="0"/>
                                  </p:stCondLst>
                                  <p:childTnLst>
                                    <p:set>
                                      <p:cBhvr>
                                        <p:cTn id="31" dur="1" fill="hold">
                                          <p:stCondLst>
                                            <p:cond delay="0"/>
                                          </p:stCondLst>
                                        </p:cTn>
                                        <p:tgtEl>
                                          <p:spTgt spid="2082"/>
                                        </p:tgtEl>
                                        <p:attrNameLst>
                                          <p:attrName>style.visibility</p:attrName>
                                        </p:attrNameLst>
                                      </p:cBhvr>
                                      <p:to>
                                        <p:strVal val="visible"/>
                                      </p:to>
                                    </p:set>
                                    <p:animEffect transition="in" filter="wipe(down)">
                                      <p:cBhvr>
                                        <p:cTn id="32" dur="500"/>
                                        <p:tgtEl>
                                          <p:spTgt spid="2082"/>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wipe(down)">
                                      <p:cBhvr>
                                        <p:cTn id="35" dur="500"/>
                                        <p:tgtEl>
                                          <p:spTgt spid="43"/>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1000"/>
                                        <p:tgtEl>
                                          <p:spTgt spid="20"/>
                                        </p:tgtEl>
                                      </p:cBhvr>
                                    </p:animEffect>
                                    <p:anim calcmode="lin" valueType="num">
                                      <p:cBhvr>
                                        <p:cTn id="41" dur="1000" fill="hold"/>
                                        <p:tgtEl>
                                          <p:spTgt spid="20"/>
                                        </p:tgtEl>
                                        <p:attrNameLst>
                                          <p:attrName>ppt_x</p:attrName>
                                        </p:attrNameLst>
                                      </p:cBhvr>
                                      <p:tavLst>
                                        <p:tav tm="0">
                                          <p:val>
                                            <p:strVal val="#ppt_x"/>
                                          </p:val>
                                        </p:tav>
                                        <p:tav tm="100000">
                                          <p:val>
                                            <p:strVal val="#ppt_x"/>
                                          </p:val>
                                        </p:tav>
                                      </p:tavLst>
                                    </p:anim>
                                    <p:anim calcmode="lin" valueType="num">
                                      <p:cBhvr>
                                        <p:cTn id="42"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1000"/>
                                        <p:tgtEl>
                                          <p:spTgt spid="37"/>
                                        </p:tgtEl>
                                      </p:cBhvr>
                                    </p:animEffect>
                                    <p:anim calcmode="lin" valueType="num">
                                      <p:cBhvr>
                                        <p:cTn id="48" dur="1000" fill="hold"/>
                                        <p:tgtEl>
                                          <p:spTgt spid="37"/>
                                        </p:tgtEl>
                                        <p:attrNameLst>
                                          <p:attrName>ppt_x</p:attrName>
                                        </p:attrNameLst>
                                      </p:cBhvr>
                                      <p:tavLst>
                                        <p:tav tm="0">
                                          <p:val>
                                            <p:strVal val="#ppt_x"/>
                                          </p:val>
                                        </p:tav>
                                        <p:tav tm="100000">
                                          <p:val>
                                            <p:strVal val="#ppt_x"/>
                                          </p:val>
                                        </p:tav>
                                      </p:tavLst>
                                    </p:anim>
                                    <p:anim calcmode="lin" valueType="num">
                                      <p:cBhvr>
                                        <p:cTn id="4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grpId="0" nodeType="click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circle(in)">
                                      <p:cBhvr>
                                        <p:cTn id="54" dur="2000"/>
                                        <p:tgtEl>
                                          <p:spTgt spid="3"/>
                                        </p:tgtEl>
                                      </p:cBhvr>
                                    </p:animEffect>
                                  </p:childTnLst>
                                </p:cTn>
                              </p:par>
                              <p:par>
                                <p:cTn id="55" presetID="6" presetClass="entr" presetSubtype="16" fill="hold" grpId="0" nodeType="with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circle(in)">
                                      <p:cBhvr>
                                        <p:cTn id="57" dur="2000"/>
                                        <p:tgtEl>
                                          <p:spTgt spid="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2066"/>
                                        </p:tgtEl>
                                        <p:attrNameLst>
                                          <p:attrName>style.visibility</p:attrName>
                                        </p:attrNameLst>
                                      </p:cBhvr>
                                      <p:to>
                                        <p:strVal val="visible"/>
                                      </p:to>
                                    </p:set>
                                    <p:animEffect transition="in" filter="wipe(down)">
                                      <p:cBhvr>
                                        <p:cTn id="62" dur="500"/>
                                        <p:tgtEl>
                                          <p:spTgt spid="206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wipe(down)">
                                      <p:cBhvr>
                                        <p:cTn id="67" dur="500"/>
                                        <p:tgtEl>
                                          <p:spTgt spid="17"/>
                                        </p:tgtEl>
                                      </p:cBhvr>
                                    </p:animEffect>
                                  </p:childTnLst>
                                </p:cTn>
                              </p:par>
                              <p:par>
                                <p:cTn id="68" presetID="22" presetClass="entr" presetSubtype="4" fill="hold" nodeType="withEffect">
                                  <p:stCondLst>
                                    <p:cond delay="0"/>
                                  </p:stCondLst>
                                  <p:childTnLst>
                                    <p:set>
                                      <p:cBhvr>
                                        <p:cTn id="69" dur="1" fill="hold">
                                          <p:stCondLst>
                                            <p:cond delay="0"/>
                                          </p:stCondLst>
                                        </p:cTn>
                                        <p:tgtEl>
                                          <p:spTgt spid="2070"/>
                                        </p:tgtEl>
                                        <p:attrNameLst>
                                          <p:attrName>style.visibility</p:attrName>
                                        </p:attrNameLst>
                                      </p:cBhvr>
                                      <p:to>
                                        <p:strVal val="visible"/>
                                      </p:to>
                                    </p:set>
                                    <p:animEffect transition="in" filter="wipe(down)">
                                      <p:cBhvr>
                                        <p:cTn id="70" dur="500"/>
                                        <p:tgtEl>
                                          <p:spTgt spid="2070"/>
                                        </p:tgtEl>
                                      </p:cBhvr>
                                    </p:animEffect>
                                  </p:childTnLst>
                                </p:cTn>
                              </p:par>
                              <p:par>
                                <p:cTn id="71" presetID="22" presetClass="entr" presetSubtype="4" fill="hold" nodeType="withEffect">
                                  <p:stCondLst>
                                    <p:cond delay="0"/>
                                  </p:stCondLst>
                                  <p:childTnLst>
                                    <p:set>
                                      <p:cBhvr>
                                        <p:cTn id="72" dur="1" fill="hold">
                                          <p:stCondLst>
                                            <p:cond delay="0"/>
                                          </p:stCondLst>
                                        </p:cTn>
                                        <p:tgtEl>
                                          <p:spTgt spid="2072"/>
                                        </p:tgtEl>
                                        <p:attrNameLst>
                                          <p:attrName>style.visibility</p:attrName>
                                        </p:attrNameLst>
                                      </p:cBhvr>
                                      <p:to>
                                        <p:strVal val="visible"/>
                                      </p:to>
                                    </p:set>
                                    <p:animEffect transition="in" filter="wipe(down)">
                                      <p:cBhvr>
                                        <p:cTn id="73" dur="500"/>
                                        <p:tgtEl>
                                          <p:spTgt spid="2072"/>
                                        </p:tgtEl>
                                      </p:cBhvr>
                                    </p:animEffect>
                                  </p:childTnLst>
                                </p:cTn>
                              </p:par>
                              <p:par>
                                <p:cTn id="74" presetID="22" presetClass="entr" presetSubtype="4" fill="hold" nodeType="withEffect">
                                  <p:stCondLst>
                                    <p:cond delay="0"/>
                                  </p:stCondLst>
                                  <p:childTnLst>
                                    <p:set>
                                      <p:cBhvr>
                                        <p:cTn id="75" dur="1" fill="hold">
                                          <p:stCondLst>
                                            <p:cond delay="0"/>
                                          </p:stCondLst>
                                        </p:cTn>
                                        <p:tgtEl>
                                          <p:spTgt spid="2074"/>
                                        </p:tgtEl>
                                        <p:attrNameLst>
                                          <p:attrName>style.visibility</p:attrName>
                                        </p:attrNameLst>
                                      </p:cBhvr>
                                      <p:to>
                                        <p:strVal val="visible"/>
                                      </p:to>
                                    </p:set>
                                    <p:animEffect transition="in" filter="wipe(down)">
                                      <p:cBhvr>
                                        <p:cTn id="76" dur="500"/>
                                        <p:tgtEl>
                                          <p:spTgt spid="2074"/>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animEffect transition="in" filter="wipe(down)">
                                      <p:cBhvr>
                                        <p:cTn id="79" dur="500"/>
                                        <p:tgtEl>
                                          <p:spTgt spid="45"/>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wipe(down)">
                                      <p:cBhvr>
                                        <p:cTn id="84" dur="500"/>
                                        <p:tgtEl>
                                          <p:spTgt spid="21"/>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wipe(down)">
                                      <p:cBhvr>
                                        <p:cTn id="87" dur="500"/>
                                        <p:tgtEl>
                                          <p:spTgt spid="40"/>
                                        </p:tgtEl>
                                      </p:cBhvr>
                                    </p:animEffect>
                                  </p:childTnLst>
                                </p:cTn>
                              </p:par>
                            </p:childTnLst>
                          </p:cTn>
                        </p:par>
                      </p:childTnLst>
                    </p:cTn>
                  </p:par>
                  <p:par>
                    <p:cTn id="88" fill="hold">
                      <p:stCondLst>
                        <p:cond delay="indefinite"/>
                      </p:stCondLst>
                      <p:childTnLst>
                        <p:par>
                          <p:cTn id="89" fill="hold">
                            <p:stCondLst>
                              <p:cond delay="0"/>
                            </p:stCondLst>
                            <p:childTnLst>
                              <p:par>
                                <p:cTn id="90" presetID="6" presetClass="entr" presetSubtype="16" fill="hold" grpId="0" nodeType="click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circle(in)">
                                      <p:cBhvr>
                                        <p:cTn id="92" dur="2000"/>
                                        <p:tgtEl>
                                          <p:spTgt spid="22"/>
                                        </p:tgtEl>
                                      </p:cBhvr>
                                    </p:animEffect>
                                  </p:childTnLst>
                                </p:cTn>
                              </p:par>
                              <p:par>
                                <p:cTn id="93" presetID="6" presetClass="entr" presetSubtype="16" fill="hold" nodeType="withEffect">
                                  <p:stCondLst>
                                    <p:cond delay="0"/>
                                  </p:stCondLst>
                                  <p:childTnLst>
                                    <p:set>
                                      <p:cBhvr>
                                        <p:cTn id="94" dur="1" fill="hold">
                                          <p:stCondLst>
                                            <p:cond delay="0"/>
                                          </p:stCondLst>
                                        </p:cTn>
                                        <p:tgtEl>
                                          <p:spTgt spid="2068"/>
                                        </p:tgtEl>
                                        <p:attrNameLst>
                                          <p:attrName>style.visibility</p:attrName>
                                        </p:attrNameLst>
                                      </p:cBhvr>
                                      <p:to>
                                        <p:strVal val="visible"/>
                                      </p:to>
                                    </p:set>
                                    <p:animEffect transition="in" filter="circle(in)">
                                      <p:cBhvr>
                                        <p:cTn id="95" dur="2000"/>
                                        <p:tgtEl>
                                          <p:spTgt spid="2068"/>
                                        </p:tgtEl>
                                      </p:cBhvr>
                                    </p:animEffect>
                                  </p:childTnLst>
                                </p:cTn>
                              </p:par>
                              <p:par>
                                <p:cTn id="96" presetID="6" presetClass="entr" presetSubtype="16" fill="hold" grpId="0" nodeType="withEffect">
                                  <p:stCondLst>
                                    <p:cond delay="0"/>
                                  </p:stCondLst>
                                  <p:childTnLst>
                                    <p:set>
                                      <p:cBhvr>
                                        <p:cTn id="97" dur="1" fill="hold">
                                          <p:stCondLst>
                                            <p:cond delay="0"/>
                                          </p:stCondLst>
                                        </p:cTn>
                                        <p:tgtEl>
                                          <p:spTgt spid="46"/>
                                        </p:tgtEl>
                                        <p:attrNameLst>
                                          <p:attrName>style.visibility</p:attrName>
                                        </p:attrNameLst>
                                      </p:cBhvr>
                                      <p:to>
                                        <p:strVal val="visible"/>
                                      </p:to>
                                    </p:set>
                                    <p:animEffect transition="in" filter="circle(in)">
                                      <p:cBhvr>
                                        <p:cTn id="98" dur="2000"/>
                                        <p:tgtEl>
                                          <p:spTgt spid="46"/>
                                        </p:tgtEl>
                                      </p:cBhvr>
                                    </p:animEffect>
                                  </p:childTnLst>
                                </p:cTn>
                              </p:par>
                            </p:childTnLst>
                          </p:cTn>
                        </p:par>
                      </p:childTnLst>
                    </p:cTn>
                  </p:par>
                  <p:par>
                    <p:cTn id="99" fill="hold">
                      <p:stCondLst>
                        <p:cond delay="indefinite"/>
                      </p:stCondLst>
                      <p:childTnLst>
                        <p:par>
                          <p:cTn id="100" fill="hold">
                            <p:stCondLst>
                              <p:cond delay="0"/>
                            </p:stCondLst>
                            <p:childTnLst>
                              <p:par>
                                <p:cTn id="101" presetID="6" presetClass="entr" presetSubtype="16" fill="hold" nodeType="clickEffect">
                                  <p:stCondLst>
                                    <p:cond delay="0"/>
                                  </p:stCondLst>
                                  <p:childTnLst>
                                    <p:set>
                                      <p:cBhvr>
                                        <p:cTn id="102" dur="1" fill="hold">
                                          <p:stCondLst>
                                            <p:cond delay="0"/>
                                          </p:stCondLst>
                                        </p:cTn>
                                        <p:tgtEl>
                                          <p:spTgt spid="2076"/>
                                        </p:tgtEl>
                                        <p:attrNameLst>
                                          <p:attrName>style.visibility</p:attrName>
                                        </p:attrNameLst>
                                      </p:cBhvr>
                                      <p:to>
                                        <p:strVal val="visible"/>
                                      </p:to>
                                    </p:set>
                                    <p:animEffect transition="in" filter="circle(in)">
                                      <p:cBhvr>
                                        <p:cTn id="103" dur="2000"/>
                                        <p:tgtEl>
                                          <p:spTgt spid="2076"/>
                                        </p:tgtEl>
                                      </p:cBhvr>
                                    </p:animEffect>
                                  </p:childTnLst>
                                </p:cTn>
                              </p:par>
                              <p:par>
                                <p:cTn id="104" presetID="6" presetClass="entr" presetSubtype="16" fill="hold" grpId="0" nodeType="withEffect">
                                  <p:stCondLst>
                                    <p:cond delay="0"/>
                                  </p:stCondLst>
                                  <p:childTnLst>
                                    <p:set>
                                      <p:cBhvr>
                                        <p:cTn id="105" dur="1" fill="hold">
                                          <p:stCondLst>
                                            <p:cond delay="0"/>
                                          </p:stCondLst>
                                        </p:cTn>
                                        <p:tgtEl>
                                          <p:spTgt spid="15"/>
                                        </p:tgtEl>
                                        <p:attrNameLst>
                                          <p:attrName>style.visibility</p:attrName>
                                        </p:attrNameLst>
                                      </p:cBhvr>
                                      <p:to>
                                        <p:strVal val="visible"/>
                                      </p:to>
                                    </p:set>
                                    <p:animEffect transition="in" filter="circle(in)">
                                      <p:cBhvr>
                                        <p:cTn id="106" dur="2000"/>
                                        <p:tgtEl>
                                          <p:spTgt spid="15"/>
                                        </p:tgtEl>
                                      </p:cBhvr>
                                    </p:animEffect>
                                  </p:childTnLst>
                                </p:cTn>
                              </p:par>
                              <p:par>
                                <p:cTn id="107" presetID="6" presetClass="entr" presetSubtype="16" fill="hold" nodeType="withEffect">
                                  <p:stCondLst>
                                    <p:cond delay="0"/>
                                  </p:stCondLst>
                                  <p:childTnLst>
                                    <p:set>
                                      <p:cBhvr>
                                        <p:cTn id="108" dur="1" fill="hold">
                                          <p:stCondLst>
                                            <p:cond delay="0"/>
                                          </p:stCondLst>
                                        </p:cTn>
                                        <p:tgtEl>
                                          <p:spTgt spid="33"/>
                                        </p:tgtEl>
                                        <p:attrNameLst>
                                          <p:attrName>style.visibility</p:attrName>
                                        </p:attrNameLst>
                                      </p:cBhvr>
                                      <p:to>
                                        <p:strVal val="visible"/>
                                      </p:to>
                                    </p:set>
                                    <p:animEffect transition="in" filter="circle(in)">
                                      <p:cBhvr>
                                        <p:cTn id="109" dur="2000"/>
                                        <p:tgtEl>
                                          <p:spTgt spid="33"/>
                                        </p:tgtEl>
                                      </p:cBhvr>
                                    </p:animEffect>
                                  </p:childTnLst>
                                </p:cTn>
                              </p:par>
                              <p:par>
                                <p:cTn id="110" presetID="6" presetClass="entr" presetSubtype="16" fill="hold" grpId="0" nodeType="withEffect">
                                  <p:stCondLst>
                                    <p:cond delay="0"/>
                                  </p:stCondLst>
                                  <p:childTnLst>
                                    <p:set>
                                      <p:cBhvr>
                                        <p:cTn id="111" dur="1" fill="hold">
                                          <p:stCondLst>
                                            <p:cond delay="0"/>
                                          </p:stCondLst>
                                        </p:cTn>
                                        <p:tgtEl>
                                          <p:spTgt spid="47"/>
                                        </p:tgtEl>
                                        <p:attrNameLst>
                                          <p:attrName>style.visibility</p:attrName>
                                        </p:attrNameLst>
                                      </p:cBhvr>
                                      <p:to>
                                        <p:strVal val="visible"/>
                                      </p:to>
                                    </p:set>
                                    <p:animEffect transition="in" filter="circle(in)">
                                      <p:cBhvr>
                                        <p:cTn id="112" dur="2000"/>
                                        <p:tgtEl>
                                          <p:spTgt spid="47"/>
                                        </p:tgtEl>
                                      </p:cBhvr>
                                    </p:animEffect>
                                  </p:childTnLst>
                                </p:cTn>
                              </p:par>
                            </p:childTnLst>
                          </p:cTn>
                        </p:par>
                      </p:childTnLst>
                    </p:cTn>
                  </p:par>
                  <p:par>
                    <p:cTn id="113" fill="hold">
                      <p:stCondLst>
                        <p:cond delay="indefinite"/>
                      </p:stCondLst>
                      <p:childTnLst>
                        <p:par>
                          <p:cTn id="114" fill="hold">
                            <p:stCondLst>
                              <p:cond delay="0"/>
                            </p:stCondLst>
                            <p:childTnLst>
                              <p:par>
                                <p:cTn id="115" presetID="6" presetClass="entr" presetSubtype="16" fill="hold" grpId="0" nodeType="clickEffect">
                                  <p:stCondLst>
                                    <p:cond delay="0"/>
                                  </p:stCondLst>
                                  <p:childTnLst>
                                    <p:set>
                                      <p:cBhvr>
                                        <p:cTn id="116" dur="1" fill="hold">
                                          <p:stCondLst>
                                            <p:cond delay="0"/>
                                          </p:stCondLst>
                                        </p:cTn>
                                        <p:tgtEl>
                                          <p:spTgt spid="39"/>
                                        </p:tgtEl>
                                        <p:attrNameLst>
                                          <p:attrName>style.visibility</p:attrName>
                                        </p:attrNameLst>
                                      </p:cBhvr>
                                      <p:to>
                                        <p:strVal val="visible"/>
                                      </p:to>
                                    </p:set>
                                    <p:animEffect transition="in" filter="circle(in)">
                                      <p:cBhvr>
                                        <p:cTn id="117"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7" grpId="0" animBg="1"/>
      <p:bldP spid="15" grpId="0" animBg="1"/>
      <p:bldP spid="16" grpId="0" animBg="1"/>
      <p:bldP spid="17" grpId="0" animBg="1"/>
      <p:bldP spid="20" grpId="0" animBg="1"/>
      <p:bldP spid="37" grpId="0" animBg="1"/>
      <p:bldP spid="21" grpId="0" animBg="1"/>
      <p:bldP spid="39" grpId="0" animBg="1"/>
      <p:bldP spid="40" grpId="0" animBg="1"/>
      <p:bldP spid="22" grpId="0" animBg="1"/>
      <p:bldP spid="23" grpId="0"/>
      <p:bldP spid="43" grpId="0"/>
      <p:bldP spid="44" grpId="0"/>
      <p:bldP spid="45" grpId="0"/>
      <p:bldP spid="46" grpId="0"/>
      <p:bldP spid="47"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698" y="283335"/>
            <a:ext cx="2924139" cy="655777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23199" y="5436865"/>
            <a:ext cx="2030401" cy="939959"/>
          </a:xfrm>
          <a:prstGeom prst="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23199" y="974328"/>
            <a:ext cx="2030401" cy="1235401"/>
          </a:xfrm>
          <a:prstGeom prst="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2" name="TextBox 11"/>
          <p:cNvSpPr txBox="1"/>
          <p:nvPr/>
        </p:nvSpPr>
        <p:spPr>
          <a:xfrm>
            <a:off x="3915177" y="553792"/>
            <a:ext cx="4323711" cy="553998"/>
          </a:xfrm>
          <a:prstGeom prst="rect">
            <a:avLst/>
          </a:prstGeom>
          <a:noFill/>
        </p:spPr>
        <p:txBody>
          <a:bodyPr wrap="square" rtlCol="0">
            <a:spAutoFit/>
          </a:bodyPr>
          <a:lstStyle/>
          <a:p>
            <a:pPr algn="ctr"/>
            <a:r>
              <a:rPr lang="en-US" sz="3000" b="1" dirty="0" err="1" smtClean="0">
                <a:solidFill>
                  <a:srgbClr val="00B050"/>
                </a:solidFill>
                <a:latin typeface="Times New Roman" panose="02020603050405020304" pitchFamily="18" charset="0"/>
                <a:cs typeface="Times New Roman" panose="02020603050405020304" pitchFamily="18" charset="0"/>
              </a:rPr>
              <a:t>IoT</a:t>
            </a:r>
            <a:r>
              <a:rPr lang="en-US" sz="3000" b="1" dirty="0" smtClean="0">
                <a:solidFill>
                  <a:srgbClr val="00B050"/>
                </a:solidFill>
                <a:latin typeface="Times New Roman" panose="02020603050405020304" pitchFamily="18" charset="0"/>
                <a:cs typeface="Times New Roman" panose="02020603050405020304" pitchFamily="18" charset="0"/>
              </a:rPr>
              <a:t> System Architecture</a:t>
            </a:r>
          </a:p>
        </p:txBody>
      </p:sp>
      <p:sp>
        <p:nvSpPr>
          <p:cNvPr id="15" name="Rectangle 14"/>
          <p:cNvSpPr/>
          <p:nvPr/>
        </p:nvSpPr>
        <p:spPr>
          <a:xfrm>
            <a:off x="9566853" y="1510393"/>
            <a:ext cx="2024133" cy="3885851"/>
          </a:xfrm>
          <a:prstGeom prst="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23199" y="3383601"/>
            <a:ext cx="1992688" cy="964371"/>
          </a:xfrm>
          <a:prstGeom prst="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Microl</a:t>
            </a:r>
            <a:endParaRPr lang="en-US" dirty="0"/>
          </a:p>
        </p:txBody>
      </p:sp>
      <p:sp>
        <p:nvSpPr>
          <p:cNvPr id="17" name="Rectangle 16"/>
          <p:cNvSpPr/>
          <p:nvPr/>
        </p:nvSpPr>
        <p:spPr>
          <a:xfrm>
            <a:off x="3653668" y="3403077"/>
            <a:ext cx="1470072" cy="1150869"/>
          </a:xfrm>
          <a:prstGeom prst="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Image result for light sensor"/>
          <p:cNvPicPr>
            <a:picLocks noChangeAspect="1" noChangeArrowheads="1"/>
          </p:cNvPicPr>
          <p:nvPr/>
        </p:nvPicPr>
        <p:blipFill rotWithShape="1">
          <a:blip r:embed="rId2">
            <a:extLst>
              <a:ext uri="{28A0092B-C50C-407E-A947-70E740481C1C}">
                <a14:useLocalDpi xmlns:a14="http://schemas.microsoft.com/office/drawing/2010/main" val="0"/>
              </a:ext>
            </a:extLst>
          </a:blip>
          <a:srcRect l="24265" t="20763" r="11106" b="27100"/>
          <a:stretch/>
        </p:blipFill>
        <p:spPr bwMode="auto">
          <a:xfrm>
            <a:off x="657361" y="5468962"/>
            <a:ext cx="910110" cy="87576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motion senso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5706" t="7248" r="15844" b="9298"/>
          <a:stretch/>
        </p:blipFill>
        <p:spPr bwMode="auto">
          <a:xfrm>
            <a:off x="1601705" y="5522222"/>
            <a:ext cx="841003" cy="76417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fan, light"/>
          <p:cNvPicPr>
            <a:picLocks noChangeAspect="1" noChangeArrowheads="1"/>
          </p:cNvPicPr>
          <p:nvPr/>
        </p:nvPicPr>
        <p:blipFill rotWithShape="1">
          <a:blip r:embed="rId4">
            <a:extLst>
              <a:ext uri="{28A0092B-C50C-407E-A947-70E740481C1C}">
                <a14:useLocalDpi xmlns:a14="http://schemas.microsoft.com/office/drawing/2010/main" val="0"/>
              </a:ext>
            </a:extLst>
          </a:blip>
          <a:srcRect l="15253" t="29113" r="11017" b="28862"/>
          <a:stretch/>
        </p:blipFill>
        <p:spPr bwMode="auto">
          <a:xfrm>
            <a:off x="679286" y="1014695"/>
            <a:ext cx="1041624" cy="491428"/>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img.purch.com/h/1400/aHR0cDovL3d3dy5saXZlc2NpZW5jZS5jb20vaW1hZ2VzL2kvMDAwLzAwMi83NTkvb3JpZ2luYWwvMDgxMjA5LWxpZ2h0LWJ1bGItMDIuanBn"/>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3433" t="2279" r="12585" b="2976"/>
          <a:stretch/>
        </p:blipFill>
        <p:spPr bwMode="auto">
          <a:xfrm>
            <a:off x="1782633" y="1144057"/>
            <a:ext cx="579683" cy="681461"/>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Image result for gear actuator"/>
          <p:cNvPicPr>
            <a:picLocks noChangeAspect="1" noChangeArrowheads="1"/>
          </p:cNvPicPr>
          <p:nvPr/>
        </p:nvPicPr>
        <p:blipFill rotWithShape="1">
          <a:blip r:embed="rId6">
            <a:extLst>
              <a:ext uri="{28A0092B-C50C-407E-A947-70E740481C1C}">
                <a14:useLocalDpi xmlns:a14="http://schemas.microsoft.com/office/drawing/2010/main" val="0"/>
              </a:ext>
            </a:extLst>
          </a:blip>
          <a:srcRect l="5744" t="7452" r="4759" b="4982"/>
          <a:stretch/>
        </p:blipFill>
        <p:spPr bwMode="auto">
          <a:xfrm>
            <a:off x="832874" y="1465755"/>
            <a:ext cx="862279" cy="719526"/>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Image result for internet cloud"/>
          <p:cNvPicPr>
            <a:picLocks noChangeAspect="1" noChangeArrowheads="1"/>
          </p:cNvPicPr>
          <p:nvPr/>
        </p:nvPicPr>
        <p:blipFill rotWithShape="1">
          <a:blip r:embed="rId7">
            <a:extLst>
              <a:ext uri="{28A0092B-C50C-407E-A947-70E740481C1C}">
                <a14:useLocalDpi xmlns:a14="http://schemas.microsoft.com/office/drawing/2010/main" val="0"/>
              </a:ext>
            </a:extLst>
          </a:blip>
          <a:srcRect l="1651" t="5264" r="2732" b="7641"/>
          <a:stretch/>
        </p:blipFill>
        <p:spPr bwMode="auto">
          <a:xfrm>
            <a:off x="6303480" y="3175651"/>
            <a:ext cx="2011644" cy="1371446"/>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Image result for serve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770728" y="5396244"/>
            <a:ext cx="1468160" cy="1313289"/>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Image result for ethernet icon"/>
          <p:cNvPicPr>
            <a:picLocks noChangeAspect="1" noChangeArrowheads="1"/>
          </p:cNvPicPr>
          <p:nvPr/>
        </p:nvPicPr>
        <p:blipFill rotWithShape="1">
          <a:blip r:embed="rId9">
            <a:extLst>
              <a:ext uri="{28A0092B-C50C-407E-A947-70E740481C1C}">
                <a14:useLocalDpi xmlns:a14="http://schemas.microsoft.com/office/drawing/2010/main" val="0"/>
              </a:ext>
            </a:extLst>
          </a:blip>
          <a:srcRect l="25150" t="25970" r="24453" b="26794"/>
          <a:stretch/>
        </p:blipFill>
        <p:spPr bwMode="auto">
          <a:xfrm>
            <a:off x="3723702" y="3419542"/>
            <a:ext cx="693784" cy="676862"/>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Image result for gprs"/>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528037" y="3450786"/>
            <a:ext cx="508223" cy="597909"/>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Image result for wifi"/>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2143" t="10558" r="1957" b="10822"/>
          <a:stretch/>
        </p:blipFill>
        <p:spPr bwMode="auto">
          <a:xfrm>
            <a:off x="4251571" y="4096404"/>
            <a:ext cx="558102" cy="457543"/>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descr="Image result for laptop icon"/>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24554" t="20303" r="24741" b="20461"/>
          <a:stretch/>
        </p:blipFill>
        <p:spPr bwMode="auto">
          <a:xfrm>
            <a:off x="9686498" y="1840805"/>
            <a:ext cx="1784842" cy="134169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0" descr="Image result for smart phone icon cloud"/>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6460" r="9279" b="10146"/>
          <a:stretch/>
        </p:blipFill>
        <p:spPr bwMode="auto">
          <a:xfrm>
            <a:off x="10264462" y="3407507"/>
            <a:ext cx="751542" cy="1473585"/>
          </a:xfrm>
          <a:prstGeom prst="rect">
            <a:avLst/>
          </a:prstGeom>
          <a:noFill/>
          <a:extLst>
            <a:ext uri="{909E8E84-426E-40DD-AFC4-6F175D3DCCD1}">
              <a14:hiddenFill xmlns:a14="http://schemas.microsoft.com/office/drawing/2010/main">
                <a:solidFill>
                  <a:srgbClr val="FFFFFF"/>
                </a:solidFill>
              </a14:hiddenFill>
            </a:ext>
          </a:extLst>
        </p:spPr>
      </p:pic>
      <p:pic>
        <p:nvPicPr>
          <p:cNvPr id="2082" name="Picture 34" descr="Related image"/>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4624" t="4798" r="4660" b="8196"/>
          <a:stretch/>
        </p:blipFill>
        <p:spPr bwMode="auto">
          <a:xfrm>
            <a:off x="821935" y="3395934"/>
            <a:ext cx="1481070" cy="995828"/>
          </a:xfrm>
          <a:prstGeom prst="rect">
            <a:avLst/>
          </a:prstGeom>
          <a:noFill/>
          <a:extLst>
            <a:ext uri="{909E8E84-426E-40DD-AFC4-6F175D3DCCD1}">
              <a14:hiddenFill xmlns:a14="http://schemas.microsoft.com/office/drawing/2010/main">
                <a:solidFill>
                  <a:srgbClr val="FFFFFF"/>
                </a:solidFill>
              </a14:hiddenFill>
            </a:ext>
          </a:extLst>
        </p:spPr>
      </p:pic>
      <p:sp>
        <p:nvSpPr>
          <p:cNvPr id="20" name="Up Arrow 19"/>
          <p:cNvSpPr/>
          <p:nvPr/>
        </p:nvSpPr>
        <p:spPr>
          <a:xfrm>
            <a:off x="1271043" y="4684627"/>
            <a:ext cx="399070" cy="689080"/>
          </a:xfrm>
          <a:prstGeom prst="up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Up Arrow 36"/>
          <p:cNvSpPr/>
          <p:nvPr/>
        </p:nvSpPr>
        <p:spPr>
          <a:xfrm>
            <a:off x="1338864" y="2576468"/>
            <a:ext cx="399070" cy="743975"/>
          </a:xfrm>
          <a:prstGeom prst="up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eft-Right Arrow 20"/>
          <p:cNvSpPr/>
          <p:nvPr/>
        </p:nvSpPr>
        <p:spPr>
          <a:xfrm>
            <a:off x="5184680" y="3702512"/>
            <a:ext cx="1050674" cy="393892"/>
          </a:xfrm>
          <a:prstGeom prst="leftRight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Left-Right Arrow 38"/>
          <p:cNvSpPr/>
          <p:nvPr/>
        </p:nvSpPr>
        <p:spPr>
          <a:xfrm>
            <a:off x="8440908" y="3686048"/>
            <a:ext cx="1038465" cy="393892"/>
          </a:xfrm>
          <a:prstGeom prst="leftRight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Left-Right Arrow 39"/>
          <p:cNvSpPr/>
          <p:nvPr/>
        </p:nvSpPr>
        <p:spPr>
          <a:xfrm>
            <a:off x="2559453" y="3781565"/>
            <a:ext cx="1038465" cy="393892"/>
          </a:xfrm>
          <a:prstGeom prst="leftRight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Up-Down Arrow 21"/>
          <p:cNvSpPr/>
          <p:nvPr/>
        </p:nvSpPr>
        <p:spPr>
          <a:xfrm>
            <a:off x="7290813" y="4566222"/>
            <a:ext cx="333875" cy="807485"/>
          </a:xfrm>
          <a:prstGeom prst="upDown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82776" y="2208433"/>
            <a:ext cx="1673535" cy="369332"/>
          </a:xfrm>
          <a:prstGeom prst="rect">
            <a:avLst/>
          </a:prstGeom>
          <a:noFill/>
        </p:spPr>
        <p:txBody>
          <a:bodyPr wrap="none" rtlCol="0">
            <a:spAutoFit/>
          </a:bodyPr>
          <a:lstStyle/>
          <a:p>
            <a:r>
              <a:rPr lang="en-US" dirty="0" smtClean="0"/>
              <a:t>Actuator/object</a:t>
            </a:r>
            <a:endParaRPr lang="en-US" dirty="0"/>
          </a:p>
        </p:txBody>
      </p:sp>
      <p:sp>
        <p:nvSpPr>
          <p:cNvPr id="43" name="TextBox 42"/>
          <p:cNvSpPr txBox="1"/>
          <p:nvPr/>
        </p:nvSpPr>
        <p:spPr>
          <a:xfrm flipH="1">
            <a:off x="690552" y="4395451"/>
            <a:ext cx="1742860" cy="369332"/>
          </a:xfrm>
          <a:prstGeom prst="rect">
            <a:avLst/>
          </a:prstGeom>
          <a:noFill/>
        </p:spPr>
        <p:txBody>
          <a:bodyPr wrap="square" rtlCol="0">
            <a:spAutoFit/>
          </a:bodyPr>
          <a:lstStyle/>
          <a:p>
            <a:r>
              <a:rPr lang="en-US" dirty="0" smtClean="0"/>
              <a:t>Microcontroller</a:t>
            </a:r>
            <a:endParaRPr lang="en-US" dirty="0"/>
          </a:p>
        </p:txBody>
      </p:sp>
      <p:sp>
        <p:nvSpPr>
          <p:cNvPr id="44" name="TextBox 43"/>
          <p:cNvSpPr txBox="1"/>
          <p:nvPr/>
        </p:nvSpPr>
        <p:spPr>
          <a:xfrm flipH="1">
            <a:off x="1171977" y="6409980"/>
            <a:ext cx="1343910" cy="369332"/>
          </a:xfrm>
          <a:prstGeom prst="rect">
            <a:avLst/>
          </a:prstGeom>
          <a:noFill/>
        </p:spPr>
        <p:txBody>
          <a:bodyPr wrap="square" rtlCol="0">
            <a:spAutoFit/>
          </a:bodyPr>
          <a:lstStyle/>
          <a:p>
            <a:r>
              <a:rPr lang="en-US" dirty="0" smtClean="0"/>
              <a:t>Sensor</a:t>
            </a:r>
            <a:endParaRPr lang="en-US" dirty="0"/>
          </a:p>
        </p:txBody>
      </p:sp>
      <p:sp>
        <p:nvSpPr>
          <p:cNvPr id="45" name="TextBox 44"/>
          <p:cNvSpPr txBox="1"/>
          <p:nvPr/>
        </p:nvSpPr>
        <p:spPr>
          <a:xfrm flipH="1">
            <a:off x="3595605" y="4637009"/>
            <a:ext cx="1742860" cy="369332"/>
          </a:xfrm>
          <a:prstGeom prst="rect">
            <a:avLst/>
          </a:prstGeom>
          <a:noFill/>
        </p:spPr>
        <p:txBody>
          <a:bodyPr wrap="square" rtlCol="0">
            <a:spAutoFit/>
          </a:bodyPr>
          <a:lstStyle/>
          <a:p>
            <a:r>
              <a:rPr lang="en-US" dirty="0" smtClean="0"/>
              <a:t>GPRS/LAN/WIFI</a:t>
            </a:r>
            <a:endParaRPr lang="en-US" dirty="0"/>
          </a:p>
        </p:txBody>
      </p:sp>
      <p:sp>
        <p:nvSpPr>
          <p:cNvPr id="46" name="TextBox 45"/>
          <p:cNvSpPr txBox="1"/>
          <p:nvPr/>
        </p:nvSpPr>
        <p:spPr>
          <a:xfrm flipH="1">
            <a:off x="5673106" y="5963227"/>
            <a:ext cx="1135335" cy="923330"/>
          </a:xfrm>
          <a:prstGeom prst="rect">
            <a:avLst/>
          </a:prstGeom>
          <a:noFill/>
        </p:spPr>
        <p:txBody>
          <a:bodyPr wrap="square" rtlCol="0">
            <a:spAutoFit/>
          </a:bodyPr>
          <a:lstStyle/>
          <a:p>
            <a:r>
              <a:rPr lang="en-US" dirty="0" smtClean="0"/>
              <a:t> Server </a:t>
            </a:r>
          </a:p>
          <a:p>
            <a:r>
              <a:rPr lang="en-US" dirty="0"/>
              <a:t> </a:t>
            </a:r>
            <a:r>
              <a:rPr lang="en-US" dirty="0" smtClean="0"/>
              <a:t>    &amp; Database</a:t>
            </a:r>
            <a:endParaRPr lang="en-US" dirty="0"/>
          </a:p>
        </p:txBody>
      </p:sp>
      <p:sp>
        <p:nvSpPr>
          <p:cNvPr id="47" name="TextBox 46"/>
          <p:cNvSpPr txBox="1"/>
          <p:nvPr/>
        </p:nvSpPr>
        <p:spPr>
          <a:xfrm flipH="1">
            <a:off x="9848126" y="5522222"/>
            <a:ext cx="1279220" cy="369332"/>
          </a:xfrm>
          <a:prstGeom prst="rect">
            <a:avLst/>
          </a:prstGeom>
          <a:noFill/>
        </p:spPr>
        <p:txBody>
          <a:bodyPr wrap="square" rtlCol="0">
            <a:spAutoFit/>
          </a:bodyPr>
          <a:lstStyle/>
          <a:p>
            <a:r>
              <a:rPr lang="en-US" dirty="0" smtClean="0"/>
              <a:t>Web Client</a:t>
            </a:r>
            <a:endParaRPr lang="en-US" dirty="0"/>
          </a:p>
        </p:txBody>
      </p:sp>
      <p:sp>
        <p:nvSpPr>
          <p:cNvPr id="3" name="TextBox 2"/>
          <p:cNvSpPr txBox="1"/>
          <p:nvPr/>
        </p:nvSpPr>
        <p:spPr>
          <a:xfrm>
            <a:off x="523199" y="256431"/>
            <a:ext cx="2379902" cy="400110"/>
          </a:xfrm>
          <a:prstGeom prst="rect">
            <a:avLst/>
          </a:prstGeom>
          <a:noFill/>
        </p:spPr>
        <p:txBody>
          <a:bodyPr wrap="square" rtlCol="0">
            <a:spAutoFit/>
          </a:bodyPr>
          <a:lstStyle/>
          <a:p>
            <a:pPr algn="just"/>
            <a:r>
              <a:rPr lang="en-US" sz="2000" b="1" dirty="0" smtClean="0">
                <a:solidFill>
                  <a:srgbClr val="FF0000"/>
                </a:solidFill>
                <a:latin typeface="Times New Roman" panose="02020603050405020304" pitchFamily="18" charset="0"/>
                <a:cs typeface="Times New Roman" panose="02020603050405020304" pitchFamily="18" charset="0"/>
              </a:rPr>
              <a:t>Embedded System </a:t>
            </a:r>
            <a:endParaRPr lang="en-US" sz="2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3872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5"/>
                                        </p:tgtEl>
                                      </p:cBhvr>
                                    </p:animEffect>
                                    <p:set>
                                      <p:cBhvr>
                                        <p:cTn id="7" dur="1" fill="hold">
                                          <p:stCondLst>
                                            <p:cond delay="499"/>
                                          </p:stCondLst>
                                        </p:cTn>
                                        <p:tgtEl>
                                          <p:spTgt spid="15"/>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076"/>
                                        </p:tgtEl>
                                      </p:cBhvr>
                                    </p:animEffect>
                                    <p:set>
                                      <p:cBhvr>
                                        <p:cTn id="10" dur="1" fill="hold">
                                          <p:stCondLst>
                                            <p:cond delay="499"/>
                                          </p:stCondLst>
                                        </p:cTn>
                                        <p:tgtEl>
                                          <p:spTgt spid="2076"/>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3"/>
                                        </p:tgtEl>
                                      </p:cBhvr>
                                    </p:animEffect>
                                    <p:set>
                                      <p:cBhvr>
                                        <p:cTn id="13" dur="1" fill="hold">
                                          <p:stCondLst>
                                            <p:cond delay="499"/>
                                          </p:stCondLst>
                                        </p:cTn>
                                        <p:tgtEl>
                                          <p:spTgt spid="33"/>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47"/>
                                        </p:tgtEl>
                                      </p:cBhvr>
                                    </p:animEffect>
                                    <p:set>
                                      <p:cBhvr>
                                        <p:cTn id="16" dur="1" fill="hold">
                                          <p:stCondLst>
                                            <p:cond delay="499"/>
                                          </p:stCondLst>
                                        </p:cTn>
                                        <p:tgtEl>
                                          <p:spTgt spid="47"/>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2068"/>
                                        </p:tgtEl>
                                      </p:cBhvr>
                                    </p:animEffect>
                                    <p:set>
                                      <p:cBhvr>
                                        <p:cTn id="19" dur="1" fill="hold">
                                          <p:stCondLst>
                                            <p:cond delay="499"/>
                                          </p:stCondLst>
                                        </p:cTn>
                                        <p:tgtEl>
                                          <p:spTgt spid="2068"/>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46"/>
                                        </p:tgtEl>
                                      </p:cBhvr>
                                    </p:animEffect>
                                    <p:set>
                                      <p:cBhvr>
                                        <p:cTn id="22" dur="1" fill="hold">
                                          <p:stCondLst>
                                            <p:cond delay="499"/>
                                          </p:stCondLst>
                                        </p:cTn>
                                        <p:tgtEl>
                                          <p:spTgt spid="46"/>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39"/>
                                        </p:tgtEl>
                                      </p:cBhvr>
                                    </p:animEffect>
                                    <p:set>
                                      <p:cBhvr>
                                        <p:cTn id="25" dur="1" fill="hold">
                                          <p:stCondLst>
                                            <p:cond delay="499"/>
                                          </p:stCondLst>
                                        </p:cTn>
                                        <p:tgtEl>
                                          <p:spTgt spid="39"/>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22"/>
                                        </p:tgtEl>
                                      </p:cBhvr>
                                    </p:animEffect>
                                    <p:set>
                                      <p:cBhvr>
                                        <p:cTn id="28"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9" grpId="0" animBg="1"/>
      <p:bldP spid="22" grpId="0" animBg="1"/>
      <p:bldP spid="46" grpId="0"/>
      <p:bldP spid="4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698" y="283335"/>
            <a:ext cx="2924139" cy="655777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23199" y="5436865"/>
            <a:ext cx="2030401" cy="939959"/>
          </a:xfrm>
          <a:prstGeom prst="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23199" y="974328"/>
            <a:ext cx="2030401" cy="1235401"/>
          </a:xfrm>
          <a:prstGeom prst="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12" name="TextBox 11"/>
          <p:cNvSpPr txBox="1"/>
          <p:nvPr/>
        </p:nvSpPr>
        <p:spPr>
          <a:xfrm>
            <a:off x="3915177" y="553792"/>
            <a:ext cx="4323711" cy="1015663"/>
          </a:xfrm>
          <a:prstGeom prst="rect">
            <a:avLst/>
          </a:prstGeom>
          <a:noFill/>
        </p:spPr>
        <p:txBody>
          <a:bodyPr wrap="square" rtlCol="0">
            <a:spAutoFit/>
          </a:bodyPr>
          <a:lstStyle/>
          <a:p>
            <a:pPr algn="ctr"/>
            <a:r>
              <a:rPr lang="en-US" sz="3000" b="1" dirty="0" err="1" smtClean="0">
                <a:solidFill>
                  <a:srgbClr val="00B050"/>
                </a:solidFill>
                <a:latin typeface="Times New Roman" panose="02020603050405020304" pitchFamily="18" charset="0"/>
                <a:cs typeface="Times New Roman" panose="02020603050405020304" pitchFamily="18" charset="0"/>
              </a:rPr>
              <a:t>IoT</a:t>
            </a:r>
            <a:r>
              <a:rPr lang="en-US" sz="3000" b="1" dirty="0" smtClean="0">
                <a:solidFill>
                  <a:srgbClr val="00B050"/>
                </a:solidFill>
                <a:latin typeface="Times New Roman" panose="02020603050405020304" pitchFamily="18" charset="0"/>
                <a:cs typeface="Times New Roman" panose="02020603050405020304" pitchFamily="18" charset="0"/>
              </a:rPr>
              <a:t> System Architecture</a:t>
            </a:r>
          </a:p>
          <a:p>
            <a:pPr algn="ctr"/>
            <a:r>
              <a:rPr lang="en-US" sz="3000" b="1" dirty="0" smtClean="0">
                <a:solidFill>
                  <a:srgbClr val="00B050"/>
                </a:solidFill>
                <a:latin typeface="Times New Roman" panose="02020603050405020304" pitchFamily="18" charset="0"/>
                <a:cs typeface="Times New Roman" panose="02020603050405020304" pitchFamily="18" charset="0"/>
              </a:rPr>
              <a:t>(Device Side)</a:t>
            </a:r>
          </a:p>
        </p:txBody>
      </p:sp>
      <p:sp>
        <p:nvSpPr>
          <p:cNvPr id="16" name="Rectangle 15"/>
          <p:cNvSpPr/>
          <p:nvPr/>
        </p:nvSpPr>
        <p:spPr>
          <a:xfrm>
            <a:off x="523199" y="3383601"/>
            <a:ext cx="1992688" cy="964371"/>
          </a:xfrm>
          <a:prstGeom prst="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Microl</a:t>
            </a:r>
            <a:endParaRPr lang="en-US" dirty="0"/>
          </a:p>
        </p:txBody>
      </p:sp>
      <p:sp>
        <p:nvSpPr>
          <p:cNvPr id="17" name="Rectangle 16"/>
          <p:cNvSpPr/>
          <p:nvPr/>
        </p:nvSpPr>
        <p:spPr>
          <a:xfrm>
            <a:off x="3653668" y="3403077"/>
            <a:ext cx="1470072" cy="1150869"/>
          </a:xfrm>
          <a:prstGeom prst="rect">
            <a:avLst/>
          </a:prstGeom>
          <a:solidFill>
            <a:schemeClr val="bg1"/>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Image result for light sensor"/>
          <p:cNvPicPr>
            <a:picLocks noChangeAspect="1" noChangeArrowheads="1"/>
          </p:cNvPicPr>
          <p:nvPr/>
        </p:nvPicPr>
        <p:blipFill rotWithShape="1">
          <a:blip r:embed="rId2">
            <a:extLst>
              <a:ext uri="{28A0092B-C50C-407E-A947-70E740481C1C}">
                <a14:useLocalDpi xmlns:a14="http://schemas.microsoft.com/office/drawing/2010/main" val="0"/>
              </a:ext>
            </a:extLst>
          </a:blip>
          <a:srcRect l="24265" t="20763" r="11106" b="27100"/>
          <a:stretch/>
        </p:blipFill>
        <p:spPr bwMode="auto">
          <a:xfrm>
            <a:off x="657361" y="5468962"/>
            <a:ext cx="910110" cy="87576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motion senso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5706" t="7248" r="15844" b="9298"/>
          <a:stretch/>
        </p:blipFill>
        <p:spPr bwMode="auto">
          <a:xfrm>
            <a:off x="1601705" y="5522222"/>
            <a:ext cx="841003" cy="76417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fan, light"/>
          <p:cNvPicPr>
            <a:picLocks noChangeAspect="1" noChangeArrowheads="1"/>
          </p:cNvPicPr>
          <p:nvPr/>
        </p:nvPicPr>
        <p:blipFill rotWithShape="1">
          <a:blip r:embed="rId4">
            <a:extLst>
              <a:ext uri="{28A0092B-C50C-407E-A947-70E740481C1C}">
                <a14:useLocalDpi xmlns:a14="http://schemas.microsoft.com/office/drawing/2010/main" val="0"/>
              </a:ext>
            </a:extLst>
          </a:blip>
          <a:srcRect l="15253" t="29113" r="11017" b="28862"/>
          <a:stretch/>
        </p:blipFill>
        <p:spPr bwMode="auto">
          <a:xfrm>
            <a:off x="679286" y="1014695"/>
            <a:ext cx="1041624" cy="491428"/>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img.purch.com/h/1400/aHR0cDovL3d3dy5saXZlc2NpZW5jZS5jb20vaW1hZ2VzL2kvMDAwLzAwMi83NTkvb3JpZ2luYWwvMDgxMjA5LWxpZ2h0LWJ1bGItMDIuanBn"/>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3433" t="2279" r="12585" b="2976"/>
          <a:stretch/>
        </p:blipFill>
        <p:spPr bwMode="auto">
          <a:xfrm>
            <a:off x="1782633" y="1144057"/>
            <a:ext cx="579683" cy="681461"/>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Image result for gear actuator"/>
          <p:cNvPicPr>
            <a:picLocks noChangeAspect="1" noChangeArrowheads="1"/>
          </p:cNvPicPr>
          <p:nvPr/>
        </p:nvPicPr>
        <p:blipFill rotWithShape="1">
          <a:blip r:embed="rId6">
            <a:extLst>
              <a:ext uri="{28A0092B-C50C-407E-A947-70E740481C1C}">
                <a14:useLocalDpi xmlns:a14="http://schemas.microsoft.com/office/drawing/2010/main" val="0"/>
              </a:ext>
            </a:extLst>
          </a:blip>
          <a:srcRect l="5744" t="7452" r="4759" b="4982"/>
          <a:stretch/>
        </p:blipFill>
        <p:spPr bwMode="auto">
          <a:xfrm>
            <a:off x="832874" y="1465755"/>
            <a:ext cx="862279" cy="719526"/>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Image result for ethernet icon"/>
          <p:cNvPicPr>
            <a:picLocks noChangeAspect="1" noChangeArrowheads="1"/>
          </p:cNvPicPr>
          <p:nvPr/>
        </p:nvPicPr>
        <p:blipFill rotWithShape="1">
          <a:blip r:embed="rId7">
            <a:extLst>
              <a:ext uri="{28A0092B-C50C-407E-A947-70E740481C1C}">
                <a14:useLocalDpi xmlns:a14="http://schemas.microsoft.com/office/drawing/2010/main" val="0"/>
              </a:ext>
            </a:extLst>
          </a:blip>
          <a:srcRect l="25150" t="25970" r="24453" b="26794"/>
          <a:stretch/>
        </p:blipFill>
        <p:spPr bwMode="auto">
          <a:xfrm>
            <a:off x="3723702" y="3419542"/>
            <a:ext cx="693784" cy="676862"/>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Image result for gpr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28037" y="3450786"/>
            <a:ext cx="508223" cy="597909"/>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Image result for wifi"/>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2143" t="10558" r="1957" b="10822"/>
          <a:stretch/>
        </p:blipFill>
        <p:spPr bwMode="auto">
          <a:xfrm>
            <a:off x="4251571" y="4096404"/>
            <a:ext cx="558102" cy="457543"/>
          </a:xfrm>
          <a:prstGeom prst="rect">
            <a:avLst/>
          </a:prstGeom>
          <a:noFill/>
          <a:extLst>
            <a:ext uri="{909E8E84-426E-40DD-AFC4-6F175D3DCCD1}">
              <a14:hiddenFill xmlns:a14="http://schemas.microsoft.com/office/drawing/2010/main">
                <a:solidFill>
                  <a:srgbClr val="FFFFFF"/>
                </a:solidFill>
              </a14:hiddenFill>
            </a:ext>
          </a:extLst>
        </p:spPr>
      </p:pic>
      <p:pic>
        <p:nvPicPr>
          <p:cNvPr id="2082" name="Picture 34" descr="Related image"/>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4624" t="4798" r="4660" b="8196"/>
          <a:stretch/>
        </p:blipFill>
        <p:spPr bwMode="auto">
          <a:xfrm>
            <a:off x="821935" y="3395934"/>
            <a:ext cx="1481070" cy="995828"/>
          </a:xfrm>
          <a:prstGeom prst="rect">
            <a:avLst/>
          </a:prstGeom>
          <a:noFill/>
          <a:extLst>
            <a:ext uri="{909E8E84-426E-40DD-AFC4-6F175D3DCCD1}">
              <a14:hiddenFill xmlns:a14="http://schemas.microsoft.com/office/drawing/2010/main">
                <a:solidFill>
                  <a:srgbClr val="FFFFFF"/>
                </a:solidFill>
              </a14:hiddenFill>
            </a:ext>
          </a:extLst>
        </p:spPr>
      </p:pic>
      <p:sp>
        <p:nvSpPr>
          <p:cNvPr id="20" name="Up Arrow 19"/>
          <p:cNvSpPr/>
          <p:nvPr/>
        </p:nvSpPr>
        <p:spPr>
          <a:xfrm>
            <a:off x="1271043" y="4684627"/>
            <a:ext cx="399070" cy="689080"/>
          </a:xfrm>
          <a:prstGeom prst="up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Up Arrow 36"/>
          <p:cNvSpPr/>
          <p:nvPr/>
        </p:nvSpPr>
        <p:spPr>
          <a:xfrm>
            <a:off x="1338864" y="2576468"/>
            <a:ext cx="399070" cy="743975"/>
          </a:xfrm>
          <a:prstGeom prst="up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Left-Right Arrow 39"/>
          <p:cNvSpPr/>
          <p:nvPr/>
        </p:nvSpPr>
        <p:spPr>
          <a:xfrm>
            <a:off x="2559453" y="3781565"/>
            <a:ext cx="1038465" cy="393892"/>
          </a:xfrm>
          <a:prstGeom prst="leftRight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82776" y="2208433"/>
            <a:ext cx="1673535" cy="369332"/>
          </a:xfrm>
          <a:prstGeom prst="rect">
            <a:avLst/>
          </a:prstGeom>
          <a:noFill/>
        </p:spPr>
        <p:txBody>
          <a:bodyPr wrap="none" rtlCol="0">
            <a:spAutoFit/>
          </a:bodyPr>
          <a:lstStyle/>
          <a:p>
            <a:r>
              <a:rPr lang="en-US" dirty="0" smtClean="0"/>
              <a:t>Actuator/object</a:t>
            </a:r>
            <a:endParaRPr lang="en-US" dirty="0"/>
          </a:p>
        </p:txBody>
      </p:sp>
      <p:sp>
        <p:nvSpPr>
          <p:cNvPr id="43" name="TextBox 42"/>
          <p:cNvSpPr txBox="1"/>
          <p:nvPr/>
        </p:nvSpPr>
        <p:spPr>
          <a:xfrm flipH="1">
            <a:off x="690552" y="4395451"/>
            <a:ext cx="1742860" cy="369332"/>
          </a:xfrm>
          <a:prstGeom prst="rect">
            <a:avLst/>
          </a:prstGeom>
          <a:noFill/>
        </p:spPr>
        <p:txBody>
          <a:bodyPr wrap="square" rtlCol="0">
            <a:spAutoFit/>
          </a:bodyPr>
          <a:lstStyle/>
          <a:p>
            <a:r>
              <a:rPr lang="en-US" dirty="0" smtClean="0"/>
              <a:t>Microcontroller</a:t>
            </a:r>
            <a:endParaRPr lang="en-US" dirty="0"/>
          </a:p>
        </p:txBody>
      </p:sp>
      <p:sp>
        <p:nvSpPr>
          <p:cNvPr id="44" name="TextBox 43"/>
          <p:cNvSpPr txBox="1"/>
          <p:nvPr/>
        </p:nvSpPr>
        <p:spPr>
          <a:xfrm flipH="1">
            <a:off x="1171977" y="6409980"/>
            <a:ext cx="1343910" cy="369332"/>
          </a:xfrm>
          <a:prstGeom prst="rect">
            <a:avLst/>
          </a:prstGeom>
          <a:noFill/>
        </p:spPr>
        <p:txBody>
          <a:bodyPr wrap="square" rtlCol="0">
            <a:spAutoFit/>
          </a:bodyPr>
          <a:lstStyle/>
          <a:p>
            <a:r>
              <a:rPr lang="en-US" dirty="0" smtClean="0"/>
              <a:t>Sensor</a:t>
            </a:r>
            <a:endParaRPr lang="en-US" dirty="0"/>
          </a:p>
        </p:txBody>
      </p:sp>
      <p:sp>
        <p:nvSpPr>
          <p:cNvPr id="45" name="TextBox 44"/>
          <p:cNvSpPr txBox="1"/>
          <p:nvPr/>
        </p:nvSpPr>
        <p:spPr>
          <a:xfrm flipH="1">
            <a:off x="3595605" y="4637009"/>
            <a:ext cx="1742860" cy="369332"/>
          </a:xfrm>
          <a:prstGeom prst="rect">
            <a:avLst/>
          </a:prstGeom>
          <a:noFill/>
        </p:spPr>
        <p:txBody>
          <a:bodyPr wrap="square" rtlCol="0">
            <a:spAutoFit/>
          </a:bodyPr>
          <a:lstStyle/>
          <a:p>
            <a:r>
              <a:rPr lang="en-US" dirty="0" smtClean="0"/>
              <a:t>GPRS/LAN/WIFI</a:t>
            </a:r>
            <a:endParaRPr lang="en-US" dirty="0"/>
          </a:p>
        </p:txBody>
      </p:sp>
      <p:sp>
        <p:nvSpPr>
          <p:cNvPr id="3" name="TextBox 2"/>
          <p:cNvSpPr txBox="1"/>
          <p:nvPr/>
        </p:nvSpPr>
        <p:spPr>
          <a:xfrm>
            <a:off x="523199" y="256431"/>
            <a:ext cx="2379902" cy="400110"/>
          </a:xfrm>
          <a:prstGeom prst="rect">
            <a:avLst/>
          </a:prstGeom>
          <a:noFill/>
        </p:spPr>
        <p:txBody>
          <a:bodyPr wrap="square" rtlCol="0">
            <a:spAutoFit/>
          </a:bodyPr>
          <a:lstStyle/>
          <a:p>
            <a:pPr algn="just"/>
            <a:r>
              <a:rPr lang="en-US" sz="2000" b="1" dirty="0" smtClean="0">
                <a:solidFill>
                  <a:srgbClr val="FF0000"/>
                </a:solidFill>
                <a:latin typeface="Times New Roman" panose="02020603050405020304" pitchFamily="18" charset="0"/>
                <a:cs typeface="Times New Roman" panose="02020603050405020304" pitchFamily="18" charset="0"/>
              </a:rPr>
              <a:t>Embedded System </a:t>
            </a:r>
            <a:endParaRPr lang="en-US" sz="2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375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37"/>
                                        </p:tgtEl>
                                        <p:attrNameLst>
                                          <p:attrName>ppt_x</p:attrName>
                                        </p:attrNameLst>
                                      </p:cBhvr>
                                      <p:tavLst>
                                        <p:tav tm="0">
                                          <p:val>
                                            <p:strVal val="ppt_x"/>
                                          </p:val>
                                        </p:tav>
                                        <p:tav tm="100000">
                                          <p:val>
                                            <p:strVal val="ppt_x"/>
                                          </p:val>
                                        </p:tav>
                                      </p:tavLst>
                                    </p:anim>
                                    <p:anim calcmode="lin" valueType="num">
                                      <p:cBhvr additive="base">
                                        <p:cTn id="7" dur="500"/>
                                        <p:tgtEl>
                                          <p:spTgt spid="37"/>
                                        </p:tgtEl>
                                        <p:attrNameLst>
                                          <p:attrName>ppt_y</p:attrName>
                                        </p:attrNameLst>
                                      </p:cBhvr>
                                      <p:tavLst>
                                        <p:tav tm="0">
                                          <p:val>
                                            <p:strVal val="ppt_y"/>
                                          </p:val>
                                        </p:tav>
                                        <p:tav tm="100000">
                                          <p:val>
                                            <p:strVal val="1+ppt_h/2"/>
                                          </p:val>
                                        </p:tav>
                                      </p:tavLst>
                                    </p:anim>
                                    <p:set>
                                      <p:cBhvr>
                                        <p:cTn id="8" dur="1" fill="hold">
                                          <p:stCondLst>
                                            <p:cond delay="499"/>
                                          </p:stCondLst>
                                        </p:cTn>
                                        <p:tgtEl>
                                          <p:spTgt spid="37"/>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16"/>
                                        </p:tgtEl>
                                        <p:attrNameLst>
                                          <p:attrName>ppt_x</p:attrName>
                                        </p:attrNameLst>
                                      </p:cBhvr>
                                      <p:tavLst>
                                        <p:tav tm="0">
                                          <p:val>
                                            <p:strVal val="ppt_x"/>
                                          </p:val>
                                        </p:tav>
                                        <p:tav tm="100000">
                                          <p:val>
                                            <p:strVal val="ppt_x"/>
                                          </p:val>
                                        </p:tav>
                                      </p:tavLst>
                                    </p:anim>
                                    <p:anim calcmode="lin" valueType="num">
                                      <p:cBhvr additive="base">
                                        <p:cTn id="11" dur="500"/>
                                        <p:tgtEl>
                                          <p:spTgt spid="16"/>
                                        </p:tgtEl>
                                        <p:attrNameLst>
                                          <p:attrName>ppt_y</p:attrName>
                                        </p:attrNameLst>
                                      </p:cBhvr>
                                      <p:tavLst>
                                        <p:tav tm="0">
                                          <p:val>
                                            <p:strVal val="ppt_y"/>
                                          </p:val>
                                        </p:tav>
                                        <p:tav tm="100000">
                                          <p:val>
                                            <p:strVal val="1+ppt_h/2"/>
                                          </p:val>
                                        </p:tav>
                                      </p:tavLst>
                                    </p:anim>
                                    <p:set>
                                      <p:cBhvr>
                                        <p:cTn id="12" dur="1" fill="hold">
                                          <p:stCondLst>
                                            <p:cond delay="499"/>
                                          </p:stCondLst>
                                        </p:cTn>
                                        <p:tgtEl>
                                          <p:spTgt spid="16"/>
                                        </p:tgtEl>
                                        <p:attrNameLst>
                                          <p:attrName>style.visibility</p:attrName>
                                        </p:attrNameLst>
                                      </p:cBhvr>
                                      <p:to>
                                        <p:strVal val="hidden"/>
                                      </p:to>
                                    </p:set>
                                  </p:childTnLst>
                                </p:cTn>
                              </p:par>
                              <p:par>
                                <p:cTn id="13" presetID="2" presetClass="exit" presetSubtype="4" fill="hold" nodeType="withEffect">
                                  <p:stCondLst>
                                    <p:cond delay="0"/>
                                  </p:stCondLst>
                                  <p:childTnLst>
                                    <p:anim calcmode="lin" valueType="num">
                                      <p:cBhvr additive="base">
                                        <p:cTn id="14" dur="500"/>
                                        <p:tgtEl>
                                          <p:spTgt spid="2082"/>
                                        </p:tgtEl>
                                        <p:attrNameLst>
                                          <p:attrName>ppt_x</p:attrName>
                                        </p:attrNameLst>
                                      </p:cBhvr>
                                      <p:tavLst>
                                        <p:tav tm="0">
                                          <p:val>
                                            <p:strVal val="ppt_x"/>
                                          </p:val>
                                        </p:tav>
                                        <p:tav tm="100000">
                                          <p:val>
                                            <p:strVal val="ppt_x"/>
                                          </p:val>
                                        </p:tav>
                                      </p:tavLst>
                                    </p:anim>
                                    <p:anim calcmode="lin" valueType="num">
                                      <p:cBhvr additive="base">
                                        <p:cTn id="15" dur="500"/>
                                        <p:tgtEl>
                                          <p:spTgt spid="2082"/>
                                        </p:tgtEl>
                                        <p:attrNameLst>
                                          <p:attrName>ppt_y</p:attrName>
                                        </p:attrNameLst>
                                      </p:cBhvr>
                                      <p:tavLst>
                                        <p:tav tm="0">
                                          <p:val>
                                            <p:strVal val="ppt_y"/>
                                          </p:val>
                                        </p:tav>
                                        <p:tav tm="100000">
                                          <p:val>
                                            <p:strVal val="1+ppt_h/2"/>
                                          </p:val>
                                        </p:tav>
                                      </p:tavLst>
                                    </p:anim>
                                    <p:set>
                                      <p:cBhvr>
                                        <p:cTn id="16" dur="1" fill="hold">
                                          <p:stCondLst>
                                            <p:cond delay="499"/>
                                          </p:stCondLst>
                                        </p:cTn>
                                        <p:tgtEl>
                                          <p:spTgt spid="2082"/>
                                        </p:tgtEl>
                                        <p:attrNameLst>
                                          <p:attrName>style.visibility</p:attrName>
                                        </p:attrNameLst>
                                      </p:cBhvr>
                                      <p:to>
                                        <p:strVal val="hidden"/>
                                      </p:to>
                                    </p:set>
                                  </p:childTnLst>
                                </p:cTn>
                              </p:par>
                              <p:par>
                                <p:cTn id="17" presetID="2" presetClass="exit" presetSubtype="4" fill="hold" grpId="0" nodeType="withEffect">
                                  <p:stCondLst>
                                    <p:cond delay="0"/>
                                  </p:stCondLst>
                                  <p:childTnLst>
                                    <p:anim calcmode="lin" valueType="num">
                                      <p:cBhvr additive="base">
                                        <p:cTn id="18" dur="500"/>
                                        <p:tgtEl>
                                          <p:spTgt spid="43"/>
                                        </p:tgtEl>
                                        <p:attrNameLst>
                                          <p:attrName>ppt_x</p:attrName>
                                        </p:attrNameLst>
                                      </p:cBhvr>
                                      <p:tavLst>
                                        <p:tav tm="0">
                                          <p:val>
                                            <p:strVal val="ppt_x"/>
                                          </p:val>
                                        </p:tav>
                                        <p:tav tm="100000">
                                          <p:val>
                                            <p:strVal val="ppt_x"/>
                                          </p:val>
                                        </p:tav>
                                      </p:tavLst>
                                    </p:anim>
                                    <p:anim calcmode="lin" valueType="num">
                                      <p:cBhvr additive="base">
                                        <p:cTn id="19" dur="500"/>
                                        <p:tgtEl>
                                          <p:spTgt spid="43"/>
                                        </p:tgtEl>
                                        <p:attrNameLst>
                                          <p:attrName>ppt_y</p:attrName>
                                        </p:attrNameLst>
                                      </p:cBhvr>
                                      <p:tavLst>
                                        <p:tav tm="0">
                                          <p:val>
                                            <p:strVal val="ppt_y"/>
                                          </p:val>
                                        </p:tav>
                                        <p:tav tm="100000">
                                          <p:val>
                                            <p:strVal val="1+ppt_h/2"/>
                                          </p:val>
                                        </p:tav>
                                      </p:tavLst>
                                    </p:anim>
                                    <p:set>
                                      <p:cBhvr>
                                        <p:cTn id="20" dur="1" fill="hold">
                                          <p:stCondLst>
                                            <p:cond delay="499"/>
                                          </p:stCondLst>
                                        </p:cTn>
                                        <p:tgtEl>
                                          <p:spTgt spid="43"/>
                                        </p:tgtEl>
                                        <p:attrNameLst>
                                          <p:attrName>style.visibility</p:attrName>
                                        </p:attrNameLst>
                                      </p:cBhvr>
                                      <p:to>
                                        <p:strVal val="hidden"/>
                                      </p:to>
                                    </p:set>
                                  </p:childTnLst>
                                </p:cTn>
                              </p:par>
                              <p:par>
                                <p:cTn id="21" presetID="2" presetClass="exit" presetSubtype="4" fill="hold" nodeType="withEffect">
                                  <p:stCondLst>
                                    <p:cond delay="0"/>
                                  </p:stCondLst>
                                  <p:childTnLst>
                                    <p:anim calcmode="lin" valueType="num">
                                      <p:cBhvr additive="base">
                                        <p:cTn id="22" dur="500"/>
                                        <p:tgtEl>
                                          <p:spTgt spid="2070"/>
                                        </p:tgtEl>
                                        <p:attrNameLst>
                                          <p:attrName>ppt_x</p:attrName>
                                        </p:attrNameLst>
                                      </p:cBhvr>
                                      <p:tavLst>
                                        <p:tav tm="0">
                                          <p:val>
                                            <p:strVal val="ppt_x"/>
                                          </p:val>
                                        </p:tav>
                                        <p:tav tm="100000">
                                          <p:val>
                                            <p:strVal val="ppt_x"/>
                                          </p:val>
                                        </p:tav>
                                      </p:tavLst>
                                    </p:anim>
                                    <p:anim calcmode="lin" valueType="num">
                                      <p:cBhvr additive="base">
                                        <p:cTn id="23" dur="500"/>
                                        <p:tgtEl>
                                          <p:spTgt spid="2070"/>
                                        </p:tgtEl>
                                        <p:attrNameLst>
                                          <p:attrName>ppt_y</p:attrName>
                                        </p:attrNameLst>
                                      </p:cBhvr>
                                      <p:tavLst>
                                        <p:tav tm="0">
                                          <p:val>
                                            <p:strVal val="ppt_y"/>
                                          </p:val>
                                        </p:tav>
                                        <p:tav tm="100000">
                                          <p:val>
                                            <p:strVal val="1+ppt_h/2"/>
                                          </p:val>
                                        </p:tav>
                                      </p:tavLst>
                                    </p:anim>
                                    <p:set>
                                      <p:cBhvr>
                                        <p:cTn id="24" dur="1" fill="hold">
                                          <p:stCondLst>
                                            <p:cond delay="499"/>
                                          </p:stCondLst>
                                        </p:cTn>
                                        <p:tgtEl>
                                          <p:spTgt spid="2070"/>
                                        </p:tgtEl>
                                        <p:attrNameLst>
                                          <p:attrName>style.visibility</p:attrName>
                                        </p:attrNameLst>
                                      </p:cBhvr>
                                      <p:to>
                                        <p:strVal val="hidden"/>
                                      </p:to>
                                    </p:set>
                                  </p:childTnLst>
                                </p:cTn>
                              </p:par>
                              <p:par>
                                <p:cTn id="25" presetID="2" presetClass="exit" presetSubtype="4" fill="hold" grpId="0" nodeType="withEffect">
                                  <p:stCondLst>
                                    <p:cond delay="0"/>
                                  </p:stCondLst>
                                  <p:childTnLst>
                                    <p:anim calcmode="lin" valueType="num">
                                      <p:cBhvr additive="base">
                                        <p:cTn id="26" dur="500"/>
                                        <p:tgtEl>
                                          <p:spTgt spid="40"/>
                                        </p:tgtEl>
                                        <p:attrNameLst>
                                          <p:attrName>ppt_x</p:attrName>
                                        </p:attrNameLst>
                                      </p:cBhvr>
                                      <p:tavLst>
                                        <p:tav tm="0">
                                          <p:val>
                                            <p:strVal val="ppt_x"/>
                                          </p:val>
                                        </p:tav>
                                        <p:tav tm="100000">
                                          <p:val>
                                            <p:strVal val="ppt_x"/>
                                          </p:val>
                                        </p:tav>
                                      </p:tavLst>
                                    </p:anim>
                                    <p:anim calcmode="lin" valueType="num">
                                      <p:cBhvr additive="base">
                                        <p:cTn id="27" dur="500"/>
                                        <p:tgtEl>
                                          <p:spTgt spid="40"/>
                                        </p:tgtEl>
                                        <p:attrNameLst>
                                          <p:attrName>ppt_y</p:attrName>
                                        </p:attrNameLst>
                                      </p:cBhvr>
                                      <p:tavLst>
                                        <p:tav tm="0">
                                          <p:val>
                                            <p:strVal val="ppt_y"/>
                                          </p:val>
                                        </p:tav>
                                        <p:tav tm="100000">
                                          <p:val>
                                            <p:strVal val="1+ppt_h/2"/>
                                          </p:val>
                                        </p:tav>
                                      </p:tavLst>
                                    </p:anim>
                                    <p:set>
                                      <p:cBhvr>
                                        <p:cTn id="28" dur="1" fill="hold">
                                          <p:stCondLst>
                                            <p:cond delay="499"/>
                                          </p:stCondLst>
                                        </p:cTn>
                                        <p:tgtEl>
                                          <p:spTgt spid="40"/>
                                        </p:tgtEl>
                                        <p:attrNameLst>
                                          <p:attrName>style.visibility</p:attrName>
                                        </p:attrNameLst>
                                      </p:cBhvr>
                                      <p:to>
                                        <p:strVal val="hidden"/>
                                      </p:to>
                                    </p:set>
                                  </p:childTnLst>
                                </p:cTn>
                              </p:par>
                              <p:par>
                                <p:cTn id="29" presetID="2" presetClass="exit" presetSubtype="4" fill="hold" nodeType="withEffect">
                                  <p:stCondLst>
                                    <p:cond delay="0"/>
                                  </p:stCondLst>
                                  <p:childTnLst>
                                    <p:anim calcmode="lin" valueType="num">
                                      <p:cBhvr additive="base">
                                        <p:cTn id="30" dur="500"/>
                                        <p:tgtEl>
                                          <p:spTgt spid="2072"/>
                                        </p:tgtEl>
                                        <p:attrNameLst>
                                          <p:attrName>ppt_x</p:attrName>
                                        </p:attrNameLst>
                                      </p:cBhvr>
                                      <p:tavLst>
                                        <p:tav tm="0">
                                          <p:val>
                                            <p:strVal val="ppt_x"/>
                                          </p:val>
                                        </p:tav>
                                        <p:tav tm="100000">
                                          <p:val>
                                            <p:strVal val="ppt_x"/>
                                          </p:val>
                                        </p:tav>
                                      </p:tavLst>
                                    </p:anim>
                                    <p:anim calcmode="lin" valueType="num">
                                      <p:cBhvr additive="base">
                                        <p:cTn id="31" dur="500"/>
                                        <p:tgtEl>
                                          <p:spTgt spid="2072"/>
                                        </p:tgtEl>
                                        <p:attrNameLst>
                                          <p:attrName>ppt_y</p:attrName>
                                        </p:attrNameLst>
                                      </p:cBhvr>
                                      <p:tavLst>
                                        <p:tav tm="0">
                                          <p:val>
                                            <p:strVal val="ppt_y"/>
                                          </p:val>
                                        </p:tav>
                                        <p:tav tm="100000">
                                          <p:val>
                                            <p:strVal val="1+ppt_h/2"/>
                                          </p:val>
                                        </p:tav>
                                      </p:tavLst>
                                    </p:anim>
                                    <p:set>
                                      <p:cBhvr>
                                        <p:cTn id="32" dur="1" fill="hold">
                                          <p:stCondLst>
                                            <p:cond delay="499"/>
                                          </p:stCondLst>
                                        </p:cTn>
                                        <p:tgtEl>
                                          <p:spTgt spid="2072"/>
                                        </p:tgtEl>
                                        <p:attrNameLst>
                                          <p:attrName>style.visibility</p:attrName>
                                        </p:attrNameLst>
                                      </p:cBhvr>
                                      <p:to>
                                        <p:strVal val="hidden"/>
                                      </p:to>
                                    </p:set>
                                  </p:childTnLst>
                                </p:cTn>
                              </p:par>
                              <p:par>
                                <p:cTn id="33" presetID="2" presetClass="exit" presetSubtype="4" fill="hold" nodeType="withEffect">
                                  <p:stCondLst>
                                    <p:cond delay="0"/>
                                  </p:stCondLst>
                                  <p:childTnLst>
                                    <p:anim calcmode="lin" valueType="num">
                                      <p:cBhvr additive="base">
                                        <p:cTn id="34" dur="500"/>
                                        <p:tgtEl>
                                          <p:spTgt spid="2074"/>
                                        </p:tgtEl>
                                        <p:attrNameLst>
                                          <p:attrName>ppt_x</p:attrName>
                                        </p:attrNameLst>
                                      </p:cBhvr>
                                      <p:tavLst>
                                        <p:tav tm="0">
                                          <p:val>
                                            <p:strVal val="ppt_x"/>
                                          </p:val>
                                        </p:tav>
                                        <p:tav tm="100000">
                                          <p:val>
                                            <p:strVal val="ppt_x"/>
                                          </p:val>
                                        </p:tav>
                                      </p:tavLst>
                                    </p:anim>
                                    <p:anim calcmode="lin" valueType="num">
                                      <p:cBhvr additive="base">
                                        <p:cTn id="35" dur="500"/>
                                        <p:tgtEl>
                                          <p:spTgt spid="2074"/>
                                        </p:tgtEl>
                                        <p:attrNameLst>
                                          <p:attrName>ppt_y</p:attrName>
                                        </p:attrNameLst>
                                      </p:cBhvr>
                                      <p:tavLst>
                                        <p:tav tm="0">
                                          <p:val>
                                            <p:strVal val="ppt_y"/>
                                          </p:val>
                                        </p:tav>
                                        <p:tav tm="100000">
                                          <p:val>
                                            <p:strVal val="1+ppt_h/2"/>
                                          </p:val>
                                        </p:tav>
                                      </p:tavLst>
                                    </p:anim>
                                    <p:set>
                                      <p:cBhvr>
                                        <p:cTn id="36" dur="1" fill="hold">
                                          <p:stCondLst>
                                            <p:cond delay="499"/>
                                          </p:stCondLst>
                                        </p:cTn>
                                        <p:tgtEl>
                                          <p:spTgt spid="2074"/>
                                        </p:tgtEl>
                                        <p:attrNameLst>
                                          <p:attrName>style.visibility</p:attrName>
                                        </p:attrNameLst>
                                      </p:cBhvr>
                                      <p:to>
                                        <p:strVal val="hidden"/>
                                      </p:to>
                                    </p:set>
                                  </p:childTnLst>
                                </p:cTn>
                              </p:par>
                              <p:par>
                                <p:cTn id="37" presetID="2" presetClass="exit" presetSubtype="4" fill="hold" grpId="0" nodeType="withEffect">
                                  <p:stCondLst>
                                    <p:cond delay="0"/>
                                  </p:stCondLst>
                                  <p:childTnLst>
                                    <p:anim calcmode="lin" valueType="num">
                                      <p:cBhvr additive="base">
                                        <p:cTn id="38" dur="500"/>
                                        <p:tgtEl>
                                          <p:spTgt spid="17"/>
                                        </p:tgtEl>
                                        <p:attrNameLst>
                                          <p:attrName>ppt_x</p:attrName>
                                        </p:attrNameLst>
                                      </p:cBhvr>
                                      <p:tavLst>
                                        <p:tav tm="0">
                                          <p:val>
                                            <p:strVal val="ppt_x"/>
                                          </p:val>
                                        </p:tav>
                                        <p:tav tm="100000">
                                          <p:val>
                                            <p:strVal val="ppt_x"/>
                                          </p:val>
                                        </p:tav>
                                      </p:tavLst>
                                    </p:anim>
                                    <p:anim calcmode="lin" valueType="num">
                                      <p:cBhvr additive="base">
                                        <p:cTn id="39" dur="500"/>
                                        <p:tgtEl>
                                          <p:spTgt spid="17"/>
                                        </p:tgtEl>
                                        <p:attrNameLst>
                                          <p:attrName>ppt_y</p:attrName>
                                        </p:attrNameLst>
                                      </p:cBhvr>
                                      <p:tavLst>
                                        <p:tav tm="0">
                                          <p:val>
                                            <p:strVal val="ppt_y"/>
                                          </p:val>
                                        </p:tav>
                                        <p:tav tm="100000">
                                          <p:val>
                                            <p:strVal val="1+ppt_h/2"/>
                                          </p:val>
                                        </p:tav>
                                      </p:tavLst>
                                    </p:anim>
                                    <p:set>
                                      <p:cBhvr>
                                        <p:cTn id="40" dur="1" fill="hold">
                                          <p:stCondLst>
                                            <p:cond delay="499"/>
                                          </p:stCondLst>
                                        </p:cTn>
                                        <p:tgtEl>
                                          <p:spTgt spid="17"/>
                                        </p:tgtEl>
                                        <p:attrNameLst>
                                          <p:attrName>style.visibility</p:attrName>
                                        </p:attrNameLst>
                                      </p:cBhvr>
                                      <p:to>
                                        <p:strVal val="hidden"/>
                                      </p:to>
                                    </p:set>
                                  </p:childTnLst>
                                </p:cTn>
                              </p:par>
                              <p:par>
                                <p:cTn id="41" presetID="2" presetClass="exit" presetSubtype="4" fill="hold" grpId="0" nodeType="withEffect">
                                  <p:stCondLst>
                                    <p:cond delay="0"/>
                                  </p:stCondLst>
                                  <p:childTnLst>
                                    <p:anim calcmode="lin" valueType="num">
                                      <p:cBhvr additive="base">
                                        <p:cTn id="42" dur="500"/>
                                        <p:tgtEl>
                                          <p:spTgt spid="45"/>
                                        </p:tgtEl>
                                        <p:attrNameLst>
                                          <p:attrName>ppt_x</p:attrName>
                                        </p:attrNameLst>
                                      </p:cBhvr>
                                      <p:tavLst>
                                        <p:tav tm="0">
                                          <p:val>
                                            <p:strVal val="ppt_x"/>
                                          </p:val>
                                        </p:tav>
                                        <p:tav tm="100000">
                                          <p:val>
                                            <p:strVal val="ppt_x"/>
                                          </p:val>
                                        </p:tav>
                                      </p:tavLst>
                                    </p:anim>
                                    <p:anim calcmode="lin" valueType="num">
                                      <p:cBhvr additive="base">
                                        <p:cTn id="43" dur="500"/>
                                        <p:tgtEl>
                                          <p:spTgt spid="45"/>
                                        </p:tgtEl>
                                        <p:attrNameLst>
                                          <p:attrName>ppt_y</p:attrName>
                                        </p:attrNameLst>
                                      </p:cBhvr>
                                      <p:tavLst>
                                        <p:tav tm="0">
                                          <p:val>
                                            <p:strVal val="ppt_y"/>
                                          </p:val>
                                        </p:tav>
                                        <p:tav tm="100000">
                                          <p:val>
                                            <p:strVal val="1+ppt_h/2"/>
                                          </p:val>
                                        </p:tav>
                                      </p:tavLst>
                                    </p:anim>
                                    <p:set>
                                      <p:cBhvr>
                                        <p:cTn id="44" dur="1" fill="hold">
                                          <p:stCondLst>
                                            <p:cond delay="499"/>
                                          </p:stCondLst>
                                        </p:cTn>
                                        <p:tgtEl>
                                          <p:spTgt spid="45"/>
                                        </p:tgtEl>
                                        <p:attrNameLst>
                                          <p:attrName>style.visibility</p:attrName>
                                        </p:attrNameLst>
                                      </p:cBhvr>
                                      <p:to>
                                        <p:strVal val="hidden"/>
                                      </p:to>
                                    </p:set>
                                  </p:childTnLst>
                                </p:cTn>
                              </p:par>
                              <p:par>
                                <p:cTn id="45" presetID="2" presetClass="exit" presetSubtype="4" fill="hold" grpId="0" nodeType="withEffect">
                                  <p:stCondLst>
                                    <p:cond delay="0"/>
                                  </p:stCondLst>
                                  <p:childTnLst>
                                    <p:anim calcmode="lin" valueType="num">
                                      <p:cBhvr additive="base">
                                        <p:cTn id="46" dur="500"/>
                                        <p:tgtEl>
                                          <p:spTgt spid="3"/>
                                        </p:tgtEl>
                                        <p:attrNameLst>
                                          <p:attrName>ppt_x</p:attrName>
                                        </p:attrNameLst>
                                      </p:cBhvr>
                                      <p:tavLst>
                                        <p:tav tm="0">
                                          <p:val>
                                            <p:strVal val="ppt_x"/>
                                          </p:val>
                                        </p:tav>
                                        <p:tav tm="100000">
                                          <p:val>
                                            <p:strVal val="ppt_x"/>
                                          </p:val>
                                        </p:tav>
                                      </p:tavLst>
                                    </p:anim>
                                    <p:anim calcmode="lin" valueType="num">
                                      <p:cBhvr additive="base">
                                        <p:cTn id="47" dur="500"/>
                                        <p:tgtEl>
                                          <p:spTgt spid="3"/>
                                        </p:tgtEl>
                                        <p:attrNameLst>
                                          <p:attrName>ppt_y</p:attrName>
                                        </p:attrNameLst>
                                      </p:cBhvr>
                                      <p:tavLst>
                                        <p:tav tm="0">
                                          <p:val>
                                            <p:strVal val="ppt_y"/>
                                          </p:val>
                                        </p:tav>
                                        <p:tav tm="100000">
                                          <p:val>
                                            <p:strVal val="1+ppt_h/2"/>
                                          </p:val>
                                        </p:tav>
                                      </p:tavLst>
                                    </p:anim>
                                    <p:set>
                                      <p:cBhvr>
                                        <p:cTn id="48" dur="1" fill="hold">
                                          <p:stCondLst>
                                            <p:cond delay="499"/>
                                          </p:stCondLst>
                                        </p:cTn>
                                        <p:tgtEl>
                                          <p:spTgt spid="3"/>
                                        </p:tgtEl>
                                        <p:attrNameLst>
                                          <p:attrName>style.visibility</p:attrName>
                                        </p:attrNameLst>
                                      </p:cBhvr>
                                      <p:to>
                                        <p:strVal val="hidden"/>
                                      </p:to>
                                    </p:set>
                                  </p:childTnLst>
                                </p:cTn>
                              </p:par>
                              <p:par>
                                <p:cTn id="49" presetID="2" presetClass="exit" presetSubtype="4" fill="hold" grpId="0" nodeType="withEffect">
                                  <p:stCondLst>
                                    <p:cond delay="0"/>
                                  </p:stCondLst>
                                  <p:childTnLst>
                                    <p:anim calcmode="lin" valueType="num">
                                      <p:cBhvr additive="base">
                                        <p:cTn id="50" dur="500"/>
                                        <p:tgtEl>
                                          <p:spTgt spid="20"/>
                                        </p:tgtEl>
                                        <p:attrNameLst>
                                          <p:attrName>ppt_x</p:attrName>
                                        </p:attrNameLst>
                                      </p:cBhvr>
                                      <p:tavLst>
                                        <p:tav tm="0">
                                          <p:val>
                                            <p:strVal val="ppt_x"/>
                                          </p:val>
                                        </p:tav>
                                        <p:tav tm="100000">
                                          <p:val>
                                            <p:strVal val="ppt_x"/>
                                          </p:val>
                                        </p:tav>
                                      </p:tavLst>
                                    </p:anim>
                                    <p:anim calcmode="lin" valueType="num">
                                      <p:cBhvr additive="base">
                                        <p:cTn id="51" dur="500"/>
                                        <p:tgtEl>
                                          <p:spTgt spid="20"/>
                                        </p:tgtEl>
                                        <p:attrNameLst>
                                          <p:attrName>ppt_y</p:attrName>
                                        </p:attrNameLst>
                                      </p:cBhvr>
                                      <p:tavLst>
                                        <p:tav tm="0">
                                          <p:val>
                                            <p:strVal val="ppt_y"/>
                                          </p:val>
                                        </p:tav>
                                        <p:tav tm="100000">
                                          <p:val>
                                            <p:strVal val="1+ppt_h/2"/>
                                          </p:val>
                                        </p:tav>
                                      </p:tavLst>
                                    </p:anim>
                                    <p:set>
                                      <p:cBhvr>
                                        <p:cTn id="52"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0" grpId="0" animBg="1"/>
      <p:bldP spid="37" grpId="0" animBg="1"/>
      <p:bldP spid="40" grpId="0" animBg="1"/>
      <p:bldP spid="43" grpId="0"/>
      <p:bldP spid="45"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1000" dirty="0" smtClean="0">
              <a:solidFill>
                <a:srgbClr val="006699"/>
              </a:solidFill>
            </a:endParaRPr>
          </a:p>
          <a:p>
            <a:pPr marL="0" indent="0" algn="ctr">
              <a:buNone/>
            </a:pPr>
            <a:endParaRPr lang="en-US" sz="1000" dirty="0">
              <a:solidFill>
                <a:srgbClr val="006699"/>
              </a:solidFill>
            </a:endParaRPr>
          </a:p>
          <a:p>
            <a:pPr marL="0" indent="0" algn="ctr">
              <a:buNone/>
            </a:pPr>
            <a:endParaRPr lang="en-US" sz="1000" dirty="0" smtClean="0">
              <a:solidFill>
                <a:srgbClr val="006699"/>
              </a:solidFill>
            </a:endParaRPr>
          </a:p>
          <a:p>
            <a:pPr marL="0" indent="0">
              <a:buNone/>
            </a:pPr>
            <a:r>
              <a:rPr lang="en-US" sz="6000" b="1" dirty="0" smtClean="0">
                <a:solidFill>
                  <a:srgbClr val="006699"/>
                </a:solidFill>
                <a:latin typeface="Times New Roman" panose="02020603050405020304" pitchFamily="18" charset="0"/>
                <a:cs typeface="Times New Roman" panose="02020603050405020304" pitchFamily="18" charset="0"/>
              </a:rPr>
              <a:t> </a:t>
            </a:r>
            <a:r>
              <a:rPr lang="en-US" sz="8000" b="1" dirty="0" smtClean="0">
                <a:solidFill>
                  <a:srgbClr val="006699"/>
                </a:solidFill>
                <a:latin typeface="Times New Roman" panose="02020603050405020304" pitchFamily="18" charset="0"/>
                <a:cs typeface="Times New Roman" panose="02020603050405020304" pitchFamily="18" charset="0"/>
              </a:rPr>
              <a:t>Internet of Things</a:t>
            </a:r>
            <a:endParaRPr lang="en-US" sz="8000" b="1" dirty="0">
              <a:solidFill>
                <a:srgbClr val="006699"/>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9117874" y="2329334"/>
            <a:ext cx="1967863" cy="1815652"/>
          </a:xfrm>
          <a:prstGeom prst="rect">
            <a:avLst/>
          </a:prstGeom>
        </p:spPr>
      </p:pic>
    </p:spTree>
    <p:extLst>
      <p:ext uri="{BB962C8B-B14F-4D97-AF65-F5344CB8AC3E}">
        <p14:creationId xmlns:p14="http://schemas.microsoft.com/office/powerpoint/2010/main" val="28103871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4600" b="1" dirty="0">
              <a:latin typeface="Times New Roman" panose="02020603050405020304" pitchFamily="18" charset="0"/>
              <a:cs typeface="Times New Roman" panose="02020603050405020304" pitchFamily="18" charset="0"/>
            </a:endParaRPr>
          </a:p>
          <a:p>
            <a:pPr marL="0" indent="0" algn="ctr">
              <a:buNone/>
            </a:pPr>
            <a:endParaRPr lang="en-US" sz="4600" b="1" dirty="0" smtClean="0">
              <a:solidFill>
                <a:srgbClr val="00B0F0"/>
              </a:solidFill>
              <a:latin typeface="Times New Roman" panose="02020603050405020304" pitchFamily="18" charset="0"/>
              <a:cs typeface="Times New Roman" panose="02020603050405020304" pitchFamily="18" charset="0"/>
            </a:endParaRPr>
          </a:p>
          <a:p>
            <a:pPr marL="0" indent="0" algn="ctr">
              <a:buNone/>
            </a:pPr>
            <a:r>
              <a:rPr lang="en-US" sz="4600" b="1" dirty="0" smtClean="0">
                <a:solidFill>
                  <a:srgbClr val="00B0F0"/>
                </a:solidFill>
                <a:latin typeface="Times New Roman" panose="02020603050405020304" pitchFamily="18" charset="0"/>
                <a:cs typeface="Times New Roman" panose="02020603050405020304" pitchFamily="18" charset="0"/>
              </a:rPr>
              <a:t>Thanks</a:t>
            </a:r>
            <a:endParaRPr lang="en-US" sz="4600" b="1"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31926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solidFill>
                  <a:srgbClr val="00B050"/>
                </a:solidFill>
                <a:latin typeface="Times New Roman" panose="02020603050405020304" pitchFamily="18" charset="0"/>
                <a:cs typeface="Times New Roman" panose="02020603050405020304" pitchFamily="18" charset="0"/>
              </a:rPr>
              <a:t>Internet of Things (</a:t>
            </a:r>
            <a:r>
              <a:rPr lang="en-US" sz="4000" b="1" dirty="0" err="1" smtClean="0">
                <a:solidFill>
                  <a:srgbClr val="00B050"/>
                </a:solidFill>
                <a:latin typeface="Times New Roman" panose="02020603050405020304" pitchFamily="18" charset="0"/>
                <a:cs typeface="Times New Roman" panose="02020603050405020304" pitchFamily="18" charset="0"/>
              </a:rPr>
              <a:t>IoT</a:t>
            </a:r>
            <a:r>
              <a:rPr lang="en-US" sz="4000" b="1" dirty="0" smtClean="0">
                <a:solidFill>
                  <a:srgbClr val="00B050"/>
                </a:solidFill>
                <a:latin typeface="Times New Roman" panose="02020603050405020304" pitchFamily="18" charset="0"/>
                <a:cs typeface="Times New Roman" panose="02020603050405020304" pitchFamily="18" charset="0"/>
              </a:rPr>
              <a:t>) ?</a:t>
            </a:r>
            <a:endParaRPr lang="en-US" sz="4000" b="1" dirty="0">
              <a:solidFill>
                <a:srgbClr val="00B050"/>
              </a:solidFill>
              <a:latin typeface="Times New Roman" panose="02020603050405020304" pitchFamily="18" charset="0"/>
              <a:cs typeface="Times New Roman" panose="02020603050405020304" pitchFamily="18" charset="0"/>
            </a:endParaRPr>
          </a:p>
        </p:txBody>
      </p:sp>
      <p:pic>
        <p:nvPicPr>
          <p:cNvPr id="1026" name="Picture 2" descr="Image result for human networ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2428" y="2537139"/>
            <a:ext cx="1687133" cy="27045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653048" y="1944710"/>
            <a:ext cx="8886421" cy="4069724"/>
          </a:xfrm>
          <a:prstGeom prst="rect">
            <a:avLst/>
          </a:prstGeom>
          <a:noFill/>
          <a:ln>
            <a:noFill/>
          </a:ln>
        </p:spPr>
      </p:pic>
      <p:pic>
        <p:nvPicPr>
          <p:cNvPr id="4" name="Picture 3"/>
          <p:cNvPicPr>
            <a:picLocks noChangeAspect="1"/>
          </p:cNvPicPr>
          <p:nvPr/>
        </p:nvPicPr>
        <p:blipFill>
          <a:blip r:embed="rId4"/>
          <a:stretch>
            <a:fillRect/>
          </a:stretch>
        </p:blipFill>
        <p:spPr>
          <a:xfrm>
            <a:off x="2394397" y="2446986"/>
            <a:ext cx="183468" cy="2987899"/>
          </a:xfrm>
          <a:prstGeom prst="rect">
            <a:avLst/>
          </a:prstGeom>
        </p:spPr>
      </p:pic>
      <p:pic>
        <p:nvPicPr>
          <p:cNvPr id="6" name="Picture 5"/>
          <p:cNvPicPr>
            <a:picLocks noChangeAspect="1"/>
          </p:cNvPicPr>
          <p:nvPr/>
        </p:nvPicPr>
        <p:blipFill>
          <a:blip r:embed="rId5"/>
          <a:stretch>
            <a:fillRect/>
          </a:stretch>
        </p:blipFill>
        <p:spPr>
          <a:xfrm>
            <a:off x="2050960" y="5434885"/>
            <a:ext cx="602087" cy="425002"/>
          </a:xfrm>
          <a:prstGeom prst="rect">
            <a:avLst/>
          </a:prstGeom>
        </p:spPr>
      </p:pic>
      <p:pic>
        <p:nvPicPr>
          <p:cNvPr id="7" name="Picture 6"/>
          <p:cNvPicPr>
            <a:picLocks noChangeAspect="1"/>
          </p:cNvPicPr>
          <p:nvPr/>
        </p:nvPicPr>
        <p:blipFill>
          <a:blip r:embed="rId6"/>
          <a:stretch>
            <a:fillRect/>
          </a:stretch>
        </p:blipFill>
        <p:spPr>
          <a:xfrm>
            <a:off x="991673" y="2103589"/>
            <a:ext cx="1184857" cy="299783"/>
          </a:xfrm>
          <a:prstGeom prst="rect">
            <a:avLst/>
          </a:prstGeom>
        </p:spPr>
      </p:pic>
      <p:sp>
        <p:nvSpPr>
          <p:cNvPr id="3" name="TextBox 2"/>
          <p:cNvSpPr txBox="1"/>
          <p:nvPr/>
        </p:nvSpPr>
        <p:spPr>
          <a:xfrm>
            <a:off x="9891688" y="5647386"/>
            <a:ext cx="2300312" cy="1015663"/>
          </a:xfrm>
          <a:prstGeom prst="rect">
            <a:avLst/>
          </a:prstGeom>
          <a:noFill/>
        </p:spPr>
        <p:txBody>
          <a:bodyPr wrap="square" rtlCol="0">
            <a:spAutoFit/>
          </a:bodyPr>
          <a:lstStyle/>
          <a:p>
            <a:pPr marL="171450" indent="-171450">
              <a:buFont typeface="Arial" panose="020B0604020202020204" pitchFamily="34" charset="0"/>
              <a:buChar char="•"/>
            </a:pPr>
            <a:r>
              <a:rPr lang="en-US" sz="1000" dirty="0" smtClean="0">
                <a:latin typeface="Times New Roman" panose="02020603050405020304" pitchFamily="18" charset="0"/>
                <a:cs typeface="Times New Roman" panose="02020603050405020304" pitchFamily="18" charset="0"/>
              </a:rPr>
              <a:t>Data gathered </a:t>
            </a:r>
            <a:r>
              <a:rPr lang="en-US" sz="1000" dirty="0">
                <a:latin typeface="Times New Roman" panose="02020603050405020304" pitchFamily="18" charset="0"/>
                <a:cs typeface="Times New Roman" panose="02020603050405020304" pitchFamily="18" charset="0"/>
              </a:rPr>
              <a:t>without any help from </a:t>
            </a:r>
            <a:r>
              <a:rPr lang="en-US" sz="1000" dirty="0" smtClean="0">
                <a:latin typeface="Times New Roman" panose="02020603050405020304" pitchFamily="18" charset="0"/>
                <a:cs typeface="Times New Roman" panose="02020603050405020304" pitchFamily="18" charset="0"/>
              </a:rPr>
              <a:t>us</a:t>
            </a:r>
          </a:p>
          <a:p>
            <a:pPr marL="171450" indent="-171450">
              <a:buFont typeface="Arial" panose="020B0604020202020204" pitchFamily="34" charset="0"/>
              <a:buChar char="•"/>
            </a:pPr>
            <a:r>
              <a:rPr lang="en-US" sz="1000" dirty="0"/>
              <a:t>able to track and count </a:t>
            </a:r>
            <a:r>
              <a:rPr lang="en-US" sz="1000" dirty="0" smtClean="0"/>
              <a:t>everything</a:t>
            </a:r>
          </a:p>
          <a:p>
            <a:pPr marL="171450" indent="-171450">
              <a:buFont typeface="Arial" panose="020B0604020202020204" pitchFamily="34" charset="0"/>
              <a:buChar char="•"/>
            </a:pPr>
            <a:r>
              <a:rPr lang="en-US" sz="1000" dirty="0"/>
              <a:t>greatly reduce waste, loss and </a:t>
            </a:r>
            <a:r>
              <a:rPr lang="en-US" sz="1000" dirty="0" smtClean="0"/>
              <a:t>cost</a:t>
            </a:r>
          </a:p>
          <a:p>
            <a:pPr marL="171450" indent="-171450">
              <a:buFont typeface="Arial" panose="020B0604020202020204" pitchFamily="34" charset="0"/>
              <a:buChar char="•"/>
            </a:pPr>
            <a:r>
              <a:rPr lang="en-US" sz="1000" dirty="0" smtClean="0"/>
              <a:t>Monitoring condition &amp; store history </a:t>
            </a:r>
          </a:p>
          <a:p>
            <a:endParaRPr lang="en-US" sz="1000" dirty="0" smtClean="0"/>
          </a:p>
        </p:txBody>
      </p:sp>
    </p:spTree>
    <p:extLst>
      <p:ext uri="{BB962C8B-B14F-4D97-AF65-F5344CB8AC3E}">
        <p14:creationId xmlns:p14="http://schemas.microsoft.com/office/powerpoint/2010/main" val="17938296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r>
            <a:br>
              <a:rPr lang="en-US" b="1" dirty="0"/>
            </a:br>
            <a:endParaRPr lang="en-US" dirty="0"/>
          </a:p>
        </p:txBody>
      </p:sp>
      <p:sp>
        <p:nvSpPr>
          <p:cNvPr id="3" name="Content Placeholder 2"/>
          <p:cNvSpPr>
            <a:spLocks noGrp="1"/>
          </p:cNvSpPr>
          <p:nvPr>
            <p:ph idx="1"/>
          </p:nvPr>
        </p:nvSpPr>
        <p:spPr/>
        <p:txBody>
          <a:bodyPr/>
          <a:lstStyle/>
          <a:p>
            <a:endParaRPr lang="en-US" dirty="0" smtClean="0"/>
          </a:p>
          <a:p>
            <a:endParaRPr lang="en-US" dirty="0"/>
          </a:p>
          <a:p>
            <a:pPr marL="0" indent="0" algn="ctr">
              <a:buNone/>
            </a:pPr>
            <a:r>
              <a:rPr lang="en-US" sz="4000" b="1" dirty="0">
                <a:solidFill>
                  <a:srgbClr val="00B050"/>
                </a:solidFill>
                <a:latin typeface="Times New Roman" panose="02020603050405020304" pitchFamily="18" charset="0"/>
                <a:cs typeface="Times New Roman" panose="02020603050405020304" pitchFamily="18" charset="0"/>
              </a:rPr>
              <a:t>Can Plants Talk to humans or other?</a:t>
            </a:r>
            <a:endParaRPr lang="en-US" sz="4000"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27565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3859" y="340535"/>
            <a:ext cx="10515600" cy="1325563"/>
          </a:xfrm>
        </p:spPr>
        <p:txBody>
          <a:bodyPr/>
          <a:lstStyle/>
          <a:p>
            <a:r>
              <a:rPr lang="en-US" dirty="0" smtClean="0"/>
              <a:t> Plant talking?? </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61" y="3471451"/>
            <a:ext cx="3230501" cy="2439358"/>
          </a:xfrm>
          <a:prstGeom prst="rect">
            <a:avLst/>
          </a:prstGeom>
        </p:spPr>
      </p:pic>
      <p:pic>
        <p:nvPicPr>
          <p:cNvPr id="9" name="Picture 8"/>
          <p:cNvPicPr>
            <a:picLocks noChangeAspect="1"/>
          </p:cNvPicPr>
          <p:nvPr/>
        </p:nvPicPr>
        <p:blipFill>
          <a:blip r:embed="rId3"/>
          <a:stretch>
            <a:fillRect/>
          </a:stretch>
        </p:blipFill>
        <p:spPr>
          <a:xfrm>
            <a:off x="3828504" y="3373399"/>
            <a:ext cx="967271" cy="1317731"/>
          </a:xfrm>
          <a:prstGeom prst="rect">
            <a:avLst/>
          </a:prstGeom>
        </p:spPr>
      </p:pic>
      <p:pic>
        <p:nvPicPr>
          <p:cNvPr id="10" name="Picture 9"/>
          <p:cNvPicPr>
            <a:picLocks noChangeAspect="1"/>
          </p:cNvPicPr>
          <p:nvPr/>
        </p:nvPicPr>
        <p:blipFill>
          <a:blip r:embed="rId3"/>
          <a:stretch>
            <a:fillRect/>
          </a:stretch>
        </p:blipFill>
        <p:spPr>
          <a:xfrm>
            <a:off x="7606143" y="3768106"/>
            <a:ext cx="921738" cy="1255700"/>
          </a:xfrm>
          <a:prstGeom prst="rect">
            <a:avLst/>
          </a:prstGeom>
        </p:spPr>
      </p:pic>
      <p:pic>
        <p:nvPicPr>
          <p:cNvPr id="11" name="Picture 18" descr="Image result for internet cloud"/>
          <p:cNvPicPr>
            <a:picLocks noChangeAspect="1" noChangeArrowheads="1"/>
          </p:cNvPicPr>
          <p:nvPr/>
        </p:nvPicPr>
        <p:blipFill rotWithShape="1">
          <a:blip r:embed="rId4">
            <a:extLst>
              <a:ext uri="{28A0092B-C50C-407E-A947-70E740481C1C}">
                <a14:useLocalDpi xmlns:a14="http://schemas.microsoft.com/office/drawing/2010/main" val="0"/>
              </a:ext>
            </a:extLst>
          </a:blip>
          <a:srcRect l="1651" t="5264" r="2732" b="7641"/>
          <a:stretch/>
        </p:blipFill>
        <p:spPr bwMode="auto">
          <a:xfrm>
            <a:off x="4863448" y="1657358"/>
            <a:ext cx="2011644" cy="137144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5"/>
          <a:stretch>
            <a:fillRect/>
          </a:stretch>
        </p:blipFill>
        <p:spPr>
          <a:xfrm>
            <a:off x="9655506" y="3284113"/>
            <a:ext cx="2511765" cy="3606102"/>
          </a:xfrm>
          <a:prstGeom prst="rect">
            <a:avLst/>
          </a:prstGeom>
        </p:spPr>
      </p:pic>
      <p:pic>
        <p:nvPicPr>
          <p:cNvPr id="19" name="Picture 18"/>
          <p:cNvPicPr>
            <a:picLocks noChangeAspect="1"/>
          </p:cNvPicPr>
          <p:nvPr/>
        </p:nvPicPr>
        <p:blipFill>
          <a:blip r:embed="rId6"/>
          <a:stretch>
            <a:fillRect/>
          </a:stretch>
        </p:blipFill>
        <p:spPr>
          <a:xfrm>
            <a:off x="10703381" y="3070633"/>
            <a:ext cx="416013" cy="345728"/>
          </a:xfrm>
          <a:prstGeom prst="rect">
            <a:avLst/>
          </a:prstGeom>
        </p:spPr>
      </p:pic>
      <p:sp>
        <p:nvSpPr>
          <p:cNvPr id="20" name="TextBox 19"/>
          <p:cNvSpPr txBox="1"/>
          <p:nvPr/>
        </p:nvSpPr>
        <p:spPr>
          <a:xfrm>
            <a:off x="10703381" y="3768106"/>
            <a:ext cx="1209627" cy="1200329"/>
          </a:xfrm>
          <a:prstGeom prst="rect">
            <a:avLst/>
          </a:prstGeom>
          <a:noFill/>
        </p:spPr>
        <p:txBody>
          <a:bodyPr wrap="none" rtlCol="0">
            <a:spAutoFit/>
          </a:bodyPr>
          <a:lstStyle/>
          <a:p>
            <a:pPr algn="just"/>
            <a:r>
              <a:rPr lang="en-US" sz="2400" b="1" dirty="0" smtClean="0">
                <a:solidFill>
                  <a:srgbClr val="FF0000"/>
                </a:solidFill>
                <a:latin typeface="Times New Roman" panose="02020603050405020304" pitchFamily="18" charset="0"/>
                <a:cs typeface="Times New Roman" panose="02020603050405020304" pitchFamily="18" charset="0"/>
              </a:rPr>
              <a:t>Hello, </a:t>
            </a:r>
          </a:p>
          <a:p>
            <a:pPr algn="just"/>
            <a:r>
              <a:rPr lang="en-US" sz="2400" b="1" dirty="0" smtClean="0">
                <a:solidFill>
                  <a:srgbClr val="FF0000"/>
                </a:solidFill>
                <a:latin typeface="Times New Roman" panose="02020603050405020304" pitchFamily="18" charset="0"/>
                <a:cs typeface="Times New Roman" panose="02020603050405020304" pitchFamily="18" charset="0"/>
              </a:rPr>
              <a:t>I need </a:t>
            </a:r>
          </a:p>
          <a:p>
            <a:pPr algn="just"/>
            <a:r>
              <a:rPr lang="en-US" sz="2400" b="1" dirty="0" smtClean="0">
                <a:solidFill>
                  <a:srgbClr val="FF0000"/>
                </a:solidFill>
                <a:latin typeface="Times New Roman" panose="02020603050405020304" pitchFamily="18" charset="0"/>
                <a:cs typeface="Times New Roman" panose="02020603050405020304" pitchFamily="18" charset="0"/>
              </a:rPr>
              <a:t>Water!!</a:t>
            </a:r>
            <a:endParaRPr lang="en-US" sz="2400" b="1" dirty="0">
              <a:solidFill>
                <a:srgbClr val="FF0000"/>
              </a:solidFill>
              <a:latin typeface="Times New Roman" panose="02020603050405020304" pitchFamily="18" charset="0"/>
              <a:cs typeface="Times New Roman" panose="02020603050405020304" pitchFamily="18" charset="0"/>
            </a:endParaRPr>
          </a:p>
        </p:txBody>
      </p:sp>
      <p:pic>
        <p:nvPicPr>
          <p:cNvPr id="22" name="Picture 21"/>
          <p:cNvPicPr>
            <a:picLocks noChangeAspect="1"/>
          </p:cNvPicPr>
          <p:nvPr/>
        </p:nvPicPr>
        <p:blipFill>
          <a:blip r:embed="rId7"/>
          <a:stretch>
            <a:fillRect/>
          </a:stretch>
        </p:blipFill>
        <p:spPr>
          <a:xfrm>
            <a:off x="8371268" y="479980"/>
            <a:ext cx="3211856" cy="2248299"/>
          </a:xfrm>
          <a:prstGeom prst="rect">
            <a:avLst/>
          </a:prstGeom>
        </p:spPr>
      </p:pic>
      <p:pic>
        <p:nvPicPr>
          <p:cNvPr id="21" name="Picture 20"/>
          <p:cNvPicPr>
            <a:picLocks noChangeAspect="1"/>
          </p:cNvPicPr>
          <p:nvPr/>
        </p:nvPicPr>
        <p:blipFill rotWithShape="1">
          <a:blip r:embed="rId8"/>
          <a:srcRect l="31596" t="11423" r="1135" b="2425"/>
          <a:stretch/>
        </p:blipFill>
        <p:spPr>
          <a:xfrm>
            <a:off x="8615967" y="746975"/>
            <a:ext cx="2737834" cy="1740712"/>
          </a:xfrm>
          <a:prstGeom prst="rect">
            <a:avLst/>
          </a:prstGeom>
        </p:spPr>
      </p:pic>
      <p:sp>
        <p:nvSpPr>
          <p:cNvPr id="24" name="Right Arrow 23"/>
          <p:cNvSpPr/>
          <p:nvPr/>
        </p:nvSpPr>
        <p:spPr>
          <a:xfrm rot="21278240">
            <a:off x="2815363" y="3835721"/>
            <a:ext cx="978408" cy="311276"/>
          </a:xfrm>
          <a:prstGeom prs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8997973" y="4037017"/>
            <a:ext cx="978408" cy="331253"/>
          </a:xfrm>
          <a:prstGeom prs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a:off x="7119791" y="1875596"/>
            <a:ext cx="978408" cy="300934"/>
          </a:xfrm>
          <a:prstGeom prs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rot="2757530">
            <a:off x="6716096" y="3147390"/>
            <a:ext cx="978408" cy="257889"/>
          </a:xfrm>
          <a:prstGeom prs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rot="19571492">
            <a:off x="4309489" y="2939629"/>
            <a:ext cx="834850" cy="262006"/>
          </a:xfrm>
          <a:prstGeom prst="rightArrow">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30068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294"/>
            <a:ext cx="10515600" cy="573742"/>
          </a:xfrm>
        </p:spPr>
        <p:txBody>
          <a:bodyPr>
            <a:noAutofit/>
          </a:bodyPr>
          <a:lstStyle/>
          <a:p>
            <a:pPr algn="ctr"/>
            <a:r>
              <a:rPr lang="en-US" sz="4000" b="1" dirty="0" smtClean="0">
                <a:solidFill>
                  <a:srgbClr val="00B050"/>
                </a:solidFill>
                <a:latin typeface="Times New Roman" panose="02020603050405020304" pitchFamily="18" charset="0"/>
                <a:cs typeface="Times New Roman" panose="02020603050405020304" pitchFamily="18" charset="0"/>
              </a:rPr>
              <a:t>Can </a:t>
            </a:r>
            <a:r>
              <a:rPr lang="en-US" sz="4000" b="1" dirty="0">
                <a:solidFill>
                  <a:srgbClr val="00B050"/>
                </a:solidFill>
                <a:latin typeface="Times New Roman" panose="02020603050405020304" pitchFamily="18" charset="0"/>
                <a:cs typeface="Times New Roman" panose="02020603050405020304" pitchFamily="18" charset="0"/>
              </a:rPr>
              <a:t>communicate and tweet an unborn baby?</a:t>
            </a:r>
          </a:p>
        </p:txBody>
      </p:sp>
      <p:pic>
        <p:nvPicPr>
          <p:cNvPr id="4" name="Picture 3"/>
          <p:cNvPicPr>
            <a:picLocks noChangeAspect="1"/>
          </p:cNvPicPr>
          <p:nvPr/>
        </p:nvPicPr>
        <p:blipFill>
          <a:blip r:embed="rId2"/>
          <a:stretch>
            <a:fillRect/>
          </a:stretch>
        </p:blipFill>
        <p:spPr>
          <a:xfrm>
            <a:off x="1212248" y="1279525"/>
            <a:ext cx="9407572" cy="5148815"/>
          </a:xfrm>
          <a:prstGeom prst="rect">
            <a:avLst/>
          </a:prstGeom>
        </p:spPr>
      </p:pic>
      <p:sp>
        <p:nvSpPr>
          <p:cNvPr id="5" name="Rectangle 4"/>
          <p:cNvSpPr/>
          <p:nvPr/>
        </p:nvSpPr>
        <p:spPr>
          <a:xfrm>
            <a:off x="3890682" y="365125"/>
            <a:ext cx="9144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37424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9245"/>
            <a:ext cx="10515600" cy="6053069"/>
          </a:xfrm>
        </p:spPr>
        <p:txBody>
          <a:bodyPr/>
          <a:lstStyle/>
          <a:p>
            <a:pPr marL="0" indent="0">
              <a:buNone/>
            </a:pPr>
            <a:r>
              <a:rPr lang="en-US" b="1" dirty="0" smtClean="0">
                <a:solidFill>
                  <a:srgbClr val="00B050"/>
                </a:solidFill>
                <a:latin typeface="Times New Roman" panose="02020603050405020304" pitchFamily="18" charset="0"/>
                <a:cs typeface="Times New Roman" panose="02020603050405020304" pitchFamily="18" charset="0"/>
              </a:rPr>
              <a:t>                                  Internet of Things (</a:t>
            </a:r>
            <a:r>
              <a:rPr lang="en-US" b="1" dirty="0" err="1" smtClean="0">
                <a:solidFill>
                  <a:srgbClr val="00B050"/>
                </a:solidFill>
                <a:latin typeface="Times New Roman" panose="02020603050405020304" pitchFamily="18" charset="0"/>
                <a:cs typeface="Times New Roman" panose="02020603050405020304" pitchFamily="18" charset="0"/>
              </a:rPr>
              <a:t>IoT</a:t>
            </a:r>
            <a:r>
              <a:rPr lang="en-US" b="1" dirty="0" smtClean="0">
                <a:solidFill>
                  <a:srgbClr val="00B050"/>
                </a:solidFill>
                <a:latin typeface="Times New Roman" panose="02020603050405020304" pitchFamily="18" charset="0"/>
                <a:cs typeface="Times New Roman" panose="02020603050405020304" pitchFamily="18" charset="0"/>
              </a:rPr>
              <a:t>) ?</a:t>
            </a:r>
          </a:p>
          <a:p>
            <a:pPr marL="0" indent="0">
              <a:buNone/>
            </a:pPr>
            <a:r>
              <a:rPr lang="en-US" sz="2000" dirty="0" smtClean="0">
                <a:latin typeface="Times New Roman" panose="02020603050405020304" pitchFamily="18" charset="0"/>
                <a:cs typeface="Times New Roman" panose="02020603050405020304" pitchFamily="18" charset="0"/>
              </a:rPr>
              <a:t>So</a:t>
            </a:r>
            <a:r>
              <a:rPr lang="en-US" sz="2000" dirty="0">
                <a:latin typeface="Times New Roman" panose="02020603050405020304" pitchFamily="18" charset="0"/>
                <a:cs typeface="Times New Roman" panose="02020603050405020304" pitchFamily="18" charset="0"/>
              </a:rPr>
              <a:t>, the Internet of Things is the concept of everyday </a:t>
            </a:r>
            <a:r>
              <a:rPr lang="en-US" sz="2000" dirty="0" smtClean="0">
                <a:latin typeface="Times New Roman" panose="02020603050405020304" pitchFamily="18" charset="0"/>
                <a:cs typeface="Times New Roman" panose="02020603050405020304" pitchFamily="18" charset="0"/>
              </a:rPr>
              <a:t>objects from industrial machines to wearable devices where </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lvl="4">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Objects are connected to the Internet.</a:t>
            </a:r>
          </a:p>
          <a:p>
            <a:pPr lvl="4">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They communicate each other and control autonomously.</a:t>
            </a:r>
          </a:p>
          <a:p>
            <a:pPr lvl="4">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Gather data without human interaction, just using built-in sensors.  </a:t>
            </a:r>
          </a:p>
          <a:p>
            <a:pPr lvl="4">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cs typeface="Times New Roman" panose="02020603050405020304" pitchFamily="18" charset="0"/>
              </a:rPr>
              <a:t>ake action on that data across a network. </a:t>
            </a:r>
          </a:p>
          <a:p>
            <a:pPr marL="0" indent="0">
              <a:buNone/>
            </a:pPr>
            <a:r>
              <a:rPr lang="en-US" dirty="0" smtClean="0"/>
              <a:t>                       </a:t>
            </a:r>
            <a:endParaRPr lang="en-US" dirty="0"/>
          </a:p>
        </p:txBody>
      </p:sp>
      <p:pic>
        <p:nvPicPr>
          <p:cNvPr id="5" name="Picture 4"/>
          <p:cNvPicPr>
            <a:picLocks noChangeAspect="1"/>
          </p:cNvPicPr>
          <p:nvPr/>
        </p:nvPicPr>
        <p:blipFill>
          <a:blip r:embed="rId2"/>
          <a:stretch>
            <a:fillRect/>
          </a:stretch>
        </p:blipFill>
        <p:spPr>
          <a:xfrm>
            <a:off x="1614152" y="2962140"/>
            <a:ext cx="9216980" cy="3335629"/>
          </a:xfrm>
          <a:prstGeom prst="rect">
            <a:avLst/>
          </a:prstGeom>
        </p:spPr>
      </p:pic>
      <p:sp>
        <p:nvSpPr>
          <p:cNvPr id="2" name="TextBox 1"/>
          <p:cNvSpPr txBox="1"/>
          <p:nvPr/>
        </p:nvSpPr>
        <p:spPr>
          <a:xfrm>
            <a:off x="1614152" y="6270814"/>
            <a:ext cx="9942490" cy="578620"/>
          </a:xfrm>
          <a:prstGeom prst="rect">
            <a:avLst/>
          </a:prstGeom>
          <a:noFill/>
        </p:spPr>
        <p:txBody>
          <a:bodyPr wrap="square" rtlCol="0">
            <a:spAutoFit/>
          </a:bodyPr>
          <a:lstStyle/>
          <a:p>
            <a:pPr algn="ctr"/>
            <a:r>
              <a:rPr lang="en-US" sz="1560" dirty="0">
                <a:solidFill>
                  <a:srgbClr val="FF0000"/>
                </a:solidFill>
                <a:latin typeface="Times New Roman" panose="02020603050405020304" pitchFamily="18" charset="0"/>
                <a:cs typeface="Times New Roman" panose="02020603050405020304" pitchFamily="18" charset="0"/>
              </a:rPr>
              <a:t>Internet of Things = “</a:t>
            </a:r>
            <a:r>
              <a:rPr lang="en-US" sz="1560" i="1" dirty="0">
                <a:solidFill>
                  <a:srgbClr val="FF0000"/>
                </a:solidFill>
                <a:latin typeface="Times New Roman" panose="02020603050405020304" pitchFamily="18" charset="0"/>
                <a:cs typeface="Times New Roman" panose="02020603050405020304" pitchFamily="18" charset="0"/>
              </a:rPr>
              <a:t>Sensors and actuators embedded in physical objects are linked through wired and wireless networks, often using the same Internet Protocol (IP) that connects the Internet.</a:t>
            </a:r>
            <a:r>
              <a:rPr lang="en-US" sz="1560" dirty="0">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214716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U</a:t>
            </a:r>
            <a:r>
              <a:rPr lang="en-US" dirty="0" smtClean="0">
                <a:latin typeface="Times New Roman" panose="02020603050405020304" pitchFamily="18" charset="0"/>
                <a:cs typeface="Times New Roman" panose="02020603050405020304" pitchFamily="18" charset="0"/>
              </a:rPr>
              <a:t>ltimate goal of </a:t>
            </a:r>
            <a:r>
              <a:rPr lang="en-US" dirty="0" err="1" smtClean="0">
                <a:latin typeface="Times New Roman" panose="02020603050405020304" pitchFamily="18" charset="0"/>
                <a:cs typeface="Times New Roman" panose="02020603050405020304" pitchFamily="18" charset="0"/>
              </a:rPr>
              <a:t>IoT</a:t>
            </a:r>
            <a:endParaRPr lang="en-US" dirty="0"/>
          </a:p>
        </p:txBody>
      </p:sp>
      <p:sp>
        <p:nvSpPr>
          <p:cNvPr id="3" name="Content Placeholder 2"/>
          <p:cNvSpPr>
            <a:spLocks noGrp="1"/>
          </p:cNvSpPr>
          <p:nvPr>
            <p:ph idx="1"/>
          </p:nvPr>
        </p:nvSpPr>
        <p:spPr/>
        <p:txBody>
          <a:bodyPr/>
          <a:lstStyle/>
          <a:p>
            <a:pPr algn="just"/>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ultimate goal is to create “a better world for human beings”, where objects around us know what we like, what we want, and what we need and act accordingly without explicit instructions.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7472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B050"/>
                </a:solidFill>
                <a:latin typeface="Baskerville Old Face" panose="02020602080505020303" pitchFamily="18" charset="0"/>
              </a:rPr>
              <a:t>Various Names, One Concept</a:t>
            </a:r>
            <a:endParaRPr lang="en-US" b="1" dirty="0">
              <a:solidFill>
                <a:srgbClr val="00B050"/>
              </a:solidFill>
            </a:endParaRPr>
          </a:p>
        </p:txBody>
      </p:sp>
      <p:sp>
        <p:nvSpPr>
          <p:cNvPr id="3" name="Content Placeholder 2"/>
          <p:cNvSpPr>
            <a:spLocks noGrp="1"/>
          </p:cNvSpPr>
          <p:nvPr>
            <p:ph idx="1"/>
          </p:nvPr>
        </p:nvSpPr>
        <p:spPr/>
        <p:txBody>
          <a:bodyPr/>
          <a:lstStyle/>
          <a:p>
            <a:pPr lvl="3">
              <a:lnSpc>
                <a:spcPct val="150000"/>
              </a:lnSpc>
            </a:pPr>
            <a:endParaRPr lang="en-US" sz="2600" dirty="0" smtClean="0">
              <a:latin typeface="Times New Roman" panose="02020603050405020304" pitchFamily="18" charset="0"/>
              <a:cs typeface="Times New Roman" panose="02020603050405020304" pitchFamily="18" charset="0"/>
            </a:endParaRPr>
          </a:p>
          <a:p>
            <a:pPr lvl="3">
              <a:lnSpc>
                <a:spcPct val="150000"/>
              </a:lnSpc>
            </a:pPr>
            <a:r>
              <a:rPr lang="en-US" sz="2600" dirty="0" smtClean="0">
                <a:latin typeface="Times New Roman" panose="02020603050405020304" pitchFamily="18" charset="0"/>
                <a:cs typeface="Times New Roman" panose="02020603050405020304" pitchFamily="18" charset="0"/>
              </a:rPr>
              <a:t>M2M (Machine to Machine) </a:t>
            </a:r>
          </a:p>
          <a:p>
            <a:pPr lvl="3">
              <a:lnSpc>
                <a:spcPct val="150000"/>
              </a:lnSpc>
            </a:pPr>
            <a:r>
              <a:rPr lang="en-US" sz="2600" dirty="0" smtClean="0">
                <a:latin typeface="Times New Roman" panose="02020603050405020304" pitchFamily="18" charset="0"/>
                <a:cs typeface="Times New Roman" panose="02020603050405020304" pitchFamily="18" charset="0"/>
              </a:rPr>
              <a:t>“Internet of Everything” (Cisco Systems)</a:t>
            </a:r>
          </a:p>
          <a:p>
            <a:pPr lvl="3">
              <a:lnSpc>
                <a:spcPct val="150000"/>
              </a:lnSpc>
            </a:pPr>
            <a:r>
              <a:rPr lang="en-US" sz="2600" dirty="0" smtClean="0">
                <a:latin typeface="Times New Roman" panose="02020603050405020304" pitchFamily="18" charset="0"/>
                <a:cs typeface="Times New Roman" panose="02020603050405020304" pitchFamily="18" charset="0"/>
              </a:rPr>
              <a:t>“World Size Web” (Bruce </a:t>
            </a:r>
            <a:r>
              <a:rPr lang="en-US" sz="2600" dirty="0" err="1" smtClean="0">
                <a:latin typeface="Times New Roman" panose="02020603050405020304" pitchFamily="18" charset="0"/>
                <a:cs typeface="Times New Roman" panose="02020603050405020304" pitchFamily="18" charset="0"/>
              </a:rPr>
              <a:t>Schneier</a:t>
            </a:r>
            <a:r>
              <a:rPr lang="en-US" sz="2600" dirty="0" smtClean="0">
                <a:latin typeface="Times New Roman" panose="02020603050405020304" pitchFamily="18" charset="0"/>
                <a:cs typeface="Times New Roman" panose="02020603050405020304" pitchFamily="18" charset="0"/>
              </a:rPr>
              <a:t>)</a:t>
            </a:r>
          </a:p>
          <a:p>
            <a:pPr lvl="3">
              <a:lnSpc>
                <a:spcPct val="150000"/>
              </a:lnSpc>
            </a:pPr>
            <a:r>
              <a:rPr lang="en-US" sz="2600" dirty="0" smtClean="0">
                <a:latin typeface="Times New Roman" panose="02020603050405020304" pitchFamily="18" charset="0"/>
                <a:cs typeface="Times New Roman" panose="02020603050405020304" pitchFamily="18" charset="0"/>
              </a:rPr>
              <a:t>“Skynet” (Terminator movie)</a:t>
            </a:r>
          </a:p>
          <a:p>
            <a:pPr marL="0" indent="0">
              <a:buNone/>
            </a:pPr>
            <a:endParaRPr lang="en-US" dirty="0"/>
          </a:p>
        </p:txBody>
      </p:sp>
    </p:spTree>
    <p:extLst>
      <p:ext uri="{BB962C8B-B14F-4D97-AF65-F5344CB8AC3E}">
        <p14:creationId xmlns:p14="http://schemas.microsoft.com/office/powerpoint/2010/main" val="2759925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4709</TotalTime>
  <Words>508</Words>
  <Application>Microsoft Office PowerPoint</Application>
  <PresentationFormat>Widescreen</PresentationFormat>
  <Paragraphs>113</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Baskerville Old Face</vt:lpstr>
      <vt:lpstr>Calibri</vt:lpstr>
      <vt:lpstr>Calibri Light</vt:lpstr>
      <vt:lpstr>Times New Roman</vt:lpstr>
      <vt:lpstr>Wingdings</vt:lpstr>
      <vt:lpstr>Office Theme</vt:lpstr>
      <vt:lpstr>IoT Army of 300</vt:lpstr>
      <vt:lpstr>PowerPoint Presentation</vt:lpstr>
      <vt:lpstr>Internet of Things (IoT) ?</vt:lpstr>
      <vt:lpstr> </vt:lpstr>
      <vt:lpstr> Plant talking?? </vt:lpstr>
      <vt:lpstr>Can communicate and tweet an unborn baby?</vt:lpstr>
      <vt:lpstr>PowerPoint Presentation</vt:lpstr>
      <vt:lpstr>Ultimate goal of IoT</vt:lpstr>
      <vt:lpstr>Various Names, One Concept</vt:lpstr>
      <vt:lpstr>Where is IoT?</vt:lpstr>
      <vt:lpstr>PowerPoint Presentation</vt:lpstr>
      <vt:lpstr>Where is IoT?</vt:lpstr>
      <vt:lpstr>IoT in Transportation System</vt:lpstr>
      <vt:lpstr>PowerPoint Presentation</vt:lpstr>
      <vt:lpstr>Biggest challenges of IoT??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 (IoT) ?</dc:title>
  <dc:creator>Windows User</dc:creator>
  <cp:lastModifiedBy>ASUS PC</cp:lastModifiedBy>
  <cp:revision>125</cp:revision>
  <dcterms:created xsi:type="dcterms:W3CDTF">2017-10-03T17:35:19Z</dcterms:created>
  <dcterms:modified xsi:type="dcterms:W3CDTF">2017-11-05T22:23:37Z</dcterms:modified>
</cp:coreProperties>
</file>