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303" r:id="rId4"/>
    <p:sldId id="302" r:id="rId5"/>
    <p:sldId id="301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DC37E-A7B2-4ED0-A4A7-E878E58137E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7905-F625-49C8-A592-01E793EB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49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556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225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  <a:latin typeface="Times New Roman" pitchFamily="80" charset="0"/>
              <a:ea typeface="MS Gothic" charset="-128"/>
            </a:endParaRPr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21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25054-E4F6-4DEC-A2E9-50A5B30B3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1C49-00BB-49C8-8F2C-862C545BB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0F8B-FECE-49A2-9B37-0059B1DF3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4963"/>
            <a:ext cx="5380567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0304-3CAD-42D4-8B63-25A6CF228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509D2-DEA9-45C9-A62A-EC4C31E84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F7FC2-A7CB-4B73-AF3A-60447EDD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7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775C-CD98-4D8D-880F-2942D149F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CC49-8C13-4C34-81AA-B666898F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F357B-944E-499B-81A4-B7F569A8C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233D9-4D3E-4266-89EA-1A6B4D23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20663"/>
            <a:ext cx="2741083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663"/>
            <a:ext cx="8020051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Slides created by: </a:t>
            </a:r>
          </a:p>
          <a:p>
            <a:pPr>
              <a:defRPr/>
            </a:pPr>
            <a:r>
              <a:rPr lang="en-US"/>
              <a:t>Professor Ian G. Harris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B8E42-5C23-444D-A891-D38AAB5C1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8AC-682C-406B-8C40-93F6F0111A82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0683-1B82-458E-834A-81BED27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304800"/>
            <a:ext cx="12192000" cy="1066800"/>
          </a:xfrm>
          <a:prstGeom prst="rect">
            <a:avLst/>
          </a:prstGeom>
          <a:solidFill>
            <a:srgbClr val="CDDFFF"/>
          </a:solidFill>
          <a:ln w="9360">
            <a:solidFill>
              <a:srgbClr val="CDD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0664"/>
            <a:ext cx="1035473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0" y="6248400"/>
            <a:ext cx="38523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000" smtClean="0">
                <a:solidFill>
                  <a:srgbClr val="000000"/>
                </a:solidFill>
                <a:latin typeface="+mj-lt"/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Slides created by: </a:t>
            </a: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Professor Ian G. Harris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153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3C94D23-F594-47CA-9B30-059F39BA00A4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0" y="3048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0" y="13716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0" y="6096000"/>
            <a:ext cx="12192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64333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4000" b="1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80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Army of 300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1118" cy="4523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Development to enable Our Brightest Minds in Technology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Dec 13, 2017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52" y="5421626"/>
            <a:ext cx="1740559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3219718" y="257577"/>
            <a:ext cx="6762482" cy="1190223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8999649" y="1447800"/>
            <a:ext cx="1965102" cy="419825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80" charset="0"/>
                <a:ea typeface="MS Gothic" charset="-128"/>
              </a:rPr>
              <a:t>MCU-1</a:t>
            </a:r>
          </a:p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80" charset="0"/>
                <a:ea typeface="MS Gothic" charset="-128"/>
              </a:rPr>
              <a:t>Speaker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80" charset="0"/>
              <a:ea typeface="MS Gothic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6133" y="3363352"/>
            <a:ext cx="1056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</a:rPr>
              <a:t>Tx</a:t>
            </a:r>
            <a:r>
              <a:rPr lang="en-US" sz="1500" dirty="0" smtClean="0">
                <a:solidFill>
                  <a:srgbClr val="FF0000"/>
                </a:solidFill>
              </a:rPr>
              <a:t> / Mouth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28" y="2975021"/>
            <a:ext cx="1081221" cy="11602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86843" y="1447800"/>
            <a:ext cx="1965102" cy="419825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80" charset="0"/>
                <a:ea typeface="MS Gothic" charset="-128"/>
              </a:rPr>
              <a:t>MCU-2</a:t>
            </a:r>
          </a:p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80" charset="0"/>
                <a:ea typeface="MS Gothic" charset="-128"/>
              </a:rPr>
              <a:t>Speaker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80" charset="0"/>
              <a:ea typeface="MS Gothic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45" y="3040420"/>
            <a:ext cx="728864" cy="112064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2125014" y="3393583"/>
            <a:ext cx="826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Rx / Ear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3719806" y="3413910"/>
            <a:ext cx="4262773" cy="373667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80" charset="0"/>
              <a:ea typeface="MS Gothic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649" y="2085883"/>
            <a:ext cx="762000" cy="828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843" y="2122786"/>
            <a:ext cx="833179" cy="828675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 bwMode="auto">
          <a:xfrm>
            <a:off x="3792022" y="2356834"/>
            <a:ext cx="4445627" cy="296214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80" charset="0"/>
              <a:ea typeface="MS Gothic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887" y="4398597"/>
            <a:ext cx="728864" cy="1120648"/>
          </a:xfrm>
          <a:prstGeom prst="rect">
            <a:avLst/>
          </a:prstGeom>
          <a:scene3d>
            <a:camera prst="orthographicFront">
              <a:rot lat="0" lon="11399976" rev="0"/>
            </a:camera>
            <a:lightRig rig="threePt" dir="t"/>
          </a:scene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46" y="4493998"/>
            <a:ext cx="1017070" cy="1025247"/>
          </a:xfrm>
          <a:prstGeom prst="rect">
            <a:avLst/>
          </a:prstGeom>
          <a:scene3d>
            <a:camera prst="orthographicFront">
              <a:rot lat="0" lon="11399976" rev="0"/>
            </a:camera>
            <a:lightRig rig="threePt" dir="t"/>
          </a:scene3d>
        </p:spPr>
      </p:pic>
      <p:sp>
        <p:nvSpPr>
          <p:cNvPr id="19" name="Left Arrow 18"/>
          <p:cNvSpPr/>
          <p:nvPr/>
        </p:nvSpPr>
        <p:spPr bwMode="auto">
          <a:xfrm rot="10800000">
            <a:off x="3975914" y="4831155"/>
            <a:ext cx="4113055" cy="373667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80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80" charset="0"/>
              <a:ea typeface="MS Gothic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2430" y="4797338"/>
            <a:ext cx="1056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</a:rPr>
              <a:t>Tx</a:t>
            </a:r>
            <a:r>
              <a:rPr lang="en-US" sz="1500" dirty="0" smtClean="0">
                <a:solidFill>
                  <a:srgbClr val="FF0000"/>
                </a:solidFill>
              </a:rPr>
              <a:t> / Mouth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06039" y="4715157"/>
            <a:ext cx="8269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Rx / Ear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0121" y="360074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line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87103" y="204433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Line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98354" y="458570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07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95" y="2456108"/>
            <a:ext cx="2324100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59" y="2789928"/>
            <a:ext cx="5670864" cy="167774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5555"/>
                </a:solidFill>
                <a:latin typeface="Montserrat"/>
              </a:rPr>
              <a:t/>
            </a:r>
            <a:br>
              <a:rPr lang="en-US" dirty="0" smtClean="0">
                <a:solidFill>
                  <a:srgbClr val="555555"/>
                </a:solidFill>
                <a:latin typeface="Montserrat"/>
              </a:rPr>
            </a:br>
            <a:r>
              <a:rPr lang="en-US" dirty="0" smtClean="0">
                <a:solidFill>
                  <a:srgbClr val="555555"/>
                </a:solidFill>
                <a:latin typeface="Montserrat"/>
              </a:rPr>
              <a:t>Parallel </a:t>
            </a:r>
            <a:r>
              <a:rPr lang="en-US" dirty="0">
                <a:solidFill>
                  <a:srgbClr val="555555"/>
                </a:solidFill>
                <a:latin typeface="Montserrat"/>
              </a:rPr>
              <a:t>vs. Serial</a:t>
            </a:r>
            <a:r>
              <a:rPr lang="en-US" b="0" dirty="0">
                <a:solidFill>
                  <a:srgbClr val="555555"/>
                </a:solidFill>
                <a:latin typeface="Montserrat"/>
              </a:rPr>
              <a:t/>
            </a:r>
            <a:br>
              <a:rPr lang="en-US" b="0" dirty="0">
                <a:solidFill>
                  <a:srgbClr val="555555"/>
                </a:solidFill>
                <a:latin typeface="Montserrat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59" y="1540118"/>
            <a:ext cx="47565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Montserrat"/>
              </a:rPr>
              <a:t>Parallel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just"/>
            <a:r>
              <a:rPr lang="en-US" sz="1400" dirty="0" smtClean="0">
                <a:solidFill>
                  <a:srgbClr val="333333"/>
                </a:solidFill>
              </a:rPr>
              <a:t>Parallel </a:t>
            </a:r>
            <a:r>
              <a:rPr lang="en-US" sz="1400" dirty="0">
                <a:solidFill>
                  <a:srgbClr val="333333"/>
                </a:solidFill>
              </a:rPr>
              <a:t>interfaces transfer multiple bits at the same time. They usually require </a:t>
            </a:r>
            <a:r>
              <a:rPr lang="en-US" sz="1400" b="1" dirty="0">
                <a:solidFill>
                  <a:srgbClr val="333333"/>
                </a:solidFill>
              </a:rPr>
              <a:t>buses</a:t>
            </a:r>
            <a:r>
              <a:rPr lang="en-US" sz="1400" dirty="0">
                <a:solidFill>
                  <a:srgbClr val="333333"/>
                </a:solidFill>
              </a:rPr>
              <a:t> of data - transmitting across eight, sixteen, or more wires. Data is transferred in huge, crashing waves of 1’s and 0’s.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8759" y="57219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rgbClr val="333333"/>
                </a:solidFill>
              </a:rPr>
              <a:t>An 8-bit data bus, controlled by a clock, transmitting a byte every clock pulse. 9 wires are used.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932868" y="167127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Helvetica Neue"/>
              </a:rPr>
              <a:t> Serial</a:t>
            </a:r>
          </a:p>
          <a:p>
            <a:r>
              <a:rPr lang="en-US" sz="1500" dirty="0" smtClean="0">
                <a:solidFill>
                  <a:srgbClr val="333333"/>
                </a:solidFill>
                <a:latin typeface="Helvetica Neue"/>
              </a:rPr>
              <a:t>Serial </a:t>
            </a:r>
            <a:r>
              <a:rPr lang="en-US" sz="1500" dirty="0">
                <a:solidFill>
                  <a:srgbClr val="333333"/>
                </a:solidFill>
                <a:latin typeface="Helvetica Neue"/>
              </a:rPr>
              <a:t>interfaces stream their data, one single bit at a time. These interfaces can operate on as little as one wire, usually never more than four.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86990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325710" y="297287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338448" y="1447800"/>
            <a:ext cx="5506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Tutorial: </a:t>
            </a:r>
          </a:p>
          <a:p>
            <a:r>
              <a:rPr lang="en-US" dirty="0" smtClean="0"/>
              <a:t>https</a:t>
            </a:r>
            <a:r>
              <a:rPr lang="en-US" dirty="0"/>
              <a:t>://learn.sparkfun.com/tutorials/serial-communication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38577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52333" cy="609600"/>
          </a:xfrm>
        </p:spPr>
        <p:txBody>
          <a:bodyPr/>
          <a:lstStyle/>
          <a:p>
            <a:r>
              <a:rPr lang="en-US" dirty="0"/>
              <a:t>Slides created by: </a:t>
            </a:r>
          </a:p>
          <a:p>
            <a:r>
              <a:rPr lang="en-US" dirty="0" err="1"/>
              <a:t>Abdur</a:t>
            </a:r>
            <a:r>
              <a:rPr lang="en-US" dirty="0"/>
              <a:t> Rahman</a:t>
            </a:r>
          </a:p>
          <a:p>
            <a:r>
              <a:rPr lang="en-US" dirty="0"/>
              <a:t>abdurrahman.iit@gmail.com</a:t>
            </a: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904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80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80" charset="0"/>
            <a:ea typeface="MS Gothic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152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Unicode MS</vt:lpstr>
      <vt:lpstr>MS Gothic</vt:lpstr>
      <vt:lpstr>Arial</vt:lpstr>
      <vt:lpstr>Calibri</vt:lpstr>
      <vt:lpstr>Calibri Light</vt:lpstr>
      <vt:lpstr>Helvetica Neue</vt:lpstr>
      <vt:lpstr>Montserrat</vt:lpstr>
      <vt:lpstr>Times New Roman</vt:lpstr>
      <vt:lpstr>Office Theme</vt:lpstr>
      <vt:lpstr>Blank Presentation</vt:lpstr>
      <vt:lpstr>IoT Army of 300</vt:lpstr>
      <vt:lpstr>Serial Communication</vt:lpstr>
      <vt:lpstr> Parallel vs. Serial </vt:lpstr>
      <vt:lpstr>Serial Communication</vt:lpstr>
      <vt:lpstr>Serial Communication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Army of 300</dc:title>
  <dc:creator>Windows User</dc:creator>
  <cp:lastModifiedBy>ASUS PC</cp:lastModifiedBy>
  <cp:revision>125</cp:revision>
  <dcterms:created xsi:type="dcterms:W3CDTF">2017-10-16T05:10:32Z</dcterms:created>
  <dcterms:modified xsi:type="dcterms:W3CDTF">2017-12-19T20:47:17Z</dcterms:modified>
</cp:coreProperties>
</file>