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7"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 id="317" r:id="rId18"/>
    <p:sldId id="318" r:id="rId19"/>
    <p:sldId id="31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66" d="100"/>
          <a:sy n="66" d="100"/>
        </p:scale>
        <p:origin x="72"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DC37E-A7B2-4ED0-A4A7-E878E58137EC}" type="datetimeFigureOut">
              <a:rPr lang="en-US" smtClean="0"/>
              <a:t>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D97905-F625-49C8-A592-01E793EB24A2}" type="slidenum">
              <a:rPr lang="en-US" smtClean="0"/>
              <a:t>‹#›</a:t>
            </a:fld>
            <a:endParaRPr lang="en-US"/>
          </a:p>
        </p:txBody>
      </p:sp>
    </p:spTree>
    <p:extLst>
      <p:ext uri="{BB962C8B-B14F-4D97-AF65-F5344CB8AC3E}">
        <p14:creationId xmlns:p14="http://schemas.microsoft.com/office/powerpoint/2010/main" val="657046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934952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824250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493026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654529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38396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967185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4034695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841027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679548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57421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4017211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2185671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47064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4019678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3886959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246353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2143125" y="695325"/>
            <a:ext cx="257175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latin typeface="Times New Roman" pitchFamily="80" charset="0"/>
              <a:ea typeface="MS Gothic" charset="-128"/>
            </a:endParaRPr>
          </a:p>
        </p:txBody>
      </p:sp>
      <p:sp>
        <p:nvSpPr>
          <p:cNvPr id="34819" name="Rectangle 2"/>
          <p:cNvSpPr txBox="1">
            <a:spLocks noGrp="1" noChangeArrowheads="1"/>
          </p:cNvSpPr>
          <p:nvPr>
            <p:ph type="body"/>
          </p:nvPr>
        </p:nvSpPr>
        <p:spPr>
          <a:xfrm>
            <a:off x="685800" y="4343400"/>
            <a:ext cx="5481638" cy="41116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mtClean="0"/>
          </a:p>
        </p:txBody>
      </p:sp>
    </p:spTree>
    <p:extLst>
      <p:ext uri="{BB962C8B-B14F-4D97-AF65-F5344CB8AC3E}">
        <p14:creationId xmlns:p14="http://schemas.microsoft.com/office/powerpoint/2010/main" val="125181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108228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90800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06370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38125054-E4F6-4DEC-A2E9-50A5B30B399C}" type="slidenum">
              <a:rPr lang="en-US"/>
              <a:pPr>
                <a:defRPr/>
              </a:pPr>
              <a:t>‹#›</a:t>
            </a:fld>
            <a:endParaRPr lang="en-US"/>
          </a:p>
        </p:txBody>
      </p:sp>
    </p:spTree>
    <p:extLst>
      <p:ext uri="{BB962C8B-B14F-4D97-AF65-F5344CB8AC3E}">
        <p14:creationId xmlns:p14="http://schemas.microsoft.com/office/powerpoint/2010/main" val="1557597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926A1C49-00BB-49C8-8F2C-862C545BB325}" type="slidenum">
              <a:rPr lang="en-US"/>
              <a:pPr>
                <a:defRPr/>
              </a:pPr>
              <a:t>‹#›</a:t>
            </a:fld>
            <a:endParaRPr lang="en-US"/>
          </a:p>
        </p:txBody>
      </p:sp>
    </p:spTree>
    <p:extLst>
      <p:ext uri="{BB962C8B-B14F-4D97-AF65-F5344CB8AC3E}">
        <p14:creationId xmlns:p14="http://schemas.microsoft.com/office/powerpoint/2010/main" val="3355862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D3B90F8B-FECE-49A2-9B37-0059B1DF31BF}" type="slidenum">
              <a:rPr lang="en-US"/>
              <a:pPr>
                <a:defRPr/>
              </a:pPr>
              <a:t>‹#›</a:t>
            </a:fld>
            <a:endParaRPr lang="en-US"/>
          </a:p>
        </p:txBody>
      </p:sp>
    </p:spTree>
    <p:extLst>
      <p:ext uri="{BB962C8B-B14F-4D97-AF65-F5344CB8AC3E}">
        <p14:creationId xmlns:p14="http://schemas.microsoft.com/office/powerpoint/2010/main" val="2581535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4963"/>
            <a:ext cx="5380567" cy="451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3367" y="1604963"/>
            <a:ext cx="5380567" cy="4519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6" name="Rectangle 5"/>
          <p:cNvSpPr>
            <a:spLocks noGrp="1" noChangeArrowheads="1"/>
          </p:cNvSpPr>
          <p:nvPr>
            <p:ph type="sldNum" idx="11"/>
          </p:nvPr>
        </p:nvSpPr>
        <p:spPr>
          <a:ln/>
        </p:spPr>
        <p:txBody>
          <a:bodyPr/>
          <a:lstStyle>
            <a:lvl1pPr>
              <a:defRPr/>
            </a:lvl1pPr>
          </a:lstStyle>
          <a:p>
            <a:pPr>
              <a:defRPr/>
            </a:pPr>
            <a:fld id="{C80B0304-3CAD-42D4-8B63-25A6CF228E29}" type="slidenum">
              <a:rPr lang="en-US"/>
              <a:pPr>
                <a:defRPr/>
              </a:pPr>
              <a:t>‹#›</a:t>
            </a:fld>
            <a:endParaRPr lang="en-US"/>
          </a:p>
        </p:txBody>
      </p:sp>
    </p:spTree>
    <p:extLst>
      <p:ext uri="{BB962C8B-B14F-4D97-AF65-F5344CB8AC3E}">
        <p14:creationId xmlns:p14="http://schemas.microsoft.com/office/powerpoint/2010/main" val="3257187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8" name="Rectangle 5"/>
          <p:cNvSpPr>
            <a:spLocks noGrp="1" noChangeArrowheads="1"/>
          </p:cNvSpPr>
          <p:nvPr>
            <p:ph type="sldNum" idx="11"/>
          </p:nvPr>
        </p:nvSpPr>
        <p:spPr>
          <a:ln/>
        </p:spPr>
        <p:txBody>
          <a:bodyPr/>
          <a:lstStyle>
            <a:lvl1pPr>
              <a:defRPr/>
            </a:lvl1pPr>
          </a:lstStyle>
          <a:p>
            <a:pPr>
              <a:defRPr/>
            </a:pPr>
            <a:fld id="{C52509D2-DEA9-45C9-A62A-EC4C31E8480D}" type="slidenum">
              <a:rPr lang="en-US"/>
              <a:pPr>
                <a:defRPr/>
              </a:pPr>
              <a:t>‹#›</a:t>
            </a:fld>
            <a:endParaRPr lang="en-US"/>
          </a:p>
        </p:txBody>
      </p:sp>
    </p:spTree>
    <p:extLst>
      <p:ext uri="{BB962C8B-B14F-4D97-AF65-F5344CB8AC3E}">
        <p14:creationId xmlns:p14="http://schemas.microsoft.com/office/powerpoint/2010/main" val="75552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4" name="Rectangle 5"/>
          <p:cNvSpPr>
            <a:spLocks noGrp="1" noChangeArrowheads="1"/>
          </p:cNvSpPr>
          <p:nvPr>
            <p:ph type="sldNum" idx="11"/>
          </p:nvPr>
        </p:nvSpPr>
        <p:spPr>
          <a:ln/>
        </p:spPr>
        <p:txBody>
          <a:bodyPr/>
          <a:lstStyle>
            <a:lvl1pPr>
              <a:defRPr/>
            </a:lvl1pPr>
          </a:lstStyle>
          <a:p>
            <a:pPr>
              <a:defRPr/>
            </a:pPr>
            <a:fld id="{ABAF7FC2-A7CB-4B73-AF3A-60447EDD132F}" type="slidenum">
              <a:rPr lang="en-US"/>
              <a:pPr>
                <a:defRPr/>
              </a:pPr>
              <a:t>‹#›</a:t>
            </a:fld>
            <a:endParaRPr lang="en-US"/>
          </a:p>
        </p:txBody>
      </p:sp>
    </p:spTree>
    <p:extLst>
      <p:ext uri="{BB962C8B-B14F-4D97-AF65-F5344CB8AC3E}">
        <p14:creationId xmlns:p14="http://schemas.microsoft.com/office/powerpoint/2010/main" val="2459771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3" name="Rectangle 5"/>
          <p:cNvSpPr>
            <a:spLocks noGrp="1" noChangeArrowheads="1"/>
          </p:cNvSpPr>
          <p:nvPr>
            <p:ph type="sldNum" idx="11"/>
          </p:nvPr>
        </p:nvSpPr>
        <p:spPr>
          <a:ln/>
        </p:spPr>
        <p:txBody>
          <a:bodyPr/>
          <a:lstStyle>
            <a:lvl1pPr>
              <a:defRPr/>
            </a:lvl1pPr>
          </a:lstStyle>
          <a:p>
            <a:pPr>
              <a:defRPr/>
            </a:pPr>
            <a:fld id="{5125775C-CD98-4D8D-880F-2942D149F94D}" type="slidenum">
              <a:rPr lang="en-US"/>
              <a:pPr>
                <a:defRPr/>
              </a:pPr>
              <a:t>‹#›</a:t>
            </a:fld>
            <a:endParaRPr lang="en-US"/>
          </a:p>
        </p:txBody>
      </p:sp>
    </p:spTree>
    <p:extLst>
      <p:ext uri="{BB962C8B-B14F-4D97-AF65-F5344CB8AC3E}">
        <p14:creationId xmlns:p14="http://schemas.microsoft.com/office/powerpoint/2010/main" val="1505521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6" name="Rectangle 5"/>
          <p:cNvSpPr>
            <a:spLocks noGrp="1" noChangeArrowheads="1"/>
          </p:cNvSpPr>
          <p:nvPr>
            <p:ph type="sldNum" idx="11"/>
          </p:nvPr>
        </p:nvSpPr>
        <p:spPr>
          <a:ln/>
        </p:spPr>
        <p:txBody>
          <a:bodyPr/>
          <a:lstStyle>
            <a:lvl1pPr>
              <a:defRPr/>
            </a:lvl1pPr>
          </a:lstStyle>
          <a:p>
            <a:pPr>
              <a:defRPr/>
            </a:pPr>
            <a:fld id="{5B52CC49-8C13-4C34-81AA-B666898FE619}" type="slidenum">
              <a:rPr lang="en-US"/>
              <a:pPr>
                <a:defRPr/>
              </a:pPr>
              <a:t>‹#›</a:t>
            </a:fld>
            <a:endParaRPr lang="en-US"/>
          </a:p>
        </p:txBody>
      </p:sp>
    </p:spTree>
    <p:extLst>
      <p:ext uri="{BB962C8B-B14F-4D97-AF65-F5344CB8AC3E}">
        <p14:creationId xmlns:p14="http://schemas.microsoft.com/office/powerpoint/2010/main" val="1424823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21F8AC-682C-406B-8C40-93F6F0111A82}"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62724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6" name="Rectangle 5"/>
          <p:cNvSpPr>
            <a:spLocks noGrp="1" noChangeArrowheads="1"/>
          </p:cNvSpPr>
          <p:nvPr>
            <p:ph type="sldNum" idx="11"/>
          </p:nvPr>
        </p:nvSpPr>
        <p:spPr>
          <a:ln/>
        </p:spPr>
        <p:txBody>
          <a:bodyPr/>
          <a:lstStyle>
            <a:lvl1pPr>
              <a:defRPr/>
            </a:lvl1pPr>
          </a:lstStyle>
          <a:p>
            <a:pPr>
              <a:defRPr/>
            </a:pPr>
            <a:fld id="{B5BF357B-944E-499B-81A4-B7F569A8C304}" type="slidenum">
              <a:rPr lang="en-US"/>
              <a:pPr>
                <a:defRPr/>
              </a:pPr>
              <a:t>‹#›</a:t>
            </a:fld>
            <a:endParaRPr lang="en-US"/>
          </a:p>
        </p:txBody>
      </p:sp>
    </p:spTree>
    <p:extLst>
      <p:ext uri="{BB962C8B-B14F-4D97-AF65-F5344CB8AC3E}">
        <p14:creationId xmlns:p14="http://schemas.microsoft.com/office/powerpoint/2010/main" val="870272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EB0233D9-4D3E-4266-89EA-1A6B4D2395C4}" type="slidenum">
              <a:rPr lang="en-US"/>
              <a:pPr>
                <a:defRPr/>
              </a:pPr>
              <a:t>‹#›</a:t>
            </a:fld>
            <a:endParaRPr lang="en-US"/>
          </a:p>
        </p:txBody>
      </p:sp>
    </p:spTree>
    <p:extLst>
      <p:ext uri="{BB962C8B-B14F-4D97-AF65-F5344CB8AC3E}">
        <p14:creationId xmlns:p14="http://schemas.microsoft.com/office/powerpoint/2010/main" val="1594346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220663"/>
            <a:ext cx="2741083" cy="59039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0663"/>
            <a:ext cx="8020051" cy="59039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idx="10"/>
          </p:nvPr>
        </p:nvSpPr>
        <p:spPr>
          <a:ln/>
        </p:spPr>
        <p:txBody>
          <a:bodyPr/>
          <a:lstStyle>
            <a:lvl1pPr>
              <a:defRPr/>
            </a:lvl1pPr>
          </a:lstStyle>
          <a:p>
            <a:pPr>
              <a:defRPr/>
            </a:pPr>
            <a:r>
              <a:rPr lang="en-US"/>
              <a:t>Slides created by: </a:t>
            </a:r>
          </a:p>
          <a:p>
            <a:pPr>
              <a:defRPr/>
            </a:pPr>
            <a:r>
              <a:rPr lang="en-US"/>
              <a:t>Professor Ian G. Harris</a:t>
            </a:r>
          </a:p>
        </p:txBody>
      </p:sp>
      <p:sp>
        <p:nvSpPr>
          <p:cNvPr id="5" name="Rectangle 5"/>
          <p:cNvSpPr>
            <a:spLocks noGrp="1" noChangeArrowheads="1"/>
          </p:cNvSpPr>
          <p:nvPr>
            <p:ph type="sldNum" idx="11"/>
          </p:nvPr>
        </p:nvSpPr>
        <p:spPr>
          <a:ln/>
        </p:spPr>
        <p:txBody>
          <a:bodyPr/>
          <a:lstStyle>
            <a:lvl1pPr>
              <a:defRPr/>
            </a:lvl1pPr>
          </a:lstStyle>
          <a:p>
            <a:pPr>
              <a:defRPr/>
            </a:pPr>
            <a:fld id="{A65B8E42-5C23-444D-A891-D38AAB5C1E22}" type="slidenum">
              <a:rPr lang="en-US"/>
              <a:pPr>
                <a:defRPr/>
              </a:pPr>
              <a:t>‹#›</a:t>
            </a:fld>
            <a:endParaRPr lang="en-US"/>
          </a:p>
        </p:txBody>
      </p:sp>
    </p:spTree>
    <p:extLst>
      <p:ext uri="{BB962C8B-B14F-4D97-AF65-F5344CB8AC3E}">
        <p14:creationId xmlns:p14="http://schemas.microsoft.com/office/powerpoint/2010/main" val="2642063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21F8AC-682C-406B-8C40-93F6F0111A82}" type="datetimeFigureOut">
              <a:rPr lang="en-US" smtClean="0"/>
              <a:t>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90881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21F8AC-682C-406B-8C40-93F6F0111A82}"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53742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21F8AC-682C-406B-8C40-93F6F0111A82}" type="datetimeFigureOut">
              <a:rPr lang="en-US" smtClean="0"/>
              <a:t>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68287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21F8AC-682C-406B-8C40-93F6F0111A82}" type="datetimeFigureOut">
              <a:rPr lang="en-US" smtClean="0"/>
              <a:t>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336989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21F8AC-682C-406B-8C40-93F6F0111A82}" type="datetimeFigureOut">
              <a:rPr lang="en-US" smtClean="0"/>
              <a:t>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95909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1F8AC-682C-406B-8C40-93F6F0111A82}"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1244381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21F8AC-682C-406B-8C40-93F6F0111A82}" type="datetimeFigureOut">
              <a:rPr lang="en-US" smtClean="0"/>
              <a:t>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1B0683-1B82-458E-834A-81BED27A2A8E}" type="slidenum">
              <a:rPr lang="en-US" smtClean="0"/>
              <a:t>‹#›</a:t>
            </a:fld>
            <a:endParaRPr lang="en-US"/>
          </a:p>
        </p:txBody>
      </p:sp>
    </p:spTree>
    <p:extLst>
      <p:ext uri="{BB962C8B-B14F-4D97-AF65-F5344CB8AC3E}">
        <p14:creationId xmlns:p14="http://schemas.microsoft.com/office/powerpoint/2010/main" val="203305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1F8AC-682C-406B-8C40-93F6F0111A82}" type="datetimeFigureOut">
              <a:rPr lang="en-US" smtClean="0"/>
              <a:t>1/2/2018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B0683-1B82-458E-834A-81BED27A2A8E}" type="slidenum">
              <a:rPr lang="en-US" smtClean="0"/>
              <a:t>‹#›</a:t>
            </a:fld>
            <a:endParaRPr lang="en-US"/>
          </a:p>
        </p:txBody>
      </p:sp>
    </p:spTree>
    <p:extLst>
      <p:ext uri="{BB962C8B-B14F-4D97-AF65-F5344CB8AC3E}">
        <p14:creationId xmlns:p14="http://schemas.microsoft.com/office/powerpoint/2010/main" val="1185851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6096000"/>
            <a:ext cx="12192000" cy="762000"/>
          </a:xfrm>
          <a:prstGeom prst="rect">
            <a:avLst/>
          </a:prstGeom>
          <a:solidFill>
            <a:srgbClr val="CDDFFF"/>
          </a:solidFill>
          <a:ln w="9360">
            <a:solidFill>
              <a:srgbClr val="CDD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27" name="Rectangle 2"/>
          <p:cNvSpPr>
            <a:spLocks noChangeArrowheads="1"/>
          </p:cNvSpPr>
          <p:nvPr/>
        </p:nvSpPr>
        <p:spPr bwMode="auto">
          <a:xfrm>
            <a:off x="0" y="304800"/>
            <a:ext cx="12192000" cy="1066800"/>
          </a:xfrm>
          <a:prstGeom prst="rect">
            <a:avLst/>
          </a:prstGeom>
          <a:solidFill>
            <a:srgbClr val="CDDFFF"/>
          </a:solidFill>
          <a:ln w="9360">
            <a:solidFill>
              <a:srgbClr val="CDD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28" name="Rectangle 3"/>
          <p:cNvSpPr>
            <a:spLocks noGrp="1" noChangeArrowheads="1"/>
          </p:cNvSpPr>
          <p:nvPr>
            <p:ph type="title"/>
          </p:nvPr>
        </p:nvSpPr>
        <p:spPr bwMode="auto">
          <a:xfrm>
            <a:off x="914400" y="220664"/>
            <a:ext cx="1035473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smtClean="0"/>
              <a:t>Click to edit Master title style</a:t>
            </a:r>
          </a:p>
        </p:txBody>
      </p:sp>
      <p:sp>
        <p:nvSpPr>
          <p:cNvPr id="2" name="Rectangle 4"/>
          <p:cNvSpPr>
            <a:spLocks noGrp="1" noChangeArrowheads="1"/>
          </p:cNvSpPr>
          <p:nvPr>
            <p:ph type="ftr"/>
          </p:nvPr>
        </p:nvSpPr>
        <p:spPr bwMode="auto">
          <a:xfrm>
            <a:off x="4165600" y="6248400"/>
            <a:ext cx="385233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000" smtClean="0">
                <a:solidFill>
                  <a:srgbClr val="000000"/>
                </a:solidFill>
                <a:latin typeface="+mj-lt"/>
                <a:cs typeface="Arial Unicode MS" charset="0"/>
              </a:defRPr>
            </a:lvl1pPr>
          </a:lstStyle>
          <a:p>
            <a:pPr defTabSz="457200" eaLnBrk="0" fontAlgn="base" hangingPunct="0">
              <a:spcBef>
                <a:spcPct val="0"/>
              </a:spcBef>
              <a:spcAft>
                <a:spcPct val="0"/>
              </a:spcAft>
              <a:buClr>
                <a:srgbClr val="000000"/>
              </a:buClr>
              <a:buSzPct val="100000"/>
              <a:defRPr/>
            </a:pPr>
            <a:r>
              <a:rPr lang="en-US"/>
              <a:t>Slides created by: </a:t>
            </a:r>
          </a:p>
          <a:p>
            <a:pPr defTabSz="457200" eaLnBrk="0" fontAlgn="base" hangingPunct="0">
              <a:spcBef>
                <a:spcPct val="0"/>
              </a:spcBef>
              <a:spcAft>
                <a:spcPct val="0"/>
              </a:spcAft>
              <a:buClr>
                <a:srgbClr val="000000"/>
              </a:buClr>
              <a:buSzPct val="100000"/>
              <a:defRPr/>
            </a:pPr>
            <a:r>
              <a:rPr lang="en-US"/>
              <a:t>Professor Ian G. Harris</a:t>
            </a:r>
          </a:p>
        </p:txBody>
      </p:sp>
      <p:sp>
        <p:nvSpPr>
          <p:cNvPr id="1029" name="Rectangle 5"/>
          <p:cNvSpPr>
            <a:spLocks noGrp="1" noChangeArrowheads="1"/>
          </p:cNvSpPr>
          <p:nvPr>
            <p:ph type="sldNum"/>
          </p:nvPr>
        </p:nvSpPr>
        <p:spPr bwMode="auto">
          <a:xfrm>
            <a:off x="8737600" y="6248400"/>
            <a:ext cx="2531533"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cs typeface="Arial Unicode MS" charset="0"/>
              </a:defRPr>
            </a:lvl1pPr>
          </a:lstStyle>
          <a:p>
            <a:pPr defTabSz="457200" eaLnBrk="0" fontAlgn="base" hangingPunct="0">
              <a:spcBef>
                <a:spcPct val="0"/>
              </a:spcBef>
              <a:spcAft>
                <a:spcPct val="0"/>
              </a:spcAft>
              <a:buClr>
                <a:srgbClr val="000000"/>
              </a:buClr>
              <a:buSzPct val="100000"/>
              <a:defRPr/>
            </a:pPr>
            <a:fld id="{93C94D23-F594-47CA-9B30-059F39BA00A4}" type="slidenum">
              <a:rPr lang="en-US"/>
              <a:pPr defTabSz="457200" eaLnBrk="0" fontAlgn="base" hangingPunct="0">
                <a:spcBef>
                  <a:spcPct val="0"/>
                </a:spcBef>
                <a:spcAft>
                  <a:spcPct val="0"/>
                </a:spcAft>
                <a:buClr>
                  <a:srgbClr val="000000"/>
                </a:buClr>
                <a:buSzPct val="100000"/>
                <a:defRPr/>
              </a:pPr>
              <a:t>‹#›</a:t>
            </a:fld>
            <a:endParaRPr lang="en-US"/>
          </a:p>
        </p:txBody>
      </p:sp>
      <p:sp>
        <p:nvSpPr>
          <p:cNvPr id="1031" name="Line 6"/>
          <p:cNvSpPr>
            <a:spLocks noChangeShapeType="1"/>
          </p:cNvSpPr>
          <p:nvPr/>
        </p:nvSpPr>
        <p:spPr bwMode="auto">
          <a:xfrm>
            <a:off x="0" y="304800"/>
            <a:ext cx="121920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32" name="Line 7"/>
          <p:cNvSpPr>
            <a:spLocks noChangeShapeType="1"/>
          </p:cNvSpPr>
          <p:nvPr/>
        </p:nvSpPr>
        <p:spPr bwMode="auto">
          <a:xfrm>
            <a:off x="0" y="1371600"/>
            <a:ext cx="121920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33" name="Line 8"/>
          <p:cNvSpPr>
            <a:spLocks noChangeShapeType="1"/>
          </p:cNvSpPr>
          <p:nvPr/>
        </p:nvSpPr>
        <p:spPr bwMode="auto">
          <a:xfrm>
            <a:off x="0" y="6096000"/>
            <a:ext cx="12192000" cy="1588"/>
          </a:xfrm>
          <a:prstGeom prst="line">
            <a:avLst/>
          </a:prstGeom>
          <a:noFill/>
          <a:ln w="936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457200" eaLnBrk="0" fontAlgn="base" hangingPunct="0">
              <a:spcBef>
                <a:spcPct val="0"/>
              </a:spcBef>
              <a:spcAft>
                <a:spcPct val="0"/>
              </a:spcAft>
              <a:buClr>
                <a:srgbClr val="000000"/>
              </a:buClr>
              <a:buSzPct val="100000"/>
              <a:buFont typeface="Times New Roman" pitchFamily="80" charset="0"/>
              <a:buNone/>
            </a:pPr>
            <a:endParaRPr lang="en-US" sz="2400">
              <a:solidFill>
                <a:srgbClr val="FFFFFF"/>
              </a:solidFill>
            </a:endParaRPr>
          </a:p>
        </p:txBody>
      </p:sp>
      <p:sp>
        <p:nvSpPr>
          <p:cNvPr id="1034" name="Rectangle 9"/>
          <p:cNvSpPr>
            <a:spLocks noGrp="1" noChangeArrowheads="1"/>
          </p:cNvSpPr>
          <p:nvPr>
            <p:ph type="body" idx="1"/>
          </p:nvPr>
        </p:nvSpPr>
        <p:spPr bwMode="auto">
          <a:xfrm>
            <a:off x="609600" y="1604963"/>
            <a:ext cx="10964333" cy="451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extLst>
      <p:ext uri="{BB962C8B-B14F-4D97-AF65-F5344CB8AC3E}">
        <p14:creationId xmlns:p14="http://schemas.microsoft.com/office/powerpoint/2010/main" val="1426047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2pPr>
      <a:lvl3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3pPr>
      <a:lvl4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4pPr>
      <a:lvl5pPr algn="ctr" defTabSz="457200" rtl="0" eaLnBrk="0" fontAlgn="base" hangingPunct="0">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5pPr>
      <a:lvl6pPr marL="25146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6pPr>
      <a:lvl7pPr marL="29718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7pPr>
      <a:lvl8pPr marL="34290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8pPr>
      <a:lvl9pPr marL="3886200" indent="-228600" algn="ctr" defTabSz="457200" rtl="0" fontAlgn="base">
        <a:spcBef>
          <a:spcPct val="0"/>
        </a:spcBef>
        <a:spcAft>
          <a:spcPct val="0"/>
        </a:spcAft>
        <a:buClr>
          <a:srgbClr val="000000"/>
        </a:buClr>
        <a:buSzPct val="100000"/>
        <a:buFont typeface="Times New Roman" pitchFamily="80" charset="0"/>
        <a:defRPr sz="4000" b="1">
          <a:solidFill>
            <a:srgbClr val="000000"/>
          </a:solidFill>
          <a:latin typeface="Arial" charset="0"/>
          <a:ea typeface="MS Gothic" charset="-128"/>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80"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80" charset="0"/>
        <a:defRPr sz="2800">
          <a:solidFill>
            <a:srgbClr val="000000"/>
          </a:solidFill>
          <a:latin typeface="+mn-lt"/>
          <a:ea typeface="+mn-ea"/>
        </a:defRPr>
      </a:lvl2pPr>
      <a:lvl3pPr marL="1143000" indent="-228600" algn="l" defTabSz="457200" rtl="0" eaLnBrk="0" fontAlgn="base" hangingPunct="0">
        <a:spcBef>
          <a:spcPts val="600"/>
        </a:spcBef>
        <a:spcAft>
          <a:spcPct val="0"/>
        </a:spcAft>
        <a:buClr>
          <a:srgbClr val="000000"/>
        </a:buClr>
        <a:buSzPct val="100000"/>
        <a:buFont typeface="Times New Roman" pitchFamily="80" charset="0"/>
        <a:defRPr sz="2400">
          <a:solidFill>
            <a:srgbClr val="000000"/>
          </a:solidFill>
          <a:latin typeface="+mn-lt"/>
          <a:ea typeface="+mn-ea"/>
        </a:defRPr>
      </a:lvl3pPr>
      <a:lvl4pPr marL="1600200" indent="-228600" algn="l" defTabSz="457200" rtl="0" eaLnBrk="0" fontAlgn="base" hangingPunct="0">
        <a:spcBef>
          <a:spcPts val="500"/>
        </a:spcBef>
        <a:spcAft>
          <a:spcPct val="0"/>
        </a:spcAft>
        <a:buClr>
          <a:srgbClr val="000000"/>
        </a:buClr>
        <a:buSzPct val="100000"/>
        <a:buFont typeface="Times New Roman" pitchFamily="80" charset="0"/>
        <a:defRPr sz="2000">
          <a:solidFill>
            <a:srgbClr val="000000"/>
          </a:solidFill>
          <a:latin typeface="+mn-lt"/>
          <a:ea typeface="+mn-ea"/>
        </a:defRPr>
      </a:lvl4pPr>
      <a:lvl5pPr marL="2057400" indent="-228600" algn="l" defTabSz="457200" rtl="0" eaLnBrk="0" fontAlgn="base" hangingPunct="0">
        <a:spcBef>
          <a:spcPts val="500"/>
        </a:spcBef>
        <a:spcAft>
          <a:spcPct val="0"/>
        </a:spcAft>
        <a:buClr>
          <a:srgbClr val="000000"/>
        </a:buClr>
        <a:buSzPct val="100000"/>
        <a:buFont typeface="Times New Roman" pitchFamily="80" charset="0"/>
        <a:defRPr sz="2000">
          <a:solidFill>
            <a:srgbClr val="000000"/>
          </a:solidFill>
          <a:latin typeface="+mn-lt"/>
          <a:ea typeface="+mn-ea"/>
        </a:defRPr>
      </a:lvl5pPr>
      <a:lvl6pPr marL="25146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6pPr>
      <a:lvl7pPr marL="29718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7pPr>
      <a:lvl8pPr marL="34290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8pPr>
      <a:lvl9pPr marL="3886200" indent="-228600" algn="l" defTabSz="457200" rtl="0" fontAlgn="base">
        <a:spcBef>
          <a:spcPts val="500"/>
        </a:spcBef>
        <a:spcAft>
          <a:spcPct val="0"/>
        </a:spcAft>
        <a:buClr>
          <a:srgbClr val="000000"/>
        </a:buClr>
        <a:buSzPct val="100000"/>
        <a:buFont typeface="Times New Roman" pitchFamily="80" charset="0"/>
        <a:defRPr sz="20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anose="02020603050405020304" pitchFamily="18" charset="0"/>
                <a:cs typeface="Times New Roman" panose="02020603050405020304" pitchFamily="18" charset="0"/>
              </a:rPr>
              <a:t>IoT</a:t>
            </a:r>
            <a:r>
              <a:rPr lang="en-US" b="1" dirty="0" smtClean="0">
                <a:latin typeface="Times New Roman" panose="02020603050405020304" pitchFamily="18" charset="0"/>
                <a:cs typeface="Times New Roman" panose="02020603050405020304" pitchFamily="18" charset="0"/>
              </a:rPr>
              <a:t> Army of 300</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611118" cy="4523660"/>
          </a:xfrm>
        </p:spPr>
        <p:txBody>
          <a:bodyPr>
            <a:normAutofit/>
          </a:bodyPr>
          <a:lstStyle/>
          <a:p>
            <a:pPr marL="0" indent="0" algn="ctr">
              <a:buNone/>
            </a:pPr>
            <a:r>
              <a:rPr lang="en-US" sz="2600" b="1" dirty="0" smtClean="0">
                <a:latin typeface="Times New Roman" panose="02020603050405020304" pitchFamily="18" charset="0"/>
                <a:cs typeface="Times New Roman" panose="02020603050405020304" pitchFamily="18" charset="0"/>
              </a:rPr>
              <a:t>Resource Development to enable Our Brightest Minds in Technology</a:t>
            </a:r>
            <a:endParaRPr lang="en-US" sz="2600" b="1" dirty="0">
              <a:latin typeface="Times New Roman" panose="02020603050405020304" pitchFamily="18" charset="0"/>
              <a:cs typeface="Times New Roman" panose="02020603050405020304" pitchFamily="18" charset="0"/>
            </a:endParaRPr>
          </a:p>
          <a:p>
            <a:pPr marL="0" indent="0" algn="ctr">
              <a:buNone/>
            </a:pPr>
            <a:endParaRPr lang="en-US" b="1" dirty="0" smtClean="0">
              <a:solidFill>
                <a:srgbClr val="00B050"/>
              </a:solidFill>
              <a:latin typeface="Times New Roman" panose="02020603050405020304" pitchFamily="18" charset="0"/>
              <a:cs typeface="Times New Roman" panose="02020603050405020304" pitchFamily="18" charset="0"/>
            </a:endParaRPr>
          </a:p>
          <a:p>
            <a:pPr marL="0" indent="0" algn="ctr">
              <a:buNone/>
            </a:pPr>
            <a:r>
              <a:rPr lang="en-US" sz="2000" dirty="0" err="1" smtClean="0">
                <a:latin typeface="Times New Roman" panose="02020603050405020304" pitchFamily="18" charset="0"/>
                <a:cs typeface="Times New Roman" panose="02020603050405020304" pitchFamily="18" charset="0"/>
              </a:rPr>
              <a:t>Abdur</a:t>
            </a:r>
            <a:r>
              <a:rPr lang="en-US" sz="2000" dirty="0" smtClean="0">
                <a:latin typeface="Times New Roman" panose="02020603050405020304" pitchFamily="18" charset="0"/>
                <a:cs typeface="Times New Roman" panose="02020603050405020304" pitchFamily="18" charset="0"/>
              </a:rPr>
              <a:t> Rahman</a:t>
            </a:r>
            <a:endParaRPr lang="en-US" sz="2000" dirty="0">
              <a:latin typeface="Times New Roman" panose="02020603050405020304" pitchFamily="18" charset="0"/>
              <a:cs typeface="Times New Roman" panose="02020603050405020304" pitchFamily="18" charset="0"/>
            </a:endParaRPr>
          </a:p>
          <a:p>
            <a:pPr marL="0" indent="0" algn="ctr">
              <a:buNone/>
            </a:pPr>
            <a:endParaRPr lang="en-US" b="1" dirty="0" smtClean="0">
              <a:solidFill>
                <a:srgbClr val="00B050"/>
              </a:solidFill>
              <a:latin typeface="Times New Roman" panose="02020603050405020304" pitchFamily="18" charset="0"/>
              <a:cs typeface="Times New Roman" panose="02020603050405020304" pitchFamily="18" charset="0"/>
            </a:endParaRPr>
          </a:p>
          <a:p>
            <a:pPr marL="0" indent="0" algn="ctr">
              <a:buNone/>
            </a:pPr>
            <a:r>
              <a:rPr lang="en-US" b="1" dirty="0" smtClean="0">
                <a:solidFill>
                  <a:srgbClr val="00B050"/>
                </a:solidFill>
                <a:latin typeface="Times New Roman" panose="02020603050405020304" pitchFamily="18" charset="0"/>
                <a:cs typeface="Times New Roman" panose="02020603050405020304" pitchFamily="18" charset="0"/>
              </a:rPr>
              <a:t>Lecture 10</a:t>
            </a:r>
          </a:p>
          <a:p>
            <a:pPr marL="0" indent="0" algn="ctr">
              <a:buNone/>
            </a:pPr>
            <a:r>
              <a:rPr lang="en-US" b="1" dirty="0">
                <a:solidFill>
                  <a:srgbClr val="00B050"/>
                </a:solidFill>
                <a:latin typeface="Times New Roman" panose="02020603050405020304" pitchFamily="18" charset="0"/>
                <a:cs typeface="Times New Roman" panose="02020603050405020304" pitchFamily="18" charset="0"/>
              </a:rPr>
              <a:t>Serial Communication</a:t>
            </a:r>
            <a:endParaRPr lang="en-US" b="1" dirty="0" smtClean="0">
              <a:solidFill>
                <a:srgbClr val="00B050"/>
              </a:solidFill>
              <a:latin typeface="Times New Roman" panose="02020603050405020304" pitchFamily="18" charset="0"/>
              <a:cs typeface="Times New Roman" panose="02020603050405020304" pitchFamily="18" charset="0"/>
            </a:endParaRPr>
          </a:p>
          <a:p>
            <a:pPr marL="0" indent="0" algn="ctr">
              <a:buNone/>
            </a:pPr>
            <a:endParaRPr lang="en-US" dirty="0" smtClean="0"/>
          </a:p>
          <a:p>
            <a:pPr marL="0" indent="0" algn="ctr">
              <a:buNone/>
            </a:pPr>
            <a:r>
              <a:rPr lang="en-US" dirty="0" smtClean="0"/>
              <a:t>Dec 13, 2017</a:t>
            </a:r>
          </a:p>
          <a:p>
            <a:pPr marL="0" indent="0" algn="ctr">
              <a:buNone/>
            </a:pPr>
            <a:endParaRPr lang="en-US" dirty="0" smtClean="0"/>
          </a:p>
          <a:p>
            <a:pPr marL="0" indent="0" algn="ctr">
              <a:buNone/>
            </a:pPr>
            <a:endParaRPr lang="en-US" dirty="0" smtClean="0"/>
          </a:p>
        </p:txBody>
      </p:sp>
      <p:pic>
        <p:nvPicPr>
          <p:cNvPr id="4" name="Picture 3"/>
          <p:cNvPicPr>
            <a:picLocks noChangeAspect="1"/>
          </p:cNvPicPr>
          <p:nvPr/>
        </p:nvPicPr>
        <p:blipFill>
          <a:blip r:embed="rId2"/>
          <a:stretch>
            <a:fillRect/>
          </a:stretch>
        </p:blipFill>
        <p:spPr>
          <a:xfrm>
            <a:off x="9484452" y="5421626"/>
            <a:ext cx="1740559" cy="755337"/>
          </a:xfrm>
          <a:prstGeom prst="rect">
            <a:avLst/>
          </a:prstGeom>
        </p:spPr>
      </p:pic>
    </p:spTree>
    <p:extLst>
      <p:ext uri="{BB962C8B-B14F-4D97-AF65-F5344CB8AC3E}">
        <p14:creationId xmlns:p14="http://schemas.microsoft.com/office/powerpoint/2010/main" val="2134839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6" name="Rectangle 5"/>
          <p:cNvSpPr/>
          <p:nvPr/>
        </p:nvSpPr>
        <p:spPr>
          <a:xfrm>
            <a:off x="759854" y="3645468"/>
            <a:ext cx="10212946" cy="2308324"/>
          </a:xfrm>
          <a:prstGeom prst="rect">
            <a:avLst/>
          </a:prstGeom>
        </p:spPr>
        <p:txBody>
          <a:bodyPr wrap="square">
            <a:spAutoFit/>
          </a:bodyPr>
          <a:lstStyle/>
          <a:p>
            <a:r>
              <a:rPr lang="en-US" b="1" dirty="0" smtClean="0">
                <a:solidFill>
                  <a:srgbClr val="34495E"/>
                </a:solidFill>
                <a:latin typeface="ABeeZee"/>
              </a:rPr>
              <a:t>Bit-7(RXC):</a:t>
            </a:r>
            <a:r>
              <a:rPr lang="en-US" dirty="0">
                <a:solidFill>
                  <a:srgbClr val="34495E"/>
                </a:solidFill>
                <a:latin typeface="ABeeZee"/>
              </a:rPr>
              <a:t> this bit is set when the USART has completed receiving a byte from the host (may be your PC) and the program should read it from </a:t>
            </a:r>
            <a:r>
              <a:rPr lang="en-US" b="1" dirty="0" smtClean="0">
                <a:solidFill>
                  <a:srgbClr val="34495E"/>
                </a:solidFill>
                <a:latin typeface="ABeeZee"/>
              </a:rPr>
              <a:t>UDR</a:t>
            </a:r>
          </a:p>
          <a:p>
            <a:endParaRPr lang="en-US" dirty="0">
              <a:solidFill>
                <a:srgbClr val="34495E"/>
              </a:solidFill>
              <a:latin typeface="ABeeZee"/>
            </a:endParaRPr>
          </a:p>
          <a:p>
            <a:r>
              <a:rPr lang="en-US" b="1" dirty="0" smtClean="0">
                <a:solidFill>
                  <a:srgbClr val="34495E"/>
                </a:solidFill>
                <a:latin typeface="ABeeZee"/>
              </a:rPr>
              <a:t>Bit-6(TXC):</a:t>
            </a:r>
            <a:r>
              <a:rPr lang="en-US" b="1" dirty="0">
                <a:solidFill>
                  <a:srgbClr val="34495E"/>
                </a:solidFill>
                <a:latin typeface="ABeeZee"/>
              </a:rPr>
              <a:t> </a:t>
            </a:r>
            <a:r>
              <a:rPr lang="en-US" dirty="0">
                <a:solidFill>
                  <a:srgbClr val="34495E"/>
                </a:solidFill>
                <a:latin typeface="ABeeZee"/>
              </a:rPr>
              <a:t>This bit is set (1) when the USART has completed transmitting a byte to the host and your program can write new data to USART via </a:t>
            </a:r>
            <a:r>
              <a:rPr lang="en-US" dirty="0" smtClean="0">
                <a:solidFill>
                  <a:srgbClr val="34495E"/>
                </a:solidFill>
                <a:latin typeface="ABeeZee"/>
              </a:rPr>
              <a:t>UDR</a:t>
            </a:r>
          </a:p>
          <a:p>
            <a:endParaRPr lang="en-US" b="0" i="0" dirty="0">
              <a:solidFill>
                <a:srgbClr val="34495E"/>
              </a:solidFill>
              <a:effectLst/>
              <a:latin typeface="ABeeZee"/>
            </a:endParaRPr>
          </a:p>
          <a:p>
            <a:r>
              <a:rPr lang="en-US" b="1" i="0" dirty="0" smtClean="0">
                <a:solidFill>
                  <a:srgbClr val="34495E"/>
                </a:solidFill>
                <a:effectLst/>
                <a:latin typeface="ABeeZee"/>
              </a:rPr>
              <a:t>UDRE: USART Data Register Empty: </a:t>
            </a:r>
            <a:r>
              <a:rPr lang="en-US" b="0" i="0" dirty="0" smtClean="0">
                <a:solidFill>
                  <a:srgbClr val="34495E"/>
                </a:solidFill>
                <a:effectLst/>
                <a:latin typeface="ABeeZee"/>
              </a:rPr>
              <a:t>If UDRE is 1 that means the buffer is empty and the UDR is ready to be written. </a:t>
            </a:r>
            <a:endParaRPr lang="en-US" b="0" i="0" dirty="0">
              <a:solidFill>
                <a:srgbClr val="34495E"/>
              </a:solidFill>
              <a:effectLst/>
              <a:latin typeface="ABeeZee"/>
            </a:endParaRPr>
          </a:p>
        </p:txBody>
      </p:sp>
      <p:pic>
        <p:nvPicPr>
          <p:cNvPr id="7" name="Picture 6"/>
          <p:cNvPicPr>
            <a:picLocks noChangeAspect="1"/>
          </p:cNvPicPr>
          <p:nvPr/>
        </p:nvPicPr>
        <p:blipFill>
          <a:blip r:embed="rId3"/>
          <a:stretch>
            <a:fillRect/>
          </a:stretch>
        </p:blipFill>
        <p:spPr>
          <a:xfrm>
            <a:off x="759854" y="1582694"/>
            <a:ext cx="9342089" cy="1714516"/>
          </a:xfrm>
          <a:prstGeom prst="rect">
            <a:avLst/>
          </a:prstGeom>
        </p:spPr>
      </p:pic>
    </p:spTree>
    <p:extLst>
      <p:ext uri="{BB962C8B-B14F-4D97-AF65-F5344CB8AC3E}">
        <p14:creationId xmlns:p14="http://schemas.microsoft.com/office/powerpoint/2010/main" val="36213579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pic>
        <p:nvPicPr>
          <p:cNvPr id="4" name="Picture 3"/>
          <p:cNvPicPr>
            <a:picLocks noChangeAspect="1"/>
          </p:cNvPicPr>
          <p:nvPr/>
        </p:nvPicPr>
        <p:blipFill>
          <a:blip r:embed="rId3"/>
          <a:stretch>
            <a:fillRect/>
          </a:stretch>
        </p:blipFill>
        <p:spPr>
          <a:xfrm>
            <a:off x="940159" y="1447800"/>
            <a:ext cx="9968247" cy="1310493"/>
          </a:xfrm>
          <a:prstGeom prst="rect">
            <a:avLst/>
          </a:prstGeom>
        </p:spPr>
      </p:pic>
      <p:sp>
        <p:nvSpPr>
          <p:cNvPr id="6" name="Rectangle 5"/>
          <p:cNvSpPr/>
          <p:nvPr/>
        </p:nvSpPr>
        <p:spPr>
          <a:xfrm>
            <a:off x="334852" y="2982969"/>
            <a:ext cx="11372044" cy="3046988"/>
          </a:xfrm>
          <a:prstGeom prst="rect">
            <a:avLst/>
          </a:prstGeom>
        </p:spPr>
        <p:txBody>
          <a:bodyPr wrap="square">
            <a:spAutoFit/>
          </a:bodyPr>
          <a:lstStyle/>
          <a:p>
            <a:r>
              <a:rPr lang="en-US" sz="1600" b="1" dirty="0">
                <a:solidFill>
                  <a:srgbClr val="34495E"/>
                </a:solidFill>
              </a:rPr>
              <a:t>RXCIE: Receive Complete Interrupt Enable</a:t>
            </a:r>
            <a:r>
              <a:rPr lang="en-US" sz="1600" dirty="0">
                <a:solidFill>
                  <a:srgbClr val="34495E"/>
                </a:solidFill>
              </a:rPr>
              <a:t> – When this bit is written one the </a:t>
            </a:r>
            <a:r>
              <a:rPr lang="en-US" sz="1600" dirty="0" err="1">
                <a:solidFill>
                  <a:srgbClr val="34495E"/>
                </a:solidFill>
              </a:rPr>
              <a:t>the</a:t>
            </a:r>
            <a:r>
              <a:rPr lang="en-US" sz="1600" dirty="0">
                <a:solidFill>
                  <a:srgbClr val="34495E"/>
                </a:solidFill>
              </a:rPr>
              <a:t> associated interrupt is enabled</a:t>
            </a:r>
            <a:r>
              <a:rPr lang="en-US" sz="1600" dirty="0" smtClean="0">
                <a:solidFill>
                  <a:srgbClr val="34495E"/>
                </a:solidFill>
              </a:rPr>
              <a:t>.</a:t>
            </a:r>
          </a:p>
          <a:p>
            <a:endParaRPr lang="en-US" sz="1600" dirty="0">
              <a:solidFill>
                <a:srgbClr val="34495E"/>
              </a:solidFill>
            </a:endParaRPr>
          </a:p>
          <a:p>
            <a:r>
              <a:rPr lang="en-US" sz="1600" b="1" dirty="0">
                <a:solidFill>
                  <a:srgbClr val="34495E"/>
                </a:solidFill>
              </a:rPr>
              <a:t>TXCIE: Transmit Complete Interrupt Enable</a:t>
            </a:r>
            <a:r>
              <a:rPr lang="en-US" sz="1600" dirty="0">
                <a:solidFill>
                  <a:srgbClr val="34495E"/>
                </a:solidFill>
              </a:rPr>
              <a:t> – When this bit is written one the </a:t>
            </a:r>
            <a:r>
              <a:rPr lang="en-US" sz="1600" dirty="0" err="1">
                <a:solidFill>
                  <a:srgbClr val="34495E"/>
                </a:solidFill>
              </a:rPr>
              <a:t>the</a:t>
            </a:r>
            <a:r>
              <a:rPr lang="en-US" sz="1600" dirty="0">
                <a:solidFill>
                  <a:srgbClr val="34495E"/>
                </a:solidFill>
              </a:rPr>
              <a:t> associated interrupt is enabled</a:t>
            </a:r>
            <a:r>
              <a:rPr lang="en-US" sz="1600" dirty="0" smtClean="0">
                <a:solidFill>
                  <a:srgbClr val="34495E"/>
                </a:solidFill>
              </a:rPr>
              <a:t>.</a:t>
            </a:r>
          </a:p>
          <a:p>
            <a:endParaRPr lang="en-US" sz="1600" dirty="0">
              <a:solidFill>
                <a:srgbClr val="34495E"/>
              </a:solidFill>
            </a:endParaRPr>
          </a:p>
          <a:p>
            <a:r>
              <a:rPr lang="en-US" sz="1600" b="1" dirty="0">
                <a:solidFill>
                  <a:srgbClr val="34495E"/>
                </a:solidFill>
              </a:rPr>
              <a:t>RXEN: Receiver Enable –</a:t>
            </a:r>
            <a:r>
              <a:rPr lang="en-US" sz="1600" dirty="0">
                <a:solidFill>
                  <a:srgbClr val="34495E"/>
                </a:solidFill>
              </a:rPr>
              <a:t> When you write this bit to 1 the USART receiver is enabled. </a:t>
            </a:r>
            <a:r>
              <a:rPr lang="en-US" sz="1600" b="1" dirty="0">
                <a:solidFill>
                  <a:srgbClr val="34495E"/>
                </a:solidFill>
              </a:rPr>
              <a:t>The normal port functionality of RX pin will be overridden.</a:t>
            </a:r>
            <a:r>
              <a:rPr lang="en-US" sz="1600" dirty="0">
                <a:solidFill>
                  <a:srgbClr val="34495E"/>
                </a:solidFill>
              </a:rPr>
              <a:t> So you see that the associated I/O pin now switch to its secondary </a:t>
            </a:r>
            <a:r>
              <a:rPr lang="en-US" sz="1600" dirty="0" err="1">
                <a:solidFill>
                  <a:srgbClr val="34495E"/>
                </a:solidFill>
              </a:rPr>
              <a:t>function,i.e</a:t>
            </a:r>
            <a:r>
              <a:rPr lang="en-US" sz="1600" dirty="0">
                <a:solidFill>
                  <a:srgbClr val="34495E"/>
                </a:solidFill>
              </a:rPr>
              <a:t>. RX for USART</a:t>
            </a:r>
            <a:r>
              <a:rPr lang="en-US" sz="1600" dirty="0" smtClean="0">
                <a:solidFill>
                  <a:srgbClr val="34495E"/>
                </a:solidFill>
              </a:rPr>
              <a:t>.</a:t>
            </a:r>
          </a:p>
          <a:p>
            <a:endParaRPr lang="en-US" sz="1600" dirty="0">
              <a:solidFill>
                <a:srgbClr val="34495E"/>
              </a:solidFill>
            </a:endParaRPr>
          </a:p>
          <a:p>
            <a:r>
              <a:rPr lang="en-US" sz="1600" b="1" dirty="0">
                <a:solidFill>
                  <a:srgbClr val="34495E"/>
                </a:solidFill>
              </a:rPr>
              <a:t>TXEN: Transmitter Enable</a:t>
            </a:r>
            <a:r>
              <a:rPr lang="en-US" sz="1600" dirty="0">
                <a:solidFill>
                  <a:srgbClr val="34495E"/>
                </a:solidFill>
              </a:rPr>
              <a:t> – As the name says</a:t>
            </a:r>
            <a:r>
              <a:rPr lang="en-US" sz="1600" dirty="0" smtClean="0">
                <a:solidFill>
                  <a:srgbClr val="34495E"/>
                </a:solidFill>
              </a:rPr>
              <a:t>!</a:t>
            </a:r>
          </a:p>
          <a:p>
            <a:endParaRPr lang="en-US" sz="1600" dirty="0">
              <a:solidFill>
                <a:srgbClr val="34495E"/>
              </a:solidFill>
            </a:endParaRPr>
          </a:p>
          <a:p>
            <a:r>
              <a:rPr lang="en-US" sz="1600" b="1" dirty="0">
                <a:solidFill>
                  <a:srgbClr val="34495E"/>
                </a:solidFill>
              </a:rPr>
              <a:t>UCSZ2: USART Character Size</a:t>
            </a:r>
            <a:r>
              <a:rPr lang="en-US" sz="1600" dirty="0">
                <a:solidFill>
                  <a:srgbClr val="34495E"/>
                </a:solidFill>
              </a:rPr>
              <a:t> – Discussed later</a:t>
            </a:r>
            <a:r>
              <a:rPr lang="en-US" sz="1600" dirty="0" smtClean="0">
                <a:solidFill>
                  <a:srgbClr val="34495E"/>
                </a:solidFill>
              </a:rPr>
              <a:t>.</a:t>
            </a:r>
          </a:p>
          <a:p>
            <a:endParaRPr lang="en-US" sz="1600" dirty="0" smtClean="0">
              <a:solidFill>
                <a:srgbClr val="34495E"/>
              </a:solidFill>
            </a:endParaRPr>
          </a:p>
          <a:p>
            <a:pPr lvl="0"/>
            <a:r>
              <a:rPr lang="en-US" sz="1600" dirty="0"/>
              <a:t>we won’t be using interrupts so we set UCSRB as </a:t>
            </a:r>
            <a:r>
              <a:rPr lang="en-US" sz="1600" dirty="0" smtClean="0"/>
              <a:t>: </a:t>
            </a:r>
            <a:r>
              <a:rPr lang="en-US" sz="1600" dirty="0" smtClean="0">
                <a:solidFill>
                  <a:srgbClr val="333333"/>
                </a:solidFill>
              </a:rPr>
              <a:t>UCSRB</a:t>
            </a:r>
            <a:r>
              <a:rPr lang="en-US" sz="1600" dirty="0">
                <a:solidFill>
                  <a:srgbClr val="333333"/>
                </a:solidFill>
              </a:rPr>
              <a:t>=(1&lt;&lt;RXEN)|(1&lt;&lt;TXEN);</a:t>
            </a:r>
            <a:r>
              <a:rPr lang="en-US" sz="1600" dirty="0"/>
              <a:t> </a:t>
            </a:r>
          </a:p>
        </p:txBody>
      </p:sp>
    </p:spTree>
    <p:extLst>
      <p:ext uri="{BB962C8B-B14F-4D97-AF65-F5344CB8AC3E}">
        <p14:creationId xmlns:p14="http://schemas.microsoft.com/office/powerpoint/2010/main" val="37995316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pic>
        <p:nvPicPr>
          <p:cNvPr id="4" name="Picture 3"/>
          <p:cNvPicPr>
            <a:picLocks noChangeAspect="1"/>
          </p:cNvPicPr>
          <p:nvPr/>
        </p:nvPicPr>
        <p:blipFill>
          <a:blip r:embed="rId3"/>
          <a:stretch>
            <a:fillRect/>
          </a:stretch>
        </p:blipFill>
        <p:spPr>
          <a:xfrm>
            <a:off x="511549" y="1427374"/>
            <a:ext cx="9944956" cy="1637798"/>
          </a:xfrm>
          <a:prstGeom prst="rect">
            <a:avLst/>
          </a:prstGeom>
        </p:spPr>
      </p:pic>
      <p:sp>
        <p:nvSpPr>
          <p:cNvPr id="6" name="Rectangle 5"/>
          <p:cNvSpPr/>
          <p:nvPr/>
        </p:nvSpPr>
        <p:spPr>
          <a:xfrm>
            <a:off x="643944" y="3065172"/>
            <a:ext cx="11153104" cy="1246495"/>
          </a:xfrm>
          <a:prstGeom prst="rect">
            <a:avLst/>
          </a:prstGeom>
        </p:spPr>
        <p:txBody>
          <a:bodyPr wrap="square">
            <a:spAutoFit/>
          </a:bodyPr>
          <a:lstStyle/>
          <a:p>
            <a:r>
              <a:rPr lang="en-US" sz="1500" b="1" i="1" dirty="0">
                <a:solidFill>
                  <a:srgbClr val="34495E"/>
                </a:solidFill>
              </a:rPr>
              <a:t>IMPORTANT : </a:t>
            </a:r>
            <a:r>
              <a:rPr lang="en-US" sz="1500" dirty="0">
                <a:solidFill>
                  <a:srgbClr val="34495E"/>
                </a:solidFill>
              </a:rPr>
              <a:t>The UCSRC and the UBRRH (discussed below) register shares same address so to determine which register user want to write is decided with the 7th(last) bit of data if its 1 then the data is written to UCSRC else it goes to UBRRH. This seventh bit is called the</a:t>
            </a:r>
          </a:p>
          <a:p>
            <a:r>
              <a:rPr lang="en-US" sz="1500" b="1" dirty="0">
                <a:solidFill>
                  <a:srgbClr val="34495E"/>
                </a:solidFill>
              </a:rPr>
              <a:t>URSEL: USART register select</a:t>
            </a:r>
            <a:r>
              <a:rPr lang="en-US" sz="1500" b="1" dirty="0" smtClean="0">
                <a:solidFill>
                  <a:srgbClr val="34495E"/>
                </a:solidFill>
              </a:rPr>
              <a:t>.</a:t>
            </a:r>
          </a:p>
          <a:p>
            <a:r>
              <a:rPr lang="en-US" sz="1500" b="1" dirty="0" smtClean="0">
                <a:solidFill>
                  <a:srgbClr val="34495E"/>
                </a:solidFill>
              </a:rPr>
              <a:t>UMSEL: USART Mode Select – </a:t>
            </a:r>
            <a:r>
              <a:rPr lang="en-US" sz="1500" dirty="0" smtClean="0">
                <a:solidFill>
                  <a:srgbClr val="34495E"/>
                </a:solidFill>
              </a:rPr>
              <a:t>This bit selects between asynchronous and synchronous mode. As asynchronous mode is more popular with USART we will be using that.</a:t>
            </a:r>
            <a:endParaRPr lang="en-US" sz="1500" b="0" i="0" dirty="0">
              <a:solidFill>
                <a:srgbClr val="34495E"/>
              </a:solidFill>
              <a:effectLst/>
            </a:endParaRPr>
          </a:p>
        </p:txBody>
      </p:sp>
      <p:pic>
        <p:nvPicPr>
          <p:cNvPr id="7" name="Picture 6"/>
          <p:cNvPicPr>
            <a:picLocks noChangeAspect="1"/>
          </p:cNvPicPr>
          <p:nvPr/>
        </p:nvPicPr>
        <p:blipFill>
          <a:blip r:embed="rId4"/>
          <a:stretch>
            <a:fillRect/>
          </a:stretch>
        </p:blipFill>
        <p:spPr>
          <a:xfrm>
            <a:off x="2984899" y="4316569"/>
            <a:ext cx="7890974" cy="1298654"/>
          </a:xfrm>
          <a:prstGeom prst="rect">
            <a:avLst/>
          </a:prstGeom>
        </p:spPr>
      </p:pic>
    </p:spTree>
    <p:extLst>
      <p:ext uri="{BB962C8B-B14F-4D97-AF65-F5344CB8AC3E}">
        <p14:creationId xmlns:p14="http://schemas.microsoft.com/office/powerpoint/2010/main" val="295639123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2" name="Rectangle 1"/>
          <p:cNvSpPr/>
          <p:nvPr/>
        </p:nvSpPr>
        <p:spPr>
          <a:xfrm>
            <a:off x="837185" y="3854070"/>
            <a:ext cx="10509161" cy="369332"/>
          </a:xfrm>
          <a:prstGeom prst="rect">
            <a:avLst/>
          </a:prstGeom>
        </p:spPr>
        <p:txBody>
          <a:bodyPr wrap="square">
            <a:spAutoFit/>
          </a:bodyPr>
          <a:lstStyle/>
          <a:p>
            <a:r>
              <a:rPr lang="en-US" b="1" dirty="0" smtClean="0">
                <a:solidFill>
                  <a:srgbClr val="34495E"/>
                </a:solidFill>
                <a:latin typeface="ABeeZee"/>
              </a:rPr>
              <a:t>USBS</a:t>
            </a:r>
            <a:r>
              <a:rPr lang="en-US" b="1" dirty="0">
                <a:solidFill>
                  <a:srgbClr val="34495E"/>
                </a:solidFill>
                <a:latin typeface="ABeeZee"/>
              </a:rPr>
              <a:t>: USART Stop Bit Select</a:t>
            </a:r>
            <a:r>
              <a:rPr lang="en-US" dirty="0">
                <a:solidFill>
                  <a:srgbClr val="34495E"/>
                </a:solidFill>
                <a:latin typeface="ABeeZee"/>
              </a:rPr>
              <a:t> – This bit selects the number of stop bits in the data transfer.</a:t>
            </a:r>
            <a:endParaRPr lang="en-US" dirty="0"/>
          </a:p>
        </p:txBody>
      </p:sp>
      <p:pic>
        <p:nvPicPr>
          <p:cNvPr id="3" name="Picture 2"/>
          <p:cNvPicPr>
            <a:picLocks noChangeAspect="1"/>
          </p:cNvPicPr>
          <p:nvPr/>
        </p:nvPicPr>
        <p:blipFill>
          <a:blip r:embed="rId3"/>
          <a:stretch>
            <a:fillRect/>
          </a:stretch>
        </p:blipFill>
        <p:spPr>
          <a:xfrm>
            <a:off x="2672290" y="4420374"/>
            <a:ext cx="6838950" cy="1143000"/>
          </a:xfrm>
          <a:prstGeom prst="rect">
            <a:avLst/>
          </a:prstGeom>
        </p:spPr>
      </p:pic>
      <p:pic>
        <p:nvPicPr>
          <p:cNvPr id="10" name="Picture 9"/>
          <p:cNvPicPr>
            <a:picLocks noChangeAspect="1"/>
          </p:cNvPicPr>
          <p:nvPr/>
        </p:nvPicPr>
        <p:blipFill>
          <a:blip r:embed="rId4"/>
          <a:stretch>
            <a:fillRect/>
          </a:stretch>
        </p:blipFill>
        <p:spPr>
          <a:xfrm>
            <a:off x="601701" y="1447800"/>
            <a:ext cx="9944956" cy="1637798"/>
          </a:xfrm>
          <a:prstGeom prst="rect">
            <a:avLst/>
          </a:prstGeom>
        </p:spPr>
      </p:pic>
    </p:spTree>
    <p:extLst>
      <p:ext uri="{BB962C8B-B14F-4D97-AF65-F5344CB8AC3E}">
        <p14:creationId xmlns:p14="http://schemas.microsoft.com/office/powerpoint/2010/main" val="13892053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2" name="Rectangle 1"/>
          <p:cNvSpPr/>
          <p:nvPr/>
        </p:nvSpPr>
        <p:spPr>
          <a:xfrm>
            <a:off x="180363" y="3080198"/>
            <a:ext cx="11822805" cy="492443"/>
          </a:xfrm>
          <a:prstGeom prst="rect">
            <a:avLst/>
          </a:prstGeom>
        </p:spPr>
        <p:txBody>
          <a:bodyPr wrap="square">
            <a:spAutoFit/>
          </a:bodyPr>
          <a:lstStyle/>
          <a:p>
            <a:r>
              <a:rPr lang="en-US" sz="1300" b="1" dirty="0">
                <a:solidFill>
                  <a:srgbClr val="34495E"/>
                </a:solidFill>
                <a:latin typeface="ABeeZee"/>
              </a:rPr>
              <a:t>UCSZ: USART Character size</a:t>
            </a:r>
            <a:r>
              <a:rPr lang="en-US" sz="1300" dirty="0">
                <a:solidFill>
                  <a:srgbClr val="34495E"/>
                </a:solidFill>
                <a:latin typeface="ABeeZee"/>
              </a:rPr>
              <a:t> – These three bits (one in the UCSRB) selects the number of bits of data that is </a:t>
            </a:r>
            <a:r>
              <a:rPr lang="en-US" sz="1300" dirty="0" smtClean="0">
                <a:solidFill>
                  <a:srgbClr val="34495E"/>
                </a:solidFill>
                <a:latin typeface="ABeeZee"/>
              </a:rPr>
              <a:t>transmitted </a:t>
            </a:r>
            <a:r>
              <a:rPr lang="en-US" sz="1300" dirty="0">
                <a:solidFill>
                  <a:srgbClr val="34495E"/>
                </a:solidFill>
                <a:latin typeface="ABeeZee"/>
              </a:rPr>
              <a:t>in each frame. Normally the unit of data in MCU is 8BIT (C type "char") and this is most widely used so we will go for this. Otherwise you can select 5,6,7,8 or 9 bit frames!</a:t>
            </a:r>
            <a:endParaRPr lang="en-US" sz="1300" dirty="0"/>
          </a:p>
        </p:txBody>
      </p:sp>
      <p:pic>
        <p:nvPicPr>
          <p:cNvPr id="3" name="Picture 2"/>
          <p:cNvPicPr>
            <a:picLocks noChangeAspect="1"/>
          </p:cNvPicPr>
          <p:nvPr/>
        </p:nvPicPr>
        <p:blipFill>
          <a:blip r:embed="rId3"/>
          <a:stretch>
            <a:fillRect/>
          </a:stretch>
        </p:blipFill>
        <p:spPr>
          <a:xfrm>
            <a:off x="851242" y="3690128"/>
            <a:ext cx="7115233" cy="2139695"/>
          </a:xfrm>
          <a:prstGeom prst="rect">
            <a:avLst/>
          </a:prstGeom>
        </p:spPr>
      </p:pic>
      <p:pic>
        <p:nvPicPr>
          <p:cNvPr id="6" name="Picture 5"/>
          <p:cNvPicPr>
            <a:picLocks noChangeAspect="1"/>
          </p:cNvPicPr>
          <p:nvPr/>
        </p:nvPicPr>
        <p:blipFill>
          <a:blip r:embed="rId4"/>
          <a:stretch>
            <a:fillRect/>
          </a:stretch>
        </p:blipFill>
        <p:spPr>
          <a:xfrm>
            <a:off x="794884" y="1445100"/>
            <a:ext cx="9944956" cy="1637798"/>
          </a:xfrm>
          <a:prstGeom prst="rect">
            <a:avLst/>
          </a:prstGeom>
        </p:spPr>
      </p:pic>
      <p:sp>
        <p:nvSpPr>
          <p:cNvPr id="4" name="Rectangle 1"/>
          <p:cNvSpPr>
            <a:spLocks noChangeArrowheads="1"/>
          </p:cNvSpPr>
          <p:nvPr/>
        </p:nvSpPr>
        <p:spPr bwMode="auto">
          <a:xfrm>
            <a:off x="8441758" y="5247641"/>
            <a:ext cx="3342411" cy="582182"/>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US" sz="1600" dirty="0">
                <a:solidFill>
                  <a:srgbClr val="C00000"/>
                </a:solidFill>
              </a:rPr>
              <a:t>So we set UCSRC as </a:t>
            </a:r>
            <a:r>
              <a:rPr lang="en-US" sz="1600" dirty="0" smtClean="0">
                <a:solidFill>
                  <a:srgbClr val="C00000"/>
                </a:solidFill>
              </a:rPr>
              <a:t>follows:</a:t>
            </a:r>
            <a:endParaRPr kumimoji="0" lang="en-US" sz="1600" b="0" i="0" u="none" strike="noStrike" cap="none" normalizeH="0" baseline="0" dirty="0" smtClean="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C00000"/>
                </a:solidFill>
                <a:effectLst/>
              </a:rPr>
              <a:t>UCSRC=(1&lt;&lt;URSEL)|(3&lt;&lt;UCSZ0); </a:t>
            </a:r>
          </a:p>
        </p:txBody>
      </p:sp>
    </p:spTree>
    <p:extLst>
      <p:ext uri="{BB962C8B-B14F-4D97-AF65-F5344CB8AC3E}">
        <p14:creationId xmlns:p14="http://schemas.microsoft.com/office/powerpoint/2010/main" val="42243256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2" name="Rectangle 1"/>
          <p:cNvSpPr/>
          <p:nvPr/>
        </p:nvSpPr>
        <p:spPr>
          <a:xfrm>
            <a:off x="108081" y="1447800"/>
            <a:ext cx="11938146" cy="1200329"/>
          </a:xfrm>
          <a:prstGeom prst="rect">
            <a:avLst/>
          </a:prstGeom>
        </p:spPr>
        <p:txBody>
          <a:bodyPr wrap="square">
            <a:spAutoFit/>
          </a:bodyPr>
          <a:lstStyle/>
          <a:p>
            <a:r>
              <a:rPr lang="en-US" b="1" dirty="0">
                <a:solidFill>
                  <a:srgbClr val="34495E"/>
                </a:solidFill>
                <a:latin typeface="ABeeZee"/>
              </a:rPr>
              <a:t>UBRR: USART Baud Rate Register</a:t>
            </a:r>
            <a:r>
              <a:rPr lang="en-US" b="1" dirty="0" smtClean="0">
                <a:solidFill>
                  <a:srgbClr val="34495E"/>
                </a:solidFill>
                <a:latin typeface="ABeeZee"/>
              </a:rPr>
              <a:t>:</a:t>
            </a:r>
          </a:p>
          <a:p>
            <a:r>
              <a:rPr lang="en-US" dirty="0"/>
              <a:t>This is the USART Baud rate register, it is 16BIT wide so </a:t>
            </a:r>
            <a:r>
              <a:rPr lang="en-US" b="1" dirty="0"/>
              <a:t>UBRRH</a:t>
            </a:r>
            <a:r>
              <a:rPr lang="en-US" dirty="0"/>
              <a:t> is the High Byte and</a:t>
            </a:r>
            <a:r>
              <a:rPr lang="en-US" b="1" dirty="0"/>
              <a:t> UBRRL</a:t>
            </a:r>
            <a:r>
              <a:rPr lang="en-US" dirty="0"/>
              <a:t> is Low byte. But as we are using C language it is directly available as UBRR and compiler manages the 16BIT access. This register is used by the USART to generate the data transmission at specified speed (say 9600Bps). </a:t>
            </a:r>
            <a:r>
              <a:rPr lang="en-US" dirty="0" smtClean="0"/>
              <a:t>UBRR </a:t>
            </a:r>
            <a:r>
              <a:rPr lang="en-US" dirty="0"/>
              <a:t>value is calculated according to following formula.</a:t>
            </a:r>
            <a:endParaRPr lang="en-US" dirty="0"/>
          </a:p>
        </p:txBody>
      </p:sp>
      <p:pic>
        <p:nvPicPr>
          <p:cNvPr id="6" name="Picture 5"/>
          <p:cNvPicPr>
            <a:picLocks noChangeAspect="1"/>
          </p:cNvPicPr>
          <p:nvPr/>
        </p:nvPicPr>
        <p:blipFill>
          <a:blip r:embed="rId3"/>
          <a:stretch>
            <a:fillRect/>
          </a:stretch>
        </p:blipFill>
        <p:spPr>
          <a:xfrm>
            <a:off x="3700048" y="2691544"/>
            <a:ext cx="3705225" cy="638175"/>
          </a:xfrm>
          <a:prstGeom prst="rect">
            <a:avLst/>
          </a:prstGeom>
        </p:spPr>
      </p:pic>
      <p:sp>
        <p:nvSpPr>
          <p:cNvPr id="7" name="Rectangle 6"/>
          <p:cNvSpPr/>
          <p:nvPr/>
        </p:nvSpPr>
        <p:spPr>
          <a:xfrm>
            <a:off x="108081" y="3373134"/>
            <a:ext cx="9687967" cy="707886"/>
          </a:xfrm>
          <a:prstGeom prst="rect">
            <a:avLst/>
          </a:prstGeom>
        </p:spPr>
        <p:txBody>
          <a:bodyPr wrap="square">
            <a:spAutoFit/>
          </a:bodyPr>
          <a:lstStyle/>
          <a:p>
            <a:r>
              <a:rPr lang="en-US" dirty="0" smtClean="0">
                <a:solidFill>
                  <a:srgbClr val="34495E"/>
                </a:solidFill>
                <a:latin typeface="ABeeZee"/>
              </a:rPr>
              <a:t>Where System Clock or </a:t>
            </a:r>
            <a:r>
              <a:rPr lang="en-US" sz="2200" dirty="0" err="1" smtClean="0">
                <a:solidFill>
                  <a:srgbClr val="34495E"/>
                </a:solidFill>
                <a:latin typeface="ABeeZee"/>
              </a:rPr>
              <a:t>f</a:t>
            </a:r>
            <a:r>
              <a:rPr lang="en-US" sz="1200" dirty="0" err="1" smtClean="0">
                <a:solidFill>
                  <a:srgbClr val="34495E"/>
                </a:solidFill>
                <a:latin typeface="ABeeZee"/>
              </a:rPr>
              <a:t>osc</a:t>
            </a:r>
            <a:r>
              <a:rPr lang="en-US" dirty="0" smtClean="0">
                <a:solidFill>
                  <a:srgbClr val="34495E"/>
                </a:solidFill>
                <a:latin typeface="ABeeZee"/>
              </a:rPr>
              <a:t> is CPU frequency say 16MHz or 8MHZ or 1MHZ</a:t>
            </a:r>
          </a:p>
          <a:p>
            <a:r>
              <a:rPr lang="en-US" dirty="0" smtClean="0">
                <a:solidFill>
                  <a:srgbClr val="34495E"/>
                </a:solidFill>
                <a:latin typeface="ABeeZee"/>
              </a:rPr>
              <a:t>Baud </a:t>
            </a:r>
            <a:r>
              <a:rPr lang="en-US" dirty="0">
                <a:solidFill>
                  <a:srgbClr val="34495E"/>
                </a:solidFill>
                <a:latin typeface="ABeeZee"/>
              </a:rPr>
              <a:t>Rate is the required communication speed say </a:t>
            </a:r>
            <a:r>
              <a:rPr lang="en-US" dirty="0" smtClean="0">
                <a:solidFill>
                  <a:srgbClr val="34495E"/>
                </a:solidFill>
                <a:latin typeface="ABeeZee"/>
              </a:rPr>
              <a:t>9600, 4800</a:t>
            </a:r>
            <a:endParaRPr lang="en-US" b="0" i="0" dirty="0">
              <a:solidFill>
                <a:srgbClr val="34495E"/>
              </a:solidFill>
              <a:effectLst/>
              <a:latin typeface="ABeeZee"/>
            </a:endParaRPr>
          </a:p>
        </p:txBody>
      </p:sp>
    </p:spTree>
    <p:extLst>
      <p:ext uri="{BB962C8B-B14F-4D97-AF65-F5344CB8AC3E}">
        <p14:creationId xmlns:p14="http://schemas.microsoft.com/office/powerpoint/2010/main" val="168453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2" name="TextBox 1"/>
          <p:cNvSpPr txBox="1"/>
          <p:nvPr/>
        </p:nvSpPr>
        <p:spPr>
          <a:xfrm>
            <a:off x="315080" y="1785256"/>
            <a:ext cx="5577720" cy="2308324"/>
          </a:xfrm>
          <a:prstGeom prst="rect">
            <a:avLst/>
          </a:prstGeom>
          <a:noFill/>
        </p:spPr>
        <p:txBody>
          <a:bodyPr wrap="square" rtlCol="0">
            <a:spAutoFit/>
          </a:bodyPr>
          <a:lstStyle/>
          <a:p>
            <a:r>
              <a:rPr lang="en-US" dirty="0" smtClean="0">
                <a:solidFill>
                  <a:srgbClr val="7030A0"/>
                </a:solidFill>
              </a:rPr>
              <a:t>Initializing USART:</a:t>
            </a:r>
          </a:p>
          <a:p>
            <a:pPr marL="342900" indent="-342900">
              <a:buAutoNum type="arabicPeriod"/>
            </a:pPr>
            <a:r>
              <a:rPr lang="en-US" dirty="0" smtClean="0"/>
              <a:t>Setting the BAUD rate                                   </a:t>
            </a:r>
            <a:r>
              <a:rPr lang="en-US" dirty="0" smtClean="0">
                <a:solidFill>
                  <a:srgbClr val="FF0000"/>
                </a:solidFill>
              </a:rPr>
              <a:t>// UBRR</a:t>
            </a:r>
          </a:p>
          <a:p>
            <a:pPr marL="342900" indent="-342900">
              <a:buAutoNum type="arabicPeriod"/>
            </a:pPr>
            <a:r>
              <a:rPr lang="en-US" dirty="0" smtClean="0"/>
              <a:t>Setting Data Size                                           </a:t>
            </a:r>
            <a:r>
              <a:rPr lang="en-US" dirty="0" smtClean="0">
                <a:solidFill>
                  <a:srgbClr val="FF0000"/>
                </a:solidFill>
              </a:rPr>
              <a:t>//UCSRC</a:t>
            </a:r>
          </a:p>
          <a:p>
            <a:pPr marL="342900" indent="-342900">
              <a:buAutoNum type="arabicPeriod"/>
            </a:pPr>
            <a:r>
              <a:rPr lang="en-US" dirty="0" smtClean="0"/>
              <a:t>Setting Parity bit and number of stop bits    </a:t>
            </a:r>
            <a:r>
              <a:rPr lang="en-US" dirty="0" smtClean="0">
                <a:solidFill>
                  <a:srgbClr val="FF0000"/>
                </a:solidFill>
              </a:rPr>
              <a:t>//</a:t>
            </a:r>
            <a:r>
              <a:rPr lang="en-US" dirty="0">
                <a:solidFill>
                  <a:srgbClr val="FF0000"/>
                </a:solidFill>
              </a:rPr>
              <a:t>UCSRC</a:t>
            </a:r>
            <a:r>
              <a:rPr lang="en-US" dirty="0" smtClean="0"/>
              <a:t> </a:t>
            </a:r>
          </a:p>
          <a:p>
            <a:pPr marL="342900" indent="-342900">
              <a:buAutoNum type="arabicPeriod"/>
            </a:pPr>
            <a:r>
              <a:rPr lang="en-US" dirty="0" smtClean="0"/>
              <a:t>Enable Reception and Transmission             </a:t>
            </a:r>
            <a:r>
              <a:rPr lang="en-US" dirty="0" smtClean="0">
                <a:solidFill>
                  <a:srgbClr val="FF0000"/>
                </a:solidFill>
              </a:rPr>
              <a:t>//UCSRB</a:t>
            </a:r>
          </a:p>
          <a:p>
            <a:endParaRPr lang="en-US" dirty="0" smtClean="0"/>
          </a:p>
          <a:p>
            <a:endParaRPr lang="en-US" dirty="0">
              <a:solidFill>
                <a:srgbClr val="C00000"/>
              </a:solidFill>
            </a:endParaRPr>
          </a:p>
          <a:p>
            <a:r>
              <a:rPr lang="en-US" dirty="0" smtClean="0">
                <a:solidFill>
                  <a:srgbClr val="7030A0"/>
                </a:solidFill>
              </a:rPr>
              <a:t>Writing(</a:t>
            </a:r>
            <a:r>
              <a:rPr lang="en-US" dirty="0" err="1" smtClean="0">
                <a:solidFill>
                  <a:srgbClr val="7030A0"/>
                </a:solidFill>
              </a:rPr>
              <a:t>Tx</a:t>
            </a:r>
            <a:r>
              <a:rPr lang="en-US" dirty="0" smtClean="0">
                <a:solidFill>
                  <a:srgbClr val="7030A0"/>
                </a:solidFill>
              </a:rPr>
              <a:t>) or Reading(Rx) Data</a:t>
            </a:r>
            <a:r>
              <a:rPr lang="en-US" dirty="0" smtClean="0">
                <a:solidFill>
                  <a:srgbClr val="C00000"/>
                </a:solidFill>
              </a:rPr>
              <a:t>             //UDR, UCSRA</a:t>
            </a:r>
            <a:endParaRPr lang="en-US" dirty="0">
              <a:solidFill>
                <a:srgbClr val="C00000"/>
              </a:solidFill>
            </a:endParaRPr>
          </a:p>
        </p:txBody>
      </p:sp>
      <p:pic>
        <p:nvPicPr>
          <p:cNvPr id="3" name="Picture 2"/>
          <p:cNvPicPr>
            <a:picLocks noChangeAspect="1"/>
          </p:cNvPicPr>
          <p:nvPr/>
        </p:nvPicPr>
        <p:blipFill>
          <a:blip r:embed="rId3"/>
          <a:stretch>
            <a:fillRect/>
          </a:stretch>
        </p:blipFill>
        <p:spPr>
          <a:xfrm>
            <a:off x="5892800" y="1785256"/>
            <a:ext cx="6299199" cy="3267075"/>
          </a:xfrm>
          <a:prstGeom prst="rect">
            <a:avLst/>
          </a:prstGeom>
        </p:spPr>
      </p:pic>
    </p:spTree>
    <p:extLst>
      <p:ext uri="{BB962C8B-B14F-4D97-AF65-F5344CB8AC3E}">
        <p14:creationId xmlns:p14="http://schemas.microsoft.com/office/powerpoint/2010/main" val="6002397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Tree>
    <p:extLst>
      <p:ext uri="{BB962C8B-B14F-4D97-AF65-F5344CB8AC3E}">
        <p14:creationId xmlns:p14="http://schemas.microsoft.com/office/powerpoint/2010/main" val="32451975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Tree>
    <p:extLst>
      <p:ext uri="{BB962C8B-B14F-4D97-AF65-F5344CB8AC3E}">
        <p14:creationId xmlns:p14="http://schemas.microsoft.com/office/powerpoint/2010/main" val="27374993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3219718" y="257577"/>
            <a:ext cx="6762482" cy="1190223"/>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rgbClr val="00B050"/>
                </a:solidFill>
                <a:latin typeface="Times New Roman" panose="02020603050405020304" pitchFamily="18" charset="0"/>
                <a:cs typeface="Times New Roman" panose="02020603050405020304" pitchFamily="18" charset="0"/>
              </a:rPr>
              <a:t>Serial Communication</a:t>
            </a:r>
            <a:endParaRPr lang="en-US" dirty="0" smtClean="0"/>
          </a:p>
        </p:txBody>
      </p:sp>
      <p:sp>
        <p:nvSpPr>
          <p:cNvPr id="2" name="Rectangle 1"/>
          <p:cNvSpPr/>
          <p:nvPr/>
        </p:nvSpPr>
        <p:spPr bwMode="auto">
          <a:xfrm>
            <a:off x="8999649" y="1447800"/>
            <a:ext cx="1965102" cy="4198257"/>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pPr>
            <a:r>
              <a:rPr kumimoji="0" lang="en-US" sz="2000" b="0" i="0" u="none" strike="noStrike" cap="none" normalizeH="0" baseline="0" dirty="0" smtClean="0">
                <a:ln>
                  <a:noFill/>
                </a:ln>
                <a:solidFill>
                  <a:srgbClr val="FF0000"/>
                </a:solidFill>
                <a:effectLst/>
                <a:latin typeface="Times New Roman" pitchFamily="80" charset="0"/>
                <a:ea typeface="MS Gothic" charset="-128"/>
              </a:rPr>
              <a:t>MCU-1</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pPr>
            <a:r>
              <a:rPr lang="en-US" sz="2000" dirty="0" smtClean="0">
                <a:solidFill>
                  <a:srgbClr val="FF0000"/>
                </a:solidFill>
                <a:latin typeface="Times New Roman" pitchFamily="80" charset="0"/>
                <a:ea typeface="MS Gothic" charset="-128"/>
              </a:rPr>
              <a:t>Speaker</a:t>
            </a:r>
            <a:endParaRPr kumimoji="0" lang="en-US" sz="2000" b="0" i="0" u="none" strike="noStrike" cap="none" normalizeH="0" baseline="0" dirty="0" smtClean="0">
              <a:ln>
                <a:noFill/>
              </a:ln>
              <a:solidFill>
                <a:srgbClr val="FF0000"/>
              </a:solidFill>
              <a:effectLst/>
              <a:latin typeface="Times New Roman" pitchFamily="80" charset="0"/>
              <a:ea typeface="MS Gothic" charset="-128"/>
            </a:endParaRPr>
          </a:p>
        </p:txBody>
      </p:sp>
      <p:sp>
        <p:nvSpPr>
          <p:cNvPr id="3" name="TextBox 2"/>
          <p:cNvSpPr txBox="1"/>
          <p:nvPr/>
        </p:nvSpPr>
        <p:spPr>
          <a:xfrm>
            <a:off x="8926133" y="3363352"/>
            <a:ext cx="1056067" cy="323165"/>
          </a:xfrm>
          <a:prstGeom prst="rect">
            <a:avLst/>
          </a:prstGeom>
          <a:noFill/>
        </p:spPr>
        <p:txBody>
          <a:bodyPr wrap="square" rtlCol="0">
            <a:spAutoFit/>
          </a:bodyPr>
          <a:lstStyle/>
          <a:p>
            <a:r>
              <a:rPr lang="en-US" sz="1500" dirty="0" err="1" smtClean="0">
                <a:solidFill>
                  <a:srgbClr val="FF0000"/>
                </a:solidFill>
              </a:rPr>
              <a:t>Tx</a:t>
            </a:r>
            <a:r>
              <a:rPr lang="en-US" sz="1500" dirty="0" smtClean="0">
                <a:solidFill>
                  <a:srgbClr val="FF0000"/>
                </a:solidFill>
              </a:rPr>
              <a:t> / Mouth</a:t>
            </a:r>
          </a:p>
        </p:txBody>
      </p:sp>
      <p:pic>
        <p:nvPicPr>
          <p:cNvPr id="6" name="Picture 5"/>
          <p:cNvPicPr>
            <a:picLocks noChangeAspect="1"/>
          </p:cNvPicPr>
          <p:nvPr/>
        </p:nvPicPr>
        <p:blipFill>
          <a:blip r:embed="rId3"/>
          <a:stretch>
            <a:fillRect/>
          </a:stretch>
        </p:blipFill>
        <p:spPr>
          <a:xfrm>
            <a:off x="7918428" y="2975021"/>
            <a:ext cx="1081221" cy="1160290"/>
          </a:xfrm>
          <a:prstGeom prst="rect">
            <a:avLst/>
          </a:prstGeom>
        </p:spPr>
      </p:pic>
      <p:sp>
        <p:nvSpPr>
          <p:cNvPr id="8" name="Rectangle 7"/>
          <p:cNvSpPr/>
          <p:nvPr/>
        </p:nvSpPr>
        <p:spPr bwMode="auto">
          <a:xfrm>
            <a:off x="986843" y="1447800"/>
            <a:ext cx="1965102" cy="4198257"/>
          </a:xfrm>
          <a:prstGeom prst="rect">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pPr>
            <a:r>
              <a:rPr kumimoji="0" lang="en-US" sz="2000" b="0" i="0" u="none" strike="noStrike" cap="none" normalizeH="0" baseline="0" dirty="0" smtClean="0">
                <a:ln>
                  <a:noFill/>
                </a:ln>
                <a:solidFill>
                  <a:srgbClr val="FF0000"/>
                </a:solidFill>
                <a:effectLst/>
                <a:latin typeface="Times New Roman" pitchFamily="80" charset="0"/>
                <a:ea typeface="MS Gothic" charset="-128"/>
              </a:rPr>
              <a:t>MCU-2</a:t>
            </a:r>
          </a:p>
          <a:p>
            <a:pPr marL="0" marR="0" indent="0" algn="ctr"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pPr>
            <a:r>
              <a:rPr lang="en-US" sz="2000" dirty="0" smtClean="0">
                <a:solidFill>
                  <a:srgbClr val="FF0000"/>
                </a:solidFill>
                <a:latin typeface="Times New Roman" pitchFamily="80" charset="0"/>
                <a:ea typeface="MS Gothic" charset="-128"/>
              </a:rPr>
              <a:t>Speaker</a:t>
            </a:r>
            <a:endParaRPr kumimoji="0" lang="en-US" sz="2000" b="0" i="0" u="none" strike="noStrike" cap="none" normalizeH="0" baseline="0" dirty="0" smtClean="0">
              <a:ln>
                <a:noFill/>
              </a:ln>
              <a:solidFill>
                <a:srgbClr val="FF0000"/>
              </a:solidFill>
              <a:effectLst/>
              <a:latin typeface="Times New Roman" pitchFamily="80" charset="0"/>
              <a:ea typeface="MS Gothic" charset="-128"/>
            </a:endParaRPr>
          </a:p>
        </p:txBody>
      </p:sp>
      <p:pic>
        <p:nvPicPr>
          <p:cNvPr id="7" name="Picture 6"/>
          <p:cNvPicPr>
            <a:picLocks noChangeAspect="1"/>
          </p:cNvPicPr>
          <p:nvPr/>
        </p:nvPicPr>
        <p:blipFill>
          <a:blip r:embed="rId4"/>
          <a:stretch>
            <a:fillRect/>
          </a:stretch>
        </p:blipFill>
        <p:spPr>
          <a:xfrm>
            <a:off x="2951945" y="3040420"/>
            <a:ext cx="728864" cy="1120648"/>
          </a:xfrm>
          <a:prstGeom prst="rect">
            <a:avLst/>
          </a:prstGeom>
          <a:scene3d>
            <a:camera prst="orthographicFront">
              <a:rot lat="0" lon="0" rev="0"/>
            </a:camera>
            <a:lightRig rig="threePt" dir="t"/>
          </a:scene3d>
        </p:spPr>
      </p:pic>
      <p:sp>
        <p:nvSpPr>
          <p:cNvPr id="10" name="TextBox 9"/>
          <p:cNvSpPr txBox="1"/>
          <p:nvPr/>
        </p:nvSpPr>
        <p:spPr>
          <a:xfrm>
            <a:off x="2125014" y="3393583"/>
            <a:ext cx="826932" cy="323165"/>
          </a:xfrm>
          <a:prstGeom prst="rect">
            <a:avLst/>
          </a:prstGeom>
          <a:noFill/>
        </p:spPr>
        <p:txBody>
          <a:bodyPr wrap="square" rtlCol="0">
            <a:spAutoFit/>
          </a:bodyPr>
          <a:lstStyle/>
          <a:p>
            <a:r>
              <a:rPr lang="en-US" sz="1500" dirty="0" smtClean="0">
                <a:solidFill>
                  <a:srgbClr val="FF0000"/>
                </a:solidFill>
              </a:rPr>
              <a:t>Rx / Ear</a:t>
            </a:r>
          </a:p>
        </p:txBody>
      </p:sp>
      <p:sp>
        <p:nvSpPr>
          <p:cNvPr id="11" name="Left Arrow 10"/>
          <p:cNvSpPr/>
          <p:nvPr/>
        </p:nvSpPr>
        <p:spPr bwMode="auto">
          <a:xfrm>
            <a:off x="3719806" y="3413910"/>
            <a:ext cx="4262773" cy="373667"/>
          </a:xfrm>
          <a:prstGeom prst="lef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pPr>
            <a:endParaRPr kumimoji="0" lang="en-US" sz="2400" b="0" i="0" u="none" strike="noStrike" cap="none" normalizeH="0" baseline="0" smtClean="0">
              <a:ln>
                <a:noFill/>
              </a:ln>
              <a:solidFill>
                <a:schemeClr val="bg1"/>
              </a:solidFill>
              <a:effectLst/>
              <a:latin typeface="Times New Roman" pitchFamily="80" charset="0"/>
              <a:ea typeface="MS Gothic" charset="-128"/>
            </a:endParaRPr>
          </a:p>
        </p:txBody>
      </p:sp>
      <p:pic>
        <p:nvPicPr>
          <p:cNvPr id="17" name="Picture 16"/>
          <p:cNvPicPr>
            <a:picLocks noChangeAspect="1"/>
          </p:cNvPicPr>
          <p:nvPr/>
        </p:nvPicPr>
        <p:blipFill>
          <a:blip r:embed="rId4"/>
          <a:stretch>
            <a:fillRect/>
          </a:stretch>
        </p:blipFill>
        <p:spPr>
          <a:xfrm>
            <a:off x="8263887" y="4398597"/>
            <a:ext cx="728864" cy="1120648"/>
          </a:xfrm>
          <a:prstGeom prst="rect">
            <a:avLst/>
          </a:prstGeom>
          <a:scene3d>
            <a:camera prst="orthographicFront">
              <a:rot lat="0" lon="11399976" rev="0"/>
            </a:camera>
            <a:lightRig rig="threePt" dir="t"/>
          </a:scene3d>
        </p:spPr>
      </p:pic>
      <p:pic>
        <p:nvPicPr>
          <p:cNvPr id="18" name="Picture 17"/>
          <p:cNvPicPr>
            <a:picLocks noChangeAspect="1"/>
          </p:cNvPicPr>
          <p:nvPr/>
        </p:nvPicPr>
        <p:blipFill>
          <a:blip r:embed="rId3"/>
          <a:stretch>
            <a:fillRect/>
          </a:stretch>
        </p:blipFill>
        <p:spPr>
          <a:xfrm>
            <a:off x="2951946" y="4493998"/>
            <a:ext cx="1017070" cy="1025247"/>
          </a:xfrm>
          <a:prstGeom prst="rect">
            <a:avLst/>
          </a:prstGeom>
          <a:scene3d>
            <a:camera prst="orthographicFront">
              <a:rot lat="0" lon="11399976" rev="0"/>
            </a:camera>
            <a:lightRig rig="threePt" dir="t"/>
          </a:scene3d>
        </p:spPr>
      </p:pic>
      <p:sp>
        <p:nvSpPr>
          <p:cNvPr id="19" name="Left Arrow 18"/>
          <p:cNvSpPr/>
          <p:nvPr/>
        </p:nvSpPr>
        <p:spPr bwMode="auto">
          <a:xfrm rot="10800000">
            <a:off x="3975914" y="4831155"/>
            <a:ext cx="4113055" cy="373667"/>
          </a:xfrm>
          <a:prstGeom prst="lef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pPr>
            <a:endParaRPr kumimoji="0" lang="en-US" sz="2400" b="0" i="0" u="none" strike="noStrike" cap="none" normalizeH="0" baseline="0" smtClean="0">
              <a:ln>
                <a:noFill/>
              </a:ln>
              <a:solidFill>
                <a:schemeClr val="bg1"/>
              </a:solidFill>
              <a:effectLst/>
              <a:latin typeface="Times New Roman" pitchFamily="80" charset="0"/>
              <a:ea typeface="MS Gothic" charset="-128"/>
            </a:endParaRPr>
          </a:p>
        </p:txBody>
      </p:sp>
      <p:sp>
        <p:nvSpPr>
          <p:cNvPr id="21" name="TextBox 20"/>
          <p:cNvSpPr txBox="1"/>
          <p:nvPr/>
        </p:nvSpPr>
        <p:spPr>
          <a:xfrm>
            <a:off x="1892430" y="4797338"/>
            <a:ext cx="1056067" cy="323165"/>
          </a:xfrm>
          <a:prstGeom prst="rect">
            <a:avLst/>
          </a:prstGeom>
          <a:noFill/>
        </p:spPr>
        <p:txBody>
          <a:bodyPr wrap="square" rtlCol="0">
            <a:spAutoFit/>
          </a:bodyPr>
          <a:lstStyle/>
          <a:p>
            <a:r>
              <a:rPr lang="en-US" sz="1500" dirty="0" err="1" smtClean="0">
                <a:solidFill>
                  <a:srgbClr val="FF0000"/>
                </a:solidFill>
              </a:rPr>
              <a:t>Tx</a:t>
            </a:r>
            <a:r>
              <a:rPr lang="en-US" sz="1500" dirty="0" smtClean="0">
                <a:solidFill>
                  <a:srgbClr val="FF0000"/>
                </a:solidFill>
              </a:rPr>
              <a:t> / Mouth</a:t>
            </a:r>
          </a:p>
        </p:txBody>
      </p:sp>
      <p:sp>
        <p:nvSpPr>
          <p:cNvPr id="22" name="TextBox 21"/>
          <p:cNvSpPr txBox="1"/>
          <p:nvPr/>
        </p:nvSpPr>
        <p:spPr>
          <a:xfrm>
            <a:off x="9106039" y="4715157"/>
            <a:ext cx="826932" cy="323165"/>
          </a:xfrm>
          <a:prstGeom prst="rect">
            <a:avLst/>
          </a:prstGeom>
          <a:noFill/>
        </p:spPr>
        <p:txBody>
          <a:bodyPr wrap="square" rtlCol="0">
            <a:spAutoFit/>
          </a:bodyPr>
          <a:lstStyle/>
          <a:p>
            <a:r>
              <a:rPr lang="en-US" sz="1500" dirty="0" smtClean="0">
                <a:solidFill>
                  <a:srgbClr val="FF0000"/>
                </a:solidFill>
              </a:rPr>
              <a:t>Rx / Ear</a:t>
            </a:r>
          </a:p>
        </p:txBody>
      </p:sp>
      <p:sp>
        <p:nvSpPr>
          <p:cNvPr id="16" name="TextBox 15"/>
          <p:cNvSpPr txBox="1"/>
          <p:nvPr/>
        </p:nvSpPr>
        <p:spPr>
          <a:xfrm>
            <a:off x="5520121" y="3600743"/>
            <a:ext cx="1024639" cy="369332"/>
          </a:xfrm>
          <a:prstGeom prst="rect">
            <a:avLst/>
          </a:prstGeom>
          <a:noFill/>
        </p:spPr>
        <p:txBody>
          <a:bodyPr wrap="none" rtlCol="0">
            <a:spAutoFit/>
          </a:bodyPr>
          <a:lstStyle/>
          <a:p>
            <a:r>
              <a:rPr lang="en-US" dirty="0" smtClean="0"/>
              <a:t>Data line</a:t>
            </a:r>
            <a:endParaRPr lang="en-US" dirty="0"/>
          </a:p>
        </p:txBody>
      </p:sp>
      <p:sp>
        <p:nvSpPr>
          <p:cNvPr id="25" name="TextBox 24"/>
          <p:cNvSpPr txBox="1"/>
          <p:nvPr/>
        </p:nvSpPr>
        <p:spPr>
          <a:xfrm>
            <a:off x="5498354" y="4585703"/>
            <a:ext cx="1024639" cy="369332"/>
          </a:xfrm>
          <a:prstGeom prst="rect">
            <a:avLst/>
          </a:prstGeom>
          <a:noFill/>
        </p:spPr>
        <p:txBody>
          <a:bodyPr wrap="none" rtlCol="0">
            <a:spAutoFit/>
          </a:bodyPr>
          <a:lstStyle/>
          <a:p>
            <a:r>
              <a:rPr lang="en-US" dirty="0" smtClean="0"/>
              <a:t>Data line</a:t>
            </a:r>
            <a:endParaRPr lang="en-US" dirty="0"/>
          </a:p>
        </p:txBody>
      </p:sp>
    </p:spTree>
    <p:extLst>
      <p:ext uri="{BB962C8B-B14F-4D97-AF65-F5344CB8AC3E}">
        <p14:creationId xmlns:p14="http://schemas.microsoft.com/office/powerpoint/2010/main" val="130430747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2" name="Rectangle 1"/>
          <p:cNvSpPr/>
          <p:nvPr/>
        </p:nvSpPr>
        <p:spPr>
          <a:xfrm>
            <a:off x="798490" y="1648496"/>
            <a:ext cx="10522040" cy="1477328"/>
          </a:xfrm>
          <a:prstGeom prst="rect">
            <a:avLst/>
          </a:prstGeom>
        </p:spPr>
        <p:txBody>
          <a:bodyPr wrap="square">
            <a:spAutoFit/>
          </a:bodyPr>
          <a:lstStyle/>
          <a:p>
            <a:r>
              <a:rPr lang="en-US" dirty="0">
                <a:solidFill>
                  <a:srgbClr val="00B050"/>
                </a:solidFill>
                <a:latin typeface="Roboto"/>
              </a:rPr>
              <a:t>Introduction</a:t>
            </a:r>
          </a:p>
          <a:p>
            <a:r>
              <a:rPr lang="en-US" dirty="0">
                <a:solidFill>
                  <a:srgbClr val="333333"/>
                </a:solidFill>
                <a:latin typeface="Roboto"/>
              </a:rPr>
              <a:t>AVR </a:t>
            </a:r>
            <a:r>
              <a:rPr lang="en-US" dirty="0" err="1">
                <a:solidFill>
                  <a:srgbClr val="333333"/>
                </a:solidFill>
                <a:latin typeface="Roboto"/>
              </a:rPr>
              <a:t>ATmega</a:t>
            </a:r>
            <a:r>
              <a:rPr lang="en-US" dirty="0">
                <a:solidFill>
                  <a:srgbClr val="333333"/>
                </a:solidFill>
                <a:latin typeface="Roboto"/>
              </a:rPr>
              <a:t> has flexible USART, which can be used for serial communication with other devices like computer, serial GSM, GPS modules etc</a:t>
            </a:r>
            <a:r>
              <a:rPr lang="en-US" dirty="0" smtClean="0">
                <a:solidFill>
                  <a:srgbClr val="333333"/>
                </a:solidFill>
                <a:latin typeface="Roboto"/>
              </a:rPr>
              <a:t>.</a:t>
            </a:r>
          </a:p>
          <a:p>
            <a:endParaRPr lang="en-US" dirty="0">
              <a:solidFill>
                <a:srgbClr val="333333"/>
              </a:solidFill>
              <a:latin typeface="Roboto"/>
            </a:endParaRPr>
          </a:p>
          <a:p>
            <a:r>
              <a:rPr lang="en-US" dirty="0">
                <a:solidFill>
                  <a:srgbClr val="333333"/>
                </a:solidFill>
                <a:latin typeface="Roboto"/>
              </a:rPr>
              <a:t>Before beginning with AVR USART, we will walk though basics of serial communication.</a:t>
            </a:r>
            <a:endParaRPr lang="en-US" b="0" i="0" dirty="0">
              <a:solidFill>
                <a:srgbClr val="333333"/>
              </a:solidFill>
              <a:effectLst/>
              <a:latin typeface="Roboto"/>
            </a:endParaRPr>
          </a:p>
        </p:txBody>
      </p:sp>
    </p:spTree>
    <p:extLst>
      <p:ext uri="{BB962C8B-B14F-4D97-AF65-F5344CB8AC3E}">
        <p14:creationId xmlns:p14="http://schemas.microsoft.com/office/powerpoint/2010/main" val="16299043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2" name="Rectangle 1"/>
          <p:cNvSpPr/>
          <p:nvPr/>
        </p:nvSpPr>
        <p:spPr>
          <a:xfrm>
            <a:off x="128789" y="1571223"/>
            <a:ext cx="11590986" cy="923330"/>
          </a:xfrm>
          <a:prstGeom prst="rect">
            <a:avLst/>
          </a:prstGeom>
        </p:spPr>
        <p:txBody>
          <a:bodyPr wrap="square">
            <a:spAutoFit/>
          </a:bodyPr>
          <a:lstStyle/>
          <a:p>
            <a:r>
              <a:rPr lang="en-US" dirty="0">
                <a:solidFill>
                  <a:srgbClr val="333333"/>
                </a:solidFill>
                <a:latin typeface="Roboto"/>
              </a:rPr>
              <a:t>Serial data </a:t>
            </a:r>
            <a:r>
              <a:rPr lang="en-US" dirty="0" smtClean="0">
                <a:solidFill>
                  <a:srgbClr val="333333"/>
                </a:solidFill>
                <a:latin typeface="Roboto"/>
              </a:rPr>
              <a:t>framing:</a:t>
            </a:r>
            <a:endParaRPr lang="en-US" dirty="0">
              <a:solidFill>
                <a:srgbClr val="333333"/>
              </a:solidFill>
              <a:latin typeface="Roboto"/>
            </a:endParaRPr>
          </a:p>
          <a:p>
            <a:r>
              <a:rPr lang="en-US" dirty="0">
                <a:solidFill>
                  <a:srgbClr val="333333"/>
                </a:solidFill>
                <a:latin typeface="Roboto"/>
              </a:rPr>
              <a:t>While sending/receiving data, some bits are added for the purpose of knowing beginning/ending of data </a:t>
            </a:r>
            <a:r>
              <a:rPr lang="en-US" dirty="0" smtClean="0">
                <a:solidFill>
                  <a:srgbClr val="333333"/>
                </a:solidFill>
                <a:latin typeface="Roboto"/>
              </a:rPr>
              <a:t>etc. commonly </a:t>
            </a:r>
            <a:r>
              <a:rPr lang="en-US" dirty="0">
                <a:solidFill>
                  <a:srgbClr val="333333"/>
                </a:solidFill>
                <a:latin typeface="Roboto"/>
              </a:rPr>
              <a:t>used structure is: 8 data bits, 1 start bit (logic 0) and 1 stop bit (logic 1), as shown:</a:t>
            </a:r>
            <a:endParaRPr lang="en-US" b="0" i="0" dirty="0">
              <a:solidFill>
                <a:srgbClr val="333333"/>
              </a:solidFill>
              <a:effectLst/>
              <a:latin typeface="Roboto"/>
            </a:endParaRPr>
          </a:p>
        </p:txBody>
      </p:sp>
      <p:pic>
        <p:nvPicPr>
          <p:cNvPr id="3" name="Picture 2"/>
          <p:cNvPicPr>
            <a:picLocks noChangeAspect="1"/>
          </p:cNvPicPr>
          <p:nvPr/>
        </p:nvPicPr>
        <p:blipFill>
          <a:blip r:embed="rId3"/>
          <a:stretch>
            <a:fillRect/>
          </a:stretch>
        </p:blipFill>
        <p:spPr>
          <a:xfrm>
            <a:off x="2385886" y="2820473"/>
            <a:ext cx="6653868" cy="1795147"/>
          </a:xfrm>
          <a:prstGeom prst="rect">
            <a:avLst/>
          </a:prstGeom>
        </p:spPr>
      </p:pic>
      <p:sp>
        <p:nvSpPr>
          <p:cNvPr id="4" name="Rectangle 3"/>
          <p:cNvSpPr/>
          <p:nvPr/>
        </p:nvSpPr>
        <p:spPr>
          <a:xfrm>
            <a:off x="251197" y="4867036"/>
            <a:ext cx="11681138" cy="369332"/>
          </a:xfrm>
          <a:prstGeom prst="rect">
            <a:avLst/>
          </a:prstGeom>
        </p:spPr>
        <p:txBody>
          <a:bodyPr wrap="square">
            <a:spAutoFit/>
          </a:bodyPr>
          <a:lstStyle/>
          <a:p>
            <a:r>
              <a:rPr lang="en-US" dirty="0">
                <a:solidFill>
                  <a:srgbClr val="333333"/>
                </a:solidFill>
                <a:latin typeface="Roboto"/>
              </a:rPr>
              <a:t>There are also other supported frame formats available in UART, like parity bit, variable data bits (5-9 </a:t>
            </a:r>
            <a:r>
              <a:rPr lang="en-US" dirty="0" smtClean="0">
                <a:solidFill>
                  <a:srgbClr val="333333"/>
                </a:solidFill>
                <a:latin typeface="Roboto"/>
              </a:rPr>
              <a:t>data bits</a:t>
            </a:r>
            <a:r>
              <a:rPr lang="en-US" dirty="0">
                <a:solidFill>
                  <a:srgbClr val="333333"/>
                </a:solidFill>
                <a:latin typeface="Roboto"/>
              </a:rPr>
              <a:t>).</a:t>
            </a:r>
            <a:endParaRPr lang="en-US" dirty="0"/>
          </a:p>
        </p:txBody>
      </p:sp>
    </p:spTree>
    <p:extLst>
      <p:ext uri="{BB962C8B-B14F-4D97-AF65-F5344CB8AC3E}">
        <p14:creationId xmlns:p14="http://schemas.microsoft.com/office/powerpoint/2010/main" val="16689968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2" name="Rectangle 1"/>
          <p:cNvSpPr/>
          <p:nvPr/>
        </p:nvSpPr>
        <p:spPr>
          <a:xfrm>
            <a:off x="186639" y="1544323"/>
            <a:ext cx="11571772" cy="1477328"/>
          </a:xfrm>
          <a:prstGeom prst="rect">
            <a:avLst/>
          </a:prstGeom>
        </p:spPr>
        <p:txBody>
          <a:bodyPr wrap="square">
            <a:spAutoFit/>
          </a:bodyPr>
          <a:lstStyle/>
          <a:p>
            <a:r>
              <a:rPr lang="en-US" b="1" dirty="0">
                <a:solidFill>
                  <a:srgbClr val="333333"/>
                </a:solidFill>
                <a:latin typeface="Roboto"/>
              </a:rPr>
              <a:t>Speed (Baud rate</a:t>
            </a:r>
            <a:r>
              <a:rPr lang="en-US" b="1" dirty="0" smtClean="0">
                <a:solidFill>
                  <a:srgbClr val="333333"/>
                </a:solidFill>
                <a:latin typeface="Roboto"/>
              </a:rPr>
              <a:t>):</a:t>
            </a:r>
          </a:p>
          <a:p>
            <a:r>
              <a:rPr lang="en-US" dirty="0"/>
              <a:t> Baud rate refers to the number of signal or symbol changes that occur per second. A symbol is one of several voltage, frequency, or phase changes</a:t>
            </a:r>
            <a:r>
              <a:rPr lang="en-US" dirty="0" smtClean="0"/>
              <a:t>. In one </a:t>
            </a:r>
            <a:r>
              <a:rPr lang="en-US" dirty="0"/>
              <a:t>symbol </a:t>
            </a:r>
            <a:r>
              <a:rPr lang="en-US" dirty="0" smtClean="0"/>
              <a:t>may contain more than one bit.</a:t>
            </a:r>
          </a:p>
          <a:p>
            <a:endParaRPr lang="en-US" b="1" dirty="0">
              <a:solidFill>
                <a:srgbClr val="333333"/>
              </a:solidFill>
              <a:latin typeface="Roboto"/>
            </a:endParaRPr>
          </a:p>
          <a:p>
            <a:r>
              <a:rPr lang="en-US" b="1" dirty="0" smtClean="0">
                <a:solidFill>
                  <a:srgbClr val="333333"/>
                </a:solidFill>
                <a:latin typeface="Roboto"/>
              </a:rPr>
              <a:t>Bit Rate:</a:t>
            </a:r>
            <a:r>
              <a:rPr lang="en-US" dirty="0"/>
              <a:t> refers to the number of bits—or the amount of data—that are processed over a certain amount of time.</a:t>
            </a:r>
            <a:endParaRPr lang="en-US" b="1" dirty="0" smtClean="0">
              <a:solidFill>
                <a:srgbClr val="333333"/>
              </a:solidFill>
              <a:latin typeface="Roboto"/>
            </a:endParaRPr>
          </a:p>
        </p:txBody>
      </p:sp>
      <p:pic>
        <p:nvPicPr>
          <p:cNvPr id="3" name="Picture 2"/>
          <p:cNvPicPr>
            <a:picLocks noChangeAspect="1"/>
          </p:cNvPicPr>
          <p:nvPr/>
        </p:nvPicPr>
        <p:blipFill>
          <a:blip r:embed="rId3"/>
          <a:stretch>
            <a:fillRect/>
          </a:stretch>
        </p:blipFill>
        <p:spPr>
          <a:xfrm>
            <a:off x="2367357" y="3298649"/>
            <a:ext cx="6919384" cy="2775302"/>
          </a:xfrm>
          <a:prstGeom prst="rect">
            <a:avLst/>
          </a:prstGeom>
        </p:spPr>
      </p:pic>
    </p:spTree>
    <p:extLst>
      <p:ext uri="{BB962C8B-B14F-4D97-AF65-F5344CB8AC3E}">
        <p14:creationId xmlns:p14="http://schemas.microsoft.com/office/powerpoint/2010/main" val="36847617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2" name="Rectangle 1"/>
          <p:cNvSpPr/>
          <p:nvPr/>
        </p:nvSpPr>
        <p:spPr>
          <a:xfrm>
            <a:off x="137922" y="1447800"/>
            <a:ext cx="11706415" cy="600164"/>
          </a:xfrm>
          <a:prstGeom prst="rect">
            <a:avLst/>
          </a:prstGeom>
        </p:spPr>
        <p:txBody>
          <a:bodyPr wrap="square">
            <a:spAutoFit/>
          </a:bodyPr>
          <a:lstStyle/>
          <a:p>
            <a:r>
              <a:rPr lang="en-US" sz="2000" b="1" dirty="0" smtClean="0">
                <a:solidFill>
                  <a:srgbClr val="333333"/>
                </a:solidFill>
              </a:rPr>
              <a:t>Wires and Hardware connection:</a:t>
            </a:r>
          </a:p>
          <a:p>
            <a:pPr algn="just"/>
            <a:r>
              <a:rPr lang="en-US" sz="1300" dirty="0" smtClean="0"/>
              <a:t>Figure below shows the typical connection of a serial device with the MCU. There are basically Transmit(</a:t>
            </a:r>
            <a:r>
              <a:rPr lang="en-US" sz="1300" dirty="0" err="1" smtClean="0"/>
              <a:t>Tx</a:t>
            </a:r>
            <a:r>
              <a:rPr lang="en-US" sz="1300" dirty="0" smtClean="0"/>
              <a:t>) and Receive(Rx) lines and a common ground.</a:t>
            </a:r>
            <a:endParaRPr lang="en-US" sz="1300" b="0" i="0" dirty="0">
              <a:solidFill>
                <a:srgbClr val="333333"/>
              </a:solidFill>
              <a:effectLst/>
            </a:endParaRPr>
          </a:p>
        </p:txBody>
      </p:sp>
      <p:pic>
        <p:nvPicPr>
          <p:cNvPr id="3" name="Picture 2"/>
          <p:cNvPicPr>
            <a:picLocks noChangeAspect="1"/>
          </p:cNvPicPr>
          <p:nvPr/>
        </p:nvPicPr>
        <p:blipFill>
          <a:blip r:embed="rId3"/>
          <a:stretch>
            <a:fillRect/>
          </a:stretch>
        </p:blipFill>
        <p:spPr>
          <a:xfrm>
            <a:off x="6678479" y="2424515"/>
            <a:ext cx="4745082" cy="2754818"/>
          </a:xfrm>
          <a:prstGeom prst="rect">
            <a:avLst/>
          </a:prstGeom>
        </p:spPr>
      </p:pic>
      <p:pic>
        <p:nvPicPr>
          <p:cNvPr id="4" name="Picture 3"/>
          <p:cNvPicPr>
            <a:picLocks noChangeAspect="1"/>
          </p:cNvPicPr>
          <p:nvPr/>
        </p:nvPicPr>
        <p:blipFill>
          <a:blip r:embed="rId4"/>
          <a:stretch>
            <a:fillRect/>
          </a:stretch>
        </p:blipFill>
        <p:spPr>
          <a:xfrm>
            <a:off x="328071" y="2590800"/>
            <a:ext cx="5663058" cy="2496355"/>
          </a:xfrm>
          <a:prstGeom prst="rect">
            <a:avLst/>
          </a:prstGeom>
        </p:spPr>
      </p:pic>
    </p:spTree>
    <p:extLst>
      <p:ext uri="{BB962C8B-B14F-4D97-AF65-F5344CB8AC3E}">
        <p14:creationId xmlns:p14="http://schemas.microsoft.com/office/powerpoint/2010/main" val="5540032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2" name="Rectangle 1"/>
          <p:cNvSpPr/>
          <p:nvPr/>
        </p:nvSpPr>
        <p:spPr>
          <a:xfrm>
            <a:off x="141667" y="1447799"/>
            <a:ext cx="11912957" cy="3924151"/>
          </a:xfrm>
          <a:prstGeom prst="rect">
            <a:avLst/>
          </a:prstGeom>
        </p:spPr>
        <p:txBody>
          <a:bodyPr wrap="square">
            <a:spAutoFit/>
          </a:bodyPr>
          <a:lstStyle/>
          <a:p>
            <a:r>
              <a:rPr lang="en-US" b="1" dirty="0">
                <a:solidFill>
                  <a:schemeClr val="accent2">
                    <a:lumMod val="75000"/>
                  </a:schemeClr>
                </a:solidFill>
              </a:rPr>
              <a:t>Programming of USART in AVR</a:t>
            </a:r>
            <a:r>
              <a:rPr lang="en-US" sz="1500" dirty="0">
                <a:solidFill>
                  <a:schemeClr val="accent2">
                    <a:lumMod val="75000"/>
                  </a:schemeClr>
                </a:solidFill>
              </a:rPr>
              <a:t> </a:t>
            </a:r>
          </a:p>
          <a:p>
            <a:r>
              <a:rPr lang="en-US" sz="1500" dirty="0">
                <a:solidFill>
                  <a:srgbClr val="333333"/>
                </a:solidFill>
              </a:rPr>
              <a:t>To program, first we need to understand basic registers used for </a:t>
            </a:r>
            <a:r>
              <a:rPr lang="en-US" sz="1500" dirty="0" smtClean="0">
                <a:solidFill>
                  <a:srgbClr val="333333"/>
                </a:solidFill>
              </a:rPr>
              <a:t>USART</a:t>
            </a:r>
          </a:p>
          <a:p>
            <a:endParaRPr lang="en-US" sz="1500" dirty="0">
              <a:solidFill>
                <a:srgbClr val="333333"/>
              </a:solidFill>
            </a:endParaRPr>
          </a:p>
          <a:p>
            <a:r>
              <a:rPr lang="en-US" sz="2000" b="1" dirty="0">
                <a:solidFill>
                  <a:srgbClr val="7030A0"/>
                </a:solidFill>
              </a:rPr>
              <a:t>AVR basic </a:t>
            </a:r>
            <a:r>
              <a:rPr lang="en-US" sz="2000" b="1" dirty="0" smtClean="0">
                <a:solidFill>
                  <a:srgbClr val="7030A0"/>
                </a:solidFill>
              </a:rPr>
              <a:t>Registers:</a:t>
            </a:r>
          </a:p>
          <a:p>
            <a:endParaRPr lang="en-US" sz="1500" dirty="0">
              <a:solidFill>
                <a:srgbClr val="7030A0"/>
              </a:solidFill>
            </a:endParaRPr>
          </a:p>
          <a:p>
            <a:pPr>
              <a:buFont typeface="+mj-lt"/>
              <a:buAutoNum type="arabicPeriod"/>
            </a:pPr>
            <a:r>
              <a:rPr lang="en-US" dirty="0">
                <a:solidFill>
                  <a:srgbClr val="FF0000"/>
                </a:solidFill>
              </a:rPr>
              <a:t>UDR: USART Data </a:t>
            </a:r>
            <a:r>
              <a:rPr lang="en-US" dirty="0" smtClean="0">
                <a:solidFill>
                  <a:srgbClr val="FF0000"/>
                </a:solidFill>
              </a:rPr>
              <a:t>Register:</a:t>
            </a:r>
          </a:p>
          <a:p>
            <a:r>
              <a:rPr lang="en-US" sz="1600" dirty="0"/>
              <a:t> Actually this is not one but two register but when you read it you will get the data stored in receive buffer and when you write data to it goes into the transmitters buffer. </a:t>
            </a:r>
            <a:r>
              <a:rPr lang="en-US" sz="1600" b="1" dirty="0"/>
              <a:t>This important to remember it</a:t>
            </a:r>
            <a:r>
              <a:rPr lang="en-US" sz="1600" b="1" dirty="0" smtClean="0"/>
              <a:t>.</a:t>
            </a:r>
          </a:p>
          <a:p>
            <a:endParaRPr lang="en-US" sz="1500" dirty="0">
              <a:solidFill>
                <a:srgbClr val="333333"/>
              </a:solidFill>
            </a:endParaRPr>
          </a:p>
          <a:p>
            <a:r>
              <a:rPr lang="en-US" b="1" dirty="0" smtClean="0">
                <a:solidFill>
                  <a:srgbClr val="FF0000"/>
                </a:solidFill>
              </a:rPr>
              <a:t>2</a:t>
            </a:r>
            <a:r>
              <a:rPr lang="en-US" b="1" dirty="0">
                <a:solidFill>
                  <a:srgbClr val="FF0000"/>
                </a:solidFill>
              </a:rPr>
              <a:t>. </a:t>
            </a:r>
            <a:r>
              <a:rPr lang="en-US" b="1" dirty="0" smtClean="0">
                <a:solidFill>
                  <a:srgbClr val="FF0000"/>
                </a:solidFill>
              </a:rPr>
              <a:t>UCSRA: </a:t>
            </a:r>
            <a:r>
              <a:rPr lang="en-US" sz="1600" dirty="0" smtClean="0"/>
              <a:t>USART </a:t>
            </a:r>
            <a:r>
              <a:rPr lang="en-US" sz="1600" dirty="0"/>
              <a:t>Control and status Register A : </a:t>
            </a:r>
            <a:endParaRPr lang="en-US" sz="1600" dirty="0" smtClean="0"/>
          </a:p>
          <a:p>
            <a:r>
              <a:rPr lang="en-US" sz="1600" dirty="0" smtClean="0"/>
              <a:t>As </a:t>
            </a:r>
            <a:r>
              <a:rPr lang="en-US" sz="1600" dirty="0"/>
              <a:t>the name suggests it is used to configure the USART and it also stores some status about the USART. </a:t>
            </a:r>
            <a:r>
              <a:rPr lang="en-US" sz="1600" dirty="0">
                <a:solidFill>
                  <a:srgbClr val="333333"/>
                </a:solidFill>
              </a:rPr>
              <a:t>In a similar </a:t>
            </a:r>
            <a:r>
              <a:rPr lang="en-US" sz="1600" dirty="0" smtClean="0">
                <a:solidFill>
                  <a:srgbClr val="333333"/>
                </a:solidFill>
              </a:rPr>
              <a:t>fashion </a:t>
            </a:r>
            <a:r>
              <a:rPr lang="en-US" sz="1600" dirty="0"/>
              <a:t>t</a:t>
            </a:r>
            <a:r>
              <a:rPr lang="en-US" sz="1600" dirty="0" smtClean="0"/>
              <a:t>here </a:t>
            </a:r>
            <a:r>
              <a:rPr lang="en-US" sz="1600" dirty="0"/>
              <a:t>are two more of this kind the </a:t>
            </a:r>
            <a:r>
              <a:rPr lang="en-US" sz="1600" b="1" dirty="0"/>
              <a:t>UCSRB </a:t>
            </a:r>
            <a:r>
              <a:rPr lang="en-US" sz="1600" b="1" dirty="0" smtClean="0"/>
              <a:t>and UCSRC</a:t>
            </a:r>
            <a:r>
              <a:rPr lang="en-US" sz="1600" dirty="0" smtClean="0"/>
              <a:t>. </a:t>
            </a:r>
          </a:p>
          <a:p>
            <a:endParaRPr lang="en-US" sz="1500" dirty="0">
              <a:solidFill>
                <a:srgbClr val="333333"/>
              </a:solidFill>
            </a:endParaRPr>
          </a:p>
          <a:p>
            <a:r>
              <a:rPr lang="en-US" b="1" dirty="0" smtClean="0">
                <a:solidFill>
                  <a:srgbClr val="FF0000"/>
                </a:solidFill>
              </a:rPr>
              <a:t>3</a:t>
            </a:r>
            <a:r>
              <a:rPr lang="en-US" b="1" dirty="0">
                <a:solidFill>
                  <a:srgbClr val="FF0000"/>
                </a:solidFill>
              </a:rPr>
              <a:t>. </a:t>
            </a:r>
            <a:r>
              <a:rPr lang="en-US" b="1" dirty="0">
                <a:solidFill>
                  <a:srgbClr val="FF0000"/>
                </a:solidFill>
              </a:rPr>
              <a:t>UBRRH</a:t>
            </a:r>
            <a:r>
              <a:rPr lang="en-US" dirty="0">
                <a:solidFill>
                  <a:srgbClr val="FF0000"/>
                </a:solidFill>
              </a:rPr>
              <a:t> and </a:t>
            </a:r>
            <a:r>
              <a:rPr lang="en-US" b="1" dirty="0">
                <a:solidFill>
                  <a:srgbClr val="FF0000"/>
                </a:solidFill>
              </a:rPr>
              <a:t>UBRRH</a:t>
            </a:r>
            <a:r>
              <a:rPr lang="en-US" dirty="0">
                <a:solidFill>
                  <a:srgbClr val="FF0000"/>
                </a:solidFill>
              </a:rPr>
              <a:t> </a:t>
            </a:r>
            <a:r>
              <a:rPr lang="en-US" dirty="0" smtClean="0">
                <a:solidFill>
                  <a:srgbClr val="FF0000"/>
                </a:solidFill>
              </a:rPr>
              <a:t>(</a:t>
            </a:r>
            <a:r>
              <a:rPr lang="en-US" b="1" dirty="0">
                <a:solidFill>
                  <a:srgbClr val="FF0000"/>
                </a:solidFill>
              </a:rPr>
              <a:t>UBRR</a:t>
            </a:r>
            <a:r>
              <a:rPr lang="en-US" dirty="0" smtClean="0">
                <a:solidFill>
                  <a:srgbClr val="FF0000"/>
                </a:solidFill>
              </a:rPr>
              <a:t>): </a:t>
            </a:r>
            <a:r>
              <a:rPr lang="en-US" dirty="0"/>
              <a:t>This is the USART Baud rate register, it is 16BIT wide so UBRRH is the High Byte and UBRRL is Low byte. But as we are using C language it is directly available as UBRR and compiler manages the 16BIT access.</a:t>
            </a:r>
          </a:p>
        </p:txBody>
      </p:sp>
    </p:spTree>
    <p:extLst>
      <p:ext uri="{BB962C8B-B14F-4D97-AF65-F5344CB8AC3E}">
        <p14:creationId xmlns:p14="http://schemas.microsoft.com/office/powerpoint/2010/main" val="30939741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2" name="Rectangle 1"/>
          <p:cNvSpPr/>
          <p:nvPr/>
        </p:nvSpPr>
        <p:spPr>
          <a:xfrm>
            <a:off x="0" y="1447800"/>
            <a:ext cx="11384924" cy="369332"/>
          </a:xfrm>
          <a:prstGeom prst="rect">
            <a:avLst/>
          </a:prstGeom>
        </p:spPr>
        <p:txBody>
          <a:bodyPr wrap="square">
            <a:spAutoFit/>
          </a:bodyPr>
          <a:lstStyle/>
          <a:p>
            <a:r>
              <a:rPr lang="en-US" dirty="0">
                <a:solidFill>
                  <a:srgbClr val="34495E"/>
                </a:solidFill>
                <a:latin typeface="ABeeZee"/>
              </a:rPr>
              <a:t> the connection of AVR and its internal USART can be visualized as follows.</a:t>
            </a:r>
            <a:endParaRPr lang="en-US" dirty="0"/>
          </a:p>
        </p:txBody>
      </p:sp>
      <p:pic>
        <p:nvPicPr>
          <p:cNvPr id="7" name="Picture 6"/>
          <p:cNvPicPr>
            <a:picLocks noChangeAspect="1"/>
          </p:cNvPicPr>
          <p:nvPr/>
        </p:nvPicPr>
        <p:blipFill>
          <a:blip r:embed="rId3"/>
          <a:stretch>
            <a:fillRect/>
          </a:stretch>
        </p:blipFill>
        <p:spPr>
          <a:xfrm>
            <a:off x="3013656" y="2109417"/>
            <a:ext cx="6233374" cy="3647317"/>
          </a:xfrm>
          <a:prstGeom prst="rect">
            <a:avLst/>
          </a:prstGeom>
        </p:spPr>
      </p:pic>
    </p:spTree>
    <p:extLst>
      <p:ext uri="{BB962C8B-B14F-4D97-AF65-F5344CB8AC3E}">
        <p14:creationId xmlns:p14="http://schemas.microsoft.com/office/powerpoint/2010/main" val="393651103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4165600" y="6248400"/>
            <a:ext cx="3852333" cy="609600"/>
          </a:xfrm>
        </p:spPr>
        <p:txBody>
          <a:bodyPr/>
          <a:lstStyle/>
          <a:p>
            <a:r>
              <a:rPr lang="en-US" dirty="0"/>
              <a:t>Slides created by: </a:t>
            </a:r>
          </a:p>
          <a:p>
            <a:r>
              <a:rPr lang="en-US" dirty="0" err="1"/>
              <a:t>Abdur</a:t>
            </a:r>
            <a:r>
              <a:rPr lang="en-US" dirty="0"/>
              <a:t> Rahman</a:t>
            </a:r>
          </a:p>
          <a:p>
            <a:r>
              <a:rPr lang="en-US" dirty="0"/>
              <a:t>abdurrahman.iit@gmail.com</a:t>
            </a:r>
          </a:p>
        </p:txBody>
      </p:sp>
      <p:sp>
        <p:nvSpPr>
          <p:cNvPr id="10243" name="Rectangle 1"/>
          <p:cNvSpPr>
            <a:spLocks noGrp="1" noChangeArrowheads="1"/>
          </p:cNvSpPr>
          <p:nvPr>
            <p:ph type="title"/>
          </p:nvPr>
        </p:nvSpPr>
        <p:spPr>
          <a:xfrm>
            <a:off x="2209800" y="304800"/>
            <a:ext cx="7772400"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solidFill>
                  <a:srgbClr val="00B050"/>
                </a:solidFill>
                <a:latin typeface="Times New Roman" panose="02020603050405020304" pitchFamily="18" charset="0"/>
                <a:cs typeface="Times New Roman" panose="02020603050405020304" pitchFamily="18" charset="0"/>
              </a:rPr>
              <a:t>USART</a:t>
            </a:r>
            <a:endParaRPr lang="en-US" dirty="0" smtClean="0"/>
          </a:p>
        </p:txBody>
      </p:sp>
      <p:sp>
        <p:nvSpPr>
          <p:cNvPr id="2" name="Rectangle 1"/>
          <p:cNvSpPr/>
          <p:nvPr/>
        </p:nvSpPr>
        <p:spPr>
          <a:xfrm>
            <a:off x="135289" y="1447800"/>
            <a:ext cx="11818172" cy="2585323"/>
          </a:xfrm>
          <a:prstGeom prst="rect">
            <a:avLst/>
          </a:prstGeom>
        </p:spPr>
        <p:txBody>
          <a:bodyPr wrap="square">
            <a:spAutoFit/>
          </a:bodyPr>
          <a:lstStyle/>
          <a:p>
            <a:r>
              <a:rPr lang="en-US" dirty="0">
                <a:solidFill>
                  <a:srgbClr val="34495E"/>
                </a:solidFill>
                <a:latin typeface="ABeeZee"/>
              </a:rPr>
              <a:t>Registers </a:t>
            </a:r>
            <a:r>
              <a:rPr lang="en-US" dirty="0" smtClean="0">
                <a:solidFill>
                  <a:srgbClr val="34495E"/>
                </a:solidFill>
                <a:latin typeface="ABeeZee"/>
              </a:rPr>
              <a:t>Explained:</a:t>
            </a:r>
          </a:p>
          <a:p>
            <a:r>
              <a:rPr lang="en-US" dirty="0">
                <a:solidFill>
                  <a:srgbClr val="34495E"/>
                </a:solidFill>
                <a:latin typeface="ABeeZee"/>
              </a:rPr>
              <a:t>In order to write programs that uses the USART you need to understand what each register’s importance. The scheme behind using the AVR USART is same as with any other internal peripheral (say ADC</a:t>
            </a:r>
            <a:r>
              <a:rPr lang="en-US" dirty="0" smtClean="0">
                <a:solidFill>
                  <a:srgbClr val="34495E"/>
                </a:solidFill>
                <a:latin typeface="ABeeZee"/>
              </a:rPr>
              <a:t>).</a:t>
            </a:r>
          </a:p>
          <a:p>
            <a:endParaRPr lang="en-US" dirty="0">
              <a:solidFill>
                <a:srgbClr val="34495E"/>
              </a:solidFill>
              <a:latin typeface="ABeeZee"/>
            </a:endParaRPr>
          </a:p>
          <a:p>
            <a:r>
              <a:rPr lang="en-US" dirty="0">
                <a:solidFill>
                  <a:srgbClr val="34495E"/>
                </a:solidFill>
                <a:latin typeface="ABeeZee"/>
              </a:rPr>
              <a:t>I am not going to repeat what is already there in the datasheets, I will just tell about what is required for a quick startup. The datasheets of AVR provides you with all the details of every bit of every register so please refer to it for detailed info. Note bit names with </a:t>
            </a:r>
            <a:r>
              <a:rPr lang="en-US" b="1" dirty="0">
                <a:solidFill>
                  <a:srgbClr val="FF0000"/>
                </a:solidFill>
                <a:latin typeface="ABeeZee"/>
              </a:rPr>
              <a:t>RED</a:t>
            </a:r>
            <a:r>
              <a:rPr lang="en-US" dirty="0">
                <a:solidFill>
                  <a:srgbClr val="34495E"/>
                </a:solidFill>
                <a:latin typeface="ABeeZee"/>
              </a:rPr>
              <a:t> background are of our interest here.</a:t>
            </a:r>
            <a:endParaRPr lang="en-US" dirty="0"/>
          </a:p>
          <a:p>
            <a:endParaRPr lang="en-US" dirty="0"/>
          </a:p>
          <a:p>
            <a:r>
              <a:rPr lang="en-US" b="1" dirty="0"/>
              <a:t>UDR:</a:t>
            </a:r>
            <a:r>
              <a:rPr lang="en-US" dirty="0"/>
              <a:t> Explained </a:t>
            </a:r>
            <a:r>
              <a:rPr lang="en-US" dirty="0" smtClean="0"/>
              <a:t>in slide no-7.</a:t>
            </a:r>
            <a:endParaRPr lang="en-US" b="0" i="0" dirty="0">
              <a:solidFill>
                <a:srgbClr val="34495E"/>
              </a:solidFill>
              <a:effectLst/>
              <a:latin typeface="ABeeZee"/>
            </a:endParaRPr>
          </a:p>
        </p:txBody>
      </p:sp>
    </p:spTree>
    <p:extLst>
      <p:ext uri="{BB962C8B-B14F-4D97-AF65-F5344CB8AC3E}">
        <p14:creationId xmlns:p14="http://schemas.microsoft.com/office/powerpoint/2010/main" val="26517889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MS Gothic"/>
        <a:cs typeface=""/>
      </a:majorFont>
      <a:minorFont>
        <a:latin typeface="Times New Roman"/>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defRPr kumimoji="0" lang="en-GB" sz="2400" b="0" i="0" u="none" strike="noStrike" cap="none" normalizeH="0" baseline="0" smtClean="0">
            <a:ln>
              <a:noFill/>
            </a:ln>
            <a:solidFill>
              <a:schemeClr val="bg1"/>
            </a:solidFill>
            <a:effectLst/>
            <a:latin typeface="Times New Roman" pitchFamily="80"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80" charset="0"/>
          <a:buNone/>
          <a:tabLst/>
          <a:defRPr kumimoji="0" lang="en-GB" sz="2400" b="0" i="0" u="none" strike="noStrike" cap="none" normalizeH="0" baseline="0" smtClean="0">
            <a:ln>
              <a:noFill/>
            </a:ln>
            <a:solidFill>
              <a:schemeClr val="bg1"/>
            </a:solidFill>
            <a:effectLst/>
            <a:latin typeface="Times New Roman" pitchFamily="80" charset="0"/>
            <a:ea typeface="MS Gothic" charset="-128"/>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2957</TotalTime>
  <Words>556</Words>
  <Application>Microsoft Office PowerPoint</Application>
  <PresentationFormat>Widescreen</PresentationFormat>
  <Paragraphs>154</Paragraphs>
  <Slides>18</Slides>
  <Notes>17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 Unicode MS</vt:lpstr>
      <vt:lpstr>MS Gothic</vt:lpstr>
      <vt:lpstr>ABeeZee</vt:lpstr>
      <vt:lpstr>Arial</vt:lpstr>
      <vt:lpstr>Calibri</vt:lpstr>
      <vt:lpstr>Calibri Light</vt:lpstr>
      <vt:lpstr>Roboto</vt:lpstr>
      <vt:lpstr>Times New Roman</vt:lpstr>
      <vt:lpstr>Office Theme</vt:lpstr>
      <vt:lpstr>Blank Presentation</vt:lpstr>
      <vt:lpstr>IoT Army of 300</vt:lpstr>
      <vt:lpstr>Serial Communication</vt:lpstr>
      <vt:lpstr>USART</vt:lpstr>
      <vt:lpstr>USART</vt:lpstr>
      <vt:lpstr>USART</vt:lpstr>
      <vt:lpstr>USART</vt:lpstr>
      <vt:lpstr>USART</vt:lpstr>
      <vt:lpstr>USART</vt:lpstr>
      <vt:lpstr>USART</vt:lpstr>
      <vt:lpstr>USART</vt:lpstr>
      <vt:lpstr>USART</vt:lpstr>
      <vt:lpstr>USART</vt:lpstr>
      <vt:lpstr>USART</vt:lpstr>
      <vt:lpstr>USART</vt:lpstr>
      <vt:lpstr>USART</vt:lpstr>
      <vt:lpstr>USART</vt:lpstr>
      <vt:lpstr>USART</vt:lpstr>
      <vt:lpstr>USART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Army of 300</dc:title>
  <dc:creator>Windows User</dc:creator>
  <cp:lastModifiedBy>ASUS PC</cp:lastModifiedBy>
  <cp:revision>142</cp:revision>
  <dcterms:created xsi:type="dcterms:W3CDTF">2017-10-16T05:10:32Z</dcterms:created>
  <dcterms:modified xsi:type="dcterms:W3CDTF">2018-01-02T20:23:36Z</dcterms:modified>
</cp:coreProperties>
</file>