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7" r:id="rId3"/>
    <p:sldId id="318" r:id="rId4"/>
    <p:sldId id="319" r:id="rId5"/>
    <p:sldId id="320" r:id="rId6"/>
    <p:sldId id="321" r:id="rId7"/>
    <p:sldId id="322" r:id="rId8"/>
    <p:sldId id="328" r:id="rId9"/>
    <p:sldId id="329" r:id="rId10"/>
    <p:sldId id="323" r:id="rId11"/>
    <p:sldId id="324" r:id="rId12"/>
    <p:sldId id="330" r:id="rId13"/>
    <p:sldId id="331" r:id="rId14"/>
    <p:sldId id="325" r:id="rId15"/>
    <p:sldId id="326" r:id="rId16"/>
    <p:sldId id="32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DC37E-A7B2-4ED0-A4A7-E878E58137EC}"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97905-F625-49C8-A592-01E793EB24A2}" type="slidenum">
              <a:rPr lang="en-US" smtClean="0"/>
              <a:t>‹#›</a:t>
            </a:fld>
            <a:endParaRPr lang="en-US"/>
          </a:p>
        </p:txBody>
      </p:sp>
    </p:spTree>
    <p:extLst>
      <p:ext uri="{BB962C8B-B14F-4D97-AF65-F5344CB8AC3E}">
        <p14:creationId xmlns:p14="http://schemas.microsoft.com/office/powerpoint/2010/main" val="657046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841027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2456337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090880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2606294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267028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209941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67954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251814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2819093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4151723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2999975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09816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4150331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4039473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21F8AC-682C-406B-8C40-93F6F0111A8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108228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21F8AC-682C-406B-8C40-93F6F0111A8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390800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21F8AC-682C-406B-8C40-93F6F0111A8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206370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5" name="Rectangle 5"/>
          <p:cNvSpPr>
            <a:spLocks noGrp="1" noChangeArrowheads="1"/>
          </p:cNvSpPr>
          <p:nvPr>
            <p:ph type="sldNum" idx="11"/>
          </p:nvPr>
        </p:nvSpPr>
        <p:spPr>
          <a:ln/>
        </p:spPr>
        <p:txBody>
          <a:bodyPr/>
          <a:lstStyle>
            <a:lvl1pPr>
              <a:defRPr/>
            </a:lvl1pPr>
          </a:lstStyle>
          <a:p>
            <a:pPr>
              <a:defRPr/>
            </a:pPr>
            <a:fld id="{38125054-E4F6-4DEC-A2E9-50A5B30B399C}" type="slidenum">
              <a:rPr lang="en-US"/>
              <a:pPr>
                <a:defRPr/>
              </a:pPr>
              <a:t>‹#›</a:t>
            </a:fld>
            <a:endParaRPr lang="en-US"/>
          </a:p>
        </p:txBody>
      </p:sp>
    </p:spTree>
    <p:extLst>
      <p:ext uri="{BB962C8B-B14F-4D97-AF65-F5344CB8AC3E}">
        <p14:creationId xmlns:p14="http://schemas.microsoft.com/office/powerpoint/2010/main" val="1557597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5" name="Rectangle 5"/>
          <p:cNvSpPr>
            <a:spLocks noGrp="1" noChangeArrowheads="1"/>
          </p:cNvSpPr>
          <p:nvPr>
            <p:ph type="sldNum" idx="11"/>
          </p:nvPr>
        </p:nvSpPr>
        <p:spPr>
          <a:ln/>
        </p:spPr>
        <p:txBody>
          <a:bodyPr/>
          <a:lstStyle>
            <a:lvl1pPr>
              <a:defRPr/>
            </a:lvl1pPr>
          </a:lstStyle>
          <a:p>
            <a:pPr>
              <a:defRPr/>
            </a:pPr>
            <a:fld id="{926A1C49-00BB-49C8-8F2C-862C545BB325}" type="slidenum">
              <a:rPr lang="en-US"/>
              <a:pPr>
                <a:defRPr/>
              </a:pPr>
              <a:t>‹#›</a:t>
            </a:fld>
            <a:endParaRPr lang="en-US"/>
          </a:p>
        </p:txBody>
      </p:sp>
    </p:spTree>
    <p:extLst>
      <p:ext uri="{BB962C8B-B14F-4D97-AF65-F5344CB8AC3E}">
        <p14:creationId xmlns:p14="http://schemas.microsoft.com/office/powerpoint/2010/main" val="3355862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5" name="Rectangle 5"/>
          <p:cNvSpPr>
            <a:spLocks noGrp="1" noChangeArrowheads="1"/>
          </p:cNvSpPr>
          <p:nvPr>
            <p:ph type="sldNum" idx="11"/>
          </p:nvPr>
        </p:nvSpPr>
        <p:spPr>
          <a:ln/>
        </p:spPr>
        <p:txBody>
          <a:bodyPr/>
          <a:lstStyle>
            <a:lvl1pPr>
              <a:defRPr/>
            </a:lvl1pPr>
          </a:lstStyle>
          <a:p>
            <a:pPr>
              <a:defRPr/>
            </a:pPr>
            <a:fld id="{D3B90F8B-FECE-49A2-9B37-0059B1DF31BF}" type="slidenum">
              <a:rPr lang="en-US"/>
              <a:pPr>
                <a:defRPr/>
              </a:pPr>
              <a:t>‹#›</a:t>
            </a:fld>
            <a:endParaRPr lang="en-US"/>
          </a:p>
        </p:txBody>
      </p:sp>
    </p:spTree>
    <p:extLst>
      <p:ext uri="{BB962C8B-B14F-4D97-AF65-F5344CB8AC3E}">
        <p14:creationId xmlns:p14="http://schemas.microsoft.com/office/powerpoint/2010/main" val="2581535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4963"/>
            <a:ext cx="5380567" cy="4519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3367" y="1604963"/>
            <a:ext cx="5380567" cy="4519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6" name="Rectangle 5"/>
          <p:cNvSpPr>
            <a:spLocks noGrp="1" noChangeArrowheads="1"/>
          </p:cNvSpPr>
          <p:nvPr>
            <p:ph type="sldNum" idx="11"/>
          </p:nvPr>
        </p:nvSpPr>
        <p:spPr>
          <a:ln/>
        </p:spPr>
        <p:txBody>
          <a:bodyPr/>
          <a:lstStyle>
            <a:lvl1pPr>
              <a:defRPr/>
            </a:lvl1pPr>
          </a:lstStyle>
          <a:p>
            <a:pPr>
              <a:defRPr/>
            </a:pPr>
            <a:fld id="{C80B0304-3CAD-42D4-8B63-25A6CF228E29}" type="slidenum">
              <a:rPr lang="en-US"/>
              <a:pPr>
                <a:defRPr/>
              </a:pPr>
              <a:t>‹#›</a:t>
            </a:fld>
            <a:endParaRPr lang="en-US"/>
          </a:p>
        </p:txBody>
      </p:sp>
    </p:spTree>
    <p:extLst>
      <p:ext uri="{BB962C8B-B14F-4D97-AF65-F5344CB8AC3E}">
        <p14:creationId xmlns:p14="http://schemas.microsoft.com/office/powerpoint/2010/main" val="3257187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8" name="Rectangle 5"/>
          <p:cNvSpPr>
            <a:spLocks noGrp="1" noChangeArrowheads="1"/>
          </p:cNvSpPr>
          <p:nvPr>
            <p:ph type="sldNum" idx="11"/>
          </p:nvPr>
        </p:nvSpPr>
        <p:spPr>
          <a:ln/>
        </p:spPr>
        <p:txBody>
          <a:bodyPr/>
          <a:lstStyle>
            <a:lvl1pPr>
              <a:defRPr/>
            </a:lvl1pPr>
          </a:lstStyle>
          <a:p>
            <a:pPr>
              <a:defRPr/>
            </a:pPr>
            <a:fld id="{C52509D2-DEA9-45C9-A62A-EC4C31E8480D}" type="slidenum">
              <a:rPr lang="en-US"/>
              <a:pPr>
                <a:defRPr/>
              </a:pPr>
              <a:t>‹#›</a:t>
            </a:fld>
            <a:endParaRPr lang="en-US"/>
          </a:p>
        </p:txBody>
      </p:sp>
    </p:spTree>
    <p:extLst>
      <p:ext uri="{BB962C8B-B14F-4D97-AF65-F5344CB8AC3E}">
        <p14:creationId xmlns:p14="http://schemas.microsoft.com/office/powerpoint/2010/main" val="75552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4" name="Rectangle 5"/>
          <p:cNvSpPr>
            <a:spLocks noGrp="1" noChangeArrowheads="1"/>
          </p:cNvSpPr>
          <p:nvPr>
            <p:ph type="sldNum" idx="11"/>
          </p:nvPr>
        </p:nvSpPr>
        <p:spPr>
          <a:ln/>
        </p:spPr>
        <p:txBody>
          <a:bodyPr/>
          <a:lstStyle>
            <a:lvl1pPr>
              <a:defRPr/>
            </a:lvl1pPr>
          </a:lstStyle>
          <a:p>
            <a:pPr>
              <a:defRPr/>
            </a:pPr>
            <a:fld id="{ABAF7FC2-A7CB-4B73-AF3A-60447EDD132F}" type="slidenum">
              <a:rPr lang="en-US"/>
              <a:pPr>
                <a:defRPr/>
              </a:pPr>
              <a:t>‹#›</a:t>
            </a:fld>
            <a:endParaRPr lang="en-US"/>
          </a:p>
        </p:txBody>
      </p:sp>
    </p:spTree>
    <p:extLst>
      <p:ext uri="{BB962C8B-B14F-4D97-AF65-F5344CB8AC3E}">
        <p14:creationId xmlns:p14="http://schemas.microsoft.com/office/powerpoint/2010/main" val="2459771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3" name="Rectangle 5"/>
          <p:cNvSpPr>
            <a:spLocks noGrp="1" noChangeArrowheads="1"/>
          </p:cNvSpPr>
          <p:nvPr>
            <p:ph type="sldNum" idx="11"/>
          </p:nvPr>
        </p:nvSpPr>
        <p:spPr>
          <a:ln/>
        </p:spPr>
        <p:txBody>
          <a:bodyPr/>
          <a:lstStyle>
            <a:lvl1pPr>
              <a:defRPr/>
            </a:lvl1pPr>
          </a:lstStyle>
          <a:p>
            <a:pPr>
              <a:defRPr/>
            </a:pPr>
            <a:fld id="{5125775C-CD98-4D8D-880F-2942D149F94D}" type="slidenum">
              <a:rPr lang="en-US"/>
              <a:pPr>
                <a:defRPr/>
              </a:pPr>
              <a:t>‹#›</a:t>
            </a:fld>
            <a:endParaRPr lang="en-US"/>
          </a:p>
        </p:txBody>
      </p:sp>
    </p:spTree>
    <p:extLst>
      <p:ext uri="{BB962C8B-B14F-4D97-AF65-F5344CB8AC3E}">
        <p14:creationId xmlns:p14="http://schemas.microsoft.com/office/powerpoint/2010/main" val="1505521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6" name="Rectangle 5"/>
          <p:cNvSpPr>
            <a:spLocks noGrp="1" noChangeArrowheads="1"/>
          </p:cNvSpPr>
          <p:nvPr>
            <p:ph type="sldNum" idx="11"/>
          </p:nvPr>
        </p:nvSpPr>
        <p:spPr>
          <a:ln/>
        </p:spPr>
        <p:txBody>
          <a:bodyPr/>
          <a:lstStyle>
            <a:lvl1pPr>
              <a:defRPr/>
            </a:lvl1pPr>
          </a:lstStyle>
          <a:p>
            <a:pPr>
              <a:defRPr/>
            </a:pPr>
            <a:fld id="{5B52CC49-8C13-4C34-81AA-B666898FE619}" type="slidenum">
              <a:rPr lang="en-US"/>
              <a:pPr>
                <a:defRPr/>
              </a:pPr>
              <a:t>‹#›</a:t>
            </a:fld>
            <a:endParaRPr lang="en-US"/>
          </a:p>
        </p:txBody>
      </p:sp>
    </p:spTree>
    <p:extLst>
      <p:ext uri="{BB962C8B-B14F-4D97-AF65-F5344CB8AC3E}">
        <p14:creationId xmlns:p14="http://schemas.microsoft.com/office/powerpoint/2010/main" val="142482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21F8AC-682C-406B-8C40-93F6F0111A8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362724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6" name="Rectangle 5"/>
          <p:cNvSpPr>
            <a:spLocks noGrp="1" noChangeArrowheads="1"/>
          </p:cNvSpPr>
          <p:nvPr>
            <p:ph type="sldNum" idx="11"/>
          </p:nvPr>
        </p:nvSpPr>
        <p:spPr>
          <a:ln/>
        </p:spPr>
        <p:txBody>
          <a:bodyPr/>
          <a:lstStyle>
            <a:lvl1pPr>
              <a:defRPr/>
            </a:lvl1pPr>
          </a:lstStyle>
          <a:p>
            <a:pPr>
              <a:defRPr/>
            </a:pPr>
            <a:fld id="{B5BF357B-944E-499B-81A4-B7F569A8C304}" type="slidenum">
              <a:rPr lang="en-US"/>
              <a:pPr>
                <a:defRPr/>
              </a:pPr>
              <a:t>‹#›</a:t>
            </a:fld>
            <a:endParaRPr lang="en-US"/>
          </a:p>
        </p:txBody>
      </p:sp>
    </p:spTree>
    <p:extLst>
      <p:ext uri="{BB962C8B-B14F-4D97-AF65-F5344CB8AC3E}">
        <p14:creationId xmlns:p14="http://schemas.microsoft.com/office/powerpoint/2010/main" val="870272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5" name="Rectangle 5"/>
          <p:cNvSpPr>
            <a:spLocks noGrp="1" noChangeArrowheads="1"/>
          </p:cNvSpPr>
          <p:nvPr>
            <p:ph type="sldNum" idx="11"/>
          </p:nvPr>
        </p:nvSpPr>
        <p:spPr>
          <a:ln/>
        </p:spPr>
        <p:txBody>
          <a:bodyPr/>
          <a:lstStyle>
            <a:lvl1pPr>
              <a:defRPr/>
            </a:lvl1pPr>
          </a:lstStyle>
          <a:p>
            <a:pPr>
              <a:defRPr/>
            </a:pPr>
            <a:fld id="{EB0233D9-4D3E-4266-89EA-1A6B4D2395C4}" type="slidenum">
              <a:rPr lang="en-US"/>
              <a:pPr>
                <a:defRPr/>
              </a:pPr>
              <a:t>‹#›</a:t>
            </a:fld>
            <a:endParaRPr lang="en-US"/>
          </a:p>
        </p:txBody>
      </p:sp>
    </p:spTree>
    <p:extLst>
      <p:ext uri="{BB962C8B-B14F-4D97-AF65-F5344CB8AC3E}">
        <p14:creationId xmlns:p14="http://schemas.microsoft.com/office/powerpoint/2010/main" val="15943460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220663"/>
            <a:ext cx="2741083" cy="5903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0663"/>
            <a:ext cx="8020051"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5" name="Rectangle 5"/>
          <p:cNvSpPr>
            <a:spLocks noGrp="1" noChangeArrowheads="1"/>
          </p:cNvSpPr>
          <p:nvPr>
            <p:ph type="sldNum" idx="11"/>
          </p:nvPr>
        </p:nvSpPr>
        <p:spPr>
          <a:ln/>
        </p:spPr>
        <p:txBody>
          <a:bodyPr/>
          <a:lstStyle>
            <a:lvl1pPr>
              <a:defRPr/>
            </a:lvl1pPr>
          </a:lstStyle>
          <a:p>
            <a:pPr>
              <a:defRPr/>
            </a:pPr>
            <a:fld id="{A65B8E42-5C23-444D-A891-D38AAB5C1E22}" type="slidenum">
              <a:rPr lang="en-US"/>
              <a:pPr>
                <a:defRPr/>
              </a:pPr>
              <a:t>‹#›</a:t>
            </a:fld>
            <a:endParaRPr lang="en-US"/>
          </a:p>
        </p:txBody>
      </p:sp>
    </p:spTree>
    <p:extLst>
      <p:ext uri="{BB962C8B-B14F-4D97-AF65-F5344CB8AC3E}">
        <p14:creationId xmlns:p14="http://schemas.microsoft.com/office/powerpoint/2010/main" val="264206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21F8AC-682C-406B-8C40-93F6F0111A8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290881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21F8AC-682C-406B-8C40-93F6F0111A82}"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253742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21F8AC-682C-406B-8C40-93F6F0111A82}"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368287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21F8AC-682C-406B-8C40-93F6F0111A82}"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336989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1F8AC-682C-406B-8C40-93F6F0111A82}"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295909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1F8AC-682C-406B-8C40-93F6F0111A82}"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124438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1F8AC-682C-406B-8C40-93F6F0111A82}"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203305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1F8AC-682C-406B-8C40-93F6F0111A82}" type="datetimeFigureOut">
              <a:rPr lang="en-US" smtClean="0"/>
              <a:t>1/16/2018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B0683-1B82-458E-834A-81BED27A2A8E}" type="slidenum">
              <a:rPr lang="en-US" smtClean="0"/>
              <a:t>‹#›</a:t>
            </a:fld>
            <a:endParaRPr lang="en-US"/>
          </a:p>
        </p:txBody>
      </p:sp>
    </p:spTree>
    <p:extLst>
      <p:ext uri="{BB962C8B-B14F-4D97-AF65-F5344CB8AC3E}">
        <p14:creationId xmlns:p14="http://schemas.microsoft.com/office/powerpoint/2010/main" val="1185851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0" y="6096000"/>
            <a:ext cx="12192000" cy="762000"/>
          </a:xfrm>
          <a:prstGeom prst="rect">
            <a:avLst/>
          </a:prstGeom>
          <a:solidFill>
            <a:srgbClr val="CDDFFF"/>
          </a:solidFill>
          <a:ln w="9360">
            <a:solidFill>
              <a:srgbClr val="CDD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endParaRPr>
          </a:p>
        </p:txBody>
      </p:sp>
      <p:sp>
        <p:nvSpPr>
          <p:cNvPr id="1027" name="Rectangle 2"/>
          <p:cNvSpPr>
            <a:spLocks noChangeArrowheads="1"/>
          </p:cNvSpPr>
          <p:nvPr/>
        </p:nvSpPr>
        <p:spPr bwMode="auto">
          <a:xfrm>
            <a:off x="0" y="304800"/>
            <a:ext cx="12192000" cy="1066800"/>
          </a:xfrm>
          <a:prstGeom prst="rect">
            <a:avLst/>
          </a:prstGeom>
          <a:solidFill>
            <a:srgbClr val="CDDFFF"/>
          </a:solidFill>
          <a:ln w="9360">
            <a:solidFill>
              <a:srgbClr val="CDD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endParaRPr>
          </a:p>
        </p:txBody>
      </p:sp>
      <p:sp>
        <p:nvSpPr>
          <p:cNvPr id="1028" name="Rectangle 3"/>
          <p:cNvSpPr>
            <a:spLocks noGrp="1" noChangeArrowheads="1"/>
          </p:cNvSpPr>
          <p:nvPr>
            <p:ph type="title"/>
          </p:nvPr>
        </p:nvSpPr>
        <p:spPr bwMode="auto">
          <a:xfrm>
            <a:off x="914400" y="220664"/>
            <a:ext cx="10354733"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Master title style</a:t>
            </a:r>
          </a:p>
        </p:txBody>
      </p:sp>
      <p:sp>
        <p:nvSpPr>
          <p:cNvPr id="2" name="Rectangle 4"/>
          <p:cNvSpPr>
            <a:spLocks noGrp="1" noChangeArrowheads="1"/>
          </p:cNvSpPr>
          <p:nvPr>
            <p:ph type="ftr"/>
          </p:nvPr>
        </p:nvSpPr>
        <p:spPr bwMode="auto">
          <a:xfrm>
            <a:off x="4165600" y="6248400"/>
            <a:ext cx="385233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smtClean="0">
                <a:solidFill>
                  <a:srgbClr val="000000"/>
                </a:solidFill>
                <a:latin typeface="+mj-lt"/>
                <a:cs typeface="Arial Unicode MS" charset="0"/>
              </a:defRPr>
            </a:lvl1pPr>
          </a:lstStyle>
          <a:p>
            <a:pPr defTabSz="457200" eaLnBrk="0" fontAlgn="base" hangingPunct="0">
              <a:spcBef>
                <a:spcPct val="0"/>
              </a:spcBef>
              <a:spcAft>
                <a:spcPct val="0"/>
              </a:spcAft>
              <a:buClr>
                <a:srgbClr val="000000"/>
              </a:buClr>
              <a:buSzPct val="100000"/>
              <a:defRPr/>
            </a:pPr>
            <a:r>
              <a:rPr lang="en-US"/>
              <a:t>Slides created by: </a:t>
            </a:r>
          </a:p>
          <a:p>
            <a:pPr defTabSz="457200" eaLnBrk="0" fontAlgn="base" hangingPunct="0">
              <a:spcBef>
                <a:spcPct val="0"/>
              </a:spcBef>
              <a:spcAft>
                <a:spcPct val="0"/>
              </a:spcAft>
              <a:buClr>
                <a:srgbClr val="000000"/>
              </a:buClr>
              <a:buSzPct val="100000"/>
              <a:defRPr/>
            </a:pPr>
            <a:r>
              <a:rPr lang="en-US"/>
              <a:t>Professor Ian G. Harris</a:t>
            </a:r>
          </a:p>
        </p:txBody>
      </p:sp>
      <p:sp>
        <p:nvSpPr>
          <p:cNvPr id="1029" name="Rectangle 5"/>
          <p:cNvSpPr>
            <a:spLocks noGrp="1" noChangeArrowheads="1"/>
          </p:cNvSpPr>
          <p:nvPr>
            <p:ph type="sldNum"/>
          </p:nvPr>
        </p:nvSpPr>
        <p:spPr bwMode="auto">
          <a:xfrm>
            <a:off x="8737600" y="6248400"/>
            <a:ext cx="253153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cs typeface="Arial Unicode MS" charset="0"/>
              </a:defRPr>
            </a:lvl1pPr>
          </a:lstStyle>
          <a:p>
            <a:pPr defTabSz="457200" eaLnBrk="0" fontAlgn="base" hangingPunct="0">
              <a:spcBef>
                <a:spcPct val="0"/>
              </a:spcBef>
              <a:spcAft>
                <a:spcPct val="0"/>
              </a:spcAft>
              <a:buClr>
                <a:srgbClr val="000000"/>
              </a:buClr>
              <a:buSzPct val="100000"/>
              <a:defRPr/>
            </a:pPr>
            <a:fld id="{93C94D23-F594-47CA-9B30-059F39BA00A4}" type="slidenum">
              <a:rPr lang="en-US"/>
              <a:pPr defTabSz="457200" eaLnBrk="0" fontAlgn="base" hangingPunct="0">
                <a:spcBef>
                  <a:spcPct val="0"/>
                </a:spcBef>
                <a:spcAft>
                  <a:spcPct val="0"/>
                </a:spcAft>
                <a:buClr>
                  <a:srgbClr val="000000"/>
                </a:buClr>
                <a:buSzPct val="100000"/>
                <a:defRPr/>
              </a:pPr>
              <a:t>‹#›</a:t>
            </a:fld>
            <a:endParaRPr lang="en-US"/>
          </a:p>
        </p:txBody>
      </p:sp>
      <p:sp>
        <p:nvSpPr>
          <p:cNvPr id="1031" name="Line 6"/>
          <p:cNvSpPr>
            <a:spLocks noChangeShapeType="1"/>
          </p:cNvSpPr>
          <p:nvPr/>
        </p:nvSpPr>
        <p:spPr bwMode="auto">
          <a:xfrm>
            <a:off x="0" y="304800"/>
            <a:ext cx="121920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endParaRPr>
          </a:p>
        </p:txBody>
      </p:sp>
      <p:sp>
        <p:nvSpPr>
          <p:cNvPr id="1032" name="Line 7"/>
          <p:cNvSpPr>
            <a:spLocks noChangeShapeType="1"/>
          </p:cNvSpPr>
          <p:nvPr/>
        </p:nvSpPr>
        <p:spPr bwMode="auto">
          <a:xfrm>
            <a:off x="0" y="1371600"/>
            <a:ext cx="121920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endParaRPr>
          </a:p>
        </p:txBody>
      </p:sp>
      <p:sp>
        <p:nvSpPr>
          <p:cNvPr id="1033" name="Line 8"/>
          <p:cNvSpPr>
            <a:spLocks noChangeShapeType="1"/>
          </p:cNvSpPr>
          <p:nvPr/>
        </p:nvSpPr>
        <p:spPr bwMode="auto">
          <a:xfrm>
            <a:off x="0" y="6096000"/>
            <a:ext cx="121920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endParaRPr>
          </a:p>
        </p:txBody>
      </p:sp>
      <p:sp>
        <p:nvSpPr>
          <p:cNvPr id="1034" name="Rectangle 9"/>
          <p:cNvSpPr>
            <a:spLocks noGrp="1" noChangeArrowheads="1"/>
          </p:cNvSpPr>
          <p:nvPr>
            <p:ph type="body" idx="1"/>
          </p:nvPr>
        </p:nvSpPr>
        <p:spPr bwMode="auto">
          <a:xfrm>
            <a:off x="609600" y="1604963"/>
            <a:ext cx="10964333" cy="451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extLst>
      <p:ext uri="{BB962C8B-B14F-4D97-AF65-F5344CB8AC3E}">
        <p14:creationId xmlns:p14="http://schemas.microsoft.com/office/powerpoint/2010/main" val="1426047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457200" rtl="0" eaLnBrk="0" fontAlgn="base" hangingPunct="0">
        <a:spcBef>
          <a:spcPct val="0"/>
        </a:spcBef>
        <a:spcAft>
          <a:spcPct val="0"/>
        </a:spcAft>
        <a:buClr>
          <a:srgbClr val="000000"/>
        </a:buClr>
        <a:buSzPct val="100000"/>
        <a:buFont typeface="Times New Roman" pitchFamily="80" charset="0"/>
        <a:defRPr sz="4000" b="1">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2pPr>
      <a:lvl3pPr algn="ctr" defTabSz="457200" rtl="0" eaLnBrk="0" fontAlgn="base" hangingPunct="0">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3pPr>
      <a:lvl4pPr algn="ctr" defTabSz="457200" rtl="0" eaLnBrk="0" fontAlgn="base" hangingPunct="0">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4pPr>
      <a:lvl5pPr algn="ctr" defTabSz="457200" rtl="0" eaLnBrk="0" fontAlgn="base" hangingPunct="0">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5pPr>
      <a:lvl6pPr marL="2514600" indent="-228600" algn="ctr" defTabSz="457200" rtl="0" fontAlgn="base">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6pPr>
      <a:lvl7pPr marL="2971800" indent="-228600" algn="ctr" defTabSz="457200" rtl="0" fontAlgn="base">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7pPr>
      <a:lvl8pPr marL="3429000" indent="-228600" algn="ctr" defTabSz="457200" rtl="0" fontAlgn="base">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8pPr>
      <a:lvl9pPr marL="3886200" indent="-228600" algn="ctr" defTabSz="457200" rtl="0" fontAlgn="base">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80"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80" charset="0"/>
        <a:defRPr sz="2800">
          <a:solidFill>
            <a:srgbClr val="000000"/>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80" charset="0"/>
        <a:defRPr sz="2400">
          <a:solidFill>
            <a:srgbClr val="000000"/>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80" charset="0"/>
        <a:defRPr sz="2000">
          <a:solidFill>
            <a:srgbClr val="00000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80" charset="0"/>
        <a:defRPr sz="2000">
          <a:solidFill>
            <a:srgbClr val="000000"/>
          </a:solidFill>
          <a:latin typeface="+mn-lt"/>
          <a:ea typeface="+mn-ea"/>
        </a:defRPr>
      </a:lvl5pPr>
      <a:lvl6pPr marL="25146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6pPr>
      <a:lvl7pPr marL="29718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7pPr>
      <a:lvl8pPr marL="34290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8pPr>
      <a:lvl9pPr marL="38862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maxembedded.wordpress.com/2011/06/24/avr-timers-timer0-2/" TargetMode="External"/><Relationship Id="rId7" Type="http://schemas.openxmlformats.org/officeDocument/2006/relationships/hyperlink" Target="https://maxembedded.wordpress.com/2011/08/07/avr-timers-pwm-mode-part-i/"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hyperlink" Target="https://maxembedded.wordpress.com/2011/07/14/avr-timers-ctc-mode/" TargetMode="External"/><Relationship Id="rId5" Type="http://schemas.openxmlformats.org/officeDocument/2006/relationships/hyperlink" Target="https://maxembedded.wordpress.com/2011/06/29/avr-timers-timer2/" TargetMode="External"/><Relationship Id="rId4" Type="http://schemas.openxmlformats.org/officeDocument/2006/relationships/hyperlink" Target="https://maxembedded.wordpress.com/2011/06/28/avr-timers-timer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anose="02020603050405020304" pitchFamily="18" charset="0"/>
                <a:cs typeface="Times New Roman" panose="02020603050405020304" pitchFamily="18" charset="0"/>
              </a:rPr>
              <a:t>IoT</a:t>
            </a:r>
            <a:r>
              <a:rPr lang="en-US" b="1" dirty="0" smtClean="0">
                <a:latin typeface="Times New Roman" panose="02020603050405020304" pitchFamily="18" charset="0"/>
                <a:cs typeface="Times New Roman" panose="02020603050405020304" pitchFamily="18" charset="0"/>
              </a:rPr>
              <a:t> Army of 300</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611118" cy="4523660"/>
          </a:xfrm>
        </p:spPr>
        <p:txBody>
          <a:bodyPr>
            <a:normAutofit/>
          </a:bodyPr>
          <a:lstStyle/>
          <a:p>
            <a:pPr marL="0" indent="0" algn="ctr">
              <a:buNone/>
            </a:pPr>
            <a:r>
              <a:rPr lang="en-US" sz="2600" b="1" dirty="0" smtClean="0">
                <a:latin typeface="Times New Roman" panose="02020603050405020304" pitchFamily="18" charset="0"/>
                <a:cs typeface="Times New Roman" panose="02020603050405020304" pitchFamily="18" charset="0"/>
              </a:rPr>
              <a:t>Resource Development to enable Our Brightest Minds in Technology</a:t>
            </a:r>
            <a:endParaRPr lang="en-US" sz="2600" b="1" dirty="0">
              <a:latin typeface="Times New Roman" panose="02020603050405020304" pitchFamily="18" charset="0"/>
              <a:cs typeface="Times New Roman" panose="02020603050405020304" pitchFamily="18" charset="0"/>
            </a:endParaRPr>
          </a:p>
          <a:p>
            <a:pPr marL="0" indent="0" algn="ctr">
              <a:buNone/>
            </a:pPr>
            <a:endParaRPr lang="en-US" b="1" dirty="0" smtClean="0">
              <a:solidFill>
                <a:srgbClr val="00B050"/>
              </a:solidFill>
              <a:latin typeface="Times New Roman" panose="02020603050405020304" pitchFamily="18" charset="0"/>
              <a:cs typeface="Times New Roman" panose="02020603050405020304" pitchFamily="18" charset="0"/>
            </a:endParaRPr>
          </a:p>
          <a:p>
            <a:pPr marL="0" indent="0" algn="ctr">
              <a:buNone/>
            </a:pPr>
            <a:r>
              <a:rPr lang="en-US" sz="2000" dirty="0" err="1" smtClean="0">
                <a:latin typeface="Times New Roman" panose="02020603050405020304" pitchFamily="18" charset="0"/>
                <a:cs typeface="Times New Roman" panose="02020603050405020304" pitchFamily="18" charset="0"/>
              </a:rPr>
              <a:t>Abdur</a:t>
            </a:r>
            <a:r>
              <a:rPr lang="en-US" sz="2000" dirty="0" smtClean="0">
                <a:latin typeface="Times New Roman" panose="02020603050405020304" pitchFamily="18" charset="0"/>
                <a:cs typeface="Times New Roman" panose="02020603050405020304" pitchFamily="18" charset="0"/>
              </a:rPr>
              <a:t> Rahman</a:t>
            </a:r>
            <a:endParaRPr lang="en-US" sz="2000" dirty="0">
              <a:latin typeface="Times New Roman" panose="02020603050405020304" pitchFamily="18" charset="0"/>
              <a:cs typeface="Times New Roman" panose="02020603050405020304" pitchFamily="18" charset="0"/>
            </a:endParaRPr>
          </a:p>
          <a:p>
            <a:pPr marL="0" indent="0" algn="ctr">
              <a:buNone/>
            </a:pPr>
            <a:endParaRPr lang="en-US" b="1" dirty="0" smtClean="0">
              <a:solidFill>
                <a:srgbClr val="00B050"/>
              </a:solidFill>
              <a:latin typeface="Times New Roman" panose="02020603050405020304" pitchFamily="18" charset="0"/>
              <a:cs typeface="Times New Roman" panose="02020603050405020304" pitchFamily="18" charset="0"/>
            </a:endParaRPr>
          </a:p>
          <a:p>
            <a:pPr marL="0" indent="0" algn="ctr">
              <a:buNone/>
            </a:pPr>
            <a:r>
              <a:rPr lang="en-US" b="1" dirty="0" smtClean="0">
                <a:solidFill>
                  <a:srgbClr val="00B050"/>
                </a:solidFill>
                <a:latin typeface="Times New Roman" panose="02020603050405020304" pitchFamily="18" charset="0"/>
                <a:cs typeface="Times New Roman" panose="02020603050405020304" pitchFamily="18" charset="0"/>
              </a:rPr>
              <a:t>Lecture 13</a:t>
            </a:r>
          </a:p>
          <a:p>
            <a:pPr marL="0" indent="0" algn="ctr">
              <a:buNone/>
            </a:pPr>
            <a:r>
              <a:rPr lang="en-US" b="1" dirty="0" smtClean="0">
                <a:solidFill>
                  <a:srgbClr val="00B050"/>
                </a:solidFill>
                <a:latin typeface="Times New Roman" panose="02020603050405020304" pitchFamily="18" charset="0"/>
                <a:cs typeface="Times New Roman" panose="02020603050405020304" pitchFamily="18" charset="0"/>
              </a:rPr>
              <a:t>Timer/ Counter</a:t>
            </a:r>
          </a:p>
          <a:p>
            <a:pPr marL="0" indent="0" algn="ctr">
              <a:buNone/>
            </a:pPr>
            <a:endParaRPr lang="en-US" dirty="0" smtClean="0"/>
          </a:p>
          <a:p>
            <a:pPr marL="0" indent="0" algn="ctr">
              <a:buNone/>
            </a:pPr>
            <a:r>
              <a:rPr lang="en-US" dirty="0" smtClean="0"/>
              <a:t>Jan 11, 20018</a:t>
            </a:r>
          </a:p>
          <a:p>
            <a:pPr marL="0" indent="0" algn="ctr">
              <a:buNone/>
            </a:pPr>
            <a:endParaRPr lang="en-US" dirty="0" smtClean="0"/>
          </a:p>
          <a:p>
            <a:pPr marL="0" indent="0" algn="ctr">
              <a:buNone/>
            </a:pPr>
            <a:endParaRPr lang="en-US" dirty="0" smtClean="0"/>
          </a:p>
        </p:txBody>
      </p:sp>
      <p:pic>
        <p:nvPicPr>
          <p:cNvPr id="4" name="Picture 3"/>
          <p:cNvPicPr>
            <a:picLocks noChangeAspect="1"/>
          </p:cNvPicPr>
          <p:nvPr/>
        </p:nvPicPr>
        <p:blipFill>
          <a:blip r:embed="rId2"/>
          <a:stretch>
            <a:fillRect/>
          </a:stretch>
        </p:blipFill>
        <p:spPr>
          <a:xfrm>
            <a:off x="9484452" y="5421626"/>
            <a:ext cx="1740559" cy="755337"/>
          </a:xfrm>
          <a:prstGeom prst="rect">
            <a:avLst/>
          </a:prstGeom>
        </p:spPr>
      </p:pic>
    </p:spTree>
    <p:extLst>
      <p:ext uri="{BB962C8B-B14F-4D97-AF65-F5344CB8AC3E}">
        <p14:creationId xmlns:p14="http://schemas.microsoft.com/office/powerpoint/2010/main" val="2134839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pPr marL="171450" indent="-171450">
              <a:buFont typeface="Arial" panose="020B0604020202020204" pitchFamily="34" charset="0"/>
              <a:buChar char="•"/>
            </a:pPr>
            <a:r>
              <a:rPr lang="en-US" dirty="0"/>
              <a:t>Slides created by: </a:t>
            </a:r>
          </a:p>
          <a:p>
            <a:pPr marL="171450" indent="-171450">
              <a:buFont typeface="Arial" panose="020B0604020202020204" pitchFamily="34" charset="0"/>
              <a:buChar char="•"/>
            </a:pPr>
            <a:r>
              <a:rPr lang="en-US" dirty="0" err="1"/>
              <a:t>Abdur</a:t>
            </a:r>
            <a:r>
              <a:rPr lang="en-US" dirty="0"/>
              <a:t> Rahman</a:t>
            </a:r>
          </a:p>
          <a:p>
            <a:pPr marL="171450" indent="-171450">
              <a:buFont typeface="Arial" panose="020B0604020202020204" pitchFamily="34" charset="0"/>
              <a:buChar char="•"/>
            </a:pPr>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r>
              <a:rPr lang="en-GB" sz="2800" dirty="0">
                <a:latin typeface="+mn-lt"/>
              </a:rPr>
              <a:t>The concept of using a timer/counter</a:t>
            </a:r>
            <a:endParaRPr lang="en-US" sz="2800" b="0" dirty="0">
              <a:latin typeface="+mn-lt"/>
            </a:endParaRPr>
          </a:p>
        </p:txBody>
      </p:sp>
      <p:sp>
        <p:nvSpPr>
          <p:cNvPr id="4" name="Rectangle 2"/>
          <p:cNvSpPr txBox="1">
            <a:spLocks noChangeArrowheads="1"/>
          </p:cNvSpPr>
          <p:nvPr/>
        </p:nvSpPr>
        <p:spPr>
          <a:xfrm>
            <a:off x="503238" y="1768475"/>
            <a:ext cx="9070975" cy="4899025"/>
          </a:xfrm>
          <a:prstGeom prst="rect">
            <a:avLst/>
          </a:prstGeom>
          <a:ln/>
        </p:spPr>
        <p:txBody>
          <a:bodyPr/>
          <a:lstStyle>
            <a:lvl1pPr marL="342900" indent="-342900" algn="l" defTabSz="457200" rtl="0" eaLnBrk="0" fontAlgn="base" hangingPunct="0">
              <a:spcBef>
                <a:spcPts val="800"/>
              </a:spcBef>
              <a:spcAft>
                <a:spcPct val="0"/>
              </a:spcAft>
              <a:buClr>
                <a:srgbClr val="000000"/>
              </a:buClr>
              <a:buSzPct val="100000"/>
              <a:buFont typeface="Times New Roman" pitchFamily="80"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80" charset="0"/>
              <a:defRPr sz="2800">
                <a:solidFill>
                  <a:srgbClr val="000000"/>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80" charset="0"/>
              <a:defRPr sz="2400">
                <a:solidFill>
                  <a:srgbClr val="000000"/>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80" charset="0"/>
              <a:defRPr sz="2000">
                <a:solidFill>
                  <a:srgbClr val="00000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80" charset="0"/>
              <a:defRPr sz="2000">
                <a:solidFill>
                  <a:srgbClr val="000000"/>
                </a:solidFill>
                <a:latin typeface="+mn-lt"/>
                <a:ea typeface="+mn-ea"/>
              </a:defRPr>
            </a:lvl5pPr>
            <a:lvl6pPr marL="25146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6pPr>
            <a:lvl7pPr marL="29718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7pPr>
            <a:lvl8pPr marL="34290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8pPr>
            <a:lvl9pPr marL="38862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9pPr>
          </a:lstStyle>
          <a:p>
            <a:pPr marL="457200" indent="-4572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kern="0" dirty="0" smtClean="0"/>
              <a:t>Counters run asynchronously to your code</a:t>
            </a:r>
          </a:p>
          <a:p>
            <a:pPr marL="457200" indent="-4572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kern="0" dirty="0" smtClean="0"/>
              <a:t>Can be setup to start based on an internal or external event</a:t>
            </a:r>
          </a:p>
          <a:p>
            <a:pPr marL="457200" indent="-4572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kern="0" dirty="0" smtClean="0"/>
              <a:t>Can generate interrupts</a:t>
            </a:r>
          </a:p>
          <a:p>
            <a:pPr marL="457200" indent="-4572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kern="0" dirty="0" smtClean="0"/>
              <a:t>Can signal to a pin </a:t>
            </a:r>
            <a:endParaRPr lang="en-GB" kern="0" dirty="0"/>
          </a:p>
        </p:txBody>
      </p:sp>
    </p:spTree>
    <p:extLst>
      <p:ext uri="{BB962C8B-B14F-4D97-AF65-F5344CB8AC3E}">
        <p14:creationId xmlns:p14="http://schemas.microsoft.com/office/powerpoint/2010/main" val="32314055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r>
              <a:rPr lang="en-US" b="0" dirty="0"/>
              <a:t>Timers as registers</a:t>
            </a:r>
          </a:p>
        </p:txBody>
      </p:sp>
      <p:pic>
        <p:nvPicPr>
          <p:cNvPr id="2" name="Picture 1"/>
          <p:cNvPicPr>
            <a:picLocks noChangeAspect="1"/>
          </p:cNvPicPr>
          <p:nvPr/>
        </p:nvPicPr>
        <p:blipFill>
          <a:blip r:embed="rId3"/>
          <a:stretch>
            <a:fillRect/>
          </a:stretch>
        </p:blipFill>
        <p:spPr>
          <a:xfrm>
            <a:off x="3579283" y="1447800"/>
            <a:ext cx="4438650" cy="1209675"/>
          </a:xfrm>
          <a:prstGeom prst="rect">
            <a:avLst/>
          </a:prstGeom>
        </p:spPr>
      </p:pic>
      <p:pic>
        <p:nvPicPr>
          <p:cNvPr id="3" name="Picture 2"/>
          <p:cNvPicPr>
            <a:picLocks noChangeAspect="1"/>
          </p:cNvPicPr>
          <p:nvPr/>
        </p:nvPicPr>
        <p:blipFill>
          <a:blip r:embed="rId4"/>
          <a:stretch>
            <a:fillRect/>
          </a:stretch>
        </p:blipFill>
        <p:spPr>
          <a:xfrm>
            <a:off x="631065" y="2590800"/>
            <a:ext cx="9221273" cy="3467100"/>
          </a:xfrm>
          <a:prstGeom prst="rect">
            <a:avLst/>
          </a:prstGeom>
        </p:spPr>
      </p:pic>
      <p:pic>
        <p:nvPicPr>
          <p:cNvPr id="4" name="Picture 3"/>
          <p:cNvPicPr>
            <a:picLocks noChangeAspect="1"/>
          </p:cNvPicPr>
          <p:nvPr/>
        </p:nvPicPr>
        <p:blipFill>
          <a:blip r:embed="rId5"/>
          <a:stretch>
            <a:fillRect/>
          </a:stretch>
        </p:blipFill>
        <p:spPr>
          <a:xfrm>
            <a:off x="9982200" y="5374006"/>
            <a:ext cx="2229722" cy="350585"/>
          </a:xfrm>
          <a:prstGeom prst="rect">
            <a:avLst/>
          </a:prstGeom>
        </p:spPr>
      </p:pic>
    </p:spTree>
    <p:extLst>
      <p:ext uri="{BB962C8B-B14F-4D97-AF65-F5344CB8AC3E}">
        <p14:creationId xmlns:p14="http://schemas.microsoft.com/office/powerpoint/2010/main" val="19461217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r>
              <a:rPr lang="en-US" b="0" dirty="0"/>
              <a:t>Timers as registers</a:t>
            </a:r>
          </a:p>
        </p:txBody>
      </p:sp>
      <p:pic>
        <p:nvPicPr>
          <p:cNvPr id="2" name="Picture 1"/>
          <p:cNvPicPr>
            <a:picLocks noChangeAspect="1"/>
          </p:cNvPicPr>
          <p:nvPr/>
        </p:nvPicPr>
        <p:blipFill>
          <a:blip r:embed="rId3"/>
          <a:stretch>
            <a:fillRect/>
          </a:stretch>
        </p:blipFill>
        <p:spPr>
          <a:xfrm>
            <a:off x="643944" y="1509546"/>
            <a:ext cx="10650827" cy="3975655"/>
          </a:xfrm>
          <a:prstGeom prst="rect">
            <a:avLst/>
          </a:prstGeom>
        </p:spPr>
      </p:pic>
    </p:spTree>
    <p:extLst>
      <p:ext uri="{BB962C8B-B14F-4D97-AF65-F5344CB8AC3E}">
        <p14:creationId xmlns:p14="http://schemas.microsoft.com/office/powerpoint/2010/main" val="33993319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r>
              <a:rPr lang="en-US" b="0" dirty="0"/>
              <a:t>Timers as registers</a:t>
            </a:r>
          </a:p>
        </p:txBody>
      </p:sp>
      <p:pic>
        <p:nvPicPr>
          <p:cNvPr id="2" name="Picture 1"/>
          <p:cNvPicPr>
            <a:picLocks noChangeAspect="1"/>
          </p:cNvPicPr>
          <p:nvPr/>
        </p:nvPicPr>
        <p:blipFill>
          <a:blip r:embed="rId3"/>
          <a:stretch>
            <a:fillRect/>
          </a:stretch>
        </p:blipFill>
        <p:spPr>
          <a:xfrm>
            <a:off x="978795" y="1540783"/>
            <a:ext cx="9800822" cy="3700918"/>
          </a:xfrm>
          <a:prstGeom prst="rect">
            <a:avLst/>
          </a:prstGeom>
        </p:spPr>
      </p:pic>
    </p:spTree>
    <p:extLst>
      <p:ext uri="{BB962C8B-B14F-4D97-AF65-F5344CB8AC3E}">
        <p14:creationId xmlns:p14="http://schemas.microsoft.com/office/powerpoint/2010/main" val="23237327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r>
              <a:rPr lang="en-US" b="0" dirty="0"/>
              <a:t>Timers as registers</a:t>
            </a:r>
          </a:p>
        </p:txBody>
      </p:sp>
    </p:spTree>
    <p:extLst>
      <p:ext uri="{BB962C8B-B14F-4D97-AF65-F5344CB8AC3E}">
        <p14:creationId xmlns:p14="http://schemas.microsoft.com/office/powerpoint/2010/main" val="20475739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r>
              <a:rPr lang="en-US" b="0" dirty="0"/>
              <a:t>Timers as registers</a:t>
            </a:r>
          </a:p>
        </p:txBody>
      </p:sp>
    </p:spTree>
    <p:extLst>
      <p:ext uri="{BB962C8B-B14F-4D97-AF65-F5344CB8AC3E}">
        <p14:creationId xmlns:p14="http://schemas.microsoft.com/office/powerpoint/2010/main" val="23555256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0" dirty="0" smtClean="0"/>
              <a:t>Timers</a:t>
            </a:r>
            <a:endParaRPr lang="en-US" dirty="0" smtClean="0"/>
          </a:p>
        </p:txBody>
      </p:sp>
      <p:sp>
        <p:nvSpPr>
          <p:cNvPr id="3" name="Rectangle 1"/>
          <p:cNvSpPr>
            <a:spLocks noChangeArrowheads="1"/>
          </p:cNvSpPr>
          <p:nvPr/>
        </p:nvSpPr>
        <p:spPr bwMode="auto">
          <a:xfrm>
            <a:off x="231878" y="1447800"/>
            <a:ext cx="1171977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US" sz="1400" dirty="0">
                <a:latin typeface="+mn-lt"/>
              </a:rPr>
              <a:t>Timers are used everywhere. Without timers, you would end up nowhere! The range of timers vary from a few microseconds (like the ticks of a processor) to many hours (like the lecture </a:t>
            </a:r>
            <a:r>
              <a:rPr lang="en-US" sz="1400" dirty="0" smtClean="0">
                <a:latin typeface="+mn-lt"/>
              </a:rPr>
              <a:t>classes), </a:t>
            </a:r>
            <a:r>
              <a:rPr lang="en-US" sz="1400" dirty="0">
                <a:latin typeface="+mn-lt"/>
              </a:rPr>
              <a:t>and AVR is suitable for the whole range! AVR boasts of having a very accurate timer, accurate to the resolution of microseconds! This feature makes them suitable for timer applications. Let’s see how.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smtClean="0">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a:latin typeface="+mn-lt"/>
            </a:endParaRPr>
          </a:p>
          <a:p>
            <a:pPr lvl="0" algn="just"/>
            <a:r>
              <a:rPr lang="en-US" sz="1400" dirty="0">
                <a:latin typeface="+mn-lt"/>
              </a:rPr>
              <a:t>You come across timers everyday. Simplest example hangs on your wall or maybe tied around your wrist. You can say that they have a unique property to measure time. Everything in this world is synchronized with time. You wake up at, say, 6 o’clock; you work everyday for 8 hours; you need to drink water every 4 hours, etc. But the concept of timers isn’t confined to your daily routines. Every electronic component works on a time base. This time base helps to keep all the work synchronized. Without a time base, you would have no idea as to </a:t>
            </a:r>
            <a:r>
              <a:rPr lang="en-US" sz="1400" i="1" dirty="0">
                <a:latin typeface="+mn-lt"/>
              </a:rPr>
              <a:t>when</a:t>
            </a:r>
            <a:r>
              <a:rPr lang="en-US" sz="1400" dirty="0">
                <a:latin typeface="+mn-lt"/>
              </a:rPr>
              <a:t> to do a particular thing.</a:t>
            </a:r>
            <a:endParaRPr kumimoji="0" lang="en-US" sz="14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smtClean="0">
              <a:latin typeface="+mn-lt"/>
            </a:endParaRPr>
          </a:p>
          <a:p>
            <a:pPr algn="just"/>
            <a:r>
              <a:rPr lang="en-US" sz="1400" dirty="0">
                <a:latin typeface="+mn-lt"/>
              </a:rPr>
              <a:t>Thus, timers is an important concept in the field of electronics. You can generate a time base using a timer circuit, using a microcontroller, etc. Since all the microcontrollers work at some predefined clock frequency, they all have a provision to set up timers</a:t>
            </a:r>
            <a:r>
              <a:rPr lang="en-US" sz="1400" dirty="0" smtClean="0">
                <a:latin typeface="+mn-lt"/>
              </a:rPr>
              <a:t>.</a:t>
            </a:r>
          </a:p>
          <a:p>
            <a:pPr algn="just"/>
            <a:endParaRPr lang="en-US" sz="1400" dirty="0">
              <a:latin typeface="+mn-lt"/>
            </a:endParaRPr>
          </a:p>
          <a:p>
            <a:pPr algn="just"/>
            <a:r>
              <a:rPr lang="en-US" sz="1400" dirty="0">
                <a:latin typeface="+mn-lt"/>
              </a:rPr>
              <a:t>AVR boasts of having a timer which is very accurate, precise and reliable. It offers loads of features in it, thus making it a vast topic. In this </a:t>
            </a:r>
            <a:r>
              <a:rPr lang="en-US" sz="1400" dirty="0" smtClean="0">
                <a:latin typeface="+mn-lt"/>
              </a:rPr>
              <a:t>lecture, </a:t>
            </a:r>
            <a:r>
              <a:rPr lang="en-US" sz="1400" dirty="0">
                <a:latin typeface="+mn-lt"/>
              </a:rPr>
              <a:t>we will discuss the basic concepts of AVR Timers. We will not be dealing with any code in this </a:t>
            </a:r>
            <a:r>
              <a:rPr lang="en-US" sz="1400" dirty="0" smtClean="0">
                <a:latin typeface="+mn-lt"/>
              </a:rPr>
              <a:t>lecture, </a:t>
            </a:r>
            <a:r>
              <a:rPr lang="en-US" sz="1400" dirty="0">
                <a:latin typeface="+mn-lt"/>
              </a:rPr>
              <a:t>just the concepts. The procedure of generating timers and their codes will be discussed in </a:t>
            </a:r>
            <a:r>
              <a:rPr lang="en-US" sz="1400">
                <a:latin typeface="+mn-lt"/>
              </a:rPr>
              <a:t>subsequent </a:t>
            </a:r>
            <a:r>
              <a:rPr lang="en-US" sz="1400" smtClean="0">
                <a:latin typeface="+mn-lt"/>
              </a:rPr>
              <a:t>lectures.</a:t>
            </a:r>
            <a:endParaRPr lang="en-US" sz="1400" dirty="0">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2451975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r>
              <a:rPr lang="en-US" b="0" dirty="0"/>
              <a:t>Timers as registers</a:t>
            </a:r>
          </a:p>
        </p:txBody>
      </p:sp>
      <p:sp>
        <p:nvSpPr>
          <p:cNvPr id="3" name="Rectangle 2"/>
          <p:cNvSpPr/>
          <p:nvPr/>
        </p:nvSpPr>
        <p:spPr>
          <a:xfrm>
            <a:off x="116113" y="1447800"/>
            <a:ext cx="11945257" cy="1246495"/>
          </a:xfrm>
          <a:prstGeom prst="rect">
            <a:avLst/>
          </a:prstGeom>
        </p:spPr>
        <p:txBody>
          <a:bodyPr wrap="square">
            <a:spAutoFit/>
          </a:bodyPr>
          <a:lstStyle/>
          <a:p>
            <a:pPr algn="just"/>
            <a:r>
              <a:rPr lang="en-US" sz="1500" dirty="0">
                <a:solidFill>
                  <a:srgbClr val="444444"/>
                </a:solidFill>
              </a:rPr>
              <a:t>So basically, a timer is a register! But not a normal one. The value of this register increases/decreases automatically. In AVR, timers are of two types: 8-bit and 16-bit timers. In an 8-bit timer, the register used is 8-bit wide whereas in 16-bit timer, the register width is of 16 bits. This means that the 8-bit timer is capable of counting 2^8=256 steps from 0 to 255 as demonstrated below</a:t>
            </a:r>
            <a:r>
              <a:rPr lang="en-US" sz="1500" dirty="0" smtClean="0">
                <a:solidFill>
                  <a:srgbClr val="444444"/>
                </a:solidFill>
              </a:rPr>
              <a:t>.</a:t>
            </a:r>
          </a:p>
          <a:p>
            <a:pPr algn="just"/>
            <a:endParaRPr lang="en-US" sz="1500" dirty="0">
              <a:solidFill>
                <a:srgbClr val="444444"/>
              </a:solidFill>
            </a:endParaRPr>
          </a:p>
          <a:p>
            <a:pPr algn="just"/>
            <a:endParaRPr lang="en-US" sz="1500" dirty="0" smtClean="0">
              <a:solidFill>
                <a:srgbClr val="444444"/>
              </a:solidFill>
            </a:endParaRPr>
          </a:p>
        </p:txBody>
      </p:sp>
      <p:pic>
        <p:nvPicPr>
          <p:cNvPr id="1026" name="Picture 2" descr="8 bit Cou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1184" y="2071047"/>
            <a:ext cx="4640186" cy="26504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0" y="2406134"/>
            <a:ext cx="1505540" cy="369332"/>
          </a:xfrm>
          <a:prstGeom prst="rect">
            <a:avLst/>
          </a:prstGeom>
        </p:spPr>
        <p:txBody>
          <a:bodyPr wrap="none">
            <a:spAutoFit/>
          </a:bodyPr>
          <a:lstStyle/>
          <a:p>
            <a:r>
              <a:rPr lang="en-US" dirty="0">
                <a:solidFill>
                  <a:srgbClr val="888888"/>
                </a:solidFill>
                <a:latin typeface="Helvetica Neue"/>
              </a:rPr>
              <a:t>8 bit Counter</a:t>
            </a:r>
            <a:endParaRPr lang="en-US" dirty="0"/>
          </a:p>
        </p:txBody>
      </p:sp>
      <p:sp>
        <p:nvSpPr>
          <p:cNvPr id="4" name="Rectangle 3"/>
          <p:cNvSpPr/>
          <p:nvPr/>
        </p:nvSpPr>
        <p:spPr>
          <a:xfrm>
            <a:off x="253285" y="4378657"/>
            <a:ext cx="6096000" cy="1246495"/>
          </a:xfrm>
          <a:prstGeom prst="rect">
            <a:avLst/>
          </a:prstGeom>
        </p:spPr>
        <p:txBody>
          <a:bodyPr>
            <a:spAutoFit/>
          </a:bodyPr>
          <a:lstStyle/>
          <a:p>
            <a:pPr algn="just"/>
            <a:r>
              <a:rPr lang="en-US" sz="1500" dirty="0">
                <a:solidFill>
                  <a:srgbClr val="444444"/>
                </a:solidFill>
              </a:rPr>
              <a:t>Similarly a 16 bit timer is capable of counting 2^16=65536 steps from 0 to 65535. Due to this feature, </a:t>
            </a:r>
            <a:r>
              <a:rPr lang="en-US" sz="1500" b="1" dirty="0">
                <a:solidFill>
                  <a:srgbClr val="444444"/>
                </a:solidFill>
              </a:rPr>
              <a:t>timers are also known as counters</a:t>
            </a:r>
            <a:r>
              <a:rPr lang="en-US" sz="1500" dirty="0">
                <a:solidFill>
                  <a:srgbClr val="444444"/>
                </a:solidFill>
              </a:rPr>
              <a:t>. Now what happens once they reach their MAX? Does the program stop executing? Well, the answer is quite simple. It returns to its initial value of zero. We say that the timer/counter </a:t>
            </a:r>
            <a:r>
              <a:rPr lang="en-US" sz="1500" b="1" dirty="0">
                <a:solidFill>
                  <a:srgbClr val="444444"/>
                </a:solidFill>
              </a:rPr>
              <a:t>overflows</a:t>
            </a:r>
            <a:r>
              <a:rPr lang="en-US" sz="1500" dirty="0">
                <a:solidFill>
                  <a:srgbClr val="444444"/>
                </a:solidFill>
              </a:rPr>
              <a:t>.</a:t>
            </a:r>
            <a:endParaRPr lang="en-US" sz="1500" dirty="0"/>
          </a:p>
        </p:txBody>
      </p:sp>
    </p:spTree>
    <p:extLst>
      <p:ext uri="{BB962C8B-B14F-4D97-AF65-F5344CB8AC3E}">
        <p14:creationId xmlns:p14="http://schemas.microsoft.com/office/powerpoint/2010/main" val="27374993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r>
              <a:rPr lang="en-US" b="0" dirty="0"/>
              <a:t> different kinds of timers</a:t>
            </a:r>
          </a:p>
        </p:txBody>
      </p:sp>
      <p:sp>
        <p:nvSpPr>
          <p:cNvPr id="2" name="Rectangle 1"/>
          <p:cNvSpPr/>
          <p:nvPr/>
        </p:nvSpPr>
        <p:spPr>
          <a:xfrm>
            <a:off x="369195" y="1447800"/>
            <a:ext cx="6096000" cy="923330"/>
          </a:xfrm>
          <a:prstGeom prst="rect">
            <a:avLst/>
          </a:prstGeom>
        </p:spPr>
        <p:txBody>
          <a:bodyPr>
            <a:spAutoFit/>
          </a:bodyPr>
          <a:lstStyle/>
          <a:p>
            <a:pPr algn="just" fontAlgn="base">
              <a:buFont typeface="Arial" panose="020B0604020202020204" pitchFamily="34" charset="0"/>
              <a:buChar char="•"/>
            </a:pPr>
            <a:r>
              <a:rPr lang="en-US" dirty="0">
                <a:solidFill>
                  <a:srgbClr val="0DA4D3"/>
                </a:solidFill>
                <a:hlinkClick r:id="rId3" tooltip="AVR Timers – TIMER0"/>
              </a:rPr>
              <a:t>TIMER0 </a:t>
            </a:r>
            <a:r>
              <a:rPr lang="en-US" dirty="0">
                <a:solidFill>
                  <a:srgbClr val="444444"/>
                </a:solidFill>
              </a:rPr>
              <a:t>– 8-bit timer</a:t>
            </a:r>
          </a:p>
          <a:p>
            <a:pPr algn="just" fontAlgn="base">
              <a:buFont typeface="Arial" panose="020B0604020202020204" pitchFamily="34" charset="0"/>
              <a:buChar char="•"/>
            </a:pPr>
            <a:r>
              <a:rPr lang="en-US" dirty="0">
                <a:solidFill>
                  <a:srgbClr val="0DA4D3"/>
                </a:solidFill>
                <a:hlinkClick r:id="rId4" tooltip="AVR Timers – TIMER1"/>
              </a:rPr>
              <a:t>TIMER1</a:t>
            </a:r>
            <a:r>
              <a:rPr lang="en-US" dirty="0">
                <a:solidFill>
                  <a:srgbClr val="444444"/>
                </a:solidFill>
              </a:rPr>
              <a:t> – 16-bit timer</a:t>
            </a:r>
          </a:p>
          <a:p>
            <a:pPr algn="just" fontAlgn="base">
              <a:buFont typeface="Arial" panose="020B0604020202020204" pitchFamily="34" charset="0"/>
              <a:buChar char="•"/>
            </a:pPr>
            <a:r>
              <a:rPr lang="en-US" dirty="0">
                <a:solidFill>
                  <a:srgbClr val="0DA4D3"/>
                </a:solidFill>
                <a:hlinkClick r:id="rId5" tooltip="AVR Timers – TIMER2"/>
              </a:rPr>
              <a:t>TIMER2</a:t>
            </a:r>
            <a:r>
              <a:rPr lang="en-US" dirty="0">
                <a:solidFill>
                  <a:srgbClr val="444444"/>
                </a:solidFill>
              </a:rPr>
              <a:t> – 8-bit timer</a:t>
            </a:r>
            <a:endParaRPr lang="en-US" b="0" i="0" dirty="0">
              <a:solidFill>
                <a:srgbClr val="444444"/>
              </a:solidFill>
              <a:effectLst/>
            </a:endParaRPr>
          </a:p>
        </p:txBody>
      </p:sp>
      <p:sp>
        <p:nvSpPr>
          <p:cNvPr id="4" name="Rectangle 3"/>
          <p:cNvSpPr/>
          <p:nvPr/>
        </p:nvSpPr>
        <p:spPr>
          <a:xfrm>
            <a:off x="180304" y="3585769"/>
            <a:ext cx="11384923" cy="1200329"/>
          </a:xfrm>
          <a:prstGeom prst="rect">
            <a:avLst/>
          </a:prstGeom>
        </p:spPr>
        <p:txBody>
          <a:bodyPr wrap="square">
            <a:spAutoFit/>
          </a:bodyPr>
          <a:lstStyle/>
          <a:p>
            <a:pPr algn="just" fontAlgn="base"/>
            <a:r>
              <a:rPr lang="en-US" dirty="0">
                <a:solidFill>
                  <a:srgbClr val="444444"/>
                </a:solidFill>
              </a:rPr>
              <a:t>The best part is that the timer is totally independent of the CPU. Thus, it runs parallel to the CPU and there is no CPU’s intervention, which makes the timer quite accurate.</a:t>
            </a:r>
          </a:p>
          <a:p>
            <a:pPr algn="just" fontAlgn="base"/>
            <a:r>
              <a:rPr lang="en-US" dirty="0">
                <a:solidFill>
                  <a:srgbClr val="444444"/>
                </a:solidFill>
              </a:rPr>
              <a:t>Apart from normal operation, these three timers can be either operated in normal mode, </a:t>
            </a:r>
            <a:r>
              <a:rPr lang="en-US" dirty="0">
                <a:solidFill>
                  <a:srgbClr val="0DA4D3"/>
                </a:solidFill>
                <a:hlinkClick r:id="rId6" tooltip="AVR Timers – CTC Mode"/>
              </a:rPr>
              <a:t>CTC</a:t>
            </a:r>
            <a:r>
              <a:rPr lang="en-US" dirty="0">
                <a:solidFill>
                  <a:srgbClr val="444444"/>
                </a:solidFill>
              </a:rPr>
              <a:t> mode or </a:t>
            </a:r>
            <a:r>
              <a:rPr lang="en-US" dirty="0">
                <a:solidFill>
                  <a:srgbClr val="0DA4D3"/>
                </a:solidFill>
                <a:hlinkClick r:id="rId7" tooltip="AVR Timers – PWM Mode – Part I"/>
              </a:rPr>
              <a:t>PWM</a:t>
            </a:r>
            <a:r>
              <a:rPr lang="en-US" dirty="0">
                <a:solidFill>
                  <a:srgbClr val="444444"/>
                </a:solidFill>
              </a:rPr>
              <a:t> mode. We will discuss them one by one.</a:t>
            </a:r>
            <a:endParaRPr lang="en-US" b="0" i="0" dirty="0">
              <a:solidFill>
                <a:srgbClr val="444444"/>
              </a:solidFill>
              <a:effectLst/>
            </a:endParaRPr>
          </a:p>
        </p:txBody>
      </p:sp>
    </p:spTree>
    <p:extLst>
      <p:ext uri="{BB962C8B-B14F-4D97-AF65-F5344CB8AC3E}">
        <p14:creationId xmlns:p14="http://schemas.microsoft.com/office/powerpoint/2010/main" val="34512001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r>
              <a:rPr lang="en-US" b="0" dirty="0"/>
              <a:t>Timer Concepts</a:t>
            </a:r>
          </a:p>
        </p:txBody>
      </p:sp>
      <p:sp>
        <p:nvSpPr>
          <p:cNvPr id="2" name="Rectangle 1"/>
          <p:cNvSpPr/>
          <p:nvPr/>
        </p:nvSpPr>
        <p:spPr>
          <a:xfrm>
            <a:off x="115909" y="1447800"/>
            <a:ext cx="11874321" cy="646331"/>
          </a:xfrm>
          <a:prstGeom prst="rect">
            <a:avLst/>
          </a:prstGeom>
        </p:spPr>
        <p:txBody>
          <a:bodyPr wrap="square">
            <a:spAutoFit/>
          </a:bodyPr>
          <a:lstStyle/>
          <a:p>
            <a:pPr algn="just" fontAlgn="base"/>
            <a:r>
              <a:rPr lang="en-US" dirty="0">
                <a:solidFill>
                  <a:srgbClr val="333333"/>
                </a:solidFill>
                <a:latin typeface="Abel"/>
              </a:rPr>
              <a:t>Basic </a:t>
            </a:r>
            <a:r>
              <a:rPr lang="en-US" dirty="0" smtClean="0">
                <a:solidFill>
                  <a:srgbClr val="333333"/>
                </a:solidFill>
                <a:latin typeface="Abel"/>
              </a:rPr>
              <a:t>Concepts:</a:t>
            </a:r>
            <a:endParaRPr lang="en-US" dirty="0">
              <a:solidFill>
                <a:srgbClr val="333333"/>
              </a:solidFill>
              <a:latin typeface="Abel"/>
            </a:endParaRPr>
          </a:p>
          <a:p>
            <a:pPr algn="just" fontAlgn="base"/>
            <a:r>
              <a:rPr lang="en-US" dirty="0">
                <a:solidFill>
                  <a:srgbClr val="444444"/>
                </a:solidFill>
                <a:latin typeface="Helvetica Neue"/>
              </a:rPr>
              <a:t>Since childhood, we have been coming across the following formula:</a:t>
            </a:r>
            <a:endParaRPr lang="en-US" b="0" i="0" dirty="0">
              <a:solidFill>
                <a:srgbClr val="444444"/>
              </a:solidFill>
              <a:effectLst/>
              <a:latin typeface="Helvetica Neue"/>
            </a:endParaRPr>
          </a:p>
        </p:txBody>
      </p:sp>
      <p:pic>
        <p:nvPicPr>
          <p:cNvPr id="2050" name="Picture 2" descr="T = 1/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501" y="1563709"/>
            <a:ext cx="3019425" cy="7048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5909" y="2219314"/>
            <a:ext cx="11788460" cy="1708160"/>
          </a:xfrm>
          <a:prstGeom prst="rect">
            <a:avLst/>
          </a:prstGeom>
        </p:spPr>
        <p:txBody>
          <a:bodyPr wrap="square">
            <a:spAutoFit/>
          </a:bodyPr>
          <a:lstStyle/>
          <a:p>
            <a:pPr algn="just" fontAlgn="base"/>
            <a:r>
              <a:rPr lang="en-US" sz="1500" dirty="0">
                <a:solidFill>
                  <a:srgbClr val="444444"/>
                </a:solidFill>
              </a:rPr>
              <a:t>Now suppose, we need to flash an LED every 10 </a:t>
            </a:r>
            <a:r>
              <a:rPr lang="en-US" sz="1500" dirty="0" err="1">
                <a:solidFill>
                  <a:srgbClr val="444444"/>
                </a:solidFill>
              </a:rPr>
              <a:t>ms.</a:t>
            </a:r>
            <a:r>
              <a:rPr lang="en-US" sz="1500" dirty="0">
                <a:solidFill>
                  <a:srgbClr val="444444"/>
                </a:solidFill>
              </a:rPr>
              <a:t> This implies that its frequency is 1/10ms = 100 Hz. Now let’s assume that we have an external crystal XTAL of 4 </a:t>
            </a:r>
            <a:r>
              <a:rPr lang="en-US" sz="1500" dirty="0" err="1">
                <a:solidFill>
                  <a:srgbClr val="444444"/>
                </a:solidFill>
              </a:rPr>
              <a:t>MHz.</a:t>
            </a:r>
            <a:r>
              <a:rPr lang="en-US" sz="1500" dirty="0">
                <a:solidFill>
                  <a:srgbClr val="444444"/>
                </a:solidFill>
              </a:rPr>
              <a:t> Hence, the CPU clock frequency is 4 </a:t>
            </a:r>
            <a:r>
              <a:rPr lang="en-US" sz="1500" dirty="0" err="1">
                <a:solidFill>
                  <a:srgbClr val="444444"/>
                </a:solidFill>
              </a:rPr>
              <a:t>MHz.</a:t>
            </a:r>
            <a:r>
              <a:rPr lang="en-US" sz="1500" dirty="0">
                <a:solidFill>
                  <a:srgbClr val="444444"/>
                </a:solidFill>
              </a:rPr>
              <a:t> Now, as I said that the timer counts from 0 to TOP. For an 8-bit timer, it counts from 0 to 255 whereas for a 16-bit timer it counts from 0 to 65535. After that, they overflow. This value changes at  every clock pulse.</a:t>
            </a:r>
          </a:p>
          <a:p>
            <a:pPr algn="just" fontAlgn="base"/>
            <a:r>
              <a:rPr lang="en-US" sz="1500" dirty="0">
                <a:solidFill>
                  <a:srgbClr val="444444"/>
                </a:solidFill>
              </a:rPr>
              <a:t>Let’s say the timer’s value is zero now. To go from 0 to 1, it takes one clock pulse. To go from 1 to 2, it takes another clock pulse. To go from 2 to 3, it takes one more clock pulse. And so on. For F_CPU = 4 MHz, time period T = 1/4M = 0.00025 </a:t>
            </a:r>
            <a:r>
              <a:rPr lang="en-US" sz="1500" dirty="0" err="1">
                <a:solidFill>
                  <a:srgbClr val="444444"/>
                </a:solidFill>
              </a:rPr>
              <a:t>ms.</a:t>
            </a:r>
            <a:r>
              <a:rPr lang="en-US" sz="1500" dirty="0">
                <a:solidFill>
                  <a:srgbClr val="444444"/>
                </a:solidFill>
              </a:rPr>
              <a:t> Thus for every transition (0 to 1, 1 to 2, </a:t>
            </a:r>
            <a:r>
              <a:rPr lang="en-US" sz="1500" dirty="0" err="1">
                <a:solidFill>
                  <a:srgbClr val="444444"/>
                </a:solidFill>
              </a:rPr>
              <a:t>etc</a:t>
            </a:r>
            <a:r>
              <a:rPr lang="en-US" sz="1500" dirty="0">
                <a:solidFill>
                  <a:srgbClr val="444444"/>
                </a:solidFill>
              </a:rPr>
              <a:t>), it takes </a:t>
            </a:r>
            <a:r>
              <a:rPr lang="en-US" sz="1500" i="1" dirty="0">
                <a:solidFill>
                  <a:srgbClr val="444444"/>
                </a:solidFill>
              </a:rPr>
              <a:t>only</a:t>
            </a:r>
            <a:r>
              <a:rPr lang="en-US" sz="1500" dirty="0">
                <a:solidFill>
                  <a:srgbClr val="444444"/>
                </a:solidFill>
              </a:rPr>
              <a:t> 0.00025 </a:t>
            </a:r>
            <a:r>
              <a:rPr lang="en-US" sz="1500" dirty="0" err="1" smtClean="0">
                <a:solidFill>
                  <a:srgbClr val="444444"/>
                </a:solidFill>
              </a:rPr>
              <a:t>ms</a:t>
            </a:r>
            <a:r>
              <a:rPr lang="en-US" sz="1500" dirty="0" smtClean="0">
                <a:solidFill>
                  <a:srgbClr val="444444"/>
                </a:solidFill>
              </a:rPr>
              <a:t>! Now</a:t>
            </a:r>
            <a:r>
              <a:rPr lang="en-US" sz="1500" dirty="0">
                <a:solidFill>
                  <a:srgbClr val="444444"/>
                </a:solidFill>
              </a:rPr>
              <a:t>, as stated above, we need a delay of 10 </a:t>
            </a:r>
            <a:r>
              <a:rPr lang="en-US" sz="1500" dirty="0" err="1">
                <a:solidFill>
                  <a:srgbClr val="444444"/>
                </a:solidFill>
              </a:rPr>
              <a:t>ms.</a:t>
            </a:r>
            <a:r>
              <a:rPr lang="en-US" sz="1500" dirty="0">
                <a:solidFill>
                  <a:srgbClr val="444444"/>
                </a:solidFill>
              </a:rPr>
              <a:t> This maybe a very short delay, but for the microcontroller which has a resolution of 0.00025 </a:t>
            </a:r>
            <a:r>
              <a:rPr lang="en-US" sz="1500" dirty="0" err="1">
                <a:solidFill>
                  <a:srgbClr val="444444"/>
                </a:solidFill>
              </a:rPr>
              <a:t>ms</a:t>
            </a:r>
            <a:r>
              <a:rPr lang="en-US" sz="1500" dirty="0">
                <a:solidFill>
                  <a:srgbClr val="444444"/>
                </a:solidFill>
              </a:rPr>
              <a:t>, its quite a long delay! To get an idea of </a:t>
            </a:r>
            <a:r>
              <a:rPr lang="en-US" sz="1500" i="1" dirty="0">
                <a:solidFill>
                  <a:srgbClr val="444444"/>
                </a:solidFill>
              </a:rPr>
              <a:t>how long</a:t>
            </a:r>
            <a:r>
              <a:rPr lang="en-US" sz="1500" dirty="0">
                <a:solidFill>
                  <a:srgbClr val="444444"/>
                </a:solidFill>
              </a:rPr>
              <a:t> it takes, let’s calculate the timer count from the following formula:</a:t>
            </a:r>
            <a:endParaRPr lang="en-US" sz="1500" b="0" i="0" dirty="0">
              <a:solidFill>
                <a:srgbClr val="444444"/>
              </a:solidFill>
              <a:effectLst/>
            </a:endParaRPr>
          </a:p>
        </p:txBody>
      </p:sp>
      <p:pic>
        <p:nvPicPr>
          <p:cNvPr id="2052" name="Picture 4" descr="Timer Cou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842" y="4087625"/>
            <a:ext cx="4248150" cy="647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5909" y="5193973"/>
            <a:ext cx="11788460" cy="784830"/>
          </a:xfrm>
          <a:prstGeom prst="rect">
            <a:avLst/>
          </a:prstGeom>
        </p:spPr>
        <p:txBody>
          <a:bodyPr wrap="square">
            <a:spAutoFit/>
          </a:bodyPr>
          <a:lstStyle/>
          <a:p>
            <a:pPr algn="just" fontAlgn="base"/>
            <a:r>
              <a:rPr lang="en-US" sz="1500" dirty="0">
                <a:solidFill>
                  <a:srgbClr val="444444"/>
                </a:solidFill>
              </a:rPr>
              <a:t>Substitute </a:t>
            </a:r>
            <a:r>
              <a:rPr lang="en-US" sz="1500" i="1" dirty="0">
                <a:solidFill>
                  <a:srgbClr val="444444"/>
                </a:solidFill>
              </a:rPr>
              <a:t>Required Delay = 10 </a:t>
            </a:r>
            <a:r>
              <a:rPr lang="en-US" sz="1500" i="1" dirty="0" err="1">
                <a:solidFill>
                  <a:srgbClr val="444444"/>
                </a:solidFill>
              </a:rPr>
              <a:t>ms</a:t>
            </a:r>
            <a:r>
              <a:rPr lang="en-US" sz="1500" dirty="0">
                <a:solidFill>
                  <a:srgbClr val="444444"/>
                </a:solidFill>
              </a:rPr>
              <a:t> and </a:t>
            </a:r>
            <a:r>
              <a:rPr lang="en-US" sz="1500" i="1" dirty="0">
                <a:solidFill>
                  <a:srgbClr val="444444"/>
                </a:solidFill>
              </a:rPr>
              <a:t>Clock Time Period = 0.00025 </a:t>
            </a:r>
            <a:r>
              <a:rPr lang="en-US" sz="1500" i="1" dirty="0" err="1">
                <a:solidFill>
                  <a:srgbClr val="444444"/>
                </a:solidFill>
              </a:rPr>
              <a:t>ms</a:t>
            </a:r>
            <a:r>
              <a:rPr lang="en-US" sz="1500" dirty="0">
                <a:solidFill>
                  <a:srgbClr val="444444"/>
                </a:solidFill>
              </a:rPr>
              <a:t>, and you get </a:t>
            </a:r>
            <a:r>
              <a:rPr lang="en-US" sz="1500" b="1" i="1" dirty="0">
                <a:solidFill>
                  <a:srgbClr val="444444"/>
                </a:solidFill>
              </a:rPr>
              <a:t>Timer Count = 39999</a:t>
            </a:r>
            <a:r>
              <a:rPr lang="en-US" sz="1500" dirty="0">
                <a:solidFill>
                  <a:srgbClr val="444444"/>
                </a:solidFill>
              </a:rPr>
              <a:t>. Can you imagine that? The clock has already ticked 39999 times to give a delay of </a:t>
            </a:r>
            <a:r>
              <a:rPr lang="en-US" sz="1500" i="1" dirty="0">
                <a:solidFill>
                  <a:srgbClr val="444444"/>
                </a:solidFill>
              </a:rPr>
              <a:t>only</a:t>
            </a:r>
            <a:r>
              <a:rPr lang="en-US" sz="1500" dirty="0">
                <a:solidFill>
                  <a:srgbClr val="444444"/>
                </a:solidFill>
              </a:rPr>
              <a:t> 10 </a:t>
            </a:r>
            <a:r>
              <a:rPr lang="en-US" sz="1500" dirty="0" err="1" smtClean="0">
                <a:solidFill>
                  <a:srgbClr val="444444"/>
                </a:solidFill>
              </a:rPr>
              <a:t>ms</a:t>
            </a:r>
            <a:r>
              <a:rPr lang="en-US" sz="1500" dirty="0" smtClean="0">
                <a:solidFill>
                  <a:srgbClr val="444444"/>
                </a:solidFill>
              </a:rPr>
              <a:t>! Now</a:t>
            </a:r>
            <a:r>
              <a:rPr lang="en-US" sz="1500" dirty="0">
                <a:solidFill>
                  <a:srgbClr val="444444"/>
                </a:solidFill>
              </a:rPr>
              <a:t>, to achieve this, we definitely cannot use an 8-bit timer (as it has an upper limit of 255, after which it overflows). Hence, we use a 16-bit timer (which is capable of counting up to 65535) to achieve this delay.</a:t>
            </a:r>
            <a:endParaRPr lang="en-US" sz="1500" b="0" i="0" dirty="0">
              <a:solidFill>
                <a:srgbClr val="444444"/>
              </a:solidFill>
              <a:effectLst/>
            </a:endParaRPr>
          </a:p>
        </p:txBody>
      </p:sp>
      <mc:AlternateContent xmlns:mc="http://schemas.openxmlformats.org/markup-compatibility/2006" xmlns:a14="http://schemas.microsoft.com/office/drawing/2010/main">
        <mc:Choice Requires="a14">
          <p:sp>
            <p:nvSpPr>
              <p:cNvPr id="6" name="TextBox 5"/>
              <p:cNvSpPr txBox="1"/>
              <p:nvPr/>
            </p:nvSpPr>
            <p:spPr>
              <a:xfrm>
                <a:off x="5245992" y="4201456"/>
                <a:ext cx="6742360"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𝑂𝑟</m:t>
                    </m:r>
                    <m:r>
                      <a:rPr lang="en-US" b="0" i="1" smtClean="0">
                        <a:latin typeface="Cambria Math" panose="02040503050406030204" pitchFamily="18" charset="0"/>
                      </a:rPr>
                      <m:t>,      </m:t>
                    </m:r>
                    <m:r>
                      <a:rPr lang="en-US" b="0" i="1" smtClean="0">
                        <a:latin typeface="Cambria Math" panose="02040503050406030204" pitchFamily="18" charset="0"/>
                      </a:rPr>
                      <m:t>𝑇𝑖𝑚𝑒𝑟</m:t>
                    </m:r>
                    <m:r>
                      <a:rPr lang="en-US" b="0" i="1" smtClean="0">
                        <a:latin typeface="Cambria Math" panose="02040503050406030204" pitchFamily="18" charset="0"/>
                      </a:rPr>
                      <m:t> </m:t>
                    </m:r>
                    <m:r>
                      <a:rPr lang="en-US" b="0" i="1" smtClean="0">
                        <a:latin typeface="Cambria Math" panose="02040503050406030204" pitchFamily="18" charset="0"/>
                      </a:rPr>
                      <m:t>𝐶𝑜𝑢𝑛𝑡𝑒𝑟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𝐹</m:t>
                        </m:r>
                      </m:e>
                      <m:sub>
                        <m:r>
                          <a:rPr lang="en-US" b="0" i="1" smtClean="0">
                            <a:latin typeface="Cambria Math" panose="02040503050406030204" pitchFamily="18" charset="0"/>
                          </a:rPr>
                          <m:t>𝐶𝑃𝑈</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𝑅𝑒𝑞𝑢𝑖𝑟𝑒𝑑𝐷𝑒𝑙𝑎𝑦</m:t>
                    </m:r>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1000</m:t>
                    </m:r>
                    <m:r>
                      <a:rPr lang="en-US" b="0" i="0" smtClean="0">
                        <a:latin typeface="Cambria Math" panose="02040503050406030204" pitchFamily="18" charset="0"/>
                        <a:ea typeface="Cambria Math" panose="02040503050406030204" pitchFamily="18" charset="0"/>
                      </a:rPr>
                      <m:t>)</m:t>
                    </m:r>
                  </m:oMath>
                </a14:m>
                <a:r>
                  <a:rPr lang="en-US" dirty="0" smtClean="0"/>
                  <a:t>-1</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5245992" y="4201456"/>
                <a:ext cx="6742360" cy="369332"/>
              </a:xfrm>
              <a:prstGeom prst="rect">
                <a:avLst/>
              </a:prstGeom>
              <a:blipFill rotWithShape="0">
                <a:blip r:embed="rId5"/>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8105836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r>
              <a:rPr lang="en-US" b="0" dirty="0"/>
              <a:t>The </a:t>
            </a:r>
            <a:r>
              <a:rPr lang="en-US" b="0" dirty="0" err="1"/>
              <a:t>Prescaler</a:t>
            </a:r>
            <a:endParaRPr lang="en-US" b="0" dirty="0"/>
          </a:p>
        </p:txBody>
      </p:sp>
      <p:sp>
        <p:nvSpPr>
          <p:cNvPr id="2" name="Rectangle 1"/>
          <p:cNvSpPr/>
          <p:nvPr/>
        </p:nvSpPr>
        <p:spPr>
          <a:xfrm>
            <a:off x="103031" y="1447800"/>
            <a:ext cx="11912958" cy="584775"/>
          </a:xfrm>
          <a:prstGeom prst="rect">
            <a:avLst/>
          </a:prstGeom>
        </p:spPr>
        <p:txBody>
          <a:bodyPr wrap="square">
            <a:spAutoFit/>
          </a:bodyPr>
          <a:lstStyle/>
          <a:p>
            <a:r>
              <a:rPr lang="en-US" sz="1600" dirty="0">
                <a:solidFill>
                  <a:srgbClr val="444444"/>
                </a:solidFill>
              </a:rPr>
              <a:t>Assuming F_CPU = 4 MHz and a 16-bit timer (MAX = 65535), and substituting in the above formula, we can get a maximum delay of 16.384 </a:t>
            </a:r>
            <a:r>
              <a:rPr lang="en-US" sz="1600" dirty="0" err="1">
                <a:solidFill>
                  <a:srgbClr val="444444"/>
                </a:solidFill>
              </a:rPr>
              <a:t>ms.</a:t>
            </a:r>
            <a:r>
              <a:rPr lang="en-US" sz="1600" dirty="0">
                <a:solidFill>
                  <a:srgbClr val="444444"/>
                </a:solidFill>
              </a:rPr>
              <a:t> Now what if we need a greater delay, say 20 </a:t>
            </a:r>
            <a:r>
              <a:rPr lang="en-US" sz="1600" dirty="0" err="1">
                <a:solidFill>
                  <a:srgbClr val="444444"/>
                </a:solidFill>
              </a:rPr>
              <a:t>ms</a:t>
            </a:r>
            <a:r>
              <a:rPr lang="en-US" sz="1600" dirty="0">
                <a:solidFill>
                  <a:srgbClr val="444444"/>
                </a:solidFill>
              </a:rPr>
              <a:t>? We are stuck?!</a:t>
            </a:r>
            <a:endParaRPr lang="en-US" sz="1600" dirty="0"/>
          </a:p>
        </p:txBody>
      </p:sp>
      <p:sp>
        <p:nvSpPr>
          <p:cNvPr id="3" name="Rectangle 2"/>
          <p:cNvSpPr/>
          <p:nvPr/>
        </p:nvSpPr>
        <p:spPr>
          <a:xfrm>
            <a:off x="0" y="2479303"/>
            <a:ext cx="12015989" cy="2631490"/>
          </a:xfrm>
          <a:prstGeom prst="rect">
            <a:avLst/>
          </a:prstGeom>
        </p:spPr>
        <p:txBody>
          <a:bodyPr wrap="square">
            <a:spAutoFit/>
          </a:bodyPr>
          <a:lstStyle/>
          <a:p>
            <a:pPr algn="just" fontAlgn="base"/>
            <a:r>
              <a:rPr lang="en-US" sz="1500" dirty="0">
                <a:solidFill>
                  <a:srgbClr val="444444"/>
                </a:solidFill>
              </a:rPr>
              <a:t>Well hopefully, there lies a solution to this. Suppose if we decrease the F_CPU from 4 MHz to 0.5 MHz (i.e. 500 kHz), then the clock time period increases to 1/500k = 0.002 </a:t>
            </a:r>
            <a:r>
              <a:rPr lang="en-US" sz="1500" dirty="0" err="1">
                <a:solidFill>
                  <a:srgbClr val="444444"/>
                </a:solidFill>
              </a:rPr>
              <a:t>ms.</a:t>
            </a:r>
            <a:r>
              <a:rPr lang="en-US" sz="1500" dirty="0">
                <a:solidFill>
                  <a:srgbClr val="444444"/>
                </a:solidFill>
              </a:rPr>
              <a:t> </a:t>
            </a:r>
            <a:r>
              <a:rPr lang="en-US" sz="1500" i="1" dirty="0">
                <a:solidFill>
                  <a:srgbClr val="444444"/>
                </a:solidFill>
              </a:rPr>
              <a:t>Now</a:t>
            </a:r>
            <a:r>
              <a:rPr lang="en-US" sz="1500" dirty="0">
                <a:solidFill>
                  <a:srgbClr val="444444"/>
                </a:solidFill>
              </a:rPr>
              <a:t> if we substitute </a:t>
            </a:r>
            <a:r>
              <a:rPr lang="en-US" sz="1500" i="1" dirty="0">
                <a:solidFill>
                  <a:srgbClr val="444444"/>
                </a:solidFill>
              </a:rPr>
              <a:t>Required Delay = 20 </a:t>
            </a:r>
            <a:r>
              <a:rPr lang="en-US" sz="1500" i="1" dirty="0" err="1">
                <a:solidFill>
                  <a:srgbClr val="444444"/>
                </a:solidFill>
              </a:rPr>
              <a:t>ms</a:t>
            </a:r>
            <a:r>
              <a:rPr lang="en-US" sz="1500" dirty="0">
                <a:solidFill>
                  <a:srgbClr val="444444"/>
                </a:solidFill>
              </a:rPr>
              <a:t> and </a:t>
            </a:r>
            <a:r>
              <a:rPr lang="en-US" sz="1500" i="1" dirty="0">
                <a:solidFill>
                  <a:srgbClr val="444444"/>
                </a:solidFill>
              </a:rPr>
              <a:t>Clock Time Period = 0.002 </a:t>
            </a:r>
            <a:r>
              <a:rPr lang="en-US" sz="1500" i="1" dirty="0" err="1">
                <a:solidFill>
                  <a:srgbClr val="444444"/>
                </a:solidFill>
              </a:rPr>
              <a:t>ms</a:t>
            </a:r>
            <a:r>
              <a:rPr lang="en-US" sz="1500" dirty="0">
                <a:solidFill>
                  <a:srgbClr val="444444"/>
                </a:solidFill>
              </a:rPr>
              <a:t>, we get </a:t>
            </a:r>
            <a:r>
              <a:rPr lang="en-US" sz="1500" b="1" i="1" dirty="0">
                <a:solidFill>
                  <a:srgbClr val="444444"/>
                </a:solidFill>
              </a:rPr>
              <a:t>Timer Count = 9999</a:t>
            </a:r>
            <a:r>
              <a:rPr lang="en-US" sz="1500" i="1" dirty="0">
                <a:solidFill>
                  <a:srgbClr val="444444"/>
                </a:solidFill>
              </a:rPr>
              <a:t>. </a:t>
            </a:r>
            <a:r>
              <a:rPr lang="en-US" sz="1500" dirty="0">
                <a:solidFill>
                  <a:srgbClr val="444444"/>
                </a:solidFill>
              </a:rPr>
              <a:t>As we can see, this can easily be achieved using a 16-bit timer. At this frequency, a maximum delay of 131.072 </a:t>
            </a:r>
            <a:r>
              <a:rPr lang="en-US" sz="1500" dirty="0" err="1">
                <a:solidFill>
                  <a:srgbClr val="444444"/>
                </a:solidFill>
              </a:rPr>
              <a:t>ms</a:t>
            </a:r>
            <a:r>
              <a:rPr lang="en-US" sz="1500" dirty="0">
                <a:solidFill>
                  <a:srgbClr val="444444"/>
                </a:solidFill>
              </a:rPr>
              <a:t> can be achieved.</a:t>
            </a:r>
          </a:p>
          <a:p>
            <a:pPr algn="just" fontAlgn="base"/>
            <a:r>
              <a:rPr lang="en-US" sz="1500" dirty="0">
                <a:solidFill>
                  <a:srgbClr val="444444"/>
                </a:solidFill>
              </a:rPr>
              <a:t>Now, the question is </a:t>
            </a:r>
            <a:r>
              <a:rPr lang="en-US" sz="1500" i="1" dirty="0">
                <a:solidFill>
                  <a:srgbClr val="444444"/>
                </a:solidFill>
              </a:rPr>
              <a:t>how do we actually reduce the frequency?</a:t>
            </a:r>
            <a:r>
              <a:rPr lang="en-US" sz="1500" dirty="0">
                <a:solidFill>
                  <a:srgbClr val="444444"/>
                </a:solidFill>
              </a:rPr>
              <a:t> This technique of frequency division is called </a:t>
            </a:r>
            <a:r>
              <a:rPr lang="en-US" sz="1500" b="1" i="1" dirty="0" err="1">
                <a:solidFill>
                  <a:srgbClr val="444444"/>
                </a:solidFill>
              </a:rPr>
              <a:t>prescaling</a:t>
            </a:r>
            <a:r>
              <a:rPr lang="en-US" sz="1500" dirty="0">
                <a:solidFill>
                  <a:srgbClr val="444444"/>
                </a:solidFill>
              </a:rPr>
              <a:t>. We do not reduce the actual F_CPU. The actual F_CPU remains the same (at 4 MHz in this case). So basically, we </a:t>
            </a:r>
            <a:r>
              <a:rPr lang="en-US" sz="1500" i="1" dirty="0">
                <a:solidFill>
                  <a:srgbClr val="444444"/>
                </a:solidFill>
              </a:rPr>
              <a:t>derive</a:t>
            </a:r>
            <a:r>
              <a:rPr lang="en-US" sz="1500" dirty="0">
                <a:solidFill>
                  <a:srgbClr val="444444"/>
                </a:solidFill>
              </a:rPr>
              <a:t> a frequency from it to run the timer. Thus, while doing so, we divide the frequency and use it. There is a provision to do so in AVR by setting some bits which we will discuss later.</a:t>
            </a:r>
          </a:p>
          <a:p>
            <a:pPr algn="just" fontAlgn="base"/>
            <a:r>
              <a:rPr lang="en-US" sz="1500" dirty="0">
                <a:solidFill>
                  <a:srgbClr val="444444"/>
                </a:solidFill>
              </a:rPr>
              <a:t>But don’t think that you can use </a:t>
            </a:r>
            <a:r>
              <a:rPr lang="en-US" sz="1500" dirty="0" err="1">
                <a:solidFill>
                  <a:srgbClr val="444444"/>
                </a:solidFill>
              </a:rPr>
              <a:t>prescaler</a:t>
            </a:r>
            <a:r>
              <a:rPr lang="en-US" sz="1500" dirty="0">
                <a:solidFill>
                  <a:srgbClr val="444444"/>
                </a:solidFill>
              </a:rPr>
              <a:t> freely. It comes at a cost. </a:t>
            </a:r>
            <a:r>
              <a:rPr lang="en-US" sz="1500" b="1" dirty="0">
                <a:solidFill>
                  <a:srgbClr val="444444"/>
                </a:solidFill>
              </a:rPr>
              <a:t>There is a trade-off between resolution and duration</a:t>
            </a:r>
            <a:r>
              <a:rPr lang="en-US" sz="1500" dirty="0">
                <a:solidFill>
                  <a:srgbClr val="444444"/>
                </a:solidFill>
              </a:rPr>
              <a:t>. As you must have seen above, the overall duration of measurement has increased from a mere 16.384 </a:t>
            </a:r>
            <a:r>
              <a:rPr lang="en-US" sz="1500" dirty="0" err="1">
                <a:solidFill>
                  <a:srgbClr val="444444"/>
                </a:solidFill>
              </a:rPr>
              <a:t>ms</a:t>
            </a:r>
            <a:r>
              <a:rPr lang="en-US" sz="1500" dirty="0">
                <a:solidFill>
                  <a:srgbClr val="444444"/>
                </a:solidFill>
              </a:rPr>
              <a:t> to 131.072 </a:t>
            </a:r>
            <a:r>
              <a:rPr lang="en-US" sz="1500" dirty="0" err="1">
                <a:solidFill>
                  <a:srgbClr val="444444"/>
                </a:solidFill>
              </a:rPr>
              <a:t>ms.</a:t>
            </a:r>
            <a:r>
              <a:rPr lang="en-US" sz="1500" dirty="0">
                <a:solidFill>
                  <a:srgbClr val="444444"/>
                </a:solidFill>
              </a:rPr>
              <a:t> So has the resolution. The resolution has also increased from 0.00025 </a:t>
            </a:r>
            <a:r>
              <a:rPr lang="en-US" sz="1500" dirty="0" err="1">
                <a:solidFill>
                  <a:srgbClr val="444444"/>
                </a:solidFill>
              </a:rPr>
              <a:t>ms</a:t>
            </a:r>
            <a:r>
              <a:rPr lang="en-US" sz="1500" dirty="0">
                <a:solidFill>
                  <a:srgbClr val="444444"/>
                </a:solidFill>
              </a:rPr>
              <a:t> to 0.002 </a:t>
            </a:r>
            <a:r>
              <a:rPr lang="en-US" sz="1500" dirty="0" err="1">
                <a:solidFill>
                  <a:srgbClr val="444444"/>
                </a:solidFill>
              </a:rPr>
              <a:t>ms</a:t>
            </a:r>
            <a:r>
              <a:rPr lang="en-US" sz="1500" dirty="0">
                <a:solidFill>
                  <a:srgbClr val="444444"/>
                </a:solidFill>
              </a:rPr>
              <a:t> (technically the resolution has actually decreased). This means each tick will take 0.002 </a:t>
            </a:r>
            <a:r>
              <a:rPr lang="en-US" sz="1500" dirty="0" err="1">
                <a:solidFill>
                  <a:srgbClr val="444444"/>
                </a:solidFill>
              </a:rPr>
              <a:t>ms.</a:t>
            </a:r>
            <a:r>
              <a:rPr lang="en-US" sz="1500" dirty="0">
                <a:solidFill>
                  <a:srgbClr val="444444"/>
                </a:solidFill>
              </a:rPr>
              <a:t> So, what’s the problem with this? The problem is that the accuracy has decreased. Earlier, you were able to measure duration like 0.1125 </a:t>
            </a:r>
            <a:r>
              <a:rPr lang="en-US" sz="1500" dirty="0" err="1">
                <a:solidFill>
                  <a:srgbClr val="444444"/>
                </a:solidFill>
              </a:rPr>
              <a:t>ms</a:t>
            </a:r>
            <a:r>
              <a:rPr lang="en-US" sz="1500" dirty="0">
                <a:solidFill>
                  <a:srgbClr val="444444"/>
                </a:solidFill>
              </a:rPr>
              <a:t> accurately (0.1125/0.00025 = 450), but now you cannot (0.1125/0.002 = 56.25). The new timer can measure 0.112 </a:t>
            </a:r>
            <a:r>
              <a:rPr lang="en-US" sz="1500" dirty="0" err="1">
                <a:solidFill>
                  <a:srgbClr val="444444"/>
                </a:solidFill>
              </a:rPr>
              <a:t>ms</a:t>
            </a:r>
            <a:r>
              <a:rPr lang="en-US" sz="1500" dirty="0">
                <a:solidFill>
                  <a:srgbClr val="444444"/>
                </a:solidFill>
              </a:rPr>
              <a:t> and then 0.114 </a:t>
            </a:r>
            <a:r>
              <a:rPr lang="en-US" sz="1500" dirty="0" err="1">
                <a:solidFill>
                  <a:srgbClr val="444444"/>
                </a:solidFill>
              </a:rPr>
              <a:t>ms.</a:t>
            </a:r>
            <a:r>
              <a:rPr lang="en-US" sz="1500" dirty="0">
                <a:solidFill>
                  <a:srgbClr val="444444"/>
                </a:solidFill>
              </a:rPr>
              <a:t> No other value in between.</a:t>
            </a:r>
            <a:endParaRPr lang="en-US" sz="1500" b="0" i="0" dirty="0">
              <a:solidFill>
                <a:srgbClr val="444444"/>
              </a:solidFill>
              <a:effectLst/>
            </a:endParaRPr>
          </a:p>
        </p:txBody>
      </p:sp>
    </p:spTree>
    <p:extLst>
      <p:ext uri="{BB962C8B-B14F-4D97-AF65-F5344CB8AC3E}">
        <p14:creationId xmlns:p14="http://schemas.microsoft.com/office/powerpoint/2010/main" val="26795371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algn="just"/>
            <a:r>
              <a:rPr lang="en-US" dirty="0">
                <a:solidFill>
                  <a:srgbClr val="333333"/>
                </a:solidFill>
                <a:latin typeface="Abel"/>
              </a:rPr>
              <a:t>Choosing </a:t>
            </a:r>
            <a:r>
              <a:rPr lang="en-US" dirty="0" err="1">
                <a:solidFill>
                  <a:srgbClr val="333333"/>
                </a:solidFill>
                <a:latin typeface="Abel"/>
              </a:rPr>
              <a:t>Prescalers</a:t>
            </a:r>
            <a:endParaRPr lang="en-US" b="0" dirty="0">
              <a:solidFill>
                <a:srgbClr val="333333"/>
              </a:solidFill>
              <a:latin typeface="Abel"/>
            </a:endParaRPr>
          </a:p>
        </p:txBody>
      </p:sp>
      <p:sp>
        <p:nvSpPr>
          <p:cNvPr id="3" name="Rectangle 2"/>
          <p:cNvSpPr/>
          <p:nvPr/>
        </p:nvSpPr>
        <p:spPr>
          <a:xfrm>
            <a:off x="0" y="1545465"/>
            <a:ext cx="12041746" cy="784830"/>
          </a:xfrm>
          <a:prstGeom prst="rect">
            <a:avLst/>
          </a:prstGeom>
        </p:spPr>
        <p:txBody>
          <a:bodyPr wrap="square">
            <a:spAutoFit/>
          </a:bodyPr>
          <a:lstStyle/>
          <a:p>
            <a:pPr algn="just"/>
            <a:r>
              <a:rPr lang="en-US" sz="1500" dirty="0">
                <a:solidFill>
                  <a:srgbClr val="444444"/>
                </a:solidFill>
              </a:rPr>
              <a:t>Let’s take an example. We need a delay of 184 </a:t>
            </a:r>
            <a:r>
              <a:rPr lang="en-US" sz="1500" dirty="0" err="1">
                <a:solidFill>
                  <a:srgbClr val="444444"/>
                </a:solidFill>
              </a:rPr>
              <a:t>ms</a:t>
            </a:r>
            <a:r>
              <a:rPr lang="en-US" sz="1500" dirty="0">
                <a:solidFill>
                  <a:srgbClr val="444444"/>
                </a:solidFill>
              </a:rPr>
              <a:t> (I have chosen any random number). We have F_CPU = 4 </a:t>
            </a:r>
            <a:r>
              <a:rPr lang="en-US" sz="1500" dirty="0" err="1">
                <a:solidFill>
                  <a:srgbClr val="444444"/>
                </a:solidFill>
              </a:rPr>
              <a:t>MHz.</a:t>
            </a:r>
            <a:r>
              <a:rPr lang="en-US" sz="1500" dirty="0">
                <a:solidFill>
                  <a:srgbClr val="444444"/>
                </a:solidFill>
              </a:rPr>
              <a:t> The AVR offers us the following </a:t>
            </a:r>
            <a:r>
              <a:rPr lang="en-US" sz="1500" dirty="0" err="1">
                <a:solidFill>
                  <a:srgbClr val="444444"/>
                </a:solidFill>
              </a:rPr>
              <a:t>prescaler</a:t>
            </a:r>
            <a:r>
              <a:rPr lang="en-US" sz="1500" dirty="0">
                <a:solidFill>
                  <a:srgbClr val="444444"/>
                </a:solidFill>
              </a:rPr>
              <a:t> values to choose from: 8, 64, 256 and 1024. A </a:t>
            </a:r>
            <a:r>
              <a:rPr lang="en-US" sz="1500" dirty="0" err="1">
                <a:solidFill>
                  <a:srgbClr val="444444"/>
                </a:solidFill>
              </a:rPr>
              <a:t>prescaler</a:t>
            </a:r>
            <a:r>
              <a:rPr lang="en-US" sz="1500" dirty="0">
                <a:solidFill>
                  <a:srgbClr val="444444"/>
                </a:solidFill>
              </a:rPr>
              <a:t> of 8 means the effective clock frequency will be F_CPU/8. Now substituting each of these values into the above formula, we get different values of timer value. The results are summarized as below:</a:t>
            </a:r>
            <a:endParaRPr lang="en-US" sz="1500" dirty="0"/>
          </a:p>
        </p:txBody>
      </p:sp>
      <p:pic>
        <p:nvPicPr>
          <p:cNvPr id="3074" name="Picture 2" descr="Choosing Presca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319" y="2719721"/>
            <a:ext cx="4997001" cy="22674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6011" y="3054572"/>
            <a:ext cx="6096000" cy="2169825"/>
          </a:xfrm>
          <a:prstGeom prst="rect">
            <a:avLst/>
          </a:prstGeom>
        </p:spPr>
        <p:txBody>
          <a:bodyPr>
            <a:spAutoFit/>
          </a:bodyPr>
          <a:lstStyle/>
          <a:p>
            <a:pPr algn="just" fontAlgn="base"/>
            <a:r>
              <a:rPr lang="en-US" sz="1500" dirty="0">
                <a:solidFill>
                  <a:srgbClr val="444444"/>
                </a:solidFill>
              </a:rPr>
              <a:t>Now out of these four </a:t>
            </a:r>
            <a:r>
              <a:rPr lang="en-US" sz="1500" dirty="0" err="1">
                <a:solidFill>
                  <a:srgbClr val="444444"/>
                </a:solidFill>
              </a:rPr>
              <a:t>prescalers</a:t>
            </a:r>
            <a:r>
              <a:rPr lang="en-US" sz="1500" dirty="0">
                <a:solidFill>
                  <a:srgbClr val="444444"/>
                </a:solidFill>
              </a:rPr>
              <a:t>, 8 cannot be used as the timer value exceeds the limit of 65535. Also, since the timer always takes up integer values, we cannot choose 1024 as the timer count is a decimal digit. Hence, we see that </a:t>
            </a:r>
            <a:r>
              <a:rPr lang="en-US" sz="1500" dirty="0" err="1">
                <a:solidFill>
                  <a:srgbClr val="444444"/>
                </a:solidFill>
              </a:rPr>
              <a:t>prescaler</a:t>
            </a:r>
            <a:r>
              <a:rPr lang="en-US" sz="1500" dirty="0">
                <a:solidFill>
                  <a:srgbClr val="444444"/>
                </a:solidFill>
              </a:rPr>
              <a:t> values of 64 and 256 are feasible. But out of these two, we choose 64 as it provides us with greater resolution. We can choose 256 if we need the timer for a greater duration elsewhere.</a:t>
            </a:r>
          </a:p>
          <a:p>
            <a:pPr algn="just" fontAlgn="base"/>
            <a:r>
              <a:rPr lang="en-US" sz="1500" b="1" dirty="0">
                <a:solidFill>
                  <a:srgbClr val="444444"/>
                </a:solidFill>
              </a:rPr>
              <a:t>Thus, we always choose </a:t>
            </a:r>
            <a:r>
              <a:rPr lang="en-US" sz="1500" b="1" dirty="0" err="1">
                <a:solidFill>
                  <a:srgbClr val="444444"/>
                </a:solidFill>
              </a:rPr>
              <a:t>prescaler</a:t>
            </a:r>
            <a:r>
              <a:rPr lang="en-US" sz="1500" b="1" dirty="0">
                <a:solidFill>
                  <a:srgbClr val="444444"/>
                </a:solidFill>
              </a:rPr>
              <a:t> which gives the counter value within the feasible limit</a:t>
            </a:r>
            <a:r>
              <a:rPr lang="en-US" sz="1500" dirty="0">
                <a:solidFill>
                  <a:srgbClr val="444444"/>
                </a:solidFill>
              </a:rPr>
              <a:t> (255 or 65535)</a:t>
            </a:r>
            <a:r>
              <a:rPr lang="en-US" sz="1500" b="1" dirty="0">
                <a:solidFill>
                  <a:srgbClr val="444444"/>
                </a:solidFill>
              </a:rPr>
              <a:t> and the counter value should always be an integer.</a:t>
            </a:r>
            <a:endParaRPr lang="en-US" sz="1500" b="0" i="0" dirty="0">
              <a:solidFill>
                <a:srgbClr val="444444"/>
              </a:solidFill>
              <a:effectLst/>
            </a:endParaRPr>
          </a:p>
        </p:txBody>
      </p:sp>
    </p:spTree>
    <p:extLst>
      <p:ext uri="{BB962C8B-B14F-4D97-AF65-F5344CB8AC3E}">
        <p14:creationId xmlns:p14="http://schemas.microsoft.com/office/powerpoint/2010/main" val="40111440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r>
              <a:rPr lang="en-US" b="0" dirty="0"/>
              <a:t>Interrupts</a:t>
            </a:r>
          </a:p>
        </p:txBody>
      </p:sp>
      <p:sp>
        <p:nvSpPr>
          <p:cNvPr id="2" name="Rectangle 1"/>
          <p:cNvSpPr/>
          <p:nvPr/>
        </p:nvSpPr>
        <p:spPr>
          <a:xfrm>
            <a:off x="0" y="1447801"/>
            <a:ext cx="11887200" cy="1938992"/>
          </a:xfrm>
          <a:prstGeom prst="rect">
            <a:avLst/>
          </a:prstGeom>
        </p:spPr>
        <p:txBody>
          <a:bodyPr wrap="square">
            <a:spAutoFit/>
          </a:bodyPr>
          <a:lstStyle/>
          <a:p>
            <a:pPr algn="just"/>
            <a:r>
              <a:rPr lang="en-US" sz="1500" dirty="0">
                <a:solidFill>
                  <a:srgbClr val="444444"/>
                </a:solidFill>
              </a:rPr>
              <a:t>Well, this is not exclusively related to timers, but I thought of discussing it as it is used in a variety of places</a:t>
            </a:r>
            <a:r>
              <a:rPr lang="en-US" sz="1500" dirty="0" smtClean="0">
                <a:solidFill>
                  <a:srgbClr val="444444"/>
                </a:solidFill>
              </a:rPr>
              <a:t>.</a:t>
            </a:r>
          </a:p>
          <a:p>
            <a:pPr algn="just" fontAlgn="base"/>
            <a:r>
              <a:rPr lang="en-US" sz="1500" dirty="0">
                <a:solidFill>
                  <a:srgbClr val="444444"/>
                </a:solidFill>
              </a:rPr>
              <a:t>In most microcontrollers, there is something called interrupt. This interrupt can be fired whenever certain conditions are met. Now whenever an interrupt is fired, the AVR stops and saves its execution of the main routine,  attends to the interrupt call (by executing a special routine, called the Interrupt Service Routine, ISR) and once it is done with it, returns to the main routine and continues executing it.</a:t>
            </a:r>
          </a:p>
          <a:p>
            <a:pPr algn="just" fontAlgn="base"/>
            <a:r>
              <a:rPr lang="en-US" sz="1500" dirty="0">
                <a:solidFill>
                  <a:srgbClr val="444444"/>
                </a:solidFill>
              </a:rPr>
              <a:t>For example, in the condition of counter overflow, we can set up a bit to fire an interrupt whenever an overflow occurs. Now, during execution of the program, whenever an overflow occurs, an interrupt is fired and the CPU attends to the corresponding ISR. Now it’s up to us what do we want to do inside the ISR. We can toggle the value of a pin, or increment a counter, </a:t>
            </a:r>
            <a:r>
              <a:rPr lang="en-US" sz="1500" dirty="0" err="1">
                <a:solidFill>
                  <a:srgbClr val="444444"/>
                </a:solidFill>
              </a:rPr>
              <a:t>etc</a:t>
            </a:r>
            <a:r>
              <a:rPr lang="en-US" sz="1500" dirty="0">
                <a:solidFill>
                  <a:srgbClr val="444444"/>
                </a:solidFill>
              </a:rPr>
              <a:t> etc.</a:t>
            </a:r>
          </a:p>
          <a:p>
            <a:pPr algn="just"/>
            <a:endParaRPr lang="en-US" sz="1500" dirty="0"/>
          </a:p>
        </p:txBody>
      </p:sp>
    </p:spTree>
    <p:extLst>
      <p:ext uri="{BB962C8B-B14F-4D97-AF65-F5344CB8AC3E}">
        <p14:creationId xmlns:p14="http://schemas.microsoft.com/office/powerpoint/2010/main" val="6471283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r>
              <a:rPr lang="en-GB" dirty="0"/>
              <a:t>What Do You Use Timers For?</a:t>
            </a:r>
            <a:endParaRPr lang="en-US" b="0" dirty="0"/>
          </a:p>
        </p:txBody>
      </p:sp>
      <p:sp>
        <p:nvSpPr>
          <p:cNvPr id="4" name="Rectangle 2"/>
          <p:cNvSpPr txBox="1">
            <a:spLocks noChangeArrowheads="1"/>
          </p:cNvSpPr>
          <p:nvPr/>
        </p:nvSpPr>
        <p:spPr>
          <a:xfrm>
            <a:off x="503238" y="1768475"/>
            <a:ext cx="9070975" cy="3782319"/>
          </a:xfrm>
          <a:prstGeom prst="rect">
            <a:avLst/>
          </a:prstGeom>
          <a:ln/>
        </p:spPr>
        <p:txBody>
          <a:bodyPr/>
          <a:lstStyle>
            <a:lvl1pPr marL="342900" indent="-342900" algn="l" defTabSz="457200" rtl="0" eaLnBrk="0" fontAlgn="base" hangingPunct="0">
              <a:spcBef>
                <a:spcPts val="800"/>
              </a:spcBef>
              <a:spcAft>
                <a:spcPct val="0"/>
              </a:spcAft>
              <a:buClr>
                <a:srgbClr val="000000"/>
              </a:buClr>
              <a:buSzPct val="100000"/>
              <a:buFont typeface="Times New Roman" pitchFamily="80"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80" charset="0"/>
              <a:defRPr sz="2800">
                <a:solidFill>
                  <a:srgbClr val="000000"/>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80" charset="0"/>
              <a:defRPr sz="2400">
                <a:solidFill>
                  <a:srgbClr val="000000"/>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80" charset="0"/>
              <a:defRPr sz="2000">
                <a:solidFill>
                  <a:srgbClr val="00000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80" charset="0"/>
              <a:defRPr sz="2000">
                <a:solidFill>
                  <a:srgbClr val="000000"/>
                </a:solidFill>
                <a:latin typeface="+mn-lt"/>
                <a:ea typeface="+mn-ea"/>
              </a:defRPr>
            </a:lvl5pPr>
            <a:lvl6pPr marL="25146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6pPr>
            <a:lvl7pPr marL="29718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7pPr>
            <a:lvl8pPr marL="34290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8pPr>
            <a:lvl9pPr marL="38862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9pPr>
          </a:lstStyle>
          <a:p>
            <a:pPr marL="457200" indent="-4572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kern="0" dirty="0" smtClean="0"/>
              <a:t>Timing of events (internal or external)</a:t>
            </a:r>
            <a:r>
              <a:rPr lang="ar-SA" kern="0" dirty="0" smtClean="0"/>
              <a:t>‏</a:t>
            </a:r>
            <a:endParaRPr lang="en-GB" kern="0" dirty="0" smtClean="0"/>
          </a:p>
          <a:p>
            <a:pPr marL="457200" indent="-4572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kern="0" dirty="0" smtClean="0"/>
              <a:t>Scheduling Events</a:t>
            </a:r>
          </a:p>
          <a:p>
            <a:pPr marL="457200" indent="-4572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kern="0" dirty="0" smtClean="0"/>
              <a:t>Measuring the width of a pulse</a:t>
            </a:r>
          </a:p>
          <a:p>
            <a:pPr marL="457200" indent="-4572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kern="0" dirty="0" smtClean="0"/>
              <a:t>Speed control of motors (PWM)</a:t>
            </a:r>
            <a:r>
              <a:rPr lang="ar-SA" kern="0" dirty="0" smtClean="0"/>
              <a:t>‏</a:t>
            </a:r>
            <a:endParaRPr lang="en-GB" kern="0" dirty="0" smtClean="0"/>
          </a:p>
          <a:p>
            <a:pPr marL="457200" indent="-4572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kern="0" dirty="0" smtClean="0"/>
              <a:t>Generation of complex waveforms</a:t>
            </a:r>
          </a:p>
          <a:p>
            <a:pPr marL="457200" indent="-4572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kern="0" dirty="0" smtClean="0"/>
              <a:t>Frequency generation (sounds)</a:t>
            </a:r>
            <a:r>
              <a:rPr lang="ar-SA" kern="0" dirty="0" smtClean="0"/>
              <a:t>‏</a:t>
            </a:r>
            <a:endParaRPr lang="en-GB" kern="0" dirty="0"/>
          </a:p>
        </p:txBody>
      </p:sp>
    </p:spTree>
    <p:extLst>
      <p:ext uri="{BB962C8B-B14F-4D97-AF65-F5344CB8AC3E}">
        <p14:creationId xmlns:p14="http://schemas.microsoft.com/office/powerpoint/2010/main" val="18554684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MS Gothic"/>
        <a:cs typeface=""/>
      </a:majorFont>
      <a:minorFont>
        <a:latin typeface="Times New Roman"/>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80" charset="0"/>
          <a:buNone/>
          <a:tabLst/>
          <a:defRPr kumimoji="0" lang="en-GB" sz="2400" b="0" i="0" u="none" strike="noStrike" cap="none" normalizeH="0" baseline="0" smtClean="0">
            <a:ln>
              <a:noFill/>
            </a:ln>
            <a:solidFill>
              <a:schemeClr val="bg1"/>
            </a:solidFill>
            <a:effectLst/>
            <a:latin typeface="Times New Roman" pitchFamily="80"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80" charset="0"/>
          <a:buNone/>
          <a:tabLst/>
          <a:defRPr kumimoji="0" lang="en-GB" sz="2400" b="0" i="0" u="none" strike="noStrike" cap="none" normalizeH="0" baseline="0" smtClean="0">
            <a:ln>
              <a:noFill/>
            </a:ln>
            <a:solidFill>
              <a:schemeClr val="bg1"/>
            </a:solidFill>
            <a:effectLst/>
            <a:latin typeface="Times New Roman" pitchFamily="80" charset="0"/>
            <a:ea typeface="MS Gothic" charset="-128"/>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3299</TotalTime>
  <Words>1036</Words>
  <Application>Microsoft Office PowerPoint</Application>
  <PresentationFormat>Widescreen</PresentationFormat>
  <Paragraphs>109</Paragraphs>
  <Slides>15</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 Unicode MS</vt:lpstr>
      <vt:lpstr>MS Gothic</vt:lpstr>
      <vt:lpstr>Abel</vt:lpstr>
      <vt:lpstr>Arial</vt:lpstr>
      <vt:lpstr>Calibri</vt:lpstr>
      <vt:lpstr>Calibri Light</vt:lpstr>
      <vt:lpstr>Cambria Math</vt:lpstr>
      <vt:lpstr>Helvetica Neue</vt:lpstr>
      <vt:lpstr>Times New Roman</vt:lpstr>
      <vt:lpstr>Office Theme</vt:lpstr>
      <vt:lpstr>Blank Presentation</vt:lpstr>
      <vt:lpstr>IoT Army of 300</vt:lpstr>
      <vt:lpstr>Timers</vt:lpstr>
      <vt:lpstr>Timers as registers</vt:lpstr>
      <vt:lpstr> different kinds of timers</vt:lpstr>
      <vt:lpstr>Timer Concepts</vt:lpstr>
      <vt:lpstr>The Prescaler</vt:lpstr>
      <vt:lpstr>Choosing Prescalers</vt:lpstr>
      <vt:lpstr>Interrupts</vt:lpstr>
      <vt:lpstr>What Do You Use Timers For?</vt:lpstr>
      <vt:lpstr>The concept of using a timer/counter</vt:lpstr>
      <vt:lpstr>Timers as registers</vt:lpstr>
      <vt:lpstr>Timers as registers</vt:lpstr>
      <vt:lpstr>Timers as registers</vt:lpstr>
      <vt:lpstr>Timers as registers</vt:lpstr>
      <vt:lpstr>Timers as registers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Army of 300</dc:title>
  <dc:creator>Windows User</dc:creator>
  <cp:lastModifiedBy>ASUS PC</cp:lastModifiedBy>
  <cp:revision>165</cp:revision>
  <dcterms:created xsi:type="dcterms:W3CDTF">2017-10-16T05:10:32Z</dcterms:created>
  <dcterms:modified xsi:type="dcterms:W3CDTF">2018-01-15T20:25:33Z</dcterms:modified>
</cp:coreProperties>
</file>