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A104F1-EE16-4B04-9D78-1338A1694A02}"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EAE2BB-85AF-419B-B8A4-9B41E0A62B97}" type="slidenum">
              <a:rPr lang="en-US" smtClean="0"/>
              <a:t>‹#›</a:t>
            </a:fld>
            <a:endParaRPr lang="en-US"/>
          </a:p>
        </p:txBody>
      </p:sp>
    </p:spTree>
    <p:extLst>
      <p:ext uri="{BB962C8B-B14F-4D97-AF65-F5344CB8AC3E}">
        <p14:creationId xmlns:p14="http://schemas.microsoft.com/office/powerpoint/2010/main" val="3304720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A104F1-EE16-4B04-9D78-1338A1694A02}"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EAE2BB-85AF-419B-B8A4-9B41E0A62B97}" type="slidenum">
              <a:rPr lang="en-US" smtClean="0"/>
              <a:t>‹#›</a:t>
            </a:fld>
            <a:endParaRPr lang="en-US"/>
          </a:p>
        </p:txBody>
      </p:sp>
    </p:spTree>
    <p:extLst>
      <p:ext uri="{BB962C8B-B14F-4D97-AF65-F5344CB8AC3E}">
        <p14:creationId xmlns:p14="http://schemas.microsoft.com/office/powerpoint/2010/main" val="1406865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A104F1-EE16-4B04-9D78-1338A1694A02}"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EAE2BB-85AF-419B-B8A4-9B41E0A62B97}" type="slidenum">
              <a:rPr lang="en-US" smtClean="0"/>
              <a:t>‹#›</a:t>
            </a:fld>
            <a:endParaRPr lang="en-US"/>
          </a:p>
        </p:txBody>
      </p:sp>
    </p:spTree>
    <p:extLst>
      <p:ext uri="{BB962C8B-B14F-4D97-AF65-F5344CB8AC3E}">
        <p14:creationId xmlns:p14="http://schemas.microsoft.com/office/powerpoint/2010/main" val="2330288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A104F1-EE16-4B04-9D78-1338A1694A02}"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EAE2BB-85AF-419B-B8A4-9B41E0A62B97}" type="slidenum">
              <a:rPr lang="en-US" smtClean="0"/>
              <a:t>‹#›</a:t>
            </a:fld>
            <a:endParaRPr lang="en-US"/>
          </a:p>
        </p:txBody>
      </p:sp>
    </p:spTree>
    <p:extLst>
      <p:ext uri="{BB962C8B-B14F-4D97-AF65-F5344CB8AC3E}">
        <p14:creationId xmlns:p14="http://schemas.microsoft.com/office/powerpoint/2010/main" val="1142433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A104F1-EE16-4B04-9D78-1338A1694A02}"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EAE2BB-85AF-419B-B8A4-9B41E0A62B97}" type="slidenum">
              <a:rPr lang="en-US" smtClean="0"/>
              <a:t>‹#›</a:t>
            </a:fld>
            <a:endParaRPr lang="en-US"/>
          </a:p>
        </p:txBody>
      </p:sp>
    </p:spTree>
    <p:extLst>
      <p:ext uri="{BB962C8B-B14F-4D97-AF65-F5344CB8AC3E}">
        <p14:creationId xmlns:p14="http://schemas.microsoft.com/office/powerpoint/2010/main" val="2048983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A104F1-EE16-4B04-9D78-1338A1694A02}"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EAE2BB-85AF-419B-B8A4-9B41E0A62B97}" type="slidenum">
              <a:rPr lang="en-US" smtClean="0"/>
              <a:t>‹#›</a:t>
            </a:fld>
            <a:endParaRPr lang="en-US"/>
          </a:p>
        </p:txBody>
      </p:sp>
    </p:spTree>
    <p:extLst>
      <p:ext uri="{BB962C8B-B14F-4D97-AF65-F5344CB8AC3E}">
        <p14:creationId xmlns:p14="http://schemas.microsoft.com/office/powerpoint/2010/main" val="1276563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A104F1-EE16-4B04-9D78-1338A1694A02}" type="datetimeFigureOut">
              <a:rPr lang="en-US" smtClean="0"/>
              <a:t>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EAE2BB-85AF-419B-B8A4-9B41E0A62B97}" type="slidenum">
              <a:rPr lang="en-US" smtClean="0"/>
              <a:t>‹#›</a:t>
            </a:fld>
            <a:endParaRPr lang="en-US"/>
          </a:p>
        </p:txBody>
      </p:sp>
    </p:spTree>
    <p:extLst>
      <p:ext uri="{BB962C8B-B14F-4D97-AF65-F5344CB8AC3E}">
        <p14:creationId xmlns:p14="http://schemas.microsoft.com/office/powerpoint/2010/main" val="1136879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A104F1-EE16-4B04-9D78-1338A1694A02}" type="datetimeFigureOut">
              <a:rPr lang="en-US" smtClean="0"/>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EAE2BB-85AF-419B-B8A4-9B41E0A62B97}" type="slidenum">
              <a:rPr lang="en-US" smtClean="0"/>
              <a:t>‹#›</a:t>
            </a:fld>
            <a:endParaRPr lang="en-US"/>
          </a:p>
        </p:txBody>
      </p:sp>
    </p:spTree>
    <p:extLst>
      <p:ext uri="{BB962C8B-B14F-4D97-AF65-F5344CB8AC3E}">
        <p14:creationId xmlns:p14="http://schemas.microsoft.com/office/powerpoint/2010/main" val="2528360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A104F1-EE16-4B04-9D78-1338A1694A02}" type="datetimeFigureOut">
              <a:rPr lang="en-US" smtClean="0"/>
              <a:t>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EAE2BB-85AF-419B-B8A4-9B41E0A62B97}" type="slidenum">
              <a:rPr lang="en-US" smtClean="0"/>
              <a:t>‹#›</a:t>
            </a:fld>
            <a:endParaRPr lang="en-US"/>
          </a:p>
        </p:txBody>
      </p:sp>
    </p:spTree>
    <p:extLst>
      <p:ext uri="{BB962C8B-B14F-4D97-AF65-F5344CB8AC3E}">
        <p14:creationId xmlns:p14="http://schemas.microsoft.com/office/powerpoint/2010/main" val="2988207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A104F1-EE16-4B04-9D78-1338A1694A02}"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EAE2BB-85AF-419B-B8A4-9B41E0A62B97}" type="slidenum">
              <a:rPr lang="en-US" smtClean="0"/>
              <a:t>‹#›</a:t>
            </a:fld>
            <a:endParaRPr lang="en-US"/>
          </a:p>
        </p:txBody>
      </p:sp>
    </p:spTree>
    <p:extLst>
      <p:ext uri="{BB962C8B-B14F-4D97-AF65-F5344CB8AC3E}">
        <p14:creationId xmlns:p14="http://schemas.microsoft.com/office/powerpoint/2010/main" val="2411793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A104F1-EE16-4B04-9D78-1338A1694A02}"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EAE2BB-85AF-419B-B8A4-9B41E0A62B97}" type="slidenum">
              <a:rPr lang="en-US" smtClean="0"/>
              <a:t>‹#›</a:t>
            </a:fld>
            <a:endParaRPr lang="en-US"/>
          </a:p>
        </p:txBody>
      </p:sp>
    </p:spTree>
    <p:extLst>
      <p:ext uri="{BB962C8B-B14F-4D97-AF65-F5344CB8AC3E}">
        <p14:creationId xmlns:p14="http://schemas.microsoft.com/office/powerpoint/2010/main" val="967042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A104F1-EE16-4B04-9D78-1338A1694A02}" type="datetimeFigureOut">
              <a:rPr lang="en-US" smtClean="0"/>
              <a:t>11/5/2017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AE2BB-85AF-419B-B8A4-9B41E0A62B97}" type="slidenum">
              <a:rPr lang="en-US" smtClean="0"/>
              <a:t>‹#›</a:t>
            </a:fld>
            <a:endParaRPr lang="en-US"/>
          </a:p>
        </p:txBody>
      </p:sp>
    </p:spTree>
    <p:extLst>
      <p:ext uri="{BB962C8B-B14F-4D97-AF65-F5344CB8AC3E}">
        <p14:creationId xmlns:p14="http://schemas.microsoft.com/office/powerpoint/2010/main" val="1664230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0911"/>
            <a:ext cx="9144000" cy="437881"/>
          </a:xfrm>
        </p:spPr>
        <p:txBody>
          <a:bodyPr>
            <a:noAutofit/>
          </a:bodyPr>
          <a:lstStyle/>
          <a:p>
            <a:r>
              <a:rPr lang="en-US" sz="2200" b="1" dirty="0">
                <a:solidFill>
                  <a:srgbClr val="00B050"/>
                </a:solidFill>
                <a:latin typeface="Times New Roman" panose="02020603050405020304" pitchFamily="18" charset="0"/>
                <a:cs typeface="Times New Roman" panose="02020603050405020304" pitchFamily="18" charset="0"/>
              </a:rPr>
              <a:t>Primary CPU </a:t>
            </a:r>
            <a:r>
              <a:rPr lang="en-US" sz="2200" b="1" dirty="0" smtClean="0">
                <a:solidFill>
                  <a:srgbClr val="00B050"/>
                </a:solidFill>
                <a:latin typeface="Times New Roman" panose="02020603050405020304" pitchFamily="18" charset="0"/>
                <a:cs typeface="Times New Roman" panose="02020603050405020304" pitchFamily="18" charset="0"/>
              </a:rPr>
              <a:t>function</a:t>
            </a:r>
            <a:endParaRPr lang="en-US" sz="2200" b="1" dirty="0">
              <a:solidFill>
                <a:srgbClr val="00B050"/>
              </a:solidFill>
              <a:latin typeface="Times New Roman" panose="02020603050405020304" pitchFamily="18" charset="0"/>
              <a:cs typeface="Times New Roman" panose="02020603050405020304" pitchFamily="18" charset="0"/>
            </a:endParaRPr>
          </a:p>
        </p:txBody>
      </p:sp>
      <p:sp>
        <p:nvSpPr>
          <p:cNvPr id="9" name="Rectangle 8"/>
          <p:cNvSpPr/>
          <p:nvPr/>
        </p:nvSpPr>
        <p:spPr>
          <a:xfrm>
            <a:off x="873617" y="1997427"/>
            <a:ext cx="10444766" cy="4278094"/>
          </a:xfrm>
          <a:prstGeom prst="rect">
            <a:avLst/>
          </a:prstGeom>
        </p:spPr>
        <p:txBody>
          <a:bodyPr wrap="square">
            <a:spAutoFit/>
          </a:bodyPr>
          <a:lstStyle/>
          <a:p>
            <a:r>
              <a:rPr lang="en-US" sz="2200" b="1" dirty="0" smtClean="0">
                <a:solidFill>
                  <a:srgbClr val="00B0F0"/>
                </a:solidFill>
                <a:latin typeface="Times New Roman" panose="02020603050405020304" pitchFamily="18" charset="0"/>
                <a:cs typeface="Times New Roman" panose="02020603050405020304" pitchFamily="18" charset="0"/>
              </a:rPr>
              <a:t>The </a:t>
            </a:r>
            <a:r>
              <a:rPr lang="en-US" sz="2200" b="1" dirty="0">
                <a:solidFill>
                  <a:srgbClr val="00B0F0"/>
                </a:solidFill>
                <a:latin typeface="Times New Roman" panose="02020603050405020304" pitchFamily="18" charset="0"/>
                <a:cs typeface="Times New Roman" panose="02020603050405020304" pitchFamily="18" charset="0"/>
              </a:rPr>
              <a:t>Four Primary Functions of the </a:t>
            </a:r>
            <a:r>
              <a:rPr lang="en-US" sz="2200" b="1" dirty="0" smtClean="0">
                <a:solidFill>
                  <a:srgbClr val="00B0F0"/>
                </a:solidFill>
                <a:latin typeface="Times New Roman" panose="02020603050405020304" pitchFamily="18" charset="0"/>
                <a:cs typeface="Times New Roman" panose="02020603050405020304" pitchFamily="18" charset="0"/>
              </a:rPr>
              <a:t>CPU:</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CPU processes instructions it receives in the process of decoding data. In processing this data, the CPU performs four basic steps:</a:t>
            </a:r>
          </a:p>
          <a:p>
            <a:pPr marL="342900" indent="-342900">
              <a:buFont typeface="+mj-lt"/>
              <a:buAutoNum type="arabicPeriod"/>
            </a:pPr>
            <a:r>
              <a:rPr lang="en-US" sz="2200" b="1" dirty="0">
                <a:solidFill>
                  <a:srgbClr val="7030A0"/>
                </a:solidFill>
                <a:latin typeface="Times New Roman" panose="02020603050405020304" pitchFamily="18" charset="0"/>
                <a:cs typeface="Times New Roman" panose="02020603050405020304" pitchFamily="18" charset="0"/>
              </a:rPr>
              <a:t>Fetch</a:t>
            </a:r>
            <a:r>
              <a:rPr lang="en-US" b="1" dirty="0">
                <a:solidFill>
                  <a:srgbClr val="7030A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Each instruction is stored in memory and has its own address. The processor takes this address number from the program counter, which is responsible for tracking which instructions the CPU should execute next.</a:t>
            </a:r>
          </a:p>
          <a:p>
            <a:pPr marL="342900" indent="-342900">
              <a:buFont typeface="+mj-lt"/>
              <a:buAutoNum type="arabicPeriod"/>
            </a:pPr>
            <a:r>
              <a:rPr lang="en-US" sz="2200" b="1" dirty="0">
                <a:solidFill>
                  <a:srgbClr val="7030A0"/>
                </a:solidFill>
                <a:latin typeface="Times New Roman" panose="02020603050405020304" pitchFamily="18" charset="0"/>
                <a:cs typeface="Times New Roman" panose="02020603050405020304" pitchFamily="18" charset="0"/>
              </a:rPr>
              <a:t>Decode</a:t>
            </a:r>
            <a:r>
              <a:rPr lang="en-US" b="1" dirty="0">
                <a:solidFill>
                  <a:srgbClr val="7030A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All programs to be executed are translated to into Assembly instructions. Assembly code must be decoded into binary instructions, which are understandable to your CPU. This step is called decoding.</a:t>
            </a:r>
          </a:p>
          <a:p>
            <a:pPr marL="342900" indent="-342900">
              <a:buFont typeface="+mj-lt"/>
              <a:buAutoNum type="arabicPeriod"/>
            </a:pPr>
            <a:r>
              <a:rPr lang="en-US" sz="2200" b="1" dirty="0">
                <a:solidFill>
                  <a:srgbClr val="7030A0"/>
                </a:solidFill>
                <a:latin typeface="Times New Roman" panose="02020603050405020304" pitchFamily="18" charset="0"/>
                <a:cs typeface="Times New Roman" panose="02020603050405020304" pitchFamily="18" charset="0"/>
              </a:rPr>
              <a:t>Execute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While executing instructions the CPU can do one of three things: Do calculations with its ALU, move data from one memory location to another, or jump to a different address.</a:t>
            </a:r>
          </a:p>
          <a:p>
            <a:pPr marL="342900" indent="-342900">
              <a:buFont typeface="+mj-lt"/>
              <a:buAutoNum type="arabicPeriod"/>
            </a:pPr>
            <a:r>
              <a:rPr lang="en-US" sz="2200" b="1" dirty="0" smtClean="0">
                <a:solidFill>
                  <a:srgbClr val="7030A0"/>
                </a:solidFill>
                <a:latin typeface="Times New Roman" panose="02020603050405020304" pitchFamily="18" charset="0"/>
                <a:cs typeface="Times New Roman" panose="02020603050405020304" pitchFamily="18" charset="0"/>
              </a:rPr>
              <a:t>Store/Write Back</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CPU must give feedback after executing an instruction and the output data is written to the memory.</a:t>
            </a:r>
          </a:p>
          <a:p>
            <a:endParaRPr lang="en-US" dirty="0"/>
          </a:p>
        </p:txBody>
      </p:sp>
    </p:spTree>
    <p:extLst>
      <p:ext uri="{BB962C8B-B14F-4D97-AF65-F5344CB8AC3E}">
        <p14:creationId xmlns:p14="http://schemas.microsoft.com/office/powerpoint/2010/main" val="3973811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661634" y="105387"/>
            <a:ext cx="6096000" cy="800219"/>
          </a:xfrm>
          <a:prstGeom prst="rect">
            <a:avLst/>
          </a:prstGeom>
        </p:spPr>
        <p:txBody>
          <a:bodyPr>
            <a:spAutoFit/>
          </a:bodyPr>
          <a:lstStyle/>
          <a:p>
            <a:pPr algn="ctr">
              <a:spcAft>
                <a:spcPts val="1200"/>
              </a:spcAft>
            </a:pPr>
            <a:r>
              <a:rPr lang="en-US" dirty="0">
                <a:latin typeface="Times New Roman" panose="02020603050405020304" pitchFamily="18" charset="0"/>
                <a:ea typeface="Times New Roman" panose="02020603050405020304" pitchFamily="18" charset="0"/>
              </a:rPr>
              <a:t>Example:</a:t>
            </a:r>
          </a:p>
          <a:p>
            <a:pPr algn="ctr">
              <a:spcAft>
                <a:spcPts val="1200"/>
              </a:spcAft>
            </a:pPr>
            <a:r>
              <a:rPr lang="en-US" dirty="0">
                <a:latin typeface="Times New Roman" panose="02020603050405020304" pitchFamily="18" charset="0"/>
                <a:ea typeface="Times New Roman" panose="02020603050405020304" pitchFamily="18" charset="0"/>
              </a:rPr>
              <a:t>Main Memory (RAM)</a:t>
            </a:r>
            <a:endParaRPr lang="en-US" dirty="0">
              <a:effectLst/>
              <a:latin typeface="Times New Roman" panose="02020603050405020304" pitchFamily="18" charset="0"/>
              <a:ea typeface="Times New Roman" panose="02020603050405020304" pitchFamily="18" charset="0"/>
            </a:endParaRPr>
          </a:p>
        </p:txBody>
      </p:sp>
      <p:graphicFrame>
        <p:nvGraphicFramePr>
          <p:cNvPr id="23" name="Table 22"/>
          <p:cNvGraphicFramePr>
            <a:graphicFrameLocks noGrp="1"/>
          </p:cNvGraphicFramePr>
          <p:nvPr>
            <p:extLst>
              <p:ext uri="{D42A27DB-BD31-4B8C-83A1-F6EECF244321}">
                <p14:modId xmlns:p14="http://schemas.microsoft.com/office/powerpoint/2010/main" val="1006657669"/>
              </p:ext>
            </p:extLst>
          </p:nvPr>
        </p:nvGraphicFramePr>
        <p:xfrm>
          <a:off x="3299174" y="1178159"/>
          <a:ext cx="5458460" cy="1679575"/>
        </p:xfrm>
        <a:graphic>
          <a:graphicData uri="http://schemas.openxmlformats.org/drawingml/2006/table">
            <a:tbl>
              <a:tblPr firstRow="1" firstCol="1" bandRow="1">
                <a:tableStyleId>{5C22544A-7EE6-4342-B048-85BDC9FD1C3A}</a:tableStyleId>
              </a:tblPr>
              <a:tblGrid>
                <a:gridCol w="779780"/>
                <a:gridCol w="779780"/>
                <a:gridCol w="779780"/>
                <a:gridCol w="779780"/>
                <a:gridCol w="779780"/>
                <a:gridCol w="779780"/>
                <a:gridCol w="779780"/>
              </a:tblGrid>
              <a:tr h="335915">
                <a:tc>
                  <a:txBody>
                    <a:bodyPr/>
                    <a:lstStyle/>
                    <a:p>
                      <a:pPr marL="0" marR="0" algn="ctr">
                        <a:spcBef>
                          <a:spcPts val="0"/>
                        </a:spcBef>
                        <a:spcAft>
                          <a:spcPts val="1200"/>
                        </a:spcAft>
                      </a:pPr>
                      <a:r>
                        <a:rPr lang="en-US" sz="1200">
                          <a:effectLst/>
                        </a:rPr>
                        <a:t> </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1</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2</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3</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4</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5</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6</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r>
              <a:tr h="335915">
                <a:tc>
                  <a:txBody>
                    <a:bodyPr/>
                    <a:lstStyle/>
                    <a:p>
                      <a:pPr marL="0" marR="0" algn="ctr">
                        <a:spcBef>
                          <a:spcPts val="0"/>
                        </a:spcBef>
                        <a:spcAft>
                          <a:spcPts val="1200"/>
                        </a:spcAft>
                      </a:pPr>
                      <a:r>
                        <a:rPr lang="en-US" sz="1200">
                          <a:effectLst/>
                        </a:rPr>
                        <a:t>1</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1,1</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1,2</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1,3</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1,4</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 </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 </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r>
              <a:tr h="335915">
                <a:tc>
                  <a:txBody>
                    <a:bodyPr/>
                    <a:lstStyle/>
                    <a:p>
                      <a:pPr marL="0" marR="0" algn="ctr">
                        <a:spcBef>
                          <a:spcPts val="0"/>
                        </a:spcBef>
                        <a:spcAft>
                          <a:spcPts val="1200"/>
                        </a:spcAft>
                      </a:pPr>
                      <a:r>
                        <a:rPr lang="en-US" sz="1200">
                          <a:effectLst/>
                        </a:rPr>
                        <a:t>2</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2,1</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2,2</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2,3</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 </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 </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 </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r>
              <a:tr h="335915">
                <a:tc>
                  <a:txBody>
                    <a:bodyPr/>
                    <a:lstStyle/>
                    <a:p>
                      <a:pPr marL="0" marR="0" algn="ctr">
                        <a:spcBef>
                          <a:spcPts val="0"/>
                        </a:spcBef>
                        <a:spcAft>
                          <a:spcPts val="1200"/>
                        </a:spcAft>
                      </a:pPr>
                      <a:r>
                        <a:rPr lang="en-US" sz="1200">
                          <a:effectLst/>
                        </a:rPr>
                        <a:t>3</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3,1</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3,2</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3,3</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 </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 </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 </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r>
              <a:tr h="335915">
                <a:tc>
                  <a:txBody>
                    <a:bodyPr/>
                    <a:lstStyle/>
                    <a:p>
                      <a:pPr marL="0" marR="0" algn="ctr">
                        <a:spcBef>
                          <a:spcPts val="0"/>
                        </a:spcBef>
                        <a:spcAft>
                          <a:spcPts val="1200"/>
                        </a:spcAft>
                      </a:pPr>
                      <a:r>
                        <a:rPr lang="en-US" sz="1200">
                          <a:effectLst/>
                        </a:rPr>
                        <a:t>4</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4,1</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4,2</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4,3</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 </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 </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dirty="0">
                          <a:effectLst/>
                        </a:rPr>
                        <a:t> </a:t>
                      </a:r>
                      <a:endParaRPr lang="en-US" sz="1200" dirty="0">
                        <a:effectLst/>
                        <a:latin typeface="Times New Roman" panose="02020603050405020304" pitchFamily="18" charset="0"/>
                        <a:ea typeface="Times New Roman" panose="02020603050405020304" pitchFamily="18" charset="0"/>
                        <a:cs typeface="Vrinda"/>
                      </a:endParaRPr>
                    </a:p>
                  </a:txBody>
                  <a:tcPr marL="68580" marR="68580" marT="0" marB="0"/>
                </a:tc>
              </a:tr>
            </a:tbl>
          </a:graphicData>
        </a:graphic>
      </p:graphicFrame>
      <p:sp>
        <p:nvSpPr>
          <p:cNvPr id="24" name="Up-Down Arrow 23"/>
          <p:cNvSpPr/>
          <p:nvPr/>
        </p:nvSpPr>
        <p:spPr>
          <a:xfrm>
            <a:off x="5863237" y="2815607"/>
            <a:ext cx="314325" cy="914400"/>
          </a:xfrm>
          <a:prstGeom prst="up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aphicFrame>
        <p:nvGraphicFramePr>
          <p:cNvPr id="25" name="Table 24"/>
          <p:cNvGraphicFramePr>
            <a:graphicFrameLocks noGrp="1"/>
          </p:cNvGraphicFramePr>
          <p:nvPr>
            <p:extLst>
              <p:ext uri="{D42A27DB-BD31-4B8C-83A1-F6EECF244321}">
                <p14:modId xmlns:p14="http://schemas.microsoft.com/office/powerpoint/2010/main" val="2950935575"/>
              </p:ext>
            </p:extLst>
          </p:nvPr>
        </p:nvGraphicFramePr>
        <p:xfrm>
          <a:off x="4212271" y="3886200"/>
          <a:ext cx="3767455" cy="959476"/>
        </p:xfrm>
        <a:graphic>
          <a:graphicData uri="http://schemas.openxmlformats.org/drawingml/2006/table">
            <a:tbl>
              <a:tblPr firstRow="1" firstCol="1" bandRow="1">
                <a:tableStyleId>{5C22544A-7EE6-4342-B048-85BDC9FD1C3A}</a:tableStyleId>
              </a:tblPr>
              <a:tblGrid>
                <a:gridCol w="1883410"/>
                <a:gridCol w="1884045"/>
              </a:tblGrid>
              <a:tr h="311846">
                <a:tc>
                  <a:txBody>
                    <a:bodyPr/>
                    <a:lstStyle/>
                    <a:p>
                      <a:pPr marL="0" marR="0" algn="ctr">
                        <a:spcBef>
                          <a:spcPts val="0"/>
                        </a:spcBef>
                        <a:spcAft>
                          <a:spcPts val="1200"/>
                        </a:spcAft>
                      </a:pPr>
                      <a:r>
                        <a:rPr lang="en-US" sz="1200" dirty="0">
                          <a:effectLst/>
                        </a:rPr>
                        <a:t>A</a:t>
                      </a:r>
                      <a:endParaRPr lang="en-US" sz="1200" dirty="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D</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r>
              <a:tr h="311846">
                <a:tc>
                  <a:txBody>
                    <a:bodyPr/>
                    <a:lstStyle/>
                    <a:p>
                      <a:pPr marL="0" marR="0" algn="ctr">
                        <a:spcBef>
                          <a:spcPts val="0"/>
                        </a:spcBef>
                        <a:spcAft>
                          <a:spcPts val="1200"/>
                        </a:spcAft>
                      </a:pPr>
                      <a:r>
                        <a:rPr lang="en-US" sz="1200">
                          <a:effectLst/>
                        </a:rPr>
                        <a:t>  B</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E</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r>
              <a:tr h="335784">
                <a:tc>
                  <a:txBody>
                    <a:bodyPr/>
                    <a:lstStyle/>
                    <a:p>
                      <a:pPr marL="0" marR="0" algn="ctr">
                        <a:spcBef>
                          <a:spcPts val="0"/>
                        </a:spcBef>
                        <a:spcAft>
                          <a:spcPts val="1200"/>
                        </a:spcAft>
                      </a:pPr>
                      <a:r>
                        <a:rPr lang="en-US" sz="1200" dirty="0">
                          <a:effectLst/>
                        </a:rPr>
                        <a:t>    C</a:t>
                      </a:r>
                      <a:endParaRPr lang="en-US" sz="1200" dirty="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dirty="0">
                          <a:effectLst/>
                        </a:rPr>
                        <a:t>F</a:t>
                      </a:r>
                      <a:endParaRPr lang="en-US" sz="1200" dirty="0">
                        <a:effectLst/>
                        <a:latin typeface="Times New Roman" panose="02020603050405020304" pitchFamily="18" charset="0"/>
                        <a:ea typeface="Times New Roman" panose="02020603050405020304" pitchFamily="18" charset="0"/>
                        <a:cs typeface="Vrinda"/>
                      </a:endParaRPr>
                    </a:p>
                  </a:txBody>
                  <a:tcPr marL="68580" marR="68580" marT="0" marB="0"/>
                </a:tc>
              </a:tr>
            </a:tbl>
          </a:graphicData>
        </a:graphic>
      </p:graphicFrame>
      <p:sp>
        <p:nvSpPr>
          <p:cNvPr id="26" name="Up-Down Arrow 25"/>
          <p:cNvSpPr/>
          <p:nvPr/>
        </p:nvSpPr>
        <p:spPr>
          <a:xfrm>
            <a:off x="5863239" y="4798454"/>
            <a:ext cx="314325" cy="609600"/>
          </a:xfrm>
          <a:prstGeom prst="up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Oval 26"/>
          <p:cNvSpPr/>
          <p:nvPr/>
        </p:nvSpPr>
        <p:spPr>
          <a:xfrm>
            <a:off x="5234588" y="5640008"/>
            <a:ext cx="1571625" cy="7810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8" name="Rectangle 27"/>
          <p:cNvSpPr/>
          <p:nvPr/>
        </p:nvSpPr>
        <p:spPr>
          <a:xfrm>
            <a:off x="5560978" y="5845867"/>
            <a:ext cx="918841" cy="369332"/>
          </a:xfrm>
          <a:prstGeom prst="rect">
            <a:avLst/>
          </a:prstGeom>
        </p:spPr>
        <p:txBody>
          <a:bodyPr wrap="none">
            <a:spAutoFit/>
          </a:bodyPr>
          <a:lstStyle/>
          <a:p>
            <a:r>
              <a:rPr lang="en-US" b="1" dirty="0">
                <a:latin typeface="Calibri" panose="020F0502020204030204" pitchFamily="34" charset="0"/>
                <a:ea typeface="Calibri" panose="020F0502020204030204" pitchFamily="34" charset="0"/>
                <a:cs typeface="Vrinda"/>
              </a:rPr>
              <a:t>+  -  ×  ÷</a:t>
            </a:r>
            <a:endParaRPr lang="en-US" dirty="0"/>
          </a:p>
        </p:txBody>
      </p:sp>
    </p:spTree>
    <p:extLst>
      <p:ext uri="{BB962C8B-B14F-4D97-AF65-F5344CB8AC3E}">
        <p14:creationId xmlns:p14="http://schemas.microsoft.com/office/powerpoint/2010/main" val="3382153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00050" y="2318198"/>
            <a:ext cx="9053810" cy="2829316"/>
          </a:xfrm>
          <a:prstGeom prst="rect">
            <a:avLst/>
          </a:prstGeom>
        </p:spPr>
      </p:pic>
      <p:sp>
        <p:nvSpPr>
          <p:cNvPr id="5" name="TextBox 4"/>
          <p:cNvSpPr txBox="1"/>
          <p:nvPr/>
        </p:nvSpPr>
        <p:spPr>
          <a:xfrm>
            <a:off x="4117242" y="618185"/>
            <a:ext cx="4219425" cy="430887"/>
          </a:xfrm>
          <a:prstGeom prst="rect">
            <a:avLst/>
          </a:prstGeom>
          <a:noFill/>
        </p:spPr>
        <p:txBody>
          <a:bodyPr wrap="none" rtlCol="0">
            <a:spAutoFit/>
          </a:bodyPr>
          <a:lstStyle/>
          <a:p>
            <a:r>
              <a:rPr lang="en-US" sz="2200" b="1" dirty="0" smtClean="0">
                <a:solidFill>
                  <a:schemeClr val="accent2">
                    <a:lumMod val="75000"/>
                  </a:schemeClr>
                </a:solidFill>
                <a:latin typeface="Times New Roman" panose="02020603050405020304" pitchFamily="18" charset="0"/>
                <a:cs typeface="Times New Roman" panose="02020603050405020304" pitchFamily="18" charset="0"/>
              </a:rPr>
              <a:t>Machine Cycle /Instruction Cycle</a:t>
            </a:r>
            <a:endParaRPr lang="en-US" sz="2200"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1759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2002"/>
          </a:xfrm>
        </p:spPr>
        <p:txBody>
          <a:bodyPr>
            <a:normAutofit/>
          </a:bodyPr>
          <a:lstStyle/>
          <a:p>
            <a:pPr algn="ctr"/>
            <a:r>
              <a:rPr lang="en-US" sz="2700" b="1" dirty="0" smtClean="0">
                <a:solidFill>
                  <a:schemeClr val="accent6"/>
                </a:solidFill>
              </a:rPr>
              <a:t>CPU’s Basic Term</a:t>
            </a:r>
            <a:endParaRPr lang="en-US" sz="2700" b="1" dirty="0">
              <a:solidFill>
                <a:schemeClr val="accent6"/>
              </a:solidFill>
            </a:endParaRPr>
          </a:p>
        </p:txBody>
      </p:sp>
      <p:sp>
        <p:nvSpPr>
          <p:cNvPr id="3" name="Content Placeholder 2"/>
          <p:cNvSpPr>
            <a:spLocks noGrp="1"/>
          </p:cNvSpPr>
          <p:nvPr>
            <p:ph idx="1"/>
          </p:nvPr>
        </p:nvSpPr>
        <p:spPr>
          <a:xfrm>
            <a:off x="838200" y="1490775"/>
            <a:ext cx="10515600" cy="4351338"/>
          </a:xfrm>
        </p:spPr>
        <p:txBody>
          <a:bodyPr>
            <a:normAutofit lnSpcReduction="10000"/>
          </a:bodyPr>
          <a:lstStyle/>
          <a:p>
            <a:pPr>
              <a:buFont typeface="Wingdings" panose="05000000000000000000" pitchFamily="2" charset="2"/>
              <a:buChar char="v"/>
            </a:pPr>
            <a:r>
              <a:rPr lang="en-US" sz="2200" b="1" dirty="0" smtClean="0">
                <a:latin typeface="Times New Roman" panose="02020603050405020304" pitchFamily="18" charset="0"/>
                <a:cs typeface="Times New Roman" panose="02020603050405020304" pitchFamily="18" charset="0"/>
              </a:rPr>
              <a:t>Instruction (</a:t>
            </a:r>
            <a:r>
              <a:rPr lang="en-US" sz="2000" dirty="0" smtClean="0"/>
              <a:t>command</a:t>
            </a:r>
            <a:r>
              <a:rPr lang="en-US" sz="2200" b="1"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is a sequence of 0s and 1s that describes a physical operation the computer is to perform (such as "</a:t>
            </a:r>
            <a:r>
              <a:rPr lang="en-US" sz="2200" dirty="0" smtClean="0">
                <a:latin typeface="Times New Roman" panose="02020603050405020304" pitchFamily="18" charset="0"/>
                <a:cs typeface="Times New Roman" panose="02020603050405020304" pitchFamily="18" charset="0"/>
              </a:rPr>
              <a:t>ADD“, “LOAD”)</a:t>
            </a:r>
          </a:p>
          <a:p>
            <a:pPr>
              <a:buFont typeface="Wingdings" panose="05000000000000000000" pitchFamily="2" charset="2"/>
              <a:buChar char="v"/>
            </a:pPr>
            <a:endParaRPr lang="en-US"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b="1" dirty="0" smtClean="0">
                <a:latin typeface="Times New Roman" panose="02020603050405020304" pitchFamily="18" charset="0"/>
                <a:cs typeface="Times New Roman" panose="02020603050405020304" pitchFamily="18" charset="0"/>
              </a:rPr>
              <a:t>Instruction </a:t>
            </a:r>
            <a:r>
              <a:rPr lang="en-US" sz="2400" b="1" dirty="0">
                <a:latin typeface="Times New Roman" panose="02020603050405020304" pitchFamily="18" charset="0"/>
                <a:cs typeface="Times New Roman" panose="02020603050405020304" pitchFamily="18" charset="0"/>
              </a:rPr>
              <a:t>set </a:t>
            </a:r>
            <a:r>
              <a:rPr lang="en-US" sz="2400" b="1" dirty="0" smtClean="0">
                <a:latin typeface="Times New Roman" panose="02020603050405020304" pitchFamily="18" charset="0"/>
                <a:cs typeface="Times New Roman" panose="02020603050405020304" pitchFamily="18" charset="0"/>
              </a:rPr>
              <a:t>: </a:t>
            </a:r>
            <a:r>
              <a:rPr lang="en-US" sz="2400" dirty="0" smtClean="0"/>
              <a:t>An </a:t>
            </a:r>
            <a:r>
              <a:rPr lang="en-US" sz="2400" dirty="0"/>
              <a:t>instruction set is a group of commands for a CPU in machine language. </a:t>
            </a:r>
            <a:endParaRPr lang="en-US" sz="2400" dirty="0" smtClean="0"/>
          </a:p>
          <a:p>
            <a:pPr>
              <a:buFont typeface="Wingdings" panose="05000000000000000000" pitchFamily="2" charset="2"/>
              <a:buChar char="v"/>
            </a:pPr>
            <a:endParaRPr lang="en-US" sz="22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200" b="1" dirty="0" smtClean="0">
                <a:latin typeface="Times New Roman" panose="02020603050405020304" pitchFamily="18" charset="0"/>
                <a:cs typeface="Times New Roman" panose="02020603050405020304" pitchFamily="18" charset="0"/>
              </a:rPr>
              <a:t>Instruction </a:t>
            </a:r>
            <a:r>
              <a:rPr lang="en-US" sz="2200" b="1" dirty="0">
                <a:latin typeface="Times New Roman" panose="02020603050405020304" pitchFamily="18" charset="0"/>
                <a:cs typeface="Times New Roman" panose="02020603050405020304" pitchFamily="18" charset="0"/>
              </a:rPr>
              <a:t>Cycle: </a:t>
            </a:r>
            <a:r>
              <a:rPr lang="en-US" sz="2200" dirty="0">
                <a:latin typeface="Times New Roman" panose="02020603050405020304" pitchFamily="18" charset="0"/>
                <a:cs typeface="Times New Roman" panose="02020603050405020304" pitchFamily="18" charset="0"/>
              </a:rPr>
              <a:t>time taken to complete one Instruction </a:t>
            </a: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Clock cycle: </a:t>
            </a:r>
            <a:r>
              <a:rPr lang="en-US" sz="2200" dirty="0">
                <a:latin typeface="Times New Roman" panose="02020603050405020304" pitchFamily="18" charset="0"/>
                <a:cs typeface="Times New Roman" panose="02020603050405020304" pitchFamily="18" charset="0"/>
              </a:rPr>
              <a:t>A complete pulse. 2GHz that means 2×10^9 pulse or 2×10^9  Clock </a:t>
            </a:r>
            <a:r>
              <a:rPr lang="en-US" sz="2200" dirty="0" smtClean="0">
                <a:latin typeface="Times New Roman" panose="02020603050405020304" pitchFamily="18" charset="0"/>
                <a:cs typeface="Times New Roman" panose="02020603050405020304" pitchFamily="18" charset="0"/>
              </a:rPr>
              <a:t>cycle</a:t>
            </a:r>
          </a:p>
          <a:p>
            <a:pPr marL="0" indent="0">
              <a:buNone/>
            </a:pPr>
            <a:endParaRPr lang="en-US"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Clock </a:t>
            </a:r>
            <a:r>
              <a:rPr lang="en-US" sz="2200" b="1" dirty="0" smtClean="0">
                <a:latin typeface="Times New Roman" panose="02020603050405020304" pitchFamily="18" charset="0"/>
                <a:cs typeface="Times New Roman" panose="02020603050405020304" pitchFamily="18" charset="0"/>
              </a:rPr>
              <a:t>Speed: </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Cycles </a:t>
            </a:r>
            <a:r>
              <a:rPr lang="en-US" sz="2200" dirty="0">
                <a:latin typeface="Times New Roman" panose="02020603050405020304" pitchFamily="18" charset="0"/>
                <a:cs typeface="Times New Roman" panose="02020603050405020304" pitchFamily="18" charset="0"/>
              </a:rPr>
              <a:t>per second </a:t>
            </a:r>
            <a:endParaRPr lang="en-US" sz="2200" dirty="0" smtClean="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145873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pPr algn="ctr"/>
            <a:r>
              <a:rPr lang="en-US" b="1" dirty="0" smtClean="0">
                <a:solidFill>
                  <a:srgbClr val="00B050"/>
                </a:solidFill>
              </a:rPr>
              <a:t>CPU Architecture</a:t>
            </a:r>
            <a:endParaRPr lang="en-US" dirty="0">
              <a:solidFill>
                <a:srgbClr val="00B050"/>
              </a:solidFill>
            </a:endParaRPr>
          </a:p>
        </p:txBody>
      </p:sp>
      <p:sp>
        <p:nvSpPr>
          <p:cNvPr id="3" name="Content Placeholder 2"/>
          <p:cNvSpPr>
            <a:spLocks noGrp="1"/>
          </p:cNvSpPr>
          <p:nvPr>
            <p:ph idx="1"/>
          </p:nvPr>
        </p:nvSpPr>
        <p:spPr>
          <a:xfrm>
            <a:off x="838200" y="1378039"/>
            <a:ext cx="10515600" cy="4798924"/>
          </a:xfrm>
        </p:spPr>
        <p:txBody>
          <a:bodyPr/>
          <a:lstStyle/>
          <a:p>
            <a:pPr marL="0" indent="0">
              <a:buNone/>
            </a:pPr>
            <a:r>
              <a:rPr lang="en-US" b="1" dirty="0" smtClean="0"/>
              <a:t>There are two types of CPU architecture:</a:t>
            </a:r>
          </a:p>
          <a:p>
            <a:pPr marL="514350" lvl="0" indent="-514350">
              <a:buFont typeface="+mj-lt"/>
              <a:buAutoNum type="arabicPeriod"/>
            </a:pPr>
            <a:r>
              <a:rPr lang="en-US" dirty="0" smtClean="0"/>
              <a:t>CISC: Complex Instruction Set Computer/computing</a:t>
            </a:r>
            <a:endParaRPr lang="en-US" dirty="0"/>
          </a:p>
          <a:p>
            <a:pPr marL="514350" indent="-514350">
              <a:buFont typeface="+mj-lt"/>
              <a:buAutoNum type="arabicPeriod"/>
            </a:pPr>
            <a:r>
              <a:rPr lang="en-US" dirty="0" smtClean="0"/>
              <a:t>RISC: Reduce Instruction Set Computer/computing</a:t>
            </a:r>
          </a:p>
          <a:p>
            <a:pPr marL="514350" lvl="0" indent="-514350">
              <a:buFont typeface="+mj-lt"/>
              <a:buAutoNum type="arabicPeriod"/>
            </a:pPr>
            <a:endParaRPr lang="en-US" dirty="0"/>
          </a:p>
          <a:p>
            <a:pPr marL="0" indent="0">
              <a:buNone/>
            </a:pPr>
            <a:r>
              <a:rPr lang="en-US" dirty="0"/>
              <a:t>Each Architecture has machine code that correspond with their own unique assembly language.</a:t>
            </a:r>
          </a:p>
          <a:p>
            <a:pPr marL="0" indent="0">
              <a:buNone/>
            </a:pPr>
            <a:endParaRPr lang="en-US" dirty="0"/>
          </a:p>
        </p:txBody>
      </p:sp>
    </p:spTree>
    <p:extLst>
      <p:ext uri="{BB962C8B-B14F-4D97-AF65-F5344CB8AC3E}">
        <p14:creationId xmlns:p14="http://schemas.microsoft.com/office/powerpoint/2010/main" val="3946148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641"/>
          </a:xfrm>
        </p:spPr>
        <p:txBody>
          <a:bodyPr>
            <a:normAutofit/>
          </a:bodyPr>
          <a:lstStyle/>
          <a:p>
            <a:r>
              <a:rPr lang="en-US" dirty="0" smtClean="0"/>
              <a:t>         </a:t>
            </a:r>
            <a:r>
              <a:rPr lang="en-US" b="1" dirty="0" smtClean="0"/>
              <a:t>Instruction </a:t>
            </a:r>
            <a:r>
              <a:rPr lang="en-US" b="1" dirty="0"/>
              <a:t>Set Architecture(ISA</a:t>
            </a:r>
            <a:r>
              <a:rPr lang="en-US" b="1" dirty="0" smtClean="0"/>
              <a: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ISA </a:t>
            </a:r>
            <a:r>
              <a:rPr lang="en-US" dirty="0"/>
              <a:t>allows communication between hardware and software. It is also a group of command for a CPU machine language</a:t>
            </a:r>
            <a:r>
              <a:rPr lang="en-US" dirty="0" smtClean="0"/>
              <a:t>.</a:t>
            </a:r>
          </a:p>
          <a:p>
            <a:pPr marL="0" indent="0">
              <a:buNone/>
            </a:pPr>
            <a:endParaRPr lang="en-US" dirty="0"/>
          </a:p>
          <a:p>
            <a:pPr>
              <a:buFont typeface="Wingdings" panose="05000000000000000000" pitchFamily="2" charset="2"/>
              <a:buChar char="Ø"/>
            </a:pPr>
            <a:r>
              <a:rPr lang="en-US" dirty="0" smtClean="0"/>
              <a:t> Command </a:t>
            </a:r>
            <a:r>
              <a:rPr lang="en-US" dirty="0"/>
              <a:t>or Instruction: also </a:t>
            </a:r>
            <a:r>
              <a:rPr lang="en-US" dirty="0" err="1"/>
              <a:t>opcode</a:t>
            </a:r>
            <a:r>
              <a:rPr lang="en-US" dirty="0"/>
              <a:t> or instruction code</a:t>
            </a:r>
          </a:p>
          <a:p>
            <a:pPr marL="0" indent="0">
              <a:buNone/>
            </a:pPr>
            <a:r>
              <a:rPr lang="en-US" dirty="0" smtClean="0"/>
              <a:t>       </a:t>
            </a:r>
          </a:p>
          <a:p>
            <a:pPr marL="0" indent="0">
              <a:buNone/>
            </a:pPr>
            <a:r>
              <a:rPr lang="en-US" dirty="0"/>
              <a:t> </a:t>
            </a:r>
            <a:r>
              <a:rPr lang="en-US" dirty="0" smtClean="0"/>
              <a:t>       There </a:t>
            </a:r>
            <a:r>
              <a:rPr lang="en-US" dirty="0"/>
              <a:t>are two types of ISA</a:t>
            </a:r>
            <a:r>
              <a:rPr lang="en-US" dirty="0" smtClean="0"/>
              <a:t>:</a:t>
            </a:r>
          </a:p>
          <a:p>
            <a:pPr marL="514350" indent="-514350" algn="ctr">
              <a:buFont typeface="+mj-lt"/>
              <a:buAutoNum type="arabicPeriod"/>
            </a:pPr>
            <a:r>
              <a:rPr lang="en-US" dirty="0"/>
              <a:t>C</a:t>
            </a:r>
            <a:r>
              <a:rPr lang="en-US" dirty="0" smtClean="0"/>
              <a:t>ISC</a:t>
            </a:r>
          </a:p>
          <a:p>
            <a:pPr marL="514350" indent="-514350" algn="ctr">
              <a:buFont typeface="+mj-lt"/>
              <a:buAutoNum type="arabicPeriod"/>
            </a:pPr>
            <a:r>
              <a:rPr lang="en-US" dirty="0"/>
              <a:t>R</a:t>
            </a:r>
            <a:r>
              <a:rPr lang="en-US" dirty="0" smtClean="0"/>
              <a:t>ISC</a:t>
            </a:r>
            <a:endParaRPr lang="en-US" dirty="0"/>
          </a:p>
          <a:p>
            <a:pPr marL="0" indent="0">
              <a:buNone/>
            </a:pPr>
            <a:endParaRPr lang="en-US" dirty="0"/>
          </a:p>
        </p:txBody>
      </p:sp>
    </p:spTree>
    <p:extLst>
      <p:ext uri="{BB962C8B-B14F-4D97-AF65-F5344CB8AC3E}">
        <p14:creationId xmlns:p14="http://schemas.microsoft.com/office/powerpoint/2010/main" val="295407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lstStyle/>
          <a:p>
            <a:r>
              <a:rPr lang="en-US" dirty="0" smtClean="0"/>
              <a:t>                          CISC </a:t>
            </a:r>
            <a:r>
              <a:rPr lang="en-US" dirty="0" err="1" smtClean="0"/>
              <a:t>Vs</a:t>
            </a:r>
            <a:r>
              <a:rPr lang="en-US" dirty="0" smtClean="0"/>
              <a:t> RISC</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062624850"/>
              </p:ext>
            </p:extLst>
          </p:nvPr>
        </p:nvGraphicFramePr>
        <p:xfrm>
          <a:off x="1352282" y="1532586"/>
          <a:ext cx="9015211" cy="4778062"/>
        </p:xfrm>
        <a:graphic>
          <a:graphicData uri="http://schemas.openxmlformats.org/drawingml/2006/table">
            <a:tbl>
              <a:tblPr firstRow="1" firstCol="1" bandRow="1">
                <a:tableStyleId>{5C22544A-7EE6-4342-B048-85BDC9FD1C3A}</a:tableStyleId>
              </a:tblPr>
              <a:tblGrid>
                <a:gridCol w="1817505"/>
                <a:gridCol w="3525092"/>
                <a:gridCol w="3672614"/>
              </a:tblGrid>
              <a:tr h="238903">
                <a:tc>
                  <a:txBody>
                    <a:bodyPr/>
                    <a:lstStyle/>
                    <a:p>
                      <a:pPr marL="0" marR="0" algn="ctr">
                        <a:spcBef>
                          <a:spcPts val="0"/>
                        </a:spcBef>
                        <a:spcAft>
                          <a:spcPts val="1200"/>
                        </a:spcAft>
                      </a:pPr>
                      <a:r>
                        <a:rPr lang="en-US" sz="1200">
                          <a:effectLst/>
                        </a:rPr>
                        <a:t> </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CISC</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RISC</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r>
              <a:tr h="716710">
                <a:tc>
                  <a:txBody>
                    <a:bodyPr/>
                    <a:lstStyle/>
                    <a:p>
                      <a:pPr marL="0" marR="0" algn="ctr">
                        <a:spcBef>
                          <a:spcPts val="0"/>
                        </a:spcBef>
                        <a:spcAft>
                          <a:spcPts val="1200"/>
                        </a:spcAft>
                      </a:pPr>
                      <a:r>
                        <a:rPr lang="en-US" sz="1200">
                          <a:effectLst/>
                        </a:rPr>
                        <a:t> </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Mostly found in laptop and desktop where multiple larger task run at a time</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Tablet, Phone, in a word consumer product and embedded system</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r>
              <a:tr h="915796">
                <a:tc>
                  <a:txBody>
                    <a:bodyPr/>
                    <a:lstStyle/>
                    <a:p>
                      <a:pPr marL="0" marR="0" algn="ctr">
                        <a:spcBef>
                          <a:spcPts val="0"/>
                        </a:spcBef>
                        <a:spcAft>
                          <a:spcPts val="1200"/>
                        </a:spcAft>
                      </a:pPr>
                      <a:r>
                        <a:rPr lang="en-US" sz="1200">
                          <a:effectLst/>
                        </a:rPr>
                        <a:t> </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Larger number of Instruction set</a:t>
                      </a:r>
                    </a:p>
                    <a:p>
                      <a:pPr marL="0" marR="0" algn="ctr">
                        <a:spcBef>
                          <a:spcPts val="0"/>
                        </a:spcBef>
                        <a:spcAft>
                          <a:spcPts val="1200"/>
                        </a:spcAft>
                      </a:pPr>
                      <a:r>
                        <a:rPr lang="en-US" sz="1200">
                          <a:effectLst/>
                        </a:rPr>
                        <a:t>(using basic instruction built in a lot of complex instruction)</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Laser set of instruction</a:t>
                      </a:r>
                    </a:p>
                    <a:p>
                      <a:pPr marL="0" marR="0" algn="ctr">
                        <a:spcBef>
                          <a:spcPts val="0"/>
                        </a:spcBef>
                        <a:spcAft>
                          <a:spcPts val="1200"/>
                        </a:spcAft>
                      </a:pPr>
                      <a:r>
                        <a:rPr lang="en-US" sz="1200">
                          <a:effectLst/>
                        </a:rPr>
                        <a:t>(only basic instruction)</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r>
              <a:tr h="1990858">
                <a:tc>
                  <a:txBody>
                    <a:bodyPr/>
                    <a:lstStyle/>
                    <a:p>
                      <a:pPr marL="0" marR="0" algn="ctr">
                        <a:spcBef>
                          <a:spcPts val="0"/>
                        </a:spcBef>
                        <a:spcAft>
                          <a:spcPts val="1200"/>
                        </a:spcAft>
                      </a:pPr>
                      <a:r>
                        <a:rPr lang="en-US" sz="1200">
                          <a:effectLst/>
                        </a:rPr>
                        <a:t> </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To product A and B that means A*B</a:t>
                      </a:r>
                    </a:p>
                    <a:p>
                      <a:pPr marL="0" marR="0" algn="ctr">
                        <a:spcBef>
                          <a:spcPts val="0"/>
                        </a:spcBef>
                        <a:spcAft>
                          <a:spcPts val="1200"/>
                        </a:spcAft>
                      </a:pPr>
                      <a:r>
                        <a:rPr lang="en-US" sz="1200">
                          <a:effectLst/>
                        </a:rPr>
                        <a:t>Instruction set:</a:t>
                      </a:r>
                    </a:p>
                    <a:p>
                      <a:pPr marL="0" marR="0" algn="ctr">
                        <a:spcBef>
                          <a:spcPts val="0"/>
                        </a:spcBef>
                        <a:spcAft>
                          <a:spcPts val="1200"/>
                        </a:spcAft>
                      </a:pPr>
                      <a:r>
                        <a:rPr lang="en-US" sz="1200">
                          <a:effectLst/>
                        </a:rPr>
                        <a:t>MULT A,B</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Instruction set:</a:t>
                      </a:r>
                    </a:p>
                    <a:p>
                      <a:pPr marL="0" marR="0" algn="ctr">
                        <a:spcBef>
                          <a:spcPts val="0"/>
                        </a:spcBef>
                        <a:spcAft>
                          <a:spcPts val="1200"/>
                        </a:spcAft>
                      </a:pPr>
                      <a:r>
                        <a:rPr lang="en-US" sz="1200">
                          <a:effectLst/>
                        </a:rPr>
                        <a:t>LOAD R1, A</a:t>
                      </a:r>
                    </a:p>
                    <a:p>
                      <a:pPr marL="0" marR="0" algn="ctr">
                        <a:spcBef>
                          <a:spcPts val="0"/>
                        </a:spcBef>
                        <a:spcAft>
                          <a:spcPts val="1200"/>
                        </a:spcAft>
                      </a:pPr>
                      <a:r>
                        <a:rPr lang="en-US" sz="1200">
                          <a:effectLst/>
                        </a:rPr>
                        <a:t>LOAD R2, B</a:t>
                      </a:r>
                    </a:p>
                    <a:p>
                      <a:pPr marL="0" marR="0" algn="ctr">
                        <a:spcBef>
                          <a:spcPts val="0"/>
                        </a:spcBef>
                        <a:spcAft>
                          <a:spcPts val="1200"/>
                        </a:spcAft>
                      </a:pPr>
                      <a:r>
                        <a:rPr lang="en-US" sz="1200">
                          <a:effectLst/>
                        </a:rPr>
                        <a:t>PROD A,B</a:t>
                      </a:r>
                    </a:p>
                    <a:p>
                      <a:pPr marL="0" marR="0" algn="ctr">
                        <a:spcBef>
                          <a:spcPts val="0"/>
                        </a:spcBef>
                        <a:spcAft>
                          <a:spcPts val="1200"/>
                        </a:spcAft>
                      </a:pPr>
                      <a:r>
                        <a:rPr lang="en-US" sz="1200">
                          <a:effectLst/>
                        </a:rPr>
                        <a:t>Store R3, A</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r>
              <a:tr h="676892">
                <a:tc>
                  <a:txBody>
                    <a:bodyPr/>
                    <a:lstStyle/>
                    <a:p>
                      <a:pPr marL="0" marR="0" algn="ctr">
                        <a:spcBef>
                          <a:spcPts val="0"/>
                        </a:spcBef>
                        <a:spcAft>
                          <a:spcPts val="1200"/>
                        </a:spcAft>
                      </a:pPr>
                      <a:r>
                        <a:rPr lang="en-US" sz="1200">
                          <a:effectLst/>
                        </a:rPr>
                        <a:t>Instruction Set</a:t>
                      </a:r>
                    </a:p>
                    <a:p>
                      <a:pPr marL="0" marR="0" algn="ctr">
                        <a:spcBef>
                          <a:spcPts val="0"/>
                        </a:spcBef>
                        <a:spcAft>
                          <a:spcPts val="1200"/>
                        </a:spcAft>
                      </a:pPr>
                      <a:r>
                        <a:rPr lang="en-US" sz="1200">
                          <a:effectLst/>
                        </a:rPr>
                        <a:t>(CISC&gt;RISC)</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More than RISC</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Less than CISC</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r>
              <a:tr h="238903">
                <a:tc>
                  <a:txBody>
                    <a:bodyPr/>
                    <a:lstStyle/>
                    <a:p>
                      <a:pPr marL="0" marR="0" algn="ctr">
                        <a:spcBef>
                          <a:spcPts val="0"/>
                        </a:spcBef>
                        <a:spcAft>
                          <a:spcPts val="1200"/>
                        </a:spcAft>
                      </a:pPr>
                      <a:r>
                        <a:rPr lang="en-US" sz="1200">
                          <a:effectLst/>
                        </a:rPr>
                        <a:t> </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Emphasis on hardware</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dirty="0">
                          <a:effectLst/>
                        </a:rPr>
                        <a:t>Emphasis on software</a:t>
                      </a:r>
                      <a:endParaRPr lang="en-US" sz="1200" dirty="0">
                        <a:effectLst/>
                        <a:latin typeface="Times New Roman" panose="02020603050405020304" pitchFamily="18" charset="0"/>
                        <a:ea typeface="Times New Roman" panose="02020603050405020304" pitchFamily="18" charset="0"/>
                        <a:cs typeface="Vrinda"/>
                      </a:endParaRPr>
                    </a:p>
                  </a:txBody>
                  <a:tcPr marL="68580" marR="68580" marT="0" marB="0"/>
                </a:tc>
              </a:tr>
            </a:tbl>
          </a:graphicData>
        </a:graphic>
      </p:graphicFrame>
    </p:spTree>
    <p:extLst>
      <p:ext uri="{BB962C8B-B14F-4D97-AF65-F5344CB8AC3E}">
        <p14:creationId xmlns:p14="http://schemas.microsoft.com/office/powerpoint/2010/main" val="35535773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009" y="365126"/>
            <a:ext cx="9236766" cy="748058"/>
          </a:xfrm>
        </p:spPr>
        <p:txBody>
          <a:bodyPr/>
          <a:lstStyle/>
          <a:p>
            <a:pPr algn="ctr"/>
            <a:r>
              <a:rPr lang="en-US" dirty="0"/>
              <a:t> CISC </a:t>
            </a:r>
            <a:r>
              <a:rPr lang="en-US" dirty="0" err="1"/>
              <a:t>Vs</a:t>
            </a:r>
            <a:r>
              <a:rPr lang="en-US" dirty="0"/>
              <a:t> RISC</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00054453"/>
              </p:ext>
            </p:extLst>
          </p:nvPr>
        </p:nvGraphicFramePr>
        <p:xfrm>
          <a:off x="702366" y="1528140"/>
          <a:ext cx="10429460" cy="5031686"/>
        </p:xfrm>
        <a:graphic>
          <a:graphicData uri="http://schemas.openxmlformats.org/drawingml/2006/table">
            <a:tbl>
              <a:tblPr firstRow="1" firstCol="1" bandRow="1">
                <a:tableStyleId>{5C22544A-7EE6-4342-B048-85BDC9FD1C3A}</a:tableStyleId>
              </a:tblPr>
              <a:tblGrid>
                <a:gridCol w="2102624"/>
                <a:gridCol w="4078087"/>
                <a:gridCol w="4248749"/>
              </a:tblGrid>
              <a:tr h="609903">
                <a:tc>
                  <a:txBody>
                    <a:bodyPr/>
                    <a:lstStyle/>
                    <a:p>
                      <a:pPr marL="0" marR="0" algn="ctr">
                        <a:spcBef>
                          <a:spcPts val="0"/>
                        </a:spcBef>
                        <a:spcAft>
                          <a:spcPts val="1200"/>
                        </a:spcAft>
                      </a:pPr>
                      <a:r>
                        <a:rPr lang="en-US" sz="1200" dirty="0">
                          <a:effectLst/>
                        </a:rPr>
                        <a:t>Execution time</a:t>
                      </a:r>
                      <a:endParaRPr lang="en-US" sz="1200" dirty="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Multiple number of cycle per instruction</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One cycle per instruction</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r>
              <a:tr h="1473928">
                <a:tc>
                  <a:txBody>
                    <a:bodyPr/>
                    <a:lstStyle/>
                    <a:p>
                      <a:pPr marL="0" marR="0" algn="ctr">
                        <a:spcBef>
                          <a:spcPts val="0"/>
                        </a:spcBef>
                        <a:spcAft>
                          <a:spcPts val="1200"/>
                        </a:spcAft>
                      </a:pPr>
                      <a:r>
                        <a:rPr lang="en-US" sz="1200">
                          <a:effectLst/>
                        </a:rPr>
                        <a:t>CPU SIZE</a:t>
                      </a:r>
                    </a:p>
                    <a:p>
                      <a:pPr marL="0" marR="0" algn="ctr">
                        <a:spcBef>
                          <a:spcPts val="0"/>
                        </a:spcBef>
                        <a:spcAft>
                          <a:spcPts val="1200"/>
                        </a:spcAft>
                      </a:pPr>
                      <a:r>
                        <a:rPr lang="en-US" sz="1200">
                          <a:effectLst/>
                        </a:rPr>
                        <a:t>(CISC&gt;RISC)</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Larger CPU</a:t>
                      </a:r>
                    </a:p>
                    <a:p>
                      <a:pPr marL="0" marR="0" algn="ctr">
                        <a:spcBef>
                          <a:spcPts val="0"/>
                        </a:spcBef>
                        <a:spcAft>
                          <a:spcPts val="1200"/>
                        </a:spcAft>
                      </a:pPr>
                      <a:r>
                        <a:rPr lang="en-US" sz="1200">
                          <a:effectLst/>
                        </a:rPr>
                        <a:t>Because: it has larger instruction set(library) and installed fan on CPU for cooling it</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Lesser CPU</a:t>
                      </a:r>
                    </a:p>
                    <a:p>
                      <a:pPr marL="0" marR="0" algn="ctr">
                        <a:spcBef>
                          <a:spcPts val="0"/>
                        </a:spcBef>
                        <a:spcAft>
                          <a:spcPts val="1200"/>
                        </a:spcAft>
                      </a:pPr>
                      <a:r>
                        <a:rPr lang="en-US" sz="1200">
                          <a:effectLst/>
                        </a:rPr>
                        <a:t> </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r>
              <a:tr h="864027">
                <a:tc>
                  <a:txBody>
                    <a:bodyPr/>
                    <a:lstStyle/>
                    <a:p>
                      <a:pPr marL="0" marR="0" algn="ctr">
                        <a:spcBef>
                          <a:spcPts val="0"/>
                        </a:spcBef>
                        <a:spcAft>
                          <a:spcPts val="1200"/>
                        </a:spcAft>
                      </a:pPr>
                      <a:r>
                        <a:rPr lang="en-US" sz="1200">
                          <a:effectLst/>
                        </a:rPr>
                        <a:t> </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 </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dirty="0">
                          <a:effectLst/>
                        </a:rPr>
                        <a:t>RISC CPU Light and portable</a:t>
                      </a:r>
                    </a:p>
                    <a:p>
                      <a:pPr marL="0" marR="0" algn="ctr">
                        <a:spcBef>
                          <a:spcPts val="0"/>
                        </a:spcBef>
                        <a:spcAft>
                          <a:spcPts val="1200"/>
                        </a:spcAft>
                      </a:pPr>
                      <a:r>
                        <a:rPr lang="en-US" sz="1200" dirty="0">
                          <a:effectLst/>
                        </a:rPr>
                        <a:t>And can be put into single chip</a:t>
                      </a:r>
                      <a:endParaRPr lang="en-US" sz="1200" dirty="0">
                        <a:effectLst/>
                        <a:latin typeface="Times New Roman" panose="02020603050405020304" pitchFamily="18" charset="0"/>
                        <a:ea typeface="Times New Roman" panose="02020603050405020304" pitchFamily="18" charset="0"/>
                        <a:cs typeface="Vrinda"/>
                      </a:endParaRPr>
                    </a:p>
                  </a:txBody>
                  <a:tcPr marL="68580" marR="68580" marT="0" marB="0"/>
                </a:tc>
              </a:tr>
              <a:tr h="304950">
                <a:tc>
                  <a:txBody>
                    <a:bodyPr/>
                    <a:lstStyle/>
                    <a:p>
                      <a:pPr marL="0" marR="0" algn="ctr">
                        <a:spcBef>
                          <a:spcPts val="0"/>
                        </a:spcBef>
                        <a:spcAft>
                          <a:spcPts val="1200"/>
                        </a:spcAft>
                      </a:pPr>
                      <a:r>
                        <a:rPr lang="en-US" sz="1200">
                          <a:effectLst/>
                        </a:rPr>
                        <a:t> </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Consume greater energy</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Lower energy required</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r>
              <a:tr h="864027">
                <a:tc>
                  <a:txBody>
                    <a:bodyPr/>
                    <a:lstStyle/>
                    <a:p>
                      <a:pPr marL="0" marR="0" algn="ctr">
                        <a:spcBef>
                          <a:spcPts val="0"/>
                        </a:spcBef>
                        <a:spcAft>
                          <a:spcPts val="1200"/>
                        </a:spcAft>
                      </a:pPr>
                      <a:r>
                        <a:rPr lang="en-US" sz="1200">
                          <a:effectLst/>
                        </a:rPr>
                        <a:t>SPEED</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CBC takes a while to process the instruction</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Where as RISC CPU will:</a:t>
                      </a:r>
                    </a:p>
                    <a:p>
                      <a:pPr marL="0" marR="0" algn="ctr">
                        <a:spcBef>
                          <a:spcPts val="0"/>
                        </a:spcBef>
                        <a:spcAft>
                          <a:spcPts val="1200"/>
                        </a:spcAft>
                      </a:pPr>
                      <a:r>
                        <a:rPr lang="en-US" sz="1200">
                          <a:effectLst/>
                        </a:rPr>
                        <a:t>Just do it</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r>
              <a:tr h="914851">
                <a:tc>
                  <a:txBody>
                    <a:bodyPr/>
                    <a:lstStyle/>
                    <a:p>
                      <a:pPr marL="0" marR="0" algn="ctr">
                        <a:spcBef>
                          <a:spcPts val="0"/>
                        </a:spcBef>
                        <a:spcAft>
                          <a:spcPts val="1200"/>
                        </a:spcAft>
                      </a:pPr>
                      <a:r>
                        <a:rPr lang="en-US" sz="1200">
                          <a:effectLst/>
                        </a:rPr>
                        <a:t>Task size</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a:effectLst/>
                        </a:rPr>
                        <a:t>CISC are more capable in handling intensive task which makes it batter for large variety  of tasks.</a:t>
                      </a:r>
                      <a:endParaRPr lang="en-US" sz="1200">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L="0" marR="0" algn="ctr">
                        <a:spcBef>
                          <a:spcPts val="0"/>
                        </a:spcBef>
                        <a:spcAft>
                          <a:spcPts val="1200"/>
                        </a:spcAft>
                      </a:pPr>
                      <a:r>
                        <a:rPr lang="en-US" sz="1200" dirty="0">
                          <a:effectLst/>
                        </a:rPr>
                        <a:t>RISC can only perform simple task quicker than CISC</a:t>
                      </a:r>
                      <a:endParaRPr lang="en-US" sz="1200" dirty="0">
                        <a:effectLst/>
                        <a:latin typeface="Times New Roman" panose="02020603050405020304" pitchFamily="18" charset="0"/>
                        <a:ea typeface="Times New Roman" panose="02020603050405020304" pitchFamily="18" charset="0"/>
                        <a:cs typeface="Vrinda"/>
                      </a:endParaRPr>
                    </a:p>
                  </a:txBody>
                  <a:tcPr marL="68580" marR="68580" marT="0" marB="0"/>
                </a:tc>
              </a:tr>
            </a:tbl>
          </a:graphicData>
        </a:graphic>
      </p:graphicFrame>
      <p:sp>
        <p:nvSpPr>
          <p:cNvPr id="5" name="Rectangle 1"/>
          <p:cNvSpPr>
            <a:spLocks noChangeArrowheads="1"/>
          </p:cNvSpPr>
          <p:nvPr/>
        </p:nvSpPr>
        <p:spPr bwMode="auto">
          <a:xfrm>
            <a:off x="-4272161" y="-49831"/>
            <a:ext cx="19348457" cy="648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96075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lstStyle/>
          <a:p>
            <a:pPr algn="ctr"/>
            <a:r>
              <a:rPr lang="en-US" dirty="0"/>
              <a:t> CISC </a:t>
            </a:r>
            <a:r>
              <a:rPr lang="en-US" dirty="0" err="1"/>
              <a:t>Vs</a:t>
            </a:r>
            <a:r>
              <a:rPr lang="en-US" dirty="0"/>
              <a:t> RISC</a:t>
            </a:r>
          </a:p>
        </p:txBody>
      </p:sp>
      <p:sp>
        <p:nvSpPr>
          <p:cNvPr id="3" name="Content Placeholder 2"/>
          <p:cNvSpPr>
            <a:spLocks noGrp="1"/>
          </p:cNvSpPr>
          <p:nvPr>
            <p:ph idx="1"/>
          </p:nvPr>
        </p:nvSpPr>
        <p:spPr>
          <a:xfrm>
            <a:off x="1031383" y="1529410"/>
            <a:ext cx="10515600" cy="4575175"/>
          </a:xfrm>
        </p:spPr>
        <p:txBody>
          <a:bodyPr/>
          <a:lstStyle/>
          <a:p>
            <a:pPr marL="0" indent="0" algn="ctr">
              <a:buNone/>
            </a:pPr>
            <a:endParaRPr lang="en-US" dirty="0" smtClean="0"/>
          </a:p>
          <a:p>
            <a:pPr marL="0" indent="0" algn="ctr">
              <a:buNone/>
            </a:pPr>
            <a:r>
              <a:rPr lang="en-US" dirty="0" smtClean="0"/>
              <a:t>Who </a:t>
            </a:r>
            <a:r>
              <a:rPr lang="en-US" dirty="0"/>
              <a:t>is winner?</a:t>
            </a:r>
          </a:p>
          <a:p>
            <a:pPr marL="0" indent="0" algn="ctr">
              <a:buNone/>
            </a:pPr>
            <a:r>
              <a:rPr lang="en-US" dirty="0" err="1"/>
              <a:t>Ans</a:t>
            </a:r>
            <a:r>
              <a:rPr lang="en-US" dirty="0"/>
              <a:t>: Both of CISC and </a:t>
            </a:r>
            <a:r>
              <a:rPr lang="en-US" dirty="0" smtClean="0"/>
              <a:t>RISC</a:t>
            </a:r>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dirty="0" smtClean="0"/>
              <a:t>Why</a:t>
            </a:r>
            <a:r>
              <a:rPr lang="en-US" dirty="0"/>
              <a:t>?</a:t>
            </a:r>
          </a:p>
          <a:p>
            <a:pPr marL="0" indent="0" algn="ctr">
              <a:buNone/>
            </a:pPr>
            <a:r>
              <a:rPr lang="en-US" dirty="0"/>
              <a:t>Both are suitable of its specific application.</a:t>
            </a:r>
          </a:p>
          <a:p>
            <a:pPr marL="0" indent="0" algn="ctr">
              <a:buNone/>
            </a:pPr>
            <a:endParaRPr lang="en-US" dirty="0"/>
          </a:p>
        </p:txBody>
      </p:sp>
      <p:pic>
        <p:nvPicPr>
          <p:cNvPr id="4" name="Picture 3"/>
          <p:cNvPicPr>
            <a:picLocks noChangeAspect="1"/>
          </p:cNvPicPr>
          <p:nvPr/>
        </p:nvPicPr>
        <p:blipFill>
          <a:blip r:embed="rId2"/>
          <a:stretch>
            <a:fillRect/>
          </a:stretch>
        </p:blipFill>
        <p:spPr>
          <a:xfrm>
            <a:off x="5146518" y="3451538"/>
            <a:ext cx="2105025" cy="950488"/>
          </a:xfrm>
          <a:prstGeom prst="rect">
            <a:avLst/>
          </a:prstGeom>
        </p:spPr>
      </p:pic>
    </p:spTree>
    <p:extLst>
      <p:ext uri="{BB962C8B-B14F-4D97-AF65-F5344CB8AC3E}">
        <p14:creationId xmlns:p14="http://schemas.microsoft.com/office/powerpoint/2010/main" val="1951675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Now </a:t>
            </a:r>
            <a:r>
              <a:rPr lang="en-US" dirty="0"/>
              <a:t>both of CISC &amp; RISC are used </a:t>
            </a:r>
            <a:r>
              <a:rPr lang="en-US" dirty="0" smtClean="0"/>
              <a:t>in many </a:t>
            </a:r>
            <a:r>
              <a:rPr lang="en-US" dirty="0"/>
              <a:t>system.</a:t>
            </a:r>
          </a:p>
          <a:p>
            <a:pPr marL="0" indent="0">
              <a:buNone/>
            </a:pPr>
            <a:r>
              <a:rPr lang="en-US" dirty="0"/>
              <a:t>And its called Explicitly Parallel Instruction </a:t>
            </a:r>
            <a:r>
              <a:rPr lang="en-US" dirty="0" smtClean="0"/>
              <a:t>Computer(EPIC).</a:t>
            </a:r>
          </a:p>
          <a:p>
            <a:pPr marL="0" indent="0">
              <a:buNone/>
            </a:pPr>
            <a:r>
              <a:rPr lang="en-US" dirty="0"/>
              <a:t> </a:t>
            </a:r>
            <a:r>
              <a:rPr lang="en-US" dirty="0" smtClean="0"/>
              <a:t>  That means,  CISC+RISC=EPIC</a:t>
            </a:r>
            <a:r>
              <a:rPr lang="en-US" dirty="0"/>
              <a:t>.</a:t>
            </a:r>
          </a:p>
          <a:p>
            <a:pPr marL="0" indent="0">
              <a:buNone/>
            </a:pPr>
            <a:endParaRPr lang="en-US" dirty="0"/>
          </a:p>
        </p:txBody>
      </p:sp>
    </p:spTree>
    <p:extLst>
      <p:ext uri="{BB962C8B-B14F-4D97-AF65-F5344CB8AC3E}">
        <p14:creationId xmlns:p14="http://schemas.microsoft.com/office/powerpoint/2010/main" val="82172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475</Words>
  <Application>Microsoft Office PowerPoint</Application>
  <PresentationFormat>Widescreen</PresentationFormat>
  <Paragraphs>142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Times New Roman</vt:lpstr>
      <vt:lpstr>Vrinda</vt:lpstr>
      <vt:lpstr>Wingdings</vt:lpstr>
      <vt:lpstr>Office Theme</vt:lpstr>
      <vt:lpstr>Primary CPU function</vt:lpstr>
      <vt:lpstr>PowerPoint Presentation</vt:lpstr>
      <vt:lpstr>CPU’s Basic Term</vt:lpstr>
      <vt:lpstr>CPU Architecture</vt:lpstr>
      <vt:lpstr>         Instruction Set Architecture(ISA)</vt:lpstr>
      <vt:lpstr>                          CISC Vs RISC</vt:lpstr>
      <vt:lpstr> CISC Vs RISC</vt:lpstr>
      <vt:lpstr> CISC Vs RISC</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Primary CPU function</dc:title>
  <dc:creator>ASUS PC</dc:creator>
  <cp:lastModifiedBy>ASUS PC</cp:lastModifiedBy>
  <cp:revision>25</cp:revision>
  <dcterms:created xsi:type="dcterms:W3CDTF">2017-10-24T00:44:49Z</dcterms:created>
  <dcterms:modified xsi:type="dcterms:W3CDTF">2017-11-05T22:09:19Z</dcterms:modified>
</cp:coreProperties>
</file>