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E180-8994-47A7-A226-F72DC8408A2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B1E01-62A8-4C20-9883-E768EEC1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177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060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384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68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486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27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886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9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07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144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929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929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3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40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24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5054-E4F6-4DEC-A2E9-50A5B30B3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A1C49-00BB-49C8-8F2C-862C545BB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0F8B-FECE-49A2-9B37-0059B1DF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3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0304-3CAD-42D4-8B63-25A6CF22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09D2-DEA9-45C9-A62A-EC4C31E8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7FC2-A7CB-4B73-AF3A-60447EDD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80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775C-CD98-4D8D-880F-2942D149F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3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CC49-8C13-4C34-81AA-B666898FE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F357B-944E-499B-81A4-B7F569A8C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0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233D9-4D3E-4266-89EA-1A6B4D239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5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20663"/>
            <a:ext cx="2741083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663"/>
            <a:ext cx="8020051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B8E42-5C23-444D-A891-D38AAB5C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8AC-682C-406B-8C40-93F6F0111A8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304800"/>
            <a:ext cx="12192000" cy="10668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0664"/>
            <a:ext cx="1035473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0" y="6248400"/>
            <a:ext cx="38523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smtClean="0">
                <a:solidFill>
                  <a:srgbClr val="000000"/>
                </a:solidFill>
                <a:latin typeface="+mj-lt"/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mtClean="0"/>
              <a:t>Slides created by: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mtClean="0"/>
              <a:t>Professor Ian G. Harris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15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93C94D23-F594-47CA-9B30-059F39BA00A4}" type="slidenum">
              <a:rPr lang="en-US" smtClean="0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0" y="3048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0" y="13716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0" y="60960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4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523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Atmega32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Oct 16, 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52" y="5421626"/>
            <a:ext cx="1740559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Volatile Variables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2133600" y="1676400"/>
            <a:ext cx="731520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The value of a volatile variable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may change at any time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, not just at an explicit assignment</a:t>
            </a:r>
          </a:p>
          <a:p>
            <a:pPr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Also,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may be read at any time</a:t>
            </a:r>
          </a:p>
          <a:p>
            <a:pPr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Compiler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optimizations are not applied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to volatile variables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2133600" y="3124200"/>
            <a:ext cx="7772400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&lt;10000;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++);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2900" indent="-3429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An optimizing compiler would delete this loop</a:t>
            </a:r>
          </a:p>
          <a:p>
            <a:pPr marL="1085850" lvl="1" indent="-3429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is not used anywhere in the code</a:t>
            </a:r>
          </a:p>
          <a:p>
            <a:pPr marL="1085850" lvl="1" indent="-3429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1; …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2900" indent="-3429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is not modified in between, the second assignment is removed</a:t>
            </a:r>
          </a:p>
        </p:txBody>
      </p:sp>
    </p:spTree>
    <p:extLst>
      <p:ext uri="{BB962C8B-B14F-4D97-AF65-F5344CB8AC3E}">
        <p14:creationId xmlns:p14="http://schemas.microsoft.com/office/powerpoint/2010/main" val="3359489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Volatile Variables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2125663" y="2286000"/>
            <a:ext cx="777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When can variables be used without an explicit assignment?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1. Memory-mapped peripheral registers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2. Global variables modified by an interrupt service routine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3. Global variables accessed by other processors</a:t>
            </a:r>
          </a:p>
        </p:txBody>
      </p:sp>
    </p:spTree>
    <p:extLst>
      <p:ext uri="{BB962C8B-B14F-4D97-AF65-F5344CB8AC3E}">
        <p14:creationId xmlns:p14="http://schemas.microsoft.com/office/powerpoint/2010/main" val="4233430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Volatile Example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1981201" y="2514600"/>
            <a:ext cx="8264525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Courier New" pitchFamily="80" charset="0"/>
              </a:rPr>
              <a:t>.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Courier New" pitchFamily="80" charset="0"/>
              </a:rPr>
              <a:t>.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Courier New" pitchFamily="80" charset="0"/>
              </a:rPr>
              <a:t>while (*periph != 1);     // wait until data transfer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Courier New" pitchFamily="80" charset="0"/>
              </a:rPr>
              <a:t>.				  // is complete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Courier New" pitchFamily="80" charset="0"/>
              </a:rPr>
              <a:t>.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2000">
              <a:solidFill>
                <a:srgbClr val="000000"/>
              </a:solidFill>
              <a:latin typeface="Courier New" pitchFamily="80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981201" y="1676401"/>
            <a:ext cx="8202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Courier New" pitchFamily="80" charset="0"/>
              </a:rPr>
              <a:t>periph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is the mapped address of the peripheral status info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Courier New" pitchFamily="80" charset="0"/>
              </a:rPr>
              <a:t>*periph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is assigned by peripheral directly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133600" y="4191001"/>
            <a:ext cx="7543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Compiled code will move memory contents to a register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Memory will only be moved once because </a:t>
            </a:r>
            <a:r>
              <a:rPr lang="en-US">
                <a:solidFill>
                  <a:srgbClr val="000000"/>
                </a:solidFill>
                <a:latin typeface="Courier New" pitchFamily="80" charset="0"/>
              </a:rPr>
              <a:t>*periph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does not change </a:t>
            </a:r>
          </a:p>
        </p:txBody>
      </p:sp>
    </p:spTree>
    <p:extLst>
      <p:ext uri="{BB962C8B-B14F-4D97-AF65-F5344CB8AC3E}">
        <p14:creationId xmlns:p14="http://schemas.microsoft.com/office/powerpoint/2010/main" val="2453842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Base Representation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8039678" cy="36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Base 10 is default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Base can be specified with a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prefix before the number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Binary is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Hexadecimal is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0x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Ex. char x =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00110011;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     char x =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0x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33;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Binary is useful to show each bit value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Hex is compact and easy to convert to binary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 hex digit = 4 binary digits</a:t>
            </a:r>
          </a:p>
        </p:txBody>
      </p:sp>
    </p:spTree>
    <p:extLst>
      <p:ext uri="{BB962C8B-B14F-4D97-AF65-F5344CB8AC3E}">
        <p14:creationId xmlns:p14="http://schemas.microsoft.com/office/powerpoint/2010/main" val="4258055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Types of Statements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00350" y="2236788"/>
            <a:ext cx="6991350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200">
                <a:latin typeface="Arial" charset="0"/>
              </a:rPr>
              <a:t>Assignment – </a:t>
            </a:r>
            <a:r>
              <a:rPr lang="en-US" sz="2200">
                <a:latin typeface="Courier New" charset="0"/>
              </a:rPr>
              <a:t>=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200">
                <a:latin typeface="Arial" charset="0"/>
              </a:rPr>
              <a:t>Relational - </a:t>
            </a:r>
            <a:r>
              <a:rPr lang="en-US" sz="2200">
                <a:latin typeface="Courier New" charset="0"/>
              </a:rPr>
              <a:t>&lt;, &gt;, ==, !=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200">
                <a:latin typeface="Arial" charset="0"/>
              </a:rPr>
              <a:t>Control Flow – </a:t>
            </a:r>
            <a:r>
              <a:rPr lang="en-US" sz="2200">
                <a:latin typeface="Courier New" charset="0"/>
              </a:rPr>
              <a:t>if, for, while, do, switch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200">
                <a:latin typeface="Arial" charset="0"/>
              </a:rPr>
              <a:t>Arithmetic Operations - </a:t>
            </a:r>
            <a:r>
              <a:rPr lang="en-US" sz="2200">
                <a:latin typeface="Courier New" charset="0"/>
              </a:rPr>
              <a:t>+, -, *, /, %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200">
                <a:latin typeface="Arial" charset="0"/>
              </a:rPr>
              <a:t>Logical Operations - </a:t>
            </a:r>
            <a:r>
              <a:rPr lang="en-US" sz="2200">
                <a:latin typeface="Courier New" charset="0"/>
              </a:rPr>
              <a:t>&amp;&amp;, ||, !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200">
                <a:latin typeface="Arial" charset="0"/>
              </a:rPr>
              <a:t>Bitwise Logical Operations - </a:t>
            </a:r>
            <a:r>
              <a:rPr lang="en-US" sz="2200">
                <a:latin typeface="Courier New" charset="0"/>
              </a:rPr>
              <a:t>&amp;, |, ^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80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Logical Operators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425701" y="2057401"/>
            <a:ext cx="73501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These operators accept binary input and produce binary output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</a:rPr>
              <a:t>	&amp;&amp;, ||, !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Non-binary inputs are cast to binary values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Courier New" charset="0"/>
              </a:rPr>
              <a:t>int a=1, b=0; c=56; d=-1, res;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urier New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Courier New" charset="0"/>
              </a:rPr>
              <a:t>res = a &amp;&amp; b;	// res = 0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Courier New" charset="0"/>
              </a:rPr>
              <a:t>res = a || b;		// res = 1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Courier New" charset="0"/>
              </a:rPr>
              <a:t>res = c &amp;&amp; d;	// res = 1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35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Bitwise Operations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819400" y="1676400"/>
            <a:ext cx="693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Treat the value as an array of bits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Bitwise operations are performed on pairs of corresponding bits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733800" y="3276600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X = 0b0011, Y = 0b0110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Z = X | Y = 0b0111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Z = X &amp; Y = 0b0001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Z = X ^ Y = 0b0101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Z = ~X = 0b1100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Z = X &lt;&lt; 1 = 0b0110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>
                <a:solidFill>
                  <a:srgbClr val="000000"/>
                </a:solidFill>
                <a:latin typeface="Courier New" pitchFamily="80" charset="0"/>
              </a:rPr>
              <a:t>Z = x &gt;&gt; 1 = 0b0001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b="1">
              <a:solidFill>
                <a:srgbClr val="000000"/>
              </a:solidFill>
              <a:latin typeface="Courier New" pitchFamily="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99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Bit Masks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Need to access a subset of the bits in a variable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Write or read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Masks are bit sequences which identify the important bits with a ‘1’ value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Ex. Set bits 2 and 4 in X, don’t change other bits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X = 01010101, mask = 0010100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X = X | mask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Ex. Clear bits 2 and 4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mask = 11101011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X = X &amp; mask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9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Bit Assignment Macros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514600" y="42672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1 &lt;&lt; (n) and ~(1) &lt;&lt; (n) create the mask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Single 1 (0) shifted n times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Macro doesn’t require memory access (on stack)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905000" y="224155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  <a:latin typeface="Courier New" pitchFamily="80" charset="0"/>
              </a:rPr>
              <a:t>#define SET_BIT(p,n) ((p) |= (1 &lt;&lt; (n)))</a:t>
            </a:r>
          </a:p>
          <a:p>
            <a:pPr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>
                <a:solidFill>
                  <a:srgbClr val="000000"/>
                </a:solidFill>
                <a:latin typeface="Courier New" pitchFamily="80" charset="0"/>
              </a:rPr>
              <a:t>#define CLR_BIT(p,n) ((p) &amp;= (~(1) &lt;&lt; (n)))</a:t>
            </a:r>
            <a:endParaRPr lang="en-US" sz="2400" b="1">
              <a:solidFill>
                <a:srgbClr val="FFFFFF"/>
              </a:solidFill>
              <a:latin typeface="Courier New" pitchFamily="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80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Header Files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3092450" y="2119314"/>
            <a:ext cx="5365750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 marL="741363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" charset="0"/>
              </a:rPr>
              <a:t>Files included at the top of a code file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" charset="0"/>
              </a:rPr>
              <a:t>Traditionally named with .h suffix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" charset="0"/>
              </a:rPr>
              <a:t>Include information to be shared between files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Char char="•"/>
            </a:pPr>
            <a:r>
              <a:rPr lang="en-US" sz="2200">
                <a:solidFill>
                  <a:srgbClr val="000000"/>
                </a:solidFill>
                <a:latin typeface="Arial" charset="0"/>
              </a:rPr>
              <a:t>Function prototypes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Char char="•"/>
            </a:pPr>
            <a:r>
              <a:rPr lang="en-US" sz="2200">
                <a:solidFill>
                  <a:srgbClr val="000000"/>
                </a:solidFill>
                <a:latin typeface="Courier New" pitchFamily="80" charset="0"/>
              </a:rPr>
              <a:t>extern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s of global variables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Char char="•"/>
            </a:pPr>
            <a:r>
              <a:rPr lang="en-US" sz="2200">
                <a:solidFill>
                  <a:srgbClr val="000000"/>
                </a:solidFill>
                <a:latin typeface="Arial" charset="0"/>
              </a:rPr>
              <a:t>Global </a:t>
            </a:r>
            <a:r>
              <a:rPr lang="en-US" sz="2200">
                <a:solidFill>
                  <a:srgbClr val="000000"/>
                </a:solidFill>
                <a:latin typeface="Courier New" pitchFamily="80" charset="0"/>
              </a:rPr>
              <a:t>#define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" charset="0"/>
              </a:rPr>
              <a:t>Needed to refer to libraries</a:t>
            </a:r>
          </a:p>
        </p:txBody>
      </p:sp>
    </p:spTree>
    <p:extLst>
      <p:ext uri="{BB962C8B-B14F-4D97-AF65-F5344CB8AC3E}">
        <p14:creationId xmlns:p14="http://schemas.microsoft.com/office/powerpoint/2010/main" val="2357367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Atmega32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89" y="3181848"/>
            <a:ext cx="3248025" cy="18764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7265" y="2021983"/>
            <a:ext cx="10515600" cy="4378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1918952"/>
            <a:ext cx="10045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High-performance, Low-power </a:t>
            </a:r>
            <a:r>
              <a:rPr lang="en-US" b="1" dirty="0" err="1"/>
              <a:t>Atmel</a:t>
            </a:r>
            <a:r>
              <a:rPr lang="en-US" dirty="0" err="1"/>
              <a:t>®</a:t>
            </a:r>
            <a:r>
              <a:rPr lang="en-US" b="1" dirty="0" err="1"/>
              <a:t>AVR</a:t>
            </a:r>
            <a:r>
              <a:rPr lang="en-US" dirty="0"/>
              <a:t>® </a:t>
            </a:r>
            <a:r>
              <a:rPr lang="en-US" b="1" dirty="0"/>
              <a:t>8-bit </a:t>
            </a:r>
            <a:r>
              <a:rPr lang="en-US" b="1" dirty="0" smtClean="0"/>
              <a:t>Microcontroller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Memory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32KB Flash memory: </a:t>
            </a:r>
            <a:r>
              <a:rPr lang="en-US" dirty="0" smtClean="0"/>
              <a:t>program memory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1KB EEPROM: </a:t>
            </a:r>
            <a:r>
              <a:rPr lang="en-US" dirty="0" smtClean="0"/>
              <a:t>Data </a:t>
            </a:r>
            <a:r>
              <a:rPr lang="en-US" dirty="0" err="1" smtClean="0"/>
              <a:t>momory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2KB SRAM: </a:t>
            </a:r>
            <a:r>
              <a:rPr lang="en-US" dirty="0" smtClean="0"/>
              <a:t>Store the value of variable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Register memory: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Write/Erase Cycles: 10,000 Flash/100,000 </a:t>
            </a:r>
            <a:r>
              <a:rPr lang="en-US" b="1" dirty="0" smtClean="0"/>
              <a:t>EEPROM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Operating </a:t>
            </a:r>
            <a:r>
              <a:rPr lang="en-US" b="1" dirty="0" smtClean="0"/>
              <a:t>Voltages :  4.5V </a:t>
            </a:r>
            <a:r>
              <a:rPr lang="en-US" b="1" dirty="0"/>
              <a:t>- 5.5V 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Speed Grades:  0 </a:t>
            </a:r>
            <a:r>
              <a:rPr lang="en-US" b="1" dirty="0"/>
              <a:t>- 16MHz for </a:t>
            </a:r>
            <a:r>
              <a:rPr lang="en-US" b="1" dirty="0" smtClean="0"/>
              <a:t>ATmega32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Compilers/IDE for AVR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/>
              <a:t>WinAVR</a:t>
            </a:r>
            <a:r>
              <a:rPr lang="en-US" dirty="0" smtClean="0"/>
              <a:t>               </a:t>
            </a:r>
            <a:r>
              <a:rPr lang="en-US" dirty="0"/>
              <a:t>free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Atmel Studio       free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Micro c pro </a:t>
            </a:r>
            <a:r>
              <a:rPr lang="en-US" dirty="0" smtClean="0"/>
              <a:t>for </a:t>
            </a:r>
            <a:r>
              <a:rPr lang="en-US" dirty="0"/>
              <a:t>AVR    </a:t>
            </a:r>
            <a:r>
              <a:rPr lang="en-US" dirty="0" smtClean="0"/>
              <a:t>paid                          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Simulator: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</a:t>
            </a:r>
            <a:r>
              <a:rPr lang="en-US" dirty="0" err="1" smtClean="0"/>
              <a:t>proteus</a:t>
            </a:r>
            <a:r>
              <a:rPr lang="en-US" dirty="0" smtClean="0"/>
              <a:t> 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Local IP:  192.168.2.133</a:t>
            </a:r>
          </a:p>
          <a:p>
            <a:pPr marL="0" indent="0" algn="ctr">
              <a:buNone/>
            </a:pPr>
            <a:r>
              <a:rPr lang="en-US" b="1" dirty="0" smtClean="0"/>
              <a:t>  Public IP: 182.48.84.180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8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219" y="1825625"/>
            <a:ext cx="6841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PINOUT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1690688"/>
            <a:ext cx="6043009" cy="5044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1497" y="1893194"/>
            <a:ext cx="2486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pin: 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4×8=32 I/O pin</a:t>
            </a:r>
          </a:p>
          <a:p>
            <a:r>
              <a:rPr lang="en-US" dirty="0" smtClean="0"/>
              <a:t>      4  I/O PORT</a:t>
            </a:r>
          </a:p>
          <a:p>
            <a:r>
              <a:rPr lang="en-US" dirty="0" smtClean="0"/>
              <a:t>      PORTA  8 pins</a:t>
            </a:r>
          </a:p>
          <a:p>
            <a:r>
              <a:rPr lang="en-US" dirty="0" smtClean="0"/>
              <a:t>      PORTB 8 pins</a:t>
            </a:r>
          </a:p>
          <a:p>
            <a:r>
              <a:rPr lang="en-US" dirty="0" smtClean="0"/>
              <a:t>      PORTC 8 pins</a:t>
            </a:r>
          </a:p>
          <a:p>
            <a:r>
              <a:rPr lang="en-US" dirty="0" smtClean="0"/>
              <a:t>      PORTD 8 pins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10 bit, 8 channel ADC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92" y="708338"/>
            <a:ext cx="8163367" cy="56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       I/O </a:t>
            </a:r>
            <a:r>
              <a:rPr lang="en-US" dirty="0" smtClean="0"/>
              <a:t>Control Registers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438400" y="16764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>
              <a:lnSpc>
                <a:spcPct val="120000"/>
              </a:lnSpc>
              <a:buFont typeface="Wingdings" pitchFamily="80" charset="2"/>
              <a:buChar char=""/>
              <a:defRPr/>
            </a:pPr>
            <a:r>
              <a:rPr lang="en-US" b="1" dirty="0" err="1">
                <a:latin typeface="Arial" charset="0"/>
              </a:rPr>
              <a:t>DDRx</a:t>
            </a:r>
            <a:r>
              <a:rPr lang="en-US" dirty="0">
                <a:latin typeface="Arial" charset="0"/>
              </a:rPr>
              <a:t> – Controls the output </a:t>
            </a:r>
            <a:r>
              <a:rPr lang="en-US" dirty="0" err="1">
                <a:latin typeface="Arial" charset="0"/>
              </a:rPr>
              <a:t>tristate</a:t>
            </a:r>
            <a:r>
              <a:rPr lang="en-US" dirty="0">
                <a:latin typeface="Arial" charset="0"/>
              </a:rPr>
              <a:t> for port x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dirty="0" err="1">
                <a:latin typeface="Arial" charset="0"/>
              </a:rPr>
              <a:t>DDRx</a:t>
            </a:r>
            <a:r>
              <a:rPr lang="en-US" sz="2000" dirty="0">
                <a:latin typeface="Arial" charset="0"/>
              </a:rPr>
              <a:t> bit = 1 makes the port x an output pin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dirty="0" err="1">
                <a:latin typeface="Arial" charset="0"/>
              </a:rPr>
              <a:t>DDRx</a:t>
            </a:r>
            <a:r>
              <a:rPr lang="en-US" sz="2000" dirty="0">
                <a:latin typeface="Arial" charset="0"/>
              </a:rPr>
              <a:t> bit = 0 makes the port x an input pin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Ex.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DDRA = 0b11001100</a:t>
            </a:r>
            <a:r>
              <a:rPr lang="en-US" sz="2000" dirty="0">
                <a:latin typeface="Arial" charset="0"/>
              </a:rPr>
              <a:t>, outputs are bits 7, 6, 3, and 2</a:t>
            </a:r>
          </a:p>
          <a:p>
            <a:pPr marL="57150" indent="-3429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b="1" dirty="0" err="1">
                <a:latin typeface="Arial" charset="0"/>
              </a:rPr>
              <a:t>PORTx</a:t>
            </a:r>
            <a:r>
              <a:rPr lang="en-US" dirty="0">
                <a:latin typeface="Arial" charset="0"/>
              </a:rPr>
              <a:t> – Control the value driven on port x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Only meaningful if port x is an output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Ex.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PORTA = 0b00110011 </a:t>
            </a:r>
            <a:r>
              <a:rPr lang="en-US" sz="2000" dirty="0">
                <a:latin typeface="Arial" charset="0"/>
              </a:rPr>
              <a:t>assigns pin values as shown</a:t>
            </a:r>
          </a:p>
          <a:p>
            <a:pPr marL="57150" indent="-3429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b="1" dirty="0" err="1">
                <a:latin typeface="Arial" charset="0"/>
              </a:rPr>
              <a:t>PINx</a:t>
            </a:r>
            <a:r>
              <a:rPr lang="en-US" dirty="0">
                <a:latin typeface="Arial" charset="0"/>
              </a:rPr>
              <a:t> – Contains value on port x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</a:rPr>
              <a:t>Ex.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 PINC;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9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Typical Embedded C Program</a:t>
            </a: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4114801" y="1752601"/>
            <a:ext cx="4028965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#include &lt;stdio.h&gt;</a:t>
            </a:r>
          </a:p>
          <a:p>
            <a:endParaRPr lang="en-US" sz="2000" b="1">
              <a:solidFill>
                <a:srgbClr val="000000"/>
              </a:solidFill>
              <a:latin typeface="Courier New" pitchFamily="80" charset="0"/>
            </a:endParaRPr>
          </a:p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main() {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   </a:t>
            </a:r>
            <a:r>
              <a:rPr lang="en-US" sz="2000" b="1">
                <a:solidFill>
                  <a:srgbClr val="FF0000"/>
                </a:solidFill>
                <a:latin typeface="Courier New" pitchFamily="80" charset="0"/>
              </a:rPr>
              <a:t>// initialization code</a:t>
            </a:r>
            <a:endParaRPr lang="en-US" sz="2000" b="1">
              <a:solidFill>
                <a:srgbClr val="000000"/>
              </a:solidFill>
              <a:latin typeface="Courier New" pitchFamily="80" charset="0"/>
            </a:endParaRPr>
          </a:p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	while (1) {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Courier New" pitchFamily="80" charset="0"/>
              </a:rPr>
              <a:t>// main code</a:t>
            </a:r>
            <a:endParaRPr lang="en-US" sz="2000" b="1">
              <a:solidFill>
                <a:srgbClr val="000000"/>
              </a:solidFill>
              <a:latin typeface="Courier New" pitchFamily="80" charset="0"/>
            </a:endParaRPr>
          </a:p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   }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80" charset="0"/>
              </a:rPr>
              <a:t>}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2133600" y="4495801"/>
            <a:ext cx="8153400" cy="131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>
              <a:lnSpc>
                <a:spcPct val="110000"/>
              </a:lnSpc>
              <a:buFont typeface="Wingdings" pitchFamily="80" charset="2"/>
              <a:buChar char=""/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is a compiler directive to include (concatenate) another file</a:t>
            </a:r>
          </a:p>
          <a:p>
            <a:pPr>
              <a:lnSpc>
                <a:spcPct val="110000"/>
              </a:lnSpc>
              <a:buFont typeface="Wingdings" pitchFamily="80" charset="2"/>
              <a:buChar char=""/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is the function where execution starts</a:t>
            </a:r>
          </a:p>
        </p:txBody>
      </p:sp>
    </p:spTree>
    <p:extLst>
      <p:ext uri="{BB962C8B-B14F-4D97-AF65-F5344CB8AC3E}">
        <p14:creationId xmlns:p14="http://schemas.microsoft.com/office/powerpoint/2010/main" val="4269218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 Syntax Basics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05026" y="1730376"/>
            <a:ext cx="6338893" cy="218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Comments: single line //, multiline /* … */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Semicolon used to terminate all statements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# indicates a compiler directive (include, define, etc.)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Brackets { … } group lines of code for execution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Blankspace between lines is not important in C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</a:pPr>
            <a:r>
              <a:rPr lang="en-US" sz="2000" baseline="-33000">
                <a:solidFill>
                  <a:srgbClr val="FFFEFF"/>
                </a:solidFill>
                <a:latin typeface="Arial" charset="0"/>
              </a:rPr>
              <a:t>Still need to separate tokens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00313" y="4256088"/>
            <a:ext cx="20113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Courier New" charset="0"/>
              </a:rPr>
              <a:t>int a, b, c;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Courier New" charset="0"/>
              </a:rPr>
              <a:t>a = b + c;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724401" y="4408488"/>
            <a:ext cx="26209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Courier New" charset="0"/>
              </a:rPr>
              <a:t>int a,b,c;a=b+c;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467600" y="4403726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Courier New" charset="0"/>
              </a:rPr>
              <a:t>inta,b,c;a=b+c;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076576" y="5073651"/>
            <a:ext cx="957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Arial" charset="0"/>
              </a:rPr>
              <a:t>correct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769225" y="5089526"/>
            <a:ext cx="180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Arial" charset="0"/>
              </a:rPr>
              <a:t>incorrect (inta)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635626" y="5089526"/>
            <a:ext cx="957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latin typeface="Arial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874786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idx="10"/>
          </p:nvPr>
        </p:nvSpPr>
        <p:spPr>
          <a:xfrm>
            <a:off x="4165600" y="6143223"/>
            <a:ext cx="3852333" cy="618185"/>
          </a:xfrm>
        </p:spPr>
        <p:txBody>
          <a:bodyPr/>
          <a:lstStyle/>
          <a:p>
            <a:r>
              <a:rPr lang="en-US" dirty="0">
                <a:latin typeface="+mn-lt"/>
              </a:rPr>
              <a:t>Slides created by: </a:t>
            </a:r>
          </a:p>
          <a:p>
            <a:r>
              <a:rPr lang="en-US" dirty="0" err="1" smtClean="0">
                <a:latin typeface="+mn-lt"/>
              </a:rPr>
              <a:t>Abdur</a:t>
            </a:r>
            <a:r>
              <a:rPr lang="en-US" dirty="0" smtClean="0">
                <a:latin typeface="+mn-lt"/>
              </a:rPr>
              <a:t> Rahman</a:t>
            </a:r>
          </a:p>
          <a:p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bdurrahman.iit@gmail.com</a:t>
            </a:r>
            <a:endParaRPr lang="en-US" dirty="0">
              <a:latin typeface="+mn-lt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Variables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708276" y="2057400"/>
            <a:ext cx="62071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All variables’ types must be declared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</a:pPr>
            <a:r>
              <a:rPr lang="en-US" sz="2000">
                <a:latin typeface="Arial" charset="0"/>
              </a:rPr>
              <a:t>Memory space requirements known statically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</a:pPr>
            <a:r>
              <a:rPr lang="en-US" sz="2000">
                <a:latin typeface="Arial" charset="0"/>
              </a:rPr>
              <a:t>Type checking can be performed at compile-time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Numerical Types: </a:t>
            </a:r>
            <a:r>
              <a:rPr lang="en-US" sz="2000">
                <a:solidFill>
                  <a:srgbClr val="3333CC"/>
                </a:solidFill>
                <a:latin typeface="Arial" charset="0"/>
              </a:rPr>
              <a:t>int, float, double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Other types: </a:t>
            </a:r>
            <a:r>
              <a:rPr lang="en-US" sz="2000">
                <a:solidFill>
                  <a:srgbClr val="3333CC"/>
                </a:solidFill>
                <a:latin typeface="Arial" charset="0"/>
              </a:rPr>
              <a:t>char, void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"/>
            </a:pPr>
            <a:r>
              <a:rPr lang="en-US" sz="2000">
                <a:latin typeface="Arial" charset="0"/>
              </a:rPr>
              <a:t>Type qualifiers: </a:t>
            </a:r>
            <a:r>
              <a:rPr lang="en-US" sz="2000">
                <a:solidFill>
                  <a:srgbClr val="3333CC"/>
                </a:solidFill>
                <a:latin typeface="Arial" charset="0"/>
              </a:rPr>
              <a:t>short, long, unsigned, signed, const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</a:pPr>
            <a:r>
              <a:rPr lang="en-US" sz="2000">
                <a:latin typeface="Arial" charset="0"/>
              </a:rPr>
              <a:t>Specify alternate sizes, constrain use modes</a:t>
            </a:r>
          </a:p>
        </p:txBody>
      </p:sp>
    </p:spTree>
    <p:extLst>
      <p:ext uri="{BB962C8B-B14F-4D97-AF65-F5344CB8AC3E}">
        <p14:creationId xmlns:p14="http://schemas.microsoft.com/office/powerpoint/2010/main" val="3224274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Variable Declaration</a:t>
            </a: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2438401" y="1752600"/>
            <a:ext cx="7579617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allocation vs.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allocation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Static dedicates fixed space on the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stack</a:t>
            </a:r>
          </a:p>
          <a:p>
            <a:pPr marL="514350" lvl="1" indent="-34290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Dynamic (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allocates from the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heap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at runtime</a:t>
            </a:r>
          </a:p>
          <a:p>
            <a:pPr marL="514350" lvl="1" indent="-34290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Type sizes depend on the architecture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On x86,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is 32 bits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On ATmega2560, </a:t>
            </a:r>
            <a:r>
              <a:rPr lang="en-US" b="1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 is 16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bits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is always 8 bits</a:t>
            </a:r>
          </a:p>
        </p:txBody>
      </p:sp>
    </p:spTree>
    <p:extLst>
      <p:ext uri="{BB962C8B-B14F-4D97-AF65-F5344CB8AC3E}">
        <p14:creationId xmlns:p14="http://schemas.microsoft.com/office/powerpoint/2010/main" val="1375250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1069</Words>
  <Application>Microsoft Office PowerPoint</Application>
  <PresentationFormat>Widescreen</PresentationFormat>
  <Paragraphs>222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 Unicode MS</vt:lpstr>
      <vt:lpstr>MS Gothic</vt:lpstr>
      <vt:lpstr>Arial</vt:lpstr>
      <vt:lpstr>Calibri</vt:lpstr>
      <vt:lpstr>Calibri Light</vt:lpstr>
      <vt:lpstr>Courier New</vt:lpstr>
      <vt:lpstr>Times</vt:lpstr>
      <vt:lpstr>Times New Roman</vt:lpstr>
      <vt:lpstr>Wingdings</vt:lpstr>
      <vt:lpstr>Office Theme</vt:lpstr>
      <vt:lpstr>Blank Presentation</vt:lpstr>
      <vt:lpstr>IoT Army of 300</vt:lpstr>
      <vt:lpstr>    Atmega32 features</vt:lpstr>
      <vt:lpstr>                               PINOUT</vt:lpstr>
      <vt:lpstr>PowerPoint Presentation</vt:lpstr>
      <vt:lpstr>       I/O Control Registers</vt:lpstr>
      <vt:lpstr>Typical Embedded C Program</vt:lpstr>
      <vt:lpstr>C Syntax Basics</vt:lpstr>
      <vt:lpstr>Variables</vt:lpstr>
      <vt:lpstr>Variable Declaration</vt:lpstr>
      <vt:lpstr>Volatile Variables</vt:lpstr>
      <vt:lpstr>Volatile Variables</vt:lpstr>
      <vt:lpstr>Volatile Example</vt:lpstr>
      <vt:lpstr>Base Representation</vt:lpstr>
      <vt:lpstr>Types of Statements</vt:lpstr>
      <vt:lpstr>Logical Operators</vt:lpstr>
      <vt:lpstr>Bitwise Operations</vt:lpstr>
      <vt:lpstr>Bit Masks</vt:lpstr>
      <vt:lpstr>Bit Assignment Macros</vt:lpstr>
      <vt:lpstr>Header Files</vt:lpstr>
      <vt:lpstr>              Compilers/IDE for AVR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Windows User</dc:creator>
  <cp:lastModifiedBy>ASUS PC</cp:lastModifiedBy>
  <cp:revision>18</cp:revision>
  <dcterms:created xsi:type="dcterms:W3CDTF">2017-10-16T05:10:32Z</dcterms:created>
  <dcterms:modified xsi:type="dcterms:W3CDTF">2017-11-13T01:15:27Z</dcterms:modified>
</cp:coreProperties>
</file>