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7" r:id="rId3"/>
    <p:sldId id="260" r:id="rId4"/>
    <p:sldId id="263" r:id="rId5"/>
    <p:sldId id="262" r:id="rId6"/>
    <p:sldId id="264" r:id="rId7"/>
    <p:sldId id="270" r:id="rId8"/>
    <p:sldId id="265" r:id="rId9"/>
    <p:sldId id="266" r:id="rId10"/>
    <p:sldId id="267" r:id="rId11"/>
    <p:sldId id="268" r:id="rId12"/>
    <p:sldId id="280" r:id="rId13"/>
    <p:sldId id="269" r:id="rId14"/>
    <p:sldId id="284" r:id="rId15"/>
    <p:sldId id="289" r:id="rId16"/>
    <p:sldId id="285" r:id="rId17"/>
    <p:sldId id="290" r:id="rId18"/>
    <p:sldId id="291" r:id="rId19"/>
    <p:sldId id="276" r:id="rId20"/>
    <p:sldId id="277" r:id="rId21"/>
    <p:sldId id="292" r:id="rId22"/>
    <p:sldId id="278" r:id="rId23"/>
    <p:sldId id="283" r:id="rId24"/>
    <p:sldId id="293" r:id="rId25"/>
    <p:sldId id="271" r:id="rId26"/>
    <p:sldId id="279" r:id="rId27"/>
    <p:sldId id="273" r:id="rId28"/>
    <p:sldId id="274" r:id="rId29"/>
    <p:sldId id="275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DC37E-A7B2-4ED0-A4A7-E878E58137E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97905-F625-49C8-A592-01E793EB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0923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3050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308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2586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6444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3187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17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794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584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332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68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645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584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003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9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2744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276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3349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3592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8649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274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530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159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698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259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932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071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942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25054-E4F6-4DEC-A2E9-50A5B30B3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A1C49-00BB-49C8-8F2C-862C545BB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0F8B-FECE-49A2-9B37-0059B1DF3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0304-3CAD-42D4-8B63-25A6CF228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509D2-DEA9-45C9-A62A-EC4C31E84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F7FC2-A7CB-4B73-AF3A-60447EDD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1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775C-CD98-4D8D-880F-2942D149F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2CC49-8C13-4C34-81AA-B666898FE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4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F357B-944E-499B-81A4-B7F569A8C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233D9-4D3E-4266-89EA-1A6B4D239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6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20663"/>
            <a:ext cx="2741083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663"/>
            <a:ext cx="8020051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B8E42-5C23-444D-A891-D38AAB5C1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3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304801"/>
            <a:ext cx="10361084" cy="1204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8AC-682C-406B-8C40-93F6F0111A8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solidFill>
            <a:srgbClr val="CDDFFF"/>
          </a:solidFill>
          <a:ln w="9360">
            <a:solidFill>
              <a:srgbClr val="CDD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304800"/>
            <a:ext cx="12192000" cy="1066800"/>
          </a:xfrm>
          <a:prstGeom prst="rect">
            <a:avLst/>
          </a:prstGeom>
          <a:solidFill>
            <a:srgbClr val="CDDFFF"/>
          </a:solidFill>
          <a:ln w="9360">
            <a:solidFill>
              <a:srgbClr val="CDD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0664"/>
            <a:ext cx="1035473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5600" y="6248400"/>
            <a:ext cx="385233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smtClean="0">
                <a:solidFill>
                  <a:srgbClr val="000000"/>
                </a:solidFill>
                <a:latin typeface="+mj-lt"/>
                <a:cs typeface="Arial Unicode MS" charset="0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Slides created by: 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Professor Ian G. Harris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153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93C94D23-F594-47CA-9B30-059F39BA00A4}" type="slidenum">
              <a:rPr lang="en-US"/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0" y="3048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0" y="13716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0" y="60960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0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Army of 300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523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Development to enable Our Brightest Minds in Technology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Lecture_4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&amp; Operation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Nov 15, 2017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52" y="5421626"/>
            <a:ext cx="1740559" cy="7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0" kern="1200" dirty="0">
                <a:solidFill>
                  <a:schemeClr val="tx1"/>
                </a:solidFill>
                <a:latin typeface="Times New Roman"/>
              </a:rPr>
              <a:t>Bitwise examples: </a:t>
            </a:r>
            <a:r>
              <a:rPr lang="en-GB" b="0" kern="1200" dirty="0" smtClean="0">
                <a:solidFill>
                  <a:schemeClr val="tx1"/>
                </a:solidFill>
                <a:latin typeface="Times New Roman"/>
              </a:rPr>
              <a:t>NOT(~)</a:t>
            </a:r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7163" y="1600200"/>
            <a:ext cx="7772400" cy="4495800"/>
          </a:xfrm>
          <a:prstGeom prst="rect">
            <a:avLst/>
          </a:prstGeom>
          <a:ln/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/>
              <a:t>Logical invert(NOT):</a:t>
            </a:r>
          </a:p>
          <a:p>
            <a:pPr>
              <a:lnSpc>
                <a:spcPct val="90000"/>
              </a:lnSpc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kern="0" dirty="0" smtClean="0"/>
              <a:t>Char j = 11;</a:t>
            </a:r>
          </a:p>
          <a:p>
            <a:pPr lvl="1">
              <a:lnSpc>
                <a:spcPct val="90000"/>
              </a:lnSpc>
              <a:buClr>
                <a:srgbClr val="EAEAEA"/>
              </a:buCl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/>
              <a:t>j:  0 0 0 0 1 0 1 1</a:t>
            </a:r>
          </a:p>
          <a:p>
            <a:pPr>
              <a:lnSpc>
                <a:spcPct val="90000"/>
              </a:lnSpc>
              <a:spcBef>
                <a:spcPts val="688"/>
              </a:spcBef>
              <a:buClr>
                <a:srgbClr val="FFCC66"/>
              </a:buClr>
              <a:buSzPct val="90000"/>
              <a:buFont typeface="Symbol" panose="05050102010706020507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kern="0" dirty="0" smtClean="0"/>
              <a:t>  ~j:  </a:t>
            </a:r>
            <a:r>
              <a:rPr lang="en-GB" sz="2800" kern="0" dirty="0" smtClean="0"/>
              <a:t>1 1 1 1 0 1 0 0  = 244</a:t>
            </a:r>
          </a:p>
          <a:p>
            <a:pPr>
              <a:lnSpc>
                <a:spcPct val="90000"/>
              </a:lnSpc>
              <a:spcBef>
                <a:spcPts val="688"/>
              </a:spcBef>
              <a:buSzPct val="38000"/>
              <a:buFont typeface="StarSymbo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505226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89563"/>
            <a:ext cx="10354733" cy="1311275"/>
          </a:xfrm>
        </p:spPr>
        <p:txBody>
          <a:bodyPr/>
          <a:lstStyle/>
          <a:p>
            <a:r>
              <a:rPr lang="en-US" dirty="0"/>
              <a:t>Bitwise Shift 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6966" y="1600838"/>
            <a:ext cx="8229600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Arial" panose="020B0604020202020204" pitchFamily="34" charset="0"/>
              </a:rPr>
              <a:t>• The bitwise shift operators are:</a:t>
            </a:r>
          </a:p>
          <a:p>
            <a:r>
              <a:rPr lang="en-US" sz="2000" dirty="0"/>
              <a:t>&lt;&lt; left shift</a:t>
            </a:r>
          </a:p>
          <a:p>
            <a:r>
              <a:rPr lang="en-US" sz="2000" dirty="0"/>
              <a:t>&gt;&gt; right shift</a:t>
            </a:r>
          </a:p>
          <a:p>
            <a:endParaRPr lang="en-US" sz="2000" dirty="0"/>
          </a:p>
          <a:p>
            <a:r>
              <a:rPr lang="en-US" sz="2400" b="0" dirty="0">
                <a:latin typeface="Arial" panose="020B0604020202020204" pitchFamily="34" charset="0"/>
              </a:rPr>
              <a:t>• The expression </a:t>
            </a:r>
            <a:r>
              <a:rPr lang="en-US" sz="2400" b="0" dirty="0" err="1">
                <a:latin typeface="Arial" panose="020B0604020202020204" pitchFamily="34" charset="0"/>
              </a:rPr>
              <a:t>i</a:t>
            </a:r>
            <a:r>
              <a:rPr lang="en-US" sz="2400" b="0" dirty="0">
                <a:latin typeface="Arial" panose="020B0604020202020204" pitchFamily="34" charset="0"/>
              </a:rPr>
              <a:t> &lt;&lt; j represents </a:t>
            </a:r>
            <a:r>
              <a:rPr lang="en-US" sz="2400" b="0" dirty="0" err="1">
                <a:latin typeface="Arial" panose="020B0604020202020204" pitchFamily="34" charset="0"/>
              </a:rPr>
              <a:t>i</a:t>
            </a:r>
            <a:r>
              <a:rPr lang="en-US" sz="2400" b="0" dirty="0">
                <a:latin typeface="Arial" panose="020B0604020202020204" pitchFamily="34" charset="0"/>
              </a:rPr>
              <a:t> shifted left j positions, zero-filled.</a:t>
            </a:r>
          </a:p>
          <a:p>
            <a:endParaRPr lang="en-US" sz="2400" b="0" dirty="0">
              <a:latin typeface="Arial" panose="020B0604020202020204" pitchFamily="34" charset="0"/>
            </a:endParaRPr>
          </a:p>
          <a:p>
            <a:r>
              <a:rPr lang="en-US" sz="2400" b="0" dirty="0">
                <a:latin typeface="Arial" panose="020B0604020202020204" pitchFamily="34" charset="0"/>
              </a:rPr>
              <a:t>• The expression </a:t>
            </a:r>
            <a:r>
              <a:rPr lang="en-US" sz="2400" b="0" dirty="0" err="1">
                <a:latin typeface="Arial" panose="020B0604020202020204" pitchFamily="34" charset="0"/>
              </a:rPr>
              <a:t>i</a:t>
            </a:r>
            <a:r>
              <a:rPr lang="en-US" sz="2400" b="0" dirty="0">
                <a:latin typeface="Arial" panose="020B0604020202020204" pitchFamily="34" charset="0"/>
              </a:rPr>
              <a:t> &gt;&gt; j represents </a:t>
            </a:r>
            <a:r>
              <a:rPr lang="en-US" sz="2400" b="0" dirty="0" err="1">
                <a:latin typeface="Arial" panose="020B0604020202020204" pitchFamily="34" charset="0"/>
              </a:rPr>
              <a:t>i</a:t>
            </a:r>
            <a:r>
              <a:rPr lang="en-US" sz="2400" b="0" dirty="0">
                <a:latin typeface="Arial" panose="020B0604020202020204" pitchFamily="34" charset="0"/>
              </a:rPr>
              <a:t> shifted right j positions. If </a:t>
            </a:r>
            <a:r>
              <a:rPr lang="en-US" sz="2400" b="0" dirty="0" err="1">
                <a:latin typeface="Arial" panose="020B0604020202020204" pitchFamily="34" charset="0"/>
              </a:rPr>
              <a:t>i</a:t>
            </a:r>
            <a:r>
              <a:rPr lang="en-US" sz="2400" b="0" dirty="0">
                <a:latin typeface="Arial" panose="020B0604020202020204" pitchFamily="34" charset="0"/>
              </a:rPr>
              <a:t> is of an unsigned type or if the value of </a:t>
            </a:r>
            <a:r>
              <a:rPr lang="en-US" sz="2400" b="0" dirty="0" err="1">
                <a:latin typeface="Arial" panose="020B0604020202020204" pitchFamily="34" charset="0"/>
              </a:rPr>
              <a:t>i</a:t>
            </a:r>
            <a:r>
              <a:rPr lang="en-US" sz="2400" b="0" dirty="0">
                <a:latin typeface="Arial" panose="020B0604020202020204" pitchFamily="34" charset="0"/>
              </a:rPr>
              <a:t> is not negative, then zero bits are added at the left as needed. If </a:t>
            </a:r>
            <a:r>
              <a:rPr lang="en-US" sz="2400" b="0" dirty="0" err="1">
                <a:latin typeface="Arial" panose="020B0604020202020204" pitchFamily="34" charset="0"/>
              </a:rPr>
              <a:t>i</a:t>
            </a:r>
            <a:r>
              <a:rPr lang="en-US" sz="2400" b="0" dirty="0">
                <a:latin typeface="Arial" panose="020B0604020202020204" pitchFamily="34" charset="0"/>
              </a:rPr>
              <a:t> is negative, the result depends on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335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0" kern="1200" dirty="0">
                <a:solidFill>
                  <a:schemeClr val="tx1"/>
                </a:solidFill>
                <a:latin typeface="Times New Roman"/>
              </a:rPr>
              <a:t>Bitwise examples: </a:t>
            </a:r>
            <a:r>
              <a:rPr lang="en-GB" b="0" kern="1200" dirty="0" smtClean="0">
                <a:solidFill>
                  <a:schemeClr val="tx1"/>
                </a:solidFill>
                <a:latin typeface="Times New Roman"/>
              </a:rPr>
              <a:t>Shift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0" y="2540808"/>
            <a:ext cx="6096000" cy="17763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marR="0" lvl="0" indent="-341313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buFontTx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Shifting   </a:t>
            </a:r>
          </a:p>
          <a:p>
            <a:pPr marL="341313" marR="0" lvl="0" indent="-341313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buFontTx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char  j = 11;</a:t>
            </a:r>
          </a:p>
          <a:p>
            <a:pPr marL="741363" marR="0" lvl="1" indent="-284163" defTabSz="449263" eaLnBrk="1" fontAlgn="base" latinLnBrk="0" hangingPunct="1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Clr>
                <a:srgbClr val="EAEAEA"/>
              </a:buClr>
              <a:buSzPct val="8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j &lt;&lt; 1:  0 0 0 1 0 1 1 0  = 22</a:t>
            </a:r>
          </a:p>
          <a:p>
            <a:pPr marL="741363" marR="0" lvl="1" indent="-284163" defTabSz="449263" eaLnBrk="1" fontAlgn="base" latinLnBrk="0" hangingPunct="1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Clr>
                <a:srgbClr val="EAEAEA"/>
              </a:buClr>
              <a:buSzPct val="8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j &gt;&gt; 1:  0 0 0 0 0 1 0 1  = 5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2757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326" y="304800"/>
            <a:ext cx="896112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0" kern="1200" dirty="0">
                <a:solidFill>
                  <a:schemeClr val="tx1"/>
                </a:solidFill>
                <a:latin typeface="Times New Roman"/>
              </a:rPr>
              <a:t>Bitwise </a:t>
            </a:r>
            <a:r>
              <a:rPr lang="en-GB" b="0" kern="1200" dirty="0" smtClean="0">
                <a:solidFill>
                  <a:schemeClr val="tx1"/>
                </a:solidFill>
                <a:latin typeface="Times New Roman"/>
              </a:rPr>
              <a:t>operation &amp; Implementation: Shift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3766" y="2071716"/>
            <a:ext cx="6096000" cy="2957733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While(1)</a:t>
            </a:r>
          </a:p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/>
              <a:t>{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lvl="1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For(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int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i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=0;i&lt;=7;i++)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 smtClean="0"/>
              <a:t>{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PORTA= PORTA&amp;(0b00000001&lt;&lt;</a:t>
            </a:r>
            <a:r>
              <a:rPr lang="en-GB" sz="2400" kern="0" dirty="0" err="1" smtClean="0"/>
              <a:t>i</a:t>
            </a:r>
            <a:r>
              <a:rPr lang="en-GB" sz="2400" kern="0" dirty="0" smtClean="0"/>
              <a:t>);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}</a:t>
            </a:r>
          </a:p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/>
              <a:t>}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49429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326" y="304800"/>
            <a:ext cx="896112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0" kern="1200" dirty="0">
                <a:solidFill>
                  <a:schemeClr val="tx1"/>
                </a:solidFill>
                <a:latin typeface="Times New Roman"/>
              </a:rPr>
              <a:t>Bitwise </a:t>
            </a:r>
            <a:r>
              <a:rPr lang="en-GB" b="0" kern="1200" dirty="0" smtClean="0">
                <a:solidFill>
                  <a:schemeClr val="tx1"/>
                </a:solidFill>
                <a:latin typeface="Times New Roman"/>
              </a:rPr>
              <a:t>operation &amp; Implementation: Shift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3766" y="2071716"/>
            <a:ext cx="7450732" cy="3802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While(1)</a:t>
            </a:r>
          </a:p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/>
              <a:t>{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lvl="1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For(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int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i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=0;i&lt;=7;i++)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 smtClean="0"/>
              <a:t>{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PORTA= PORTA&amp;(0b00000001&lt;&lt;</a:t>
            </a:r>
            <a:r>
              <a:rPr lang="en-GB" sz="2400" kern="0" dirty="0" err="1" smtClean="0"/>
              <a:t>i</a:t>
            </a:r>
            <a:r>
              <a:rPr lang="en-GB" sz="2400" kern="0" dirty="0" smtClean="0"/>
              <a:t>);//</a:t>
            </a:r>
            <a:r>
              <a:rPr lang="en-GB" sz="2400" kern="0" dirty="0" err="1" smtClean="0"/>
              <a:t>i</a:t>
            </a:r>
            <a:r>
              <a:rPr lang="en-GB" sz="2400" kern="0" dirty="0" smtClean="0"/>
              <a:t>=</a:t>
            </a:r>
            <a:r>
              <a:rPr lang="en-GB" sz="2400" kern="0" dirty="0" smtClean="0">
                <a:solidFill>
                  <a:srgbClr val="FF0000"/>
                </a:solidFill>
              </a:rPr>
              <a:t>0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                               //(</a:t>
            </a:r>
            <a:r>
              <a:rPr lang="en-GB" sz="2400" kern="0" dirty="0"/>
              <a:t>0b0000000</a:t>
            </a:r>
            <a:r>
              <a:rPr lang="en-GB" sz="2400" kern="0" dirty="0">
                <a:solidFill>
                  <a:srgbClr val="FF0000"/>
                </a:solidFill>
              </a:rPr>
              <a:t>1</a:t>
            </a:r>
            <a:r>
              <a:rPr lang="en-GB" sz="2400" kern="0" dirty="0" smtClean="0"/>
              <a:t>&lt;&lt;</a:t>
            </a:r>
            <a:r>
              <a:rPr lang="en-GB" sz="2400" kern="0" dirty="0" smtClean="0">
                <a:solidFill>
                  <a:srgbClr val="FF0000"/>
                </a:solidFill>
              </a:rPr>
              <a:t>0</a:t>
            </a:r>
            <a:r>
              <a:rPr lang="en-GB" sz="2400" kern="0" dirty="0" smtClean="0"/>
              <a:t>) 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                                // </a:t>
            </a:r>
            <a:r>
              <a:rPr lang="en-GB" sz="2400" kern="0" dirty="0"/>
              <a:t>0000000</a:t>
            </a:r>
            <a:r>
              <a:rPr lang="en-GB" sz="2400" kern="0" dirty="0">
                <a:solidFill>
                  <a:srgbClr val="FF0000"/>
                </a:solidFill>
              </a:rPr>
              <a:t>1</a:t>
            </a:r>
            <a:endParaRPr lang="en-GB" sz="2400" kern="0" dirty="0" smtClean="0">
              <a:solidFill>
                <a:srgbClr val="FF0000"/>
              </a:solidFill>
            </a:endParaRP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}</a:t>
            </a:r>
          </a:p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/>
              <a:t>}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16132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326" y="304800"/>
            <a:ext cx="896112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0" kern="1200" dirty="0">
                <a:solidFill>
                  <a:schemeClr val="tx1"/>
                </a:solidFill>
                <a:latin typeface="Times New Roman"/>
              </a:rPr>
              <a:t>Bitwise </a:t>
            </a:r>
            <a:r>
              <a:rPr lang="en-GB" b="0" kern="1200" dirty="0" smtClean="0">
                <a:solidFill>
                  <a:schemeClr val="tx1"/>
                </a:solidFill>
                <a:latin typeface="Times New Roman"/>
              </a:rPr>
              <a:t>operation &amp; Implementation: Shift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3766" y="2071716"/>
            <a:ext cx="7450732" cy="3802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While(1)</a:t>
            </a:r>
          </a:p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/>
              <a:t>{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lvl="1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For(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int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i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=0;i&lt;=7;i++)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 smtClean="0"/>
              <a:t>{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PORTA= PORTA&amp;(0b00000001&lt;&lt;</a:t>
            </a:r>
            <a:r>
              <a:rPr lang="en-GB" sz="2400" kern="0" dirty="0" err="1" smtClean="0"/>
              <a:t>i</a:t>
            </a:r>
            <a:r>
              <a:rPr lang="en-GB" sz="2400" kern="0" dirty="0" smtClean="0"/>
              <a:t>);//</a:t>
            </a:r>
            <a:r>
              <a:rPr lang="en-GB" sz="2400" kern="0" dirty="0" err="1" smtClean="0"/>
              <a:t>i</a:t>
            </a:r>
            <a:r>
              <a:rPr lang="en-GB" sz="2400" kern="0" dirty="0" smtClean="0"/>
              <a:t>=</a:t>
            </a:r>
            <a:r>
              <a:rPr lang="en-GB" sz="2400" kern="0" dirty="0" smtClean="0">
                <a:solidFill>
                  <a:srgbClr val="FF0000"/>
                </a:solidFill>
              </a:rPr>
              <a:t>2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                               //(</a:t>
            </a:r>
            <a:r>
              <a:rPr lang="en-GB" sz="2400" kern="0" dirty="0"/>
              <a:t>0b0000000</a:t>
            </a:r>
            <a:r>
              <a:rPr lang="en-GB" sz="2400" kern="0" dirty="0">
                <a:solidFill>
                  <a:srgbClr val="FF0000"/>
                </a:solidFill>
              </a:rPr>
              <a:t>1</a:t>
            </a:r>
            <a:r>
              <a:rPr lang="en-GB" sz="2400" kern="0" dirty="0" smtClean="0"/>
              <a:t>&lt;&lt;</a:t>
            </a:r>
            <a:r>
              <a:rPr lang="en-GB" sz="2400" kern="0" dirty="0" smtClean="0">
                <a:solidFill>
                  <a:srgbClr val="FF0000"/>
                </a:solidFill>
              </a:rPr>
              <a:t>2</a:t>
            </a:r>
            <a:r>
              <a:rPr lang="en-GB" sz="2400" kern="0" dirty="0" smtClean="0"/>
              <a:t>) 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                                // 00000</a:t>
            </a:r>
            <a:r>
              <a:rPr lang="en-GB" sz="2400" kern="0" dirty="0" smtClean="0">
                <a:solidFill>
                  <a:srgbClr val="FF0000"/>
                </a:solidFill>
              </a:rPr>
              <a:t>1</a:t>
            </a:r>
            <a:r>
              <a:rPr lang="en-GB" sz="2400" kern="0" dirty="0" smtClean="0"/>
              <a:t>00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}</a:t>
            </a:r>
          </a:p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/>
              <a:t>}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9054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326" y="304800"/>
            <a:ext cx="896112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0" kern="1200" dirty="0">
                <a:solidFill>
                  <a:schemeClr val="tx1"/>
                </a:solidFill>
                <a:latin typeface="Times New Roman"/>
              </a:rPr>
              <a:t>Bitwise </a:t>
            </a:r>
            <a:r>
              <a:rPr lang="en-GB" b="0" kern="1200" dirty="0" smtClean="0">
                <a:solidFill>
                  <a:schemeClr val="tx1"/>
                </a:solidFill>
                <a:latin typeface="Times New Roman"/>
              </a:rPr>
              <a:t>operation &amp; Implementation: Shift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3766" y="2071716"/>
            <a:ext cx="7450732" cy="3802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While(1)</a:t>
            </a:r>
          </a:p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/>
              <a:t>{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lvl="1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For(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int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i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=0;i&lt;=7;i++)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 smtClean="0"/>
              <a:t>{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PORTA= PORTA&amp;(0b00000001&lt;&lt;</a:t>
            </a:r>
            <a:r>
              <a:rPr lang="en-GB" sz="2400" kern="0" dirty="0" err="1" smtClean="0"/>
              <a:t>i</a:t>
            </a:r>
            <a:r>
              <a:rPr lang="en-GB" sz="2400" kern="0" dirty="0" smtClean="0"/>
              <a:t>);//</a:t>
            </a:r>
            <a:r>
              <a:rPr lang="en-GB" sz="2400" kern="0" dirty="0" err="1" smtClean="0"/>
              <a:t>i</a:t>
            </a:r>
            <a:r>
              <a:rPr lang="en-GB" sz="2400" kern="0" dirty="0" smtClean="0"/>
              <a:t>=</a:t>
            </a:r>
            <a:r>
              <a:rPr lang="en-GB" sz="2400" kern="0" dirty="0" smtClean="0">
                <a:solidFill>
                  <a:srgbClr val="FF0000"/>
                </a:solidFill>
              </a:rPr>
              <a:t>3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                               //(</a:t>
            </a:r>
            <a:r>
              <a:rPr lang="en-GB" sz="2400" kern="0" dirty="0"/>
              <a:t>0b0000000</a:t>
            </a:r>
            <a:r>
              <a:rPr lang="en-GB" sz="2400" kern="0" dirty="0">
                <a:solidFill>
                  <a:srgbClr val="FF0000"/>
                </a:solidFill>
              </a:rPr>
              <a:t>1</a:t>
            </a:r>
            <a:r>
              <a:rPr lang="en-GB" sz="2400" kern="0" dirty="0" smtClean="0"/>
              <a:t>&lt;&lt;</a:t>
            </a:r>
            <a:r>
              <a:rPr lang="en-GB" sz="2400" kern="0" dirty="0" smtClean="0">
                <a:solidFill>
                  <a:srgbClr val="FF0000"/>
                </a:solidFill>
              </a:rPr>
              <a:t>3</a:t>
            </a:r>
            <a:r>
              <a:rPr lang="en-GB" sz="2400" kern="0" dirty="0" smtClean="0"/>
              <a:t>) 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                                // 0000</a:t>
            </a:r>
            <a:r>
              <a:rPr lang="en-GB" sz="2400" kern="0" dirty="0" smtClean="0">
                <a:solidFill>
                  <a:srgbClr val="FF0000"/>
                </a:solidFill>
              </a:rPr>
              <a:t>1</a:t>
            </a:r>
            <a:r>
              <a:rPr lang="en-GB" sz="2400" kern="0" dirty="0" smtClean="0"/>
              <a:t>000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}</a:t>
            </a:r>
          </a:p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/>
              <a:t>}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070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326" y="304800"/>
            <a:ext cx="896112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0" kern="1200" dirty="0">
                <a:solidFill>
                  <a:schemeClr val="tx1"/>
                </a:solidFill>
                <a:latin typeface="Times New Roman"/>
              </a:rPr>
              <a:t>Bitwise </a:t>
            </a:r>
            <a:r>
              <a:rPr lang="en-GB" b="0" kern="1200" dirty="0" smtClean="0">
                <a:solidFill>
                  <a:schemeClr val="tx1"/>
                </a:solidFill>
                <a:latin typeface="Times New Roman"/>
              </a:rPr>
              <a:t>operation &amp; Implementation: Shift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3766" y="2071716"/>
            <a:ext cx="7450732" cy="3802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While(1)</a:t>
            </a:r>
          </a:p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/>
              <a:t>{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lvl="1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For(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int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GB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i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=0;i&lt;=7;i++)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 smtClean="0"/>
              <a:t>{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PORTA= PORTA&amp;(0b00000001&lt;&lt;</a:t>
            </a:r>
            <a:r>
              <a:rPr lang="en-GB" sz="2400" kern="0" dirty="0" err="1" smtClean="0"/>
              <a:t>i</a:t>
            </a:r>
            <a:r>
              <a:rPr lang="en-GB" sz="2400" kern="0" dirty="0" smtClean="0"/>
              <a:t>);//</a:t>
            </a:r>
            <a:r>
              <a:rPr lang="en-GB" sz="2400" kern="0" dirty="0" err="1" smtClean="0"/>
              <a:t>i</a:t>
            </a:r>
            <a:r>
              <a:rPr lang="en-GB" sz="2400" kern="0" dirty="0" smtClean="0"/>
              <a:t>=</a:t>
            </a:r>
            <a:r>
              <a:rPr lang="en-GB" sz="2400" kern="0" dirty="0" smtClean="0">
                <a:solidFill>
                  <a:srgbClr val="FF0000"/>
                </a:solidFill>
              </a:rPr>
              <a:t>4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                               //(</a:t>
            </a:r>
            <a:r>
              <a:rPr lang="en-GB" sz="2400" kern="0" dirty="0"/>
              <a:t>0b0000000</a:t>
            </a:r>
            <a:r>
              <a:rPr lang="en-GB" sz="2400" kern="0" dirty="0">
                <a:solidFill>
                  <a:srgbClr val="FF0000"/>
                </a:solidFill>
              </a:rPr>
              <a:t>1</a:t>
            </a:r>
            <a:r>
              <a:rPr lang="en-GB" sz="2400" kern="0" dirty="0" smtClean="0"/>
              <a:t>&lt;&lt;</a:t>
            </a:r>
            <a:r>
              <a:rPr lang="en-GB" sz="2400" kern="0" dirty="0" smtClean="0">
                <a:solidFill>
                  <a:srgbClr val="FF0000"/>
                </a:solidFill>
              </a:rPr>
              <a:t>4</a:t>
            </a:r>
            <a:r>
              <a:rPr lang="en-GB" sz="2400" kern="0" dirty="0" smtClean="0"/>
              <a:t>) 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kern="0" dirty="0"/>
              <a:t> </a:t>
            </a:r>
            <a:r>
              <a:rPr lang="en-GB" sz="2400" kern="0" dirty="0" smtClean="0"/>
              <a:t>                                 // 0000</a:t>
            </a:r>
            <a:r>
              <a:rPr lang="en-GB" sz="2400" kern="0" dirty="0" smtClean="0">
                <a:solidFill>
                  <a:srgbClr val="FF0000"/>
                </a:solidFill>
              </a:rPr>
              <a:t>1</a:t>
            </a:r>
            <a:r>
              <a:rPr lang="en-GB" sz="2400" kern="0" dirty="0" smtClean="0"/>
              <a:t>0000</a:t>
            </a:r>
          </a:p>
          <a:p>
            <a:pPr lvl="2" defTabSz="449263" fontAlgn="base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}</a:t>
            </a:r>
          </a:p>
          <a:p>
            <a:pPr marR="0" lvl="0" defTabSz="449263" eaLnBrk="1" fontAlgn="base" latinLnBrk="0" hangingPunct="1">
              <a:lnSpc>
                <a:spcPct val="9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/>
              <a:t>}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46019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Base Representation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8039678" cy="36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Base 10 is default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Base can be specified with a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prefix before the number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Binary is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0b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Hexadecimal is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0x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Ex. char x =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0b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00110011;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      char x =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0x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33;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Binary is useful to show each bit value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Hex is compact and easy to convert to binary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1 hex digit = 4 binary digits</a:t>
            </a:r>
          </a:p>
        </p:txBody>
      </p:sp>
    </p:spTree>
    <p:extLst>
      <p:ext uri="{BB962C8B-B14F-4D97-AF65-F5344CB8AC3E}">
        <p14:creationId xmlns:p14="http://schemas.microsoft.com/office/powerpoint/2010/main" val="3821784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Bit Masks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438400" y="1524000"/>
            <a:ext cx="762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Need to access a subset of the bits in a variable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80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Write or read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Masks are bit sequences which identify the important bits with a ‘1’ value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Ex. Set bits 2 and 4 in X, don’t change other bits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Courier New" pitchFamily="80" charset="0"/>
              </a:rPr>
              <a:t>X = 01010101, mask = 0010100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Courier New" pitchFamily="80" charset="0"/>
              </a:rPr>
              <a:t>X = X | mask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Ex. Clear bits 2 and 4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Courier New" pitchFamily="80" charset="0"/>
              </a:rPr>
              <a:t>mask = 11101011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Courier New" pitchFamily="80" charset="0"/>
              </a:rPr>
              <a:t>X = X &amp; mask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31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Exam1 </a:t>
            </a:r>
            <a:r>
              <a:rPr lang="en-US" dirty="0" smtClean="0"/>
              <a:t>: Syllabus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2819400" y="1676399"/>
            <a:ext cx="6934200" cy="4049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(MCU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)??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 factors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Atmega32 ??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 err="1" smtClean="0">
                <a:solidFill>
                  <a:srgbClr val="00B050"/>
                </a:solidFill>
              </a:rPr>
              <a:t>PinOut</a:t>
            </a:r>
            <a:endParaRPr lang="en-US" dirty="0">
              <a:solidFill>
                <a:srgbClr val="00B050"/>
              </a:solidFill>
            </a:endParaRPr>
          </a:p>
          <a:p>
            <a:pPr marL="1428750" lvl="2" indent="-514350">
              <a:buFont typeface="+mj-lt"/>
              <a:buAutoNum type="romanUcPeriod"/>
            </a:pPr>
            <a:r>
              <a:rPr lang="en-US" dirty="0">
                <a:solidFill>
                  <a:srgbClr val="00B050"/>
                </a:solidFill>
              </a:rPr>
              <a:t>I/O registers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 smtClean="0">
                <a:solidFill>
                  <a:srgbClr val="00B050"/>
                </a:solidFill>
              </a:rPr>
              <a:t>Output </a:t>
            </a:r>
            <a:r>
              <a:rPr lang="en-US" dirty="0">
                <a:solidFill>
                  <a:srgbClr val="00B050"/>
                </a:solidFill>
              </a:rPr>
              <a:t>Operation , LED Blinking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>
                <a:solidFill>
                  <a:srgbClr val="00B050"/>
                </a:solidFill>
              </a:rPr>
              <a:t>Input Operation, Button </a:t>
            </a:r>
            <a:r>
              <a:rPr lang="en-US" dirty="0" smtClean="0">
                <a:solidFill>
                  <a:srgbClr val="00B050"/>
                </a:solidFill>
              </a:rPr>
              <a:t>Interfacing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Bitwise operators &amp; its implementation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Macros 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74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Assignment Macros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910" y="1692326"/>
            <a:ext cx="11384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 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macro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is a fragment of code which has been given a name. Whenever the name is used, it is replaced by the contents of the macro. </a:t>
            </a:r>
          </a:p>
          <a:p>
            <a:r>
              <a:rPr lang="en-US" dirty="0"/>
              <a:t>#</a:t>
            </a:r>
            <a:r>
              <a:rPr lang="en-US" b="1" dirty="0"/>
              <a:t>define </a:t>
            </a:r>
            <a:r>
              <a:rPr lang="en-US" dirty="0"/>
              <a:t>PI 3.1415926</a:t>
            </a:r>
          </a:p>
          <a:p>
            <a:r>
              <a:rPr lang="en-US" dirty="0"/>
              <a:t>#define max(</a:t>
            </a:r>
            <a:r>
              <a:rPr lang="en-US" dirty="0" err="1"/>
              <a:t>x,y</a:t>
            </a:r>
            <a:r>
              <a:rPr lang="en-US" dirty="0"/>
              <a:t>)  ((x&gt;y) ? x:y</a:t>
            </a:r>
            <a:r>
              <a:rPr lang="en-US" dirty="0" smtClean="0"/>
              <a:t>);</a:t>
            </a:r>
          </a:p>
          <a:p>
            <a:r>
              <a:rPr lang="en-US" dirty="0"/>
              <a:t> you don't have to specify types in the macro </a:t>
            </a:r>
            <a:r>
              <a:rPr lang="en-US" dirty="0" smtClean="0"/>
              <a:t>definition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56269"/>
              </p:ext>
            </p:extLst>
          </p:nvPr>
        </p:nvGraphicFramePr>
        <p:xfrm>
          <a:off x="553791" y="3427232"/>
          <a:ext cx="10715342" cy="244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671"/>
                <a:gridCol w="5357671"/>
              </a:tblGrid>
              <a:tr h="30777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Function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Macros</a:t>
                      </a:r>
                      <a:endParaRPr lang="en-US" sz="1500" dirty="0"/>
                    </a:p>
                  </a:txBody>
                  <a:tcPr/>
                </a:tc>
              </a:tr>
              <a:tr h="2124885">
                <a:tc>
                  <a:txBody>
                    <a:bodyPr/>
                    <a:lstStyle/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is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</a:t>
                      </a:r>
                      <a:endParaRPr lang="en-US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Checking is Done</a:t>
                      </a: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Length remains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endParaRPr lang="en-US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side Effect</a:t>
                      </a: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 of Execution is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</a:t>
                      </a:r>
                      <a:endParaRPr lang="en-US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During function call, Transfer of Control takes place</a:t>
                      </a: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where large code appears many time</a:t>
                      </a: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Checks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 Errors</a:t>
                      </a:r>
                      <a:endParaRPr lang="en-US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is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Preprocessed</a:t>
                      </a:r>
                      <a:endParaRPr lang="en-US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Type Checking</a:t>
                      </a:r>
                      <a:endParaRPr lang="en-US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Length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Increases</a:t>
                      </a:r>
                      <a:endParaRPr lang="en-US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macro can lead to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 effect</a:t>
                      </a:r>
                      <a:endParaRPr lang="en-US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 of Execution is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</a:t>
                      </a:r>
                      <a:endParaRPr lang="en-US" sz="15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Compilation macro name is replaced by macro value</a:t>
                      </a: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where small code appears many time</a:t>
                      </a:r>
                    </a:p>
                    <a:p>
                      <a:pPr marL="342900" indent="-342900" fontAlgn="base">
                        <a:buFont typeface="+mj-lt"/>
                        <a:buAutoNum type="arabicPeriod"/>
                      </a:pP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does 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Check Compile Errors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15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Bit Assignment Macros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514600" y="4267200"/>
            <a:ext cx="762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1 &lt;&lt; (n) and ~(1) &lt;&lt; (n) create the mask</a:t>
            </a:r>
          </a:p>
          <a:p>
            <a:pPr marL="742950" lvl="1" indent="-285750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80" charset="0"/>
              <a:buChar char="•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Single 1 (0) shifted n times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Macro doesn’t require memory access (on stack)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905000" y="2241551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b="1" dirty="0">
                <a:solidFill>
                  <a:srgbClr val="000000"/>
                </a:solidFill>
                <a:latin typeface="Courier New" pitchFamily="80" charset="0"/>
              </a:rPr>
              <a:t>#define SET_BIT(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80" charset="0"/>
              </a:rPr>
              <a:t>p,n</a:t>
            </a:r>
            <a:r>
              <a:rPr lang="en-US" sz="2400" b="1" dirty="0">
                <a:solidFill>
                  <a:srgbClr val="000000"/>
                </a:solidFill>
                <a:latin typeface="Courier New" pitchFamily="80" charset="0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80" charset="0"/>
              </a:rPr>
              <a:t>(p </a:t>
            </a:r>
            <a:r>
              <a:rPr lang="en-US" sz="2400" b="1" dirty="0">
                <a:solidFill>
                  <a:srgbClr val="000000"/>
                </a:solidFill>
                <a:latin typeface="Courier New" pitchFamily="80" charset="0"/>
              </a:rPr>
              <a:t>|= (1 &lt;&lt; (n)))</a:t>
            </a:r>
          </a:p>
          <a:p>
            <a:pPr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400" b="1" dirty="0">
                <a:solidFill>
                  <a:srgbClr val="000000"/>
                </a:solidFill>
                <a:latin typeface="Courier New" pitchFamily="80" charset="0"/>
              </a:rPr>
              <a:t>#define CLR_BIT(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80" charset="0"/>
              </a:rPr>
              <a:t>p,n</a:t>
            </a:r>
            <a:r>
              <a:rPr lang="en-US" sz="2400" b="1" dirty="0">
                <a:solidFill>
                  <a:srgbClr val="000000"/>
                </a:solidFill>
                <a:latin typeface="Courier New" pitchFamily="80" charset="0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80" charset="0"/>
              </a:rPr>
              <a:t>(p </a:t>
            </a:r>
            <a:r>
              <a:rPr lang="en-US" sz="2400" b="1" dirty="0">
                <a:solidFill>
                  <a:srgbClr val="000000"/>
                </a:solidFill>
                <a:latin typeface="Courier New" pitchFamily="80" charset="0"/>
              </a:rPr>
              <a:t>&amp;= (~(1) &lt;&lt; (n)))</a:t>
            </a:r>
            <a:endParaRPr lang="en-US" sz="2400" b="1" dirty="0">
              <a:solidFill>
                <a:srgbClr val="FFFFFF"/>
              </a:solidFill>
              <a:latin typeface="Courier New" pitchFamily="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11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User defined Function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511120" y="1447800"/>
            <a:ext cx="8199549" cy="444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#include&lt;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avr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io.h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&gt;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void main()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DDRA|=0xFF;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 while(1)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  {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     for(char 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=0;i&lt;=7;i++)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     {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        PORTA=1&lt;&lt;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         _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delay_ms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(500);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     }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    }</a:t>
            </a:r>
            <a:endParaRPr lang="en-US" sz="1400" dirty="0" smtClean="0">
              <a:solidFill>
                <a:srgbClr val="000000"/>
              </a:solidFill>
              <a:latin typeface="Arial" charset="0"/>
            </a:endParaRP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}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20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0664"/>
            <a:ext cx="10354733" cy="886919"/>
          </a:xfrm>
        </p:spPr>
        <p:txBody>
          <a:bodyPr/>
          <a:lstStyle/>
          <a:p>
            <a:r>
              <a:rPr lang="en-US" sz="2400" dirty="0"/>
              <a:t>User defined Function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4165599" y="6124795"/>
            <a:ext cx="3852333" cy="450850"/>
          </a:xfrm>
        </p:spPr>
        <p:txBody>
          <a:bodyPr/>
          <a:lstStyle/>
          <a:p>
            <a:r>
              <a:rPr lang="en-US" sz="1200" dirty="0"/>
              <a:t>Slides created by: </a:t>
            </a:r>
          </a:p>
          <a:p>
            <a:r>
              <a:rPr lang="en-US" sz="1200" dirty="0" err="1"/>
              <a:t>Abdur</a:t>
            </a:r>
            <a:r>
              <a:rPr lang="en-US" sz="1200" dirty="0"/>
              <a:t> Rahman</a:t>
            </a:r>
          </a:p>
          <a:p>
            <a:r>
              <a:rPr lang="en-US" sz="1200" dirty="0"/>
              <a:t>abdurrahman.iit@gmail.com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048000" y="1702374"/>
            <a:ext cx="6096000" cy="428239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#include&lt;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avr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io.h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&gt;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ledBlink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();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void main()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DDRA|=0xFF;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 while(1)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ledBlink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();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</a:rPr>
              <a:t>ledBlink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()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for(char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=0;i&lt;=7;i++)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     {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        PORTA=1&lt;&lt;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         _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delay_ms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(500);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     }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92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Library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20461" y="1576588"/>
            <a:ext cx="9105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Libaries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consist of a set of related functions to perform a common task;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06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Header Files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3092450" y="2119314"/>
            <a:ext cx="5365750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 marL="741363" indent="-2841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Files included at the top of a code file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Traditionally named with .h suffix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Include information to be shared between files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Function prototypes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ourier New" pitchFamily="80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s of global variables</a:t>
            </a:r>
          </a:p>
          <a:p>
            <a:pPr lvl="1"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Global </a:t>
            </a:r>
            <a:r>
              <a:rPr lang="en-US" sz="2200" dirty="0">
                <a:solidFill>
                  <a:srgbClr val="000000"/>
                </a:solidFill>
                <a:latin typeface="Courier New" pitchFamily="80" charset="0"/>
              </a:rPr>
              <a:t>#define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s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Needed to refer to libraries</a:t>
            </a:r>
          </a:p>
        </p:txBody>
      </p:sp>
    </p:spTree>
    <p:extLst>
      <p:ext uri="{BB962C8B-B14F-4D97-AF65-F5344CB8AC3E}">
        <p14:creationId xmlns:p14="http://schemas.microsoft.com/office/powerpoint/2010/main" val="445889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516896" y="3244334"/>
            <a:ext cx="78422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 Lecture </a:t>
            </a:r>
            <a:r>
              <a:rPr lang="en-US" dirty="0" smtClean="0"/>
              <a:t>7-segment display:</a:t>
            </a:r>
          </a:p>
          <a:p>
            <a:r>
              <a:rPr lang="en-US" dirty="0"/>
              <a:t>Next </a:t>
            </a:r>
            <a:r>
              <a:rPr lang="en-US"/>
              <a:t>Lecture </a:t>
            </a:r>
            <a:r>
              <a:rPr lang="en-US" smtClean="0"/>
              <a:t>ADC: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://maxembedded.com/2011/06/the-adc-of-the-avr/</a:t>
            </a:r>
          </a:p>
        </p:txBody>
      </p:sp>
    </p:spTree>
    <p:extLst>
      <p:ext uri="{BB962C8B-B14F-4D97-AF65-F5344CB8AC3E}">
        <p14:creationId xmlns:p14="http://schemas.microsoft.com/office/powerpoint/2010/main" val="4063312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187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4138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166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0" y="1676400"/>
            <a:ext cx="6934200" cy="2116138"/>
          </a:xfrm>
          <a:ln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Very low-level stuff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435350" y="396875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200B5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4000"/>
              </a:lnSpc>
              <a:buClr>
                <a:srgbClr val="FFCC66"/>
              </a:buClr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             Bitwise </a:t>
            </a:r>
            <a:r>
              <a:rPr lang="en-GB" dirty="0"/>
              <a:t>operations in C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7750" y="60622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Slides created by: </a:t>
            </a:r>
          </a:p>
          <a:p>
            <a:pPr algn="ctr"/>
            <a:r>
              <a:rPr lang="en-US" sz="1200" dirty="0" err="1"/>
              <a:t>Abdur</a:t>
            </a:r>
            <a:r>
              <a:rPr lang="en-US" sz="1200" dirty="0"/>
              <a:t> Rahman</a:t>
            </a:r>
          </a:p>
          <a:p>
            <a:pPr algn="ctr"/>
            <a:r>
              <a:rPr lang="en-US" sz="1200" dirty="0"/>
              <a:t>abdurrahman.iit@gmail.com</a:t>
            </a:r>
          </a:p>
        </p:txBody>
      </p:sp>
    </p:spTree>
    <p:extLst>
      <p:ext uri="{BB962C8B-B14F-4D97-AF65-F5344CB8AC3E}">
        <p14:creationId xmlns:p14="http://schemas.microsoft.com/office/powerpoint/2010/main" val="14447502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Bitwise Operations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2819400" y="1676400"/>
            <a:ext cx="6934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Treat the value as an array of bits</a:t>
            </a:r>
          </a:p>
          <a:p>
            <a:pPr defTabSz="457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80" charset="2"/>
              <a:buChar char="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Bitwise operations are performed on pairs of corresponding bits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733799" y="3276600"/>
            <a:ext cx="5538989" cy="271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80" charset="0"/>
                <a:ea typeface="MS Gothic" charset="-128"/>
              </a:defRPr>
            </a:lvl9pPr>
          </a:lstStyle>
          <a:p>
            <a:pPr marL="1028700" lvl="1" indent="-571500">
              <a:buFont typeface="+mj-lt"/>
              <a:buAutoNum type="romanUcPeriod"/>
            </a:pPr>
            <a:r>
              <a:rPr lang="en-US" dirty="0">
                <a:solidFill>
                  <a:srgbClr val="7030A0"/>
                </a:solidFill>
              </a:rPr>
              <a:t>AND (&amp;)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>
                <a:solidFill>
                  <a:srgbClr val="7030A0"/>
                </a:solidFill>
              </a:rPr>
              <a:t>OR    (|)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>
                <a:solidFill>
                  <a:srgbClr val="7030A0"/>
                </a:solidFill>
              </a:rPr>
              <a:t>XOR  (^)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>
                <a:solidFill>
                  <a:srgbClr val="7030A0"/>
                </a:solidFill>
              </a:rPr>
              <a:t>NOT  (~)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>
                <a:solidFill>
                  <a:srgbClr val="7030A0"/>
                </a:solidFill>
              </a:rPr>
              <a:t>Right shift (&gt;&gt;)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>
                <a:solidFill>
                  <a:srgbClr val="7030A0"/>
                </a:solidFill>
              </a:rPr>
              <a:t>Left shift (&lt;&lt;)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b="1" dirty="0">
              <a:solidFill>
                <a:srgbClr val="7030A0"/>
              </a:solidFill>
              <a:latin typeface="Courier New" pitchFamily="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11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Bitwise Operations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58129" y="1600200"/>
            <a:ext cx="10663311" cy="437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00B5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fontAlgn="base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33000"/>
              <a:buFont typeface="StarSymbol" charset="0"/>
              <a:buBlip>
                <a:blip r:embed="rId3"/>
              </a:buBlip>
              <a:defRPr sz="3200" kern="1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defRPr sz="2800" kern="1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ts val="5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defRPr sz="2400" kern="1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ts val="4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defRPr sz="2000" kern="1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ts val="4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defRPr sz="2000" kern="1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94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38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C contains six operators for performing bitwise operations on integers: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&amp;  Logical AND: if both bits are 1 the result is 1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 |   Logical OR: if either bit is 1, the result is 1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 ^  Logical XOR (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exlusive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 OR): if and only if total number of bits(1) are odd, the result is 1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 ~  Logical invert: if the bit is 1, the result is 0; if the bit is 0, the result is 1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&lt;&lt;  n    Left shift n places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&gt;&gt;  n    Right shift n places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>
                <a:srgbClr val="EAEAEA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066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72400" cy="1206500"/>
          </a:xfrm>
          <a:ln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Bitwise operations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3200" y="1600200"/>
            <a:ext cx="7772400" cy="4495800"/>
          </a:xfrm>
          <a:ln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94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Bitwise operations are considered "low-level" programming by today's standards. For many programs, manipulating individual bits is never necessary.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Sometimes, this level of control is needed for memory or performance optimization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any case, it is very important for a conceptual understanding of programming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</p:spTree>
    <p:extLst>
      <p:ext uri="{BB962C8B-B14F-4D97-AF65-F5344CB8AC3E}">
        <p14:creationId xmlns:p14="http://schemas.microsoft.com/office/powerpoint/2010/main" val="13645812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b="0" kern="1200" dirty="0">
                <a:solidFill>
                  <a:schemeClr val="tx1"/>
                </a:solidFill>
                <a:latin typeface="Times New Roman"/>
              </a:rPr>
              <a:t>Bitwise examples: </a:t>
            </a:r>
            <a:r>
              <a:rPr lang="en-GB" sz="4400" b="0" kern="1200" dirty="0" smtClean="0">
                <a:solidFill>
                  <a:schemeClr val="tx1"/>
                </a:solidFill>
                <a:latin typeface="Times New Roman"/>
              </a:rPr>
              <a:t>AND(&amp;)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606" y="1897966"/>
            <a:ext cx="6231988" cy="26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Bitwise AND: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Char j = 11; char k = 14;</a:t>
            </a:r>
          </a:p>
          <a:p>
            <a:pPr lvl="1">
              <a:buClr>
                <a:srgbClr val="EAEAEA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j:  0 0 0 0 1 0 1 1</a:t>
            </a:r>
          </a:p>
          <a:p>
            <a:pPr lvl="1">
              <a:buClr>
                <a:srgbClr val="EAEAEA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k: 0 0 0 0 1 1 1 0</a:t>
            </a:r>
          </a:p>
          <a:p>
            <a:pPr lvl="1">
              <a:buClr>
                <a:srgbClr val="EAEAEA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---------------------</a:t>
            </a:r>
          </a:p>
          <a:p>
            <a:pPr lvl="1">
              <a:buClr>
                <a:srgbClr val="EAEAEA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    0 0 0 0 1 0 1 0  = 10</a:t>
            </a:r>
          </a:p>
        </p:txBody>
      </p:sp>
    </p:spTree>
    <p:extLst>
      <p:ext uri="{BB962C8B-B14F-4D97-AF65-F5344CB8AC3E}">
        <p14:creationId xmlns:p14="http://schemas.microsoft.com/office/powerpoint/2010/main" val="3248680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0" kern="1200" dirty="0">
                <a:solidFill>
                  <a:schemeClr val="tx1"/>
                </a:solidFill>
                <a:latin typeface="Times New Roman"/>
              </a:rPr>
              <a:t>Bitwise examples: </a:t>
            </a:r>
            <a:r>
              <a:rPr lang="en-GB" b="0" kern="1200" dirty="0" smtClean="0">
                <a:solidFill>
                  <a:schemeClr val="tx1"/>
                </a:solidFill>
                <a:latin typeface="Times New Roman"/>
              </a:rPr>
              <a:t>OR(|)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48000" y="1812564"/>
            <a:ext cx="6096000" cy="3232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marR="0" lvl="0" indent="-341313" defTabSz="449263" eaLnBrk="1" fontAlgn="base" latinLnBrk="0" hangingPunct="1">
              <a:lnSpc>
                <a:spcPct val="94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33000"/>
              <a:buFontTx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Bitwise OR:</a:t>
            </a:r>
          </a:p>
          <a:p>
            <a:pPr marL="341313" marR="0" lvl="0" indent="-341313" defTabSz="449263" eaLnBrk="1" fontAlgn="base" latinLnBrk="0" hangingPunct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33000"/>
              <a:buFontTx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Char j = 11; char k = 14;</a:t>
            </a:r>
          </a:p>
          <a:p>
            <a:pPr marL="741363" marR="0" lvl="1" indent="-284163" defTabSz="449263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EAEAEA"/>
              </a:buClr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j:  0 0 0 0 1 0 1 1</a:t>
            </a:r>
          </a:p>
          <a:p>
            <a:pPr marL="741363" marR="0" lvl="1" indent="-284163" defTabSz="449263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EAEAEA"/>
              </a:buClr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k: 0 0 0 0 1 1 1 0</a:t>
            </a:r>
          </a:p>
          <a:p>
            <a:pPr marL="741363" marR="0" lvl="1" indent="-284163" defTabSz="449263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EAEAEA"/>
              </a:buClr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---------------------</a:t>
            </a:r>
          </a:p>
          <a:p>
            <a:pPr marL="741363" marR="0" lvl="1" indent="-284163" defTabSz="449263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EAEAEA"/>
              </a:buClr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   0 0 0 0 1 1 1 1  = 15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9789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0" kern="1200" dirty="0">
                <a:solidFill>
                  <a:schemeClr val="tx1"/>
                </a:solidFill>
                <a:latin typeface="Times New Roman"/>
              </a:rPr>
              <a:t>Bitwise examples: </a:t>
            </a:r>
            <a:r>
              <a:rPr lang="en-GB" b="0" kern="1200" dirty="0" smtClean="0">
                <a:solidFill>
                  <a:schemeClr val="tx1"/>
                </a:solidFill>
                <a:latin typeface="Times New Roman"/>
              </a:rPr>
              <a:t>XOR(^)</a:t>
            </a:r>
            <a:endParaRPr 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00B5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fontAlgn="base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33000"/>
              <a:buFont typeface="StarSymbol" charset="0"/>
              <a:buBlip>
                <a:blip r:embed="rId3"/>
              </a:buBlip>
              <a:defRPr sz="3200" kern="1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fontAlgn="base">
              <a:spcBef>
                <a:spcPts val="6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defRPr sz="2800" kern="1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ts val="5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defRPr sz="2400" kern="1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ts val="4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defRPr sz="2000" kern="1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ts val="488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defRPr sz="2000" kern="1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449263" rtl="0" eaLnBrk="1" fontAlgn="base" latinLnBrk="0" hangingPunct="1">
              <a:lnSpc>
                <a:spcPct val="94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33000"/>
              <a:buFont typeface="StarSymbol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Bitwise XOR: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33000"/>
              <a:buFont typeface="StarSymbol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Char j = 11; char k = 14;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EAEAEA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j:  0 0 0 0 1 0 1 1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EAEAEA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k: 0 0 0 0 1 1 1 0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EAEAEA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---------------------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88"/>
              </a:spcBef>
              <a:spcAft>
                <a:spcPct val="0"/>
              </a:spcAft>
              <a:buClr>
                <a:srgbClr val="EAEAEA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</a:rPr>
              <a:t>    0 0 0 0 0 1 0 1  = 5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33000"/>
              <a:buFont typeface="StarSymbo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101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80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80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80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80" charset="0"/>
            <a:ea typeface="MS Gothic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1298</Words>
  <Application>Microsoft Office PowerPoint</Application>
  <PresentationFormat>Widescreen</PresentationFormat>
  <Paragraphs>310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 Unicode MS</vt:lpstr>
      <vt:lpstr>MS Gothic</vt:lpstr>
      <vt:lpstr>Arial</vt:lpstr>
      <vt:lpstr>Calibri</vt:lpstr>
      <vt:lpstr>Calibri Light</vt:lpstr>
      <vt:lpstr>Courier New</vt:lpstr>
      <vt:lpstr>StarSymbol</vt:lpstr>
      <vt:lpstr>Symbol</vt:lpstr>
      <vt:lpstr>Times</vt:lpstr>
      <vt:lpstr>Times New Roman</vt:lpstr>
      <vt:lpstr>Wingdings</vt:lpstr>
      <vt:lpstr>Office Theme</vt:lpstr>
      <vt:lpstr>Blank Presentation</vt:lpstr>
      <vt:lpstr>IoT Army of 300</vt:lpstr>
      <vt:lpstr>Exam1 : Syllabus</vt:lpstr>
      <vt:lpstr>Very low-level stuff</vt:lpstr>
      <vt:lpstr>Bitwise Operations</vt:lpstr>
      <vt:lpstr>Bitwise Operations</vt:lpstr>
      <vt:lpstr>Bitwise operations</vt:lpstr>
      <vt:lpstr>Bitwise examples: AND(&amp;)</vt:lpstr>
      <vt:lpstr>Bitwise examples: OR(|)</vt:lpstr>
      <vt:lpstr>Bitwise examples: XOR(^)</vt:lpstr>
      <vt:lpstr>Bitwise examples: NOT(~)</vt:lpstr>
      <vt:lpstr>Bitwise Shift Operators</vt:lpstr>
      <vt:lpstr>Bitwise examples: Shift</vt:lpstr>
      <vt:lpstr>Bitwise operation &amp; Implementation: Shift</vt:lpstr>
      <vt:lpstr>Bitwise operation &amp; Implementation: Shift</vt:lpstr>
      <vt:lpstr>Bitwise operation &amp; Implementation: Shift</vt:lpstr>
      <vt:lpstr>Bitwise operation &amp; Implementation: Shift</vt:lpstr>
      <vt:lpstr>Bitwise operation &amp; Implementation: Shift</vt:lpstr>
      <vt:lpstr>Base Representation</vt:lpstr>
      <vt:lpstr>Bit Masks</vt:lpstr>
      <vt:lpstr>Bit Assignment Macros</vt:lpstr>
      <vt:lpstr>Bit Assignment Macros</vt:lpstr>
      <vt:lpstr>User defined Function</vt:lpstr>
      <vt:lpstr>User defined Function</vt:lpstr>
      <vt:lpstr>Library</vt:lpstr>
      <vt:lpstr>Header Files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Army of 300</dc:title>
  <dc:creator>Windows User</dc:creator>
  <cp:lastModifiedBy>ASUS PC</cp:lastModifiedBy>
  <cp:revision>55</cp:revision>
  <dcterms:created xsi:type="dcterms:W3CDTF">2017-10-16T05:10:32Z</dcterms:created>
  <dcterms:modified xsi:type="dcterms:W3CDTF">2017-11-28T20:59:05Z</dcterms:modified>
</cp:coreProperties>
</file>