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72" r:id="rId4"/>
    <p:sldId id="282" r:id="rId5"/>
    <p:sldId id="283" r:id="rId6"/>
    <p:sldId id="281" r:id="rId7"/>
    <p:sldId id="273" r:id="rId8"/>
    <p:sldId id="275" r:id="rId9"/>
    <p:sldId id="274" r:id="rId10"/>
    <p:sldId id="276" r:id="rId11"/>
    <p:sldId id="277" r:id="rId12"/>
    <p:sldId id="284" r:id="rId13"/>
    <p:sldId id="278" r:id="rId14"/>
    <p:sldId id="279" r:id="rId15"/>
    <p:sldId id="280" r:id="rId16"/>
    <p:sldId id="288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DC37E-A7B2-4ED0-A4A7-E878E58137EC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97905-F625-49C8-A592-01E793EB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530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3128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2548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7978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0219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0254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3875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645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254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54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021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604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08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364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976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808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20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25054-E4F6-4DEC-A2E9-50A5B30B3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A1C49-00BB-49C8-8F2C-862C545BB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0F8B-FECE-49A2-9B37-0059B1DF3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0304-3CAD-42D4-8B63-25A6CF228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509D2-DEA9-45C9-A62A-EC4C31E84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F7FC2-A7CB-4B73-AF3A-60447EDD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1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5775C-CD98-4D8D-880F-2942D149F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2CC49-8C13-4C34-81AA-B666898FE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4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F357B-944E-499B-81A4-B7F569A8C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2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233D9-4D3E-4266-89EA-1A6B4D239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6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20663"/>
            <a:ext cx="2741083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663"/>
            <a:ext cx="8020051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B8E42-5C23-444D-A891-D38AAB5C1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2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8AC-682C-406B-8C40-93F6F0111A82}" type="datetimeFigureOut">
              <a:rPr lang="en-US" smtClean="0"/>
              <a:t>10-Dec-17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096000"/>
            <a:ext cx="12192000" cy="762000"/>
          </a:xfrm>
          <a:prstGeom prst="rect">
            <a:avLst/>
          </a:prstGeom>
          <a:solidFill>
            <a:srgbClr val="CDDFFF"/>
          </a:solidFill>
          <a:ln w="9360">
            <a:solidFill>
              <a:srgbClr val="CDD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304800"/>
            <a:ext cx="12192000" cy="1066800"/>
          </a:xfrm>
          <a:prstGeom prst="rect">
            <a:avLst/>
          </a:prstGeom>
          <a:solidFill>
            <a:srgbClr val="CDDFFF"/>
          </a:solidFill>
          <a:ln w="9360">
            <a:solidFill>
              <a:srgbClr val="CDD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0664"/>
            <a:ext cx="1035473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5600" y="6248400"/>
            <a:ext cx="385233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 smtClean="0">
                <a:solidFill>
                  <a:srgbClr val="000000"/>
                </a:solidFill>
                <a:latin typeface="+mj-lt"/>
                <a:cs typeface="Arial Unicode MS" charset="0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Slides created by: 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Professor Ian G. Harris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248400"/>
            <a:ext cx="253153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93C94D23-F594-47CA-9B30-059F39BA00A4}" type="slidenum">
              <a:rPr lang="en-US"/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‹#›</a:t>
            </a:fld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0" y="3048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0" y="13716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0" y="60960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60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xembedded.com/2011/06/the-adc-of-the-av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Army of 300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523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Development to enable Our Brightest Minds in Technology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6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mtClean="0"/>
              <a:t>Dec </a:t>
            </a:r>
            <a:r>
              <a:rPr lang="en-US" smtClean="0"/>
              <a:t>10</a:t>
            </a:r>
            <a:r>
              <a:rPr lang="en-US" smtClean="0"/>
              <a:t>, </a:t>
            </a:r>
            <a:r>
              <a:rPr lang="en-US" dirty="0" smtClean="0"/>
              <a:t>2017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52" y="5421626"/>
            <a:ext cx="1740559" cy="7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510" y="1918951"/>
            <a:ext cx="2228045" cy="30983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0650" y="1918951"/>
            <a:ext cx="5063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C1C1C"/>
                </a:solidFill>
              </a:rPr>
              <a:t>Do for All channels at once for </a:t>
            </a:r>
            <a:r>
              <a:rPr lang="en-US" dirty="0" smtClean="0"/>
              <a:t>ADC Initialization</a:t>
            </a:r>
            <a:r>
              <a:rPr lang="en-US" b="1" dirty="0" smtClean="0">
                <a:solidFill>
                  <a:srgbClr val="1C1C1C"/>
                </a:solidFill>
              </a:rPr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Reference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Pre-</a:t>
            </a:r>
            <a:r>
              <a:rPr lang="en-US" dirty="0" err="1" smtClean="0">
                <a:solidFill>
                  <a:srgbClr val="7030A0"/>
                </a:solidFill>
              </a:rPr>
              <a:t>scaler</a:t>
            </a:r>
            <a:r>
              <a:rPr lang="en-US" dirty="0" smtClean="0">
                <a:solidFill>
                  <a:srgbClr val="7030A0"/>
                </a:solidFill>
              </a:rPr>
              <a:t>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Enabling ADC</a:t>
            </a:r>
          </a:p>
          <a:p>
            <a:endParaRPr lang="en-US" dirty="0"/>
          </a:p>
          <a:p>
            <a:r>
              <a:rPr lang="en-US" b="1" dirty="0">
                <a:solidFill>
                  <a:srgbClr val="1C1C1C"/>
                </a:solidFill>
              </a:rPr>
              <a:t>Do </a:t>
            </a:r>
            <a:r>
              <a:rPr lang="en-US" b="1" dirty="0" smtClean="0">
                <a:solidFill>
                  <a:srgbClr val="1C1C1C"/>
                </a:solidFill>
              </a:rPr>
              <a:t>before reading ADC: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Channel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Start Conversion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Read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87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510" y="1918951"/>
            <a:ext cx="2228045" cy="30983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0650" y="1918951"/>
            <a:ext cx="26680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C1C1C"/>
                </a:solidFill>
              </a:rPr>
              <a:t>Do for All channels at once: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Reference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Pre-</a:t>
            </a:r>
            <a:r>
              <a:rPr lang="en-US" dirty="0" err="1" smtClean="0">
                <a:solidFill>
                  <a:srgbClr val="7030A0"/>
                </a:solidFill>
              </a:rPr>
              <a:t>scaler</a:t>
            </a:r>
            <a:r>
              <a:rPr lang="en-US" dirty="0" smtClean="0">
                <a:solidFill>
                  <a:srgbClr val="7030A0"/>
                </a:solidFill>
              </a:rPr>
              <a:t>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Enabling ADC</a:t>
            </a:r>
          </a:p>
          <a:p>
            <a:endParaRPr lang="en-US" dirty="0"/>
          </a:p>
          <a:p>
            <a:r>
              <a:rPr lang="en-US" b="1" dirty="0">
                <a:solidFill>
                  <a:srgbClr val="1C1C1C"/>
                </a:solidFill>
              </a:rPr>
              <a:t>Do </a:t>
            </a:r>
            <a:r>
              <a:rPr lang="en-US" b="1" dirty="0" smtClean="0">
                <a:solidFill>
                  <a:srgbClr val="1C1C1C"/>
                </a:solidFill>
              </a:rPr>
              <a:t>before reading ADC: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Channel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Start Conversion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Read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43730" y="3468116"/>
            <a:ext cx="358240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ADC Registers:</a:t>
            </a:r>
          </a:p>
          <a:p>
            <a:r>
              <a:rPr lang="en-US" dirty="0" smtClean="0"/>
              <a:t>1. ADMUX</a:t>
            </a:r>
          </a:p>
          <a:p>
            <a:r>
              <a:rPr lang="en-US" dirty="0" smtClean="0"/>
              <a:t>2. ADCSRA</a:t>
            </a:r>
          </a:p>
          <a:p>
            <a:r>
              <a:rPr lang="en-US" dirty="0" smtClean="0"/>
              <a:t>3. ADCL,  ADCH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97065" y="1549619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ADC Channels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77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2016" y="1544322"/>
            <a:ext cx="486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fr-FR" dirty="0">
                <a:solidFill>
                  <a:srgbClr val="111111"/>
                </a:solidFill>
                <a:latin typeface="Open Sans"/>
              </a:rPr>
              <a:t>ADMUX – ADC Multiplexer </a:t>
            </a:r>
            <a:r>
              <a:rPr lang="fr-FR" dirty="0" err="1">
                <a:solidFill>
                  <a:srgbClr val="111111"/>
                </a:solidFill>
                <a:latin typeface="Open Sans"/>
              </a:rPr>
              <a:t>Selection</a:t>
            </a:r>
            <a:r>
              <a:rPr lang="fr-FR" dirty="0">
                <a:solidFill>
                  <a:srgbClr val="111111"/>
                </a:solidFill>
                <a:latin typeface="Open Sans"/>
              </a:rPr>
              <a:t> </a:t>
            </a:r>
            <a:r>
              <a:rPr lang="fr-FR" dirty="0" err="1">
                <a:solidFill>
                  <a:srgbClr val="111111"/>
                </a:solidFill>
                <a:latin typeface="Open Sans"/>
              </a:rPr>
              <a:t>Register</a:t>
            </a:r>
            <a:endParaRPr lang="fr-FR" b="0" i="0" dirty="0">
              <a:solidFill>
                <a:srgbClr val="111111"/>
              </a:solidFill>
              <a:effectLst/>
              <a:latin typeface="Open Sans"/>
            </a:endParaRPr>
          </a:p>
        </p:txBody>
      </p:sp>
      <p:pic>
        <p:nvPicPr>
          <p:cNvPr id="1026" name="Picture 2" descr="ADM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42" y="1404066"/>
            <a:ext cx="6096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81438" y="2515940"/>
            <a:ext cx="519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C4C4C"/>
                </a:solidFill>
                <a:latin typeface="Open Sans"/>
              </a:rPr>
              <a:t>The bits that are highlighted are of interest to us.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42396" y="3153176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C1C1C"/>
                </a:solidFill>
                <a:latin typeface="Open Sans"/>
              </a:rPr>
              <a:t>Bits 7:6 – REFS1:0 – Reference Selection Bits</a:t>
            </a:r>
            <a:endParaRPr lang="en-US" dirty="0"/>
          </a:p>
        </p:txBody>
      </p:sp>
      <p:pic>
        <p:nvPicPr>
          <p:cNvPr id="1028" name="Picture 4" descr="Reference Voltage Sel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44" y="3944958"/>
            <a:ext cx="5859886" cy="148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C Voltage Reference Pi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711" y="2159086"/>
            <a:ext cx="2343955" cy="35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04575" y="2375297"/>
            <a:ext cx="26680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C1C1C"/>
                </a:solidFill>
              </a:rPr>
              <a:t>Do for All channels at once: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Reference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Pre-</a:t>
            </a:r>
            <a:r>
              <a:rPr lang="en-US" dirty="0" err="1" smtClean="0">
                <a:solidFill>
                  <a:srgbClr val="002060"/>
                </a:solidFill>
              </a:rPr>
              <a:t>scaler</a:t>
            </a:r>
            <a:r>
              <a:rPr lang="en-US" dirty="0" smtClean="0">
                <a:solidFill>
                  <a:srgbClr val="002060"/>
                </a:solidFill>
              </a:rPr>
              <a:t>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Enabling ADC</a:t>
            </a:r>
          </a:p>
          <a:p>
            <a:endParaRPr lang="en-US" dirty="0"/>
          </a:p>
          <a:p>
            <a:r>
              <a:rPr lang="en-US" b="1" dirty="0">
                <a:solidFill>
                  <a:srgbClr val="1C1C1C"/>
                </a:solidFill>
              </a:rPr>
              <a:t>Do </a:t>
            </a:r>
            <a:r>
              <a:rPr lang="en-US" b="1" dirty="0" smtClean="0">
                <a:solidFill>
                  <a:srgbClr val="1C1C1C"/>
                </a:solidFill>
              </a:rPr>
              <a:t>before reading ADC: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Channel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Start Conversion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Read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70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20805" y="1566189"/>
            <a:ext cx="486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fr-FR" dirty="0">
                <a:solidFill>
                  <a:srgbClr val="111111"/>
                </a:solidFill>
                <a:latin typeface="Open Sans"/>
              </a:rPr>
              <a:t>ADMUX – ADC Multiplexer </a:t>
            </a:r>
            <a:r>
              <a:rPr lang="fr-FR" dirty="0" err="1">
                <a:solidFill>
                  <a:srgbClr val="111111"/>
                </a:solidFill>
                <a:latin typeface="Open Sans"/>
              </a:rPr>
              <a:t>Selection</a:t>
            </a:r>
            <a:r>
              <a:rPr lang="fr-FR" dirty="0">
                <a:solidFill>
                  <a:srgbClr val="111111"/>
                </a:solidFill>
                <a:latin typeface="Open Sans"/>
              </a:rPr>
              <a:t> </a:t>
            </a:r>
            <a:r>
              <a:rPr lang="fr-FR" dirty="0" err="1">
                <a:solidFill>
                  <a:srgbClr val="111111"/>
                </a:solidFill>
                <a:latin typeface="Open Sans"/>
              </a:rPr>
              <a:t>Register</a:t>
            </a:r>
            <a:endParaRPr lang="fr-FR" b="0" i="0" dirty="0">
              <a:solidFill>
                <a:srgbClr val="111111"/>
              </a:solidFill>
              <a:effectLst/>
              <a:latin typeface="Open Sans"/>
            </a:endParaRPr>
          </a:p>
        </p:txBody>
      </p:sp>
      <p:pic>
        <p:nvPicPr>
          <p:cNvPr id="6" name="Picture 2" descr="ADM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42" y="1404066"/>
            <a:ext cx="6096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250" y="2423242"/>
            <a:ext cx="1857375" cy="2295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4575" y="2375297"/>
            <a:ext cx="26680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C1C1C"/>
                </a:solidFill>
              </a:rPr>
              <a:t>Do for All channels at once: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Reference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Pre-</a:t>
            </a:r>
            <a:r>
              <a:rPr lang="en-US" dirty="0" err="1" smtClean="0">
                <a:solidFill>
                  <a:srgbClr val="002060"/>
                </a:solidFill>
              </a:rPr>
              <a:t>scaler</a:t>
            </a:r>
            <a:r>
              <a:rPr lang="en-US" dirty="0" smtClean="0">
                <a:solidFill>
                  <a:srgbClr val="002060"/>
                </a:solidFill>
              </a:rPr>
              <a:t>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Enabling ADC</a:t>
            </a:r>
          </a:p>
          <a:p>
            <a:endParaRPr lang="en-US" dirty="0"/>
          </a:p>
          <a:p>
            <a:r>
              <a:rPr lang="en-US" b="1" dirty="0">
                <a:solidFill>
                  <a:srgbClr val="1C1C1C"/>
                </a:solidFill>
              </a:rPr>
              <a:t>Do </a:t>
            </a:r>
            <a:r>
              <a:rPr lang="en-US" b="1" dirty="0" smtClean="0">
                <a:solidFill>
                  <a:srgbClr val="1C1C1C"/>
                </a:solidFill>
              </a:rPr>
              <a:t>before reading ADC: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Channel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Start Conversion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Read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095" y="2905796"/>
            <a:ext cx="2637897" cy="21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4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7474" y="1621596"/>
            <a:ext cx="4968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dirty="0">
                <a:solidFill>
                  <a:srgbClr val="111111"/>
                </a:solidFill>
                <a:latin typeface="Open Sans"/>
              </a:rPr>
              <a:t>ADCSRA – ADC Control and Status Register A</a:t>
            </a:r>
            <a:endParaRPr lang="en-US" b="0" i="0" dirty="0">
              <a:solidFill>
                <a:srgbClr val="111111"/>
              </a:solidFill>
              <a:effectLst/>
              <a:latin typeface="Open Sans"/>
            </a:endParaRPr>
          </a:p>
        </p:txBody>
      </p:sp>
      <p:pic>
        <p:nvPicPr>
          <p:cNvPr id="3074" name="Picture 2" descr="ADCSRA Regi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71" y="1460679"/>
            <a:ext cx="6096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6369" y="2550003"/>
            <a:ext cx="26680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C1C1C"/>
                </a:solidFill>
              </a:rPr>
              <a:t>Do for All channels at once: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Reference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Pre-</a:t>
            </a:r>
            <a:r>
              <a:rPr lang="en-US" dirty="0" err="1" smtClean="0">
                <a:solidFill>
                  <a:srgbClr val="FF0000"/>
                </a:solidFill>
              </a:rPr>
              <a:t>scaler</a:t>
            </a:r>
            <a:r>
              <a:rPr lang="en-US" dirty="0" smtClean="0">
                <a:solidFill>
                  <a:srgbClr val="FF0000"/>
                </a:solidFill>
              </a:rPr>
              <a:t>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Enabling ADC</a:t>
            </a:r>
          </a:p>
          <a:p>
            <a:endParaRPr lang="en-US" dirty="0"/>
          </a:p>
          <a:p>
            <a:r>
              <a:rPr lang="en-US" b="1" dirty="0">
                <a:solidFill>
                  <a:srgbClr val="1C1C1C"/>
                </a:solidFill>
              </a:rPr>
              <a:t>Do </a:t>
            </a:r>
            <a:r>
              <a:rPr lang="en-US" b="1" dirty="0" smtClean="0">
                <a:solidFill>
                  <a:srgbClr val="1C1C1C"/>
                </a:solidFill>
              </a:rPr>
              <a:t>before reading ADC: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Channel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Start Conversion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Read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3076" name="Picture 4" descr="ADC Prescaler Selec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94" y="2886176"/>
            <a:ext cx="6096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35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7474" y="1621596"/>
            <a:ext cx="4968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dirty="0">
                <a:solidFill>
                  <a:srgbClr val="111111"/>
                </a:solidFill>
                <a:latin typeface="Open Sans"/>
              </a:rPr>
              <a:t>ADCSRA – ADC Control and Status Register A</a:t>
            </a:r>
            <a:endParaRPr lang="en-US" b="0" i="0" dirty="0">
              <a:solidFill>
                <a:srgbClr val="111111"/>
              </a:solidFill>
              <a:effectLst/>
              <a:latin typeface="Open Sans"/>
            </a:endParaRPr>
          </a:p>
        </p:txBody>
      </p:sp>
      <p:pic>
        <p:nvPicPr>
          <p:cNvPr id="3074" name="Picture 2" descr="ADCSRA Regi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71" y="1460679"/>
            <a:ext cx="6096000" cy="10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6369" y="2550003"/>
            <a:ext cx="26680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C1C1C"/>
                </a:solidFill>
              </a:rPr>
              <a:t>Do for All channels at once: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Reference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Pre-</a:t>
            </a:r>
            <a:r>
              <a:rPr lang="en-US" dirty="0" err="1" smtClean="0">
                <a:solidFill>
                  <a:srgbClr val="002060"/>
                </a:solidFill>
              </a:rPr>
              <a:t>scaler</a:t>
            </a:r>
            <a:r>
              <a:rPr lang="en-US" dirty="0" smtClean="0">
                <a:solidFill>
                  <a:srgbClr val="002060"/>
                </a:solidFill>
              </a:rPr>
              <a:t>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Enabling ADC</a:t>
            </a:r>
          </a:p>
          <a:p>
            <a:endParaRPr lang="en-US" dirty="0"/>
          </a:p>
          <a:p>
            <a:r>
              <a:rPr lang="en-US" b="1" dirty="0">
                <a:solidFill>
                  <a:srgbClr val="1C1C1C"/>
                </a:solidFill>
              </a:rPr>
              <a:t>Do </a:t>
            </a:r>
            <a:r>
              <a:rPr lang="en-US" b="1" dirty="0" smtClean="0">
                <a:solidFill>
                  <a:srgbClr val="1C1C1C"/>
                </a:solidFill>
              </a:rPr>
              <a:t>before reading ADC: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Channel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Start Conversion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Read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2496" y="3730625"/>
            <a:ext cx="3961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C1C1C"/>
                </a:solidFill>
                <a:latin typeface="Open Sans"/>
              </a:rPr>
              <a:t>Bit 7 – ADEN – ADC </a:t>
            </a:r>
            <a:r>
              <a:rPr lang="en-US" b="1" dirty="0" smtClean="0">
                <a:solidFill>
                  <a:srgbClr val="1C1C1C"/>
                </a:solidFill>
                <a:latin typeface="Open Sans"/>
              </a:rPr>
              <a:t>Enable</a:t>
            </a:r>
          </a:p>
          <a:p>
            <a:endParaRPr lang="en-US" b="1" dirty="0">
              <a:solidFill>
                <a:srgbClr val="1C1C1C"/>
              </a:solidFill>
              <a:latin typeface="Open Sans"/>
            </a:endParaRPr>
          </a:p>
          <a:p>
            <a:endParaRPr lang="en-US" b="1" dirty="0" smtClean="0">
              <a:solidFill>
                <a:srgbClr val="1C1C1C"/>
              </a:solidFill>
              <a:latin typeface="Open Sans"/>
            </a:endParaRPr>
          </a:p>
          <a:p>
            <a:r>
              <a:rPr lang="en-US" b="1" dirty="0"/>
              <a:t>Bit 6 – ADSC – ADC Start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30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88957" y="1595838"/>
            <a:ext cx="426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dirty="0">
                <a:solidFill>
                  <a:srgbClr val="111111"/>
                </a:solidFill>
                <a:latin typeface="Open Sans"/>
              </a:rPr>
              <a:t>ADCL and ADCH – ADC Data Registers</a:t>
            </a:r>
            <a:endParaRPr lang="en-US" b="0" i="0" dirty="0">
              <a:solidFill>
                <a:srgbClr val="111111"/>
              </a:solidFill>
              <a:effectLst/>
              <a:latin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4" y="2300447"/>
            <a:ext cx="6721992" cy="36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5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96467" y="1585942"/>
            <a:ext cx="52952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Coding:</a:t>
            </a:r>
          </a:p>
          <a:p>
            <a:endParaRPr lang="en-US" dirty="0" smtClean="0"/>
          </a:p>
          <a:p>
            <a:r>
              <a:rPr lang="en-US" dirty="0" smtClean="0"/>
              <a:t>ADC Initialization</a:t>
            </a:r>
            <a:r>
              <a:rPr lang="en-US" b="1" dirty="0" smtClean="0">
                <a:solidFill>
                  <a:srgbClr val="1C1C1C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1C1C1C"/>
                </a:solidFill>
              </a:rPr>
              <a:t>    {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Reference Selection   </a:t>
            </a:r>
            <a:r>
              <a:rPr lang="en-US" dirty="0" smtClean="0"/>
              <a:t>//ADMUX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Pre-</a:t>
            </a:r>
            <a:r>
              <a:rPr lang="en-US" dirty="0" err="1" smtClean="0">
                <a:solidFill>
                  <a:srgbClr val="7030A0"/>
                </a:solidFill>
              </a:rPr>
              <a:t>scaler</a:t>
            </a:r>
            <a:r>
              <a:rPr lang="en-US" dirty="0" smtClean="0">
                <a:solidFill>
                  <a:srgbClr val="7030A0"/>
                </a:solidFill>
              </a:rPr>
              <a:t> Selection    </a:t>
            </a:r>
            <a:r>
              <a:rPr lang="en-US" dirty="0" smtClean="0"/>
              <a:t>//ADCSRA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Enabling ADC            </a:t>
            </a:r>
            <a:r>
              <a:rPr lang="en-US" dirty="0" smtClean="0"/>
              <a:t>//ADCSRA</a:t>
            </a: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}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1C1C1C"/>
                </a:solidFill>
              </a:rPr>
              <a:t>Read ADC()</a:t>
            </a:r>
          </a:p>
          <a:p>
            <a:r>
              <a:rPr lang="en-US" b="1" dirty="0">
                <a:solidFill>
                  <a:srgbClr val="1C1C1C"/>
                </a:solidFill>
              </a:rPr>
              <a:t>{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Channel Selection      </a:t>
            </a:r>
            <a:r>
              <a:rPr lang="en-US" dirty="0" smtClean="0"/>
              <a:t>//ADMUX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Start Conversion        </a:t>
            </a:r>
            <a:r>
              <a:rPr lang="en-US" dirty="0" smtClean="0"/>
              <a:t>//</a:t>
            </a:r>
            <a:r>
              <a:rPr lang="en-US" dirty="0"/>
              <a:t>ADCSRA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Read Data              </a:t>
            </a:r>
            <a:r>
              <a:rPr lang="en-US" dirty="0" smtClean="0"/>
              <a:t>// ADCL, ADCH or ADCW</a:t>
            </a:r>
          </a:p>
          <a:p>
            <a:r>
              <a:rPr lang="en-US" dirty="0">
                <a:solidFill>
                  <a:srgbClr val="7030A0"/>
                </a:solidFill>
              </a:rPr>
              <a:t>}</a:t>
            </a:r>
            <a:endParaRPr lang="en-US" dirty="0" smtClean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2" descr="ADM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17" y="1447800"/>
            <a:ext cx="5208386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DCSRA Regi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339" y="2590800"/>
            <a:ext cx="5593783" cy="10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955" y="3689665"/>
            <a:ext cx="2610708" cy="2266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1930" y="3680124"/>
            <a:ext cx="1524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20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47" y="1447800"/>
            <a:ext cx="6942786" cy="44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34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625099" y="3244334"/>
            <a:ext cx="7356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ADC Tutorial:</a:t>
            </a:r>
          </a:p>
          <a:p>
            <a:r>
              <a:rPr lang="en-US" dirty="0">
                <a:hlinkClick r:id="rId3"/>
              </a:rPr>
              <a:t>http://maxembedded.com/2011/06/the-adc-of-the-avr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http://extremeelectronics.co.in/avr-tutorials/using-adc-of-avr-microcontroller/</a:t>
            </a:r>
          </a:p>
        </p:txBody>
      </p:sp>
    </p:spTree>
    <p:extLst>
      <p:ext uri="{BB962C8B-B14F-4D97-AF65-F5344CB8AC3E}">
        <p14:creationId xmlns:p14="http://schemas.microsoft.com/office/powerpoint/2010/main" val="3542166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09800" y="1634475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What is a Signal?</a:t>
            </a:r>
            <a:endParaRPr lang="en-US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2318198" y="2190482"/>
            <a:ext cx="7109138" cy="3477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Char char="•"/>
            </a:pPr>
            <a:r>
              <a:rPr lang="en-GB" sz="1200" kern="0" dirty="0" smtClean="0"/>
              <a:t>A signal is a pattern of variation of some form</a:t>
            </a:r>
          </a:p>
          <a:p>
            <a:pPr>
              <a:buFontTx/>
              <a:buChar char="•"/>
            </a:pPr>
            <a:r>
              <a:rPr lang="en-GB" sz="1200" kern="0" dirty="0" smtClean="0"/>
              <a:t>Signals are variables that carry information</a:t>
            </a:r>
          </a:p>
          <a:p>
            <a:endParaRPr lang="en-GB" sz="1200" kern="0" dirty="0" smtClean="0"/>
          </a:p>
          <a:p>
            <a:r>
              <a:rPr lang="en-GB" sz="1200" kern="0" dirty="0" smtClean="0"/>
              <a:t>Examples of signal include:</a:t>
            </a:r>
          </a:p>
          <a:p>
            <a:r>
              <a:rPr lang="en-GB" sz="1200" kern="0" dirty="0" smtClean="0"/>
              <a:t>Electrical signals</a:t>
            </a:r>
          </a:p>
          <a:p>
            <a:pPr lvl="1">
              <a:buFontTx/>
              <a:buChar char="–"/>
            </a:pPr>
            <a:r>
              <a:rPr lang="en-GB" sz="1200" kern="0" dirty="0" smtClean="0"/>
              <a:t>Voltages and currents in a circuit</a:t>
            </a:r>
          </a:p>
          <a:p>
            <a:r>
              <a:rPr lang="en-GB" sz="1200" kern="0" dirty="0" smtClean="0"/>
              <a:t>Acoustic signals</a:t>
            </a:r>
          </a:p>
          <a:p>
            <a:pPr lvl="1">
              <a:buFontTx/>
              <a:buChar char="–"/>
            </a:pPr>
            <a:r>
              <a:rPr lang="en-GB" sz="1200" kern="0" dirty="0" smtClean="0"/>
              <a:t>Acoustic pressure (sound) over time</a:t>
            </a:r>
            <a:endParaRPr lang="en-GB" sz="1200" b="1" kern="0" dirty="0" smtClean="0"/>
          </a:p>
          <a:p>
            <a:r>
              <a:rPr lang="en-GB" sz="1200" kern="0" dirty="0" smtClean="0"/>
              <a:t>Mechanical signals</a:t>
            </a:r>
          </a:p>
          <a:p>
            <a:pPr lvl="1">
              <a:buFontTx/>
              <a:buChar char="–"/>
            </a:pPr>
            <a:r>
              <a:rPr lang="en-GB" sz="1200" kern="0" dirty="0" smtClean="0"/>
              <a:t>Velocity of a car over time</a:t>
            </a:r>
          </a:p>
          <a:p>
            <a:r>
              <a:rPr lang="en-GB" sz="1200" kern="0" dirty="0" smtClean="0"/>
              <a:t>Video signals</a:t>
            </a:r>
          </a:p>
          <a:p>
            <a:pPr lvl="1">
              <a:buFontTx/>
              <a:buChar char="–"/>
            </a:pPr>
            <a:r>
              <a:rPr lang="en-GB" sz="1200" kern="0" dirty="0" smtClean="0"/>
              <a:t>Intensity level of a pixel (camera, video) over time</a:t>
            </a:r>
            <a:endParaRPr lang="en-GB" sz="1200" kern="0" dirty="0"/>
          </a:p>
        </p:txBody>
      </p:sp>
    </p:spTree>
    <p:extLst>
      <p:ext uri="{BB962C8B-B14F-4D97-AF65-F5344CB8AC3E}">
        <p14:creationId xmlns:p14="http://schemas.microsoft.com/office/powerpoint/2010/main" val="2606030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09" y="3916854"/>
            <a:ext cx="7954891" cy="14021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588" y="1447800"/>
            <a:ext cx="5787953" cy="22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92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538" y="1909091"/>
            <a:ext cx="5589431" cy="34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48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49" y="2393257"/>
            <a:ext cx="5753100" cy="2200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984" y="2250483"/>
            <a:ext cx="4719705" cy="27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46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84" y="2653048"/>
            <a:ext cx="2228045" cy="3098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638702"/>
            <a:ext cx="7326795" cy="7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9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781" y="1596030"/>
            <a:ext cx="7048634" cy="43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01" y="1447800"/>
            <a:ext cx="9040969" cy="44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4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80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80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80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80" charset="0"/>
            <a:ea typeface="MS Gothic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507</Words>
  <Application>Microsoft Office PowerPoint</Application>
  <PresentationFormat>Widescreen</PresentationFormat>
  <Paragraphs>177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Unicode MS</vt:lpstr>
      <vt:lpstr>MS Gothic</vt:lpstr>
      <vt:lpstr>Arial</vt:lpstr>
      <vt:lpstr>Calibri</vt:lpstr>
      <vt:lpstr>Calibri Light</vt:lpstr>
      <vt:lpstr>Open Sans</vt:lpstr>
      <vt:lpstr>Times New Roman</vt:lpstr>
      <vt:lpstr>Office Theme</vt:lpstr>
      <vt:lpstr>Blank Presentation</vt:lpstr>
      <vt:lpstr>IoT Army of 300</vt:lpstr>
      <vt:lpstr>ADC</vt:lpstr>
      <vt:lpstr>ADC</vt:lpstr>
      <vt:lpstr>ADC</vt:lpstr>
      <vt:lpstr>ADC</vt:lpstr>
      <vt:lpstr>ADC</vt:lpstr>
      <vt:lpstr>ADC</vt:lpstr>
      <vt:lpstr>PowerPoint Presentation</vt:lpstr>
      <vt:lpstr>ADC</vt:lpstr>
      <vt:lpstr>ADC</vt:lpstr>
      <vt:lpstr>ADC</vt:lpstr>
      <vt:lpstr>ADC</vt:lpstr>
      <vt:lpstr>ADC</vt:lpstr>
      <vt:lpstr>ADC</vt:lpstr>
      <vt:lpstr>ADC</vt:lpstr>
      <vt:lpstr>ADC</vt:lpstr>
      <vt:lpstr>ADC</vt:lpstr>
      <vt:lpstr>ADC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Army of 300</dc:title>
  <dc:creator>Windows User</dc:creator>
  <cp:lastModifiedBy>Windows User</cp:lastModifiedBy>
  <cp:revision>86</cp:revision>
  <dcterms:created xsi:type="dcterms:W3CDTF">2017-10-16T05:10:32Z</dcterms:created>
  <dcterms:modified xsi:type="dcterms:W3CDTF">2017-12-10T08:31:22Z</dcterms:modified>
</cp:coreProperties>
</file>