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7" r:id="rId3"/>
    <p:sldId id="287" r:id="rId4"/>
    <p:sldId id="292" r:id="rId5"/>
    <p:sldId id="288" r:id="rId6"/>
    <p:sldId id="289" r:id="rId7"/>
    <p:sldId id="290" r:id="rId8"/>
    <p:sldId id="293" r:id="rId9"/>
    <p:sldId id="294" r:id="rId10"/>
    <p:sldId id="295" r:id="rId11"/>
    <p:sldId id="302" r:id="rId12"/>
    <p:sldId id="291" r:id="rId13"/>
    <p:sldId id="296" r:id="rId14"/>
    <p:sldId id="297"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DC37E-A7B2-4ED0-A4A7-E878E58137EC}" type="datetimeFigureOut">
              <a:rPr lang="en-US" smtClean="0"/>
              <a:t>12/14/2017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97905-F625-49C8-A592-01E793EB24A2}" type="slidenum">
              <a:rPr lang="en-US" smtClean="0"/>
              <a:t>‹#›</a:t>
            </a:fld>
            <a:endParaRPr lang="en-US"/>
          </a:p>
        </p:txBody>
      </p:sp>
    </p:spTree>
    <p:extLst>
      <p:ext uri="{BB962C8B-B14F-4D97-AF65-F5344CB8AC3E}">
        <p14:creationId xmlns:p14="http://schemas.microsoft.com/office/powerpoint/2010/main" val="65704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032548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518726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70824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5142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42225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07317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869592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85333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30696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844564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995037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287186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004366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108228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90800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06370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38125054-E4F6-4DEC-A2E9-50A5B30B399C}" type="slidenum">
              <a:rPr lang="en-US"/>
              <a:pPr>
                <a:defRPr/>
              </a:pPr>
              <a:t>‹#›</a:t>
            </a:fld>
            <a:endParaRPr lang="en-US"/>
          </a:p>
        </p:txBody>
      </p:sp>
    </p:spTree>
    <p:extLst>
      <p:ext uri="{BB962C8B-B14F-4D97-AF65-F5344CB8AC3E}">
        <p14:creationId xmlns:p14="http://schemas.microsoft.com/office/powerpoint/2010/main" val="155759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926A1C49-00BB-49C8-8F2C-862C545BB325}" type="slidenum">
              <a:rPr lang="en-US"/>
              <a:pPr>
                <a:defRPr/>
              </a:pPr>
              <a:t>‹#›</a:t>
            </a:fld>
            <a:endParaRPr lang="en-US"/>
          </a:p>
        </p:txBody>
      </p:sp>
    </p:spTree>
    <p:extLst>
      <p:ext uri="{BB962C8B-B14F-4D97-AF65-F5344CB8AC3E}">
        <p14:creationId xmlns:p14="http://schemas.microsoft.com/office/powerpoint/2010/main" val="3355862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D3B90F8B-FECE-49A2-9B37-0059B1DF31BF}" type="slidenum">
              <a:rPr lang="en-US"/>
              <a:pPr>
                <a:defRPr/>
              </a:pPr>
              <a:t>‹#›</a:t>
            </a:fld>
            <a:endParaRPr lang="en-US"/>
          </a:p>
        </p:txBody>
      </p:sp>
    </p:spTree>
    <p:extLst>
      <p:ext uri="{BB962C8B-B14F-4D97-AF65-F5344CB8AC3E}">
        <p14:creationId xmlns:p14="http://schemas.microsoft.com/office/powerpoint/2010/main" val="2581535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380567"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3367" y="1604963"/>
            <a:ext cx="5380567"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6" name="Rectangle 5"/>
          <p:cNvSpPr>
            <a:spLocks noGrp="1" noChangeArrowheads="1"/>
          </p:cNvSpPr>
          <p:nvPr>
            <p:ph type="sldNum" idx="11"/>
          </p:nvPr>
        </p:nvSpPr>
        <p:spPr>
          <a:ln/>
        </p:spPr>
        <p:txBody>
          <a:bodyPr/>
          <a:lstStyle>
            <a:lvl1pPr>
              <a:defRPr/>
            </a:lvl1pPr>
          </a:lstStyle>
          <a:p>
            <a:pPr>
              <a:defRPr/>
            </a:pPr>
            <a:fld id="{C80B0304-3CAD-42D4-8B63-25A6CF228E29}" type="slidenum">
              <a:rPr lang="en-US"/>
              <a:pPr>
                <a:defRPr/>
              </a:pPr>
              <a:t>‹#›</a:t>
            </a:fld>
            <a:endParaRPr lang="en-US"/>
          </a:p>
        </p:txBody>
      </p:sp>
    </p:spTree>
    <p:extLst>
      <p:ext uri="{BB962C8B-B14F-4D97-AF65-F5344CB8AC3E}">
        <p14:creationId xmlns:p14="http://schemas.microsoft.com/office/powerpoint/2010/main" val="3257187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8" name="Rectangle 5"/>
          <p:cNvSpPr>
            <a:spLocks noGrp="1" noChangeArrowheads="1"/>
          </p:cNvSpPr>
          <p:nvPr>
            <p:ph type="sldNum" idx="11"/>
          </p:nvPr>
        </p:nvSpPr>
        <p:spPr>
          <a:ln/>
        </p:spPr>
        <p:txBody>
          <a:bodyPr/>
          <a:lstStyle>
            <a:lvl1pPr>
              <a:defRPr/>
            </a:lvl1pPr>
          </a:lstStyle>
          <a:p>
            <a:pPr>
              <a:defRPr/>
            </a:pPr>
            <a:fld id="{C52509D2-DEA9-45C9-A62A-EC4C31E8480D}" type="slidenum">
              <a:rPr lang="en-US"/>
              <a:pPr>
                <a:defRPr/>
              </a:pPr>
              <a:t>‹#›</a:t>
            </a:fld>
            <a:endParaRPr lang="en-US"/>
          </a:p>
        </p:txBody>
      </p:sp>
    </p:spTree>
    <p:extLst>
      <p:ext uri="{BB962C8B-B14F-4D97-AF65-F5344CB8AC3E}">
        <p14:creationId xmlns:p14="http://schemas.microsoft.com/office/powerpoint/2010/main" val="75552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4" name="Rectangle 5"/>
          <p:cNvSpPr>
            <a:spLocks noGrp="1" noChangeArrowheads="1"/>
          </p:cNvSpPr>
          <p:nvPr>
            <p:ph type="sldNum" idx="11"/>
          </p:nvPr>
        </p:nvSpPr>
        <p:spPr>
          <a:ln/>
        </p:spPr>
        <p:txBody>
          <a:bodyPr/>
          <a:lstStyle>
            <a:lvl1pPr>
              <a:defRPr/>
            </a:lvl1pPr>
          </a:lstStyle>
          <a:p>
            <a:pPr>
              <a:defRPr/>
            </a:pPr>
            <a:fld id="{ABAF7FC2-A7CB-4B73-AF3A-60447EDD132F}" type="slidenum">
              <a:rPr lang="en-US"/>
              <a:pPr>
                <a:defRPr/>
              </a:pPr>
              <a:t>‹#›</a:t>
            </a:fld>
            <a:endParaRPr lang="en-US"/>
          </a:p>
        </p:txBody>
      </p:sp>
    </p:spTree>
    <p:extLst>
      <p:ext uri="{BB962C8B-B14F-4D97-AF65-F5344CB8AC3E}">
        <p14:creationId xmlns:p14="http://schemas.microsoft.com/office/powerpoint/2010/main" val="2459771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3" name="Rectangle 5"/>
          <p:cNvSpPr>
            <a:spLocks noGrp="1" noChangeArrowheads="1"/>
          </p:cNvSpPr>
          <p:nvPr>
            <p:ph type="sldNum" idx="11"/>
          </p:nvPr>
        </p:nvSpPr>
        <p:spPr>
          <a:ln/>
        </p:spPr>
        <p:txBody>
          <a:bodyPr/>
          <a:lstStyle>
            <a:lvl1pPr>
              <a:defRPr/>
            </a:lvl1pPr>
          </a:lstStyle>
          <a:p>
            <a:pPr>
              <a:defRPr/>
            </a:pPr>
            <a:fld id="{5125775C-CD98-4D8D-880F-2942D149F94D}" type="slidenum">
              <a:rPr lang="en-US"/>
              <a:pPr>
                <a:defRPr/>
              </a:pPr>
              <a:t>‹#›</a:t>
            </a:fld>
            <a:endParaRPr lang="en-US"/>
          </a:p>
        </p:txBody>
      </p:sp>
    </p:spTree>
    <p:extLst>
      <p:ext uri="{BB962C8B-B14F-4D97-AF65-F5344CB8AC3E}">
        <p14:creationId xmlns:p14="http://schemas.microsoft.com/office/powerpoint/2010/main" val="1505521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6" name="Rectangle 5"/>
          <p:cNvSpPr>
            <a:spLocks noGrp="1" noChangeArrowheads="1"/>
          </p:cNvSpPr>
          <p:nvPr>
            <p:ph type="sldNum" idx="11"/>
          </p:nvPr>
        </p:nvSpPr>
        <p:spPr>
          <a:ln/>
        </p:spPr>
        <p:txBody>
          <a:bodyPr/>
          <a:lstStyle>
            <a:lvl1pPr>
              <a:defRPr/>
            </a:lvl1pPr>
          </a:lstStyle>
          <a:p>
            <a:pPr>
              <a:defRPr/>
            </a:pPr>
            <a:fld id="{5B52CC49-8C13-4C34-81AA-B666898FE619}" type="slidenum">
              <a:rPr lang="en-US"/>
              <a:pPr>
                <a:defRPr/>
              </a:pPr>
              <a:t>‹#›</a:t>
            </a:fld>
            <a:endParaRPr lang="en-US"/>
          </a:p>
        </p:txBody>
      </p:sp>
    </p:spTree>
    <p:extLst>
      <p:ext uri="{BB962C8B-B14F-4D97-AF65-F5344CB8AC3E}">
        <p14:creationId xmlns:p14="http://schemas.microsoft.com/office/powerpoint/2010/main" val="142482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62724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6" name="Rectangle 5"/>
          <p:cNvSpPr>
            <a:spLocks noGrp="1" noChangeArrowheads="1"/>
          </p:cNvSpPr>
          <p:nvPr>
            <p:ph type="sldNum" idx="11"/>
          </p:nvPr>
        </p:nvSpPr>
        <p:spPr>
          <a:ln/>
        </p:spPr>
        <p:txBody>
          <a:bodyPr/>
          <a:lstStyle>
            <a:lvl1pPr>
              <a:defRPr/>
            </a:lvl1pPr>
          </a:lstStyle>
          <a:p>
            <a:pPr>
              <a:defRPr/>
            </a:pPr>
            <a:fld id="{B5BF357B-944E-499B-81A4-B7F569A8C304}" type="slidenum">
              <a:rPr lang="en-US"/>
              <a:pPr>
                <a:defRPr/>
              </a:pPr>
              <a:t>‹#›</a:t>
            </a:fld>
            <a:endParaRPr lang="en-US"/>
          </a:p>
        </p:txBody>
      </p:sp>
    </p:spTree>
    <p:extLst>
      <p:ext uri="{BB962C8B-B14F-4D97-AF65-F5344CB8AC3E}">
        <p14:creationId xmlns:p14="http://schemas.microsoft.com/office/powerpoint/2010/main" val="870272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EB0233D9-4D3E-4266-89EA-1A6B4D2395C4}" type="slidenum">
              <a:rPr lang="en-US"/>
              <a:pPr>
                <a:defRPr/>
              </a:pPr>
              <a:t>‹#›</a:t>
            </a:fld>
            <a:endParaRPr lang="en-US"/>
          </a:p>
        </p:txBody>
      </p:sp>
    </p:spTree>
    <p:extLst>
      <p:ext uri="{BB962C8B-B14F-4D97-AF65-F5344CB8AC3E}">
        <p14:creationId xmlns:p14="http://schemas.microsoft.com/office/powerpoint/2010/main" val="1594346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20663"/>
            <a:ext cx="2741083"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0663"/>
            <a:ext cx="8020051"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A65B8E42-5C23-444D-A891-D38AAB5C1E22}" type="slidenum">
              <a:rPr lang="en-US"/>
              <a:pPr>
                <a:defRPr/>
              </a:pPr>
              <a:t>‹#›</a:t>
            </a:fld>
            <a:endParaRPr lang="en-US"/>
          </a:p>
        </p:txBody>
      </p:sp>
    </p:spTree>
    <p:extLst>
      <p:ext uri="{BB962C8B-B14F-4D97-AF65-F5344CB8AC3E}">
        <p14:creationId xmlns:p14="http://schemas.microsoft.com/office/powerpoint/2010/main" val="264206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1F8AC-682C-406B-8C40-93F6F0111A82}"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90881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21F8AC-682C-406B-8C40-93F6F0111A82}"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5374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21F8AC-682C-406B-8C40-93F6F0111A82}"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68287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21F8AC-682C-406B-8C40-93F6F0111A82}"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36989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1F8AC-682C-406B-8C40-93F6F0111A82}"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95909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1F8AC-682C-406B-8C40-93F6F0111A82}"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124438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1F8AC-682C-406B-8C40-93F6F0111A82}"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03305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1F8AC-682C-406B-8C40-93F6F0111A82}" type="datetimeFigureOut">
              <a:rPr lang="en-US" smtClean="0"/>
              <a:t>12/14/2017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B0683-1B82-458E-834A-81BED27A2A8E}" type="slidenum">
              <a:rPr lang="en-US" smtClean="0"/>
              <a:t>‹#›</a:t>
            </a:fld>
            <a:endParaRPr lang="en-US"/>
          </a:p>
        </p:txBody>
      </p:sp>
    </p:spTree>
    <p:extLst>
      <p:ext uri="{BB962C8B-B14F-4D97-AF65-F5344CB8AC3E}">
        <p14:creationId xmlns:p14="http://schemas.microsoft.com/office/powerpoint/2010/main" val="118585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6096000"/>
            <a:ext cx="12192000" cy="762000"/>
          </a:xfrm>
          <a:prstGeom prst="rect">
            <a:avLst/>
          </a:prstGeom>
          <a:solidFill>
            <a:srgbClr val="CDDFFF"/>
          </a:solidFill>
          <a:ln w="9360">
            <a:solidFill>
              <a:srgbClr val="CDD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27" name="Rectangle 2"/>
          <p:cNvSpPr>
            <a:spLocks noChangeArrowheads="1"/>
          </p:cNvSpPr>
          <p:nvPr/>
        </p:nvSpPr>
        <p:spPr bwMode="auto">
          <a:xfrm>
            <a:off x="0" y="304800"/>
            <a:ext cx="12192000" cy="1066800"/>
          </a:xfrm>
          <a:prstGeom prst="rect">
            <a:avLst/>
          </a:prstGeom>
          <a:solidFill>
            <a:srgbClr val="CDDFFF"/>
          </a:solidFill>
          <a:ln w="9360">
            <a:solidFill>
              <a:srgbClr val="CDD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28" name="Rectangle 3"/>
          <p:cNvSpPr>
            <a:spLocks noGrp="1" noChangeArrowheads="1"/>
          </p:cNvSpPr>
          <p:nvPr>
            <p:ph type="title"/>
          </p:nvPr>
        </p:nvSpPr>
        <p:spPr bwMode="auto">
          <a:xfrm>
            <a:off x="914400" y="220664"/>
            <a:ext cx="1035473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Master title style</a:t>
            </a:r>
          </a:p>
        </p:txBody>
      </p:sp>
      <p:sp>
        <p:nvSpPr>
          <p:cNvPr id="2" name="Rectangle 4"/>
          <p:cNvSpPr>
            <a:spLocks noGrp="1" noChangeArrowheads="1"/>
          </p:cNvSpPr>
          <p:nvPr>
            <p:ph type="ftr"/>
          </p:nvPr>
        </p:nvSpPr>
        <p:spPr bwMode="auto">
          <a:xfrm>
            <a:off x="4165600" y="6248400"/>
            <a:ext cx="385233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smtClean="0">
                <a:solidFill>
                  <a:srgbClr val="000000"/>
                </a:solidFill>
                <a:latin typeface="+mj-lt"/>
                <a:cs typeface="Arial Unicode MS" charset="0"/>
              </a:defRPr>
            </a:lvl1pPr>
          </a:lstStyle>
          <a:p>
            <a:pPr defTabSz="457200" eaLnBrk="0" fontAlgn="base" hangingPunct="0">
              <a:spcBef>
                <a:spcPct val="0"/>
              </a:spcBef>
              <a:spcAft>
                <a:spcPct val="0"/>
              </a:spcAft>
              <a:buClr>
                <a:srgbClr val="000000"/>
              </a:buClr>
              <a:buSzPct val="100000"/>
              <a:defRPr/>
            </a:pPr>
            <a:r>
              <a:rPr lang="en-US"/>
              <a:t>Slides created by: </a:t>
            </a:r>
          </a:p>
          <a:p>
            <a:pPr defTabSz="457200" eaLnBrk="0" fontAlgn="base" hangingPunct="0">
              <a:spcBef>
                <a:spcPct val="0"/>
              </a:spcBef>
              <a:spcAft>
                <a:spcPct val="0"/>
              </a:spcAft>
              <a:buClr>
                <a:srgbClr val="000000"/>
              </a:buClr>
              <a:buSzPct val="100000"/>
              <a:defRPr/>
            </a:pPr>
            <a:r>
              <a:rPr lang="en-US"/>
              <a:t>Professor Ian G. Harris</a:t>
            </a:r>
          </a:p>
        </p:txBody>
      </p:sp>
      <p:sp>
        <p:nvSpPr>
          <p:cNvPr id="1029" name="Rectangle 5"/>
          <p:cNvSpPr>
            <a:spLocks noGrp="1" noChangeArrowheads="1"/>
          </p:cNvSpPr>
          <p:nvPr>
            <p:ph type="sldNum"/>
          </p:nvPr>
        </p:nvSpPr>
        <p:spPr bwMode="auto">
          <a:xfrm>
            <a:off x="8737600" y="6248400"/>
            <a:ext cx="253153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cs typeface="Arial Unicode MS" charset="0"/>
              </a:defRPr>
            </a:lvl1pPr>
          </a:lstStyle>
          <a:p>
            <a:pPr defTabSz="457200" eaLnBrk="0" fontAlgn="base" hangingPunct="0">
              <a:spcBef>
                <a:spcPct val="0"/>
              </a:spcBef>
              <a:spcAft>
                <a:spcPct val="0"/>
              </a:spcAft>
              <a:buClr>
                <a:srgbClr val="000000"/>
              </a:buClr>
              <a:buSzPct val="100000"/>
              <a:defRPr/>
            </a:pPr>
            <a:fld id="{93C94D23-F594-47CA-9B30-059F39BA00A4}" type="slidenum">
              <a:rPr lang="en-US"/>
              <a:pPr defTabSz="457200" eaLnBrk="0" fontAlgn="base" hangingPunct="0">
                <a:spcBef>
                  <a:spcPct val="0"/>
                </a:spcBef>
                <a:spcAft>
                  <a:spcPct val="0"/>
                </a:spcAft>
                <a:buClr>
                  <a:srgbClr val="000000"/>
                </a:buClr>
                <a:buSzPct val="100000"/>
                <a:defRPr/>
              </a:pPr>
              <a:t>‹#›</a:t>
            </a:fld>
            <a:endParaRPr lang="en-US"/>
          </a:p>
        </p:txBody>
      </p:sp>
      <p:sp>
        <p:nvSpPr>
          <p:cNvPr id="1031" name="Line 6"/>
          <p:cNvSpPr>
            <a:spLocks noChangeShapeType="1"/>
          </p:cNvSpPr>
          <p:nvPr/>
        </p:nvSpPr>
        <p:spPr bwMode="auto">
          <a:xfrm>
            <a:off x="0" y="304800"/>
            <a:ext cx="12192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32" name="Line 7"/>
          <p:cNvSpPr>
            <a:spLocks noChangeShapeType="1"/>
          </p:cNvSpPr>
          <p:nvPr/>
        </p:nvSpPr>
        <p:spPr bwMode="auto">
          <a:xfrm>
            <a:off x="0" y="1371600"/>
            <a:ext cx="12192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33" name="Line 8"/>
          <p:cNvSpPr>
            <a:spLocks noChangeShapeType="1"/>
          </p:cNvSpPr>
          <p:nvPr/>
        </p:nvSpPr>
        <p:spPr bwMode="auto">
          <a:xfrm>
            <a:off x="0" y="6096000"/>
            <a:ext cx="12192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34" name="Rectangle 9"/>
          <p:cNvSpPr>
            <a:spLocks noGrp="1" noChangeArrowheads="1"/>
          </p:cNvSpPr>
          <p:nvPr>
            <p:ph type="body" idx="1"/>
          </p:nvPr>
        </p:nvSpPr>
        <p:spPr bwMode="auto">
          <a:xfrm>
            <a:off x="609600" y="1604963"/>
            <a:ext cx="10964333"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extLst>
      <p:ext uri="{BB962C8B-B14F-4D97-AF65-F5344CB8AC3E}">
        <p14:creationId xmlns:p14="http://schemas.microsoft.com/office/powerpoint/2010/main" val="1426047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2pPr>
      <a:lvl3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3pPr>
      <a:lvl4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4pPr>
      <a:lvl5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5pPr>
      <a:lvl6pPr marL="25146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6pPr>
      <a:lvl7pPr marL="29718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7pPr>
      <a:lvl8pPr marL="34290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8pPr>
      <a:lvl9pPr marL="38862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80"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80" charset="0"/>
        <a:defRPr sz="28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80" charset="0"/>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5pPr>
      <a:lvl6pPr marL="25146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6pPr>
      <a:lvl7pPr marL="29718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7pPr>
      <a:lvl8pPr marL="34290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8pPr>
      <a:lvl9pPr marL="38862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www.engineersgarage.com/microcontroller"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IoT</a:t>
            </a:r>
            <a:r>
              <a:rPr lang="en-US" b="1" dirty="0" smtClean="0">
                <a:latin typeface="Times New Roman" panose="02020603050405020304" pitchFamily="18" charset="0"/>
                <a:cs typeface="Times New Roman" panose="02020603050405020304" pitchFamily="18" charset="0"/>
              </a:rPr>
              <a:t> Army of 300</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611118" cy="4523660"/>
          </a:xfrm>
        </p:spPr>
        <p:txBody>
          <a:bodyPr>
            <a:normAutofit/>
          </a:bodyPr>
          <a:lstStyle/>
          <a:p>
            <a:pPr marL="0" indent="0" algn="ctr">
              <a:buNone/>
            </a:pPr>
            <a:r>
              <a:rPr lang="en-US" sz="2600" b="1" dirty="0" smtClean="0">
                <a:latin typeface="Times New Roman" panose="02020603050405020304" pitchFamily="18" charset="0"/>
                <a:cs typeface="Times New Roman" panose="02020603050405020304" pitchFamily="18" charset="0"/>
              </a:rPr>
              <a:t>Resource Development to enable Our Brightest Minds in Technology</a:t>
            </a:r>
            <a:endParaRPr lang="en-US" sz="2600" b="1" dirty="0">
              <a:latin typeface="Times New Roman" panose="02020603050405020304" pitchFamily="18" charset="0"/>
              <a:cs typeface="Times New Roman" panose="02020603050405020304" pitchFamily="18" charset="0"/>
            </a:endParaRPr>
          </a:p>
          <a:p>
            <a:pPr marL="0" indent="0" algn="ctr">
              <a:buNone/>
            </a:pP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r>
              <a:rPr lang="en-US" sz="2000" dirty="0" err="1" smtClean="0">
                <a:latin typeface="Times New Roman" panose="02020603050405020304" pitchFamily="18" charset="0"/>
                <a:cs typeface="Times New Roman" panose="02020603050405020304" pitchFamily="18" charset="0"/>
              </a:rPr>
              <a:t>Abdur</a:t>
            </a:r>
            <a:r>
              <a:rPr lang="en-US" sz="2000" dirty="0" smtClean="0">
                <a:latin typeface="Times New Roman" panose="02020603050405020304" pitchFamily="18" charset="0"/>
                <a:cs typeface="Times New Roman" panose="02020603050405020304" pitchFamily="18" charset="0"/>
              </a:rPr>
              <a:t> Rahman</a:t>
            </a:r>
            <a:endParaRPr lang="en-US" sz="2000" dirty="0">
              <a:latin typeface="Times New Roman" panose="02020603050405020304" pitchFamily="18" charset="0"/>
              <a:cs typeface="Times New Roman" panose="02020603050405020304" pitchFamily="18" charset="0"/>
            </a:endParaRPr>
          </a:p>
          <a:p>
            <a:pPr marL="0" indent="0" algn="ctr">
              <a:buNone/>
            </a:pP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r>
              <a:rPr lang="en-US" b="1" dirty="0" smtClean="0">
                <a:solidFill>
                  <a:srgbClr val="00B050"/>
                </a:solidFill>
                <a:latin typeface="Times New Roman" panose="02020603050405020304" pitchFamily="18" charset="0"/>
                <a:cs typeface="Times New Roman" panose="02020603050405020304" pitchFamily="18" charset="0"/>
              </a:rPr>
              <a:t>Lecture 9</a:t>
            </a:r>
          </a:p>
          <a:p>
            <a:pPr marL="0" indent="0" algn="ctr">
              <a:buNone/>
            </a:pPr>
            <a:r>
              <a:rPr lang="en-US" b="1" dirty="0" smtClean="0">
                <a:solidFill>
                  <a:srgbClr val="00B050"/>
                </a:solidFill>
                <a:latin typeface="Times New Roman" panose="02020603050405020304" pitchFamily="18" charset="0"/>
                <a:cs typeface="Times New Roman" panose="02020603050405020304" pitchFamily="18" charset="0"/>
              </a:rPr>
              <a:t>Interrupt</a:t>
            </a:r>
          </a:p>
          <a:p>
            <a:pPr marL="0" indent="0" algn="ctr">
              <a:buNone/>
            </a:pPr>
            <a:endParaRPr lang="en-US" dirty="0" smtClean="0"/>
          </a:p>
          <a:p>
            <a:pPr marL="0" indent="0" algn="ctr">
              <a:buNone/>
            </a:pPr>
            <a:r>
              <a:rPr lang="en-US" dirty="0" smtClean="0"/>
              <a:t>Dec 13, 2017</a:t>
            </a:r>
          </a:p>
          <a:p>
            <a:pPr marL="0" indent="0" algn="ctr">
              <a:buNone/>
            </a:pPr>
            <a:endParaRPr lang="en-US" dirty="0" smtClean="0"/>
          </a:p>
          <a:p>
            <a:pPr marL="0" indent="0" algn="ctr">
              <a:buNone/>
            </a:pPr>
            <a:endParaRPr lang="en-US" dirty="0" smtClean="0"/>
          </a:p>
        </p:txBody>
      </p:sp>
      <p:pic>
        <p:nvPicPr>
          <p:cNvPr id="4" name="Picture 3"/>
          <p:cNvPicPr>
            <a:picLocks noChangeAspect="1"/>
          </p:cNvPicPr>
          <p:nvPr/>
        </p:nvPicPr>
        <p:blipFill>
          <a:blip r:embed="rId2"/>
          <a:stretch>
            <a:fillRect/>
          </a:stretch>
        </p:blipFill>
        <p:spPr>
          <a:xfrm>
            <a:off x="9484452" y="5421626"/>
            <a:ext cx="1740559" cy="755337"/>
          </a:xfrm>
          <a:prstGeom prst="rect">
            <a:avLst/>
          </a:prstGeom>
        </p:spPr>
      </p:pic>
    </p:spTree>
    <p:extLst>
      <p:ext uri="{BB962C8B-B14F-4D97-AF65-F5344CB8AC3E}">
        <p14:creationId xmlns:p14="http://schemas.microsoft.com/office/powerpoint/2010/main" val="2134839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B050"/>
                </a:solidFill>
                <a:latin typeface="Times New Roman" panose="02020603050405020304" pitchFamily="18" charset="0"/>
                <a:cs typeface="Times New Roman" panose="02020603050405020304" pitchFamily="18" charset="0"/>
              </a:rPr>
              <a:t>Step-2 ( if </a:t>
            </a:r>
            <a:r>
              <a:rPr lang="en-US" dirty="0" smtClean="0">
                <a:solidFill>
                  <a:srgbClr val="00B050"/>
                </a:solidFill>
                <a:latin typeface="Times New Roman" panose="02020603050405020304" pitchFamily="18" charset="0"/>
                <a:cs typeface="Times New Roman" panose="02020603050405020304" pitchFamily="18" charset="0"/>
              </a:rPr>
              <a:t>INT2 </a:t>
            </a:r>
            <a:r>
              <a:rPr lang="en-US" dirty="0">
                <a:solidFill>
                  <a:srgbClr val="00B050"/>
                </a:solidFill>
                <a:latin typeface="Times New Roman" panose="02020603050405020304" pitchFamily="18" charset="0"/>
                <a:cs typeface="Times New Roman" panose="02020603050405020304" pitchFamily="18" charset="0"/>
              </a:rPr>
              <a:t>used )</a:t>
            </a:r>
            <a:endParaRPr lang="en-US" dirty="0" smtClean="0"/>
          </a:p>
        </p:txBody>
      </p:sp>
      <p:sp>
        <p:nvSpPr>
          <p:cNvPr id="6" name="Rectangle 5"/>
          <p:cNvSpPr/>
          <p:nvPr/>
        </p:nvSpPr>
        <p:spPr>
          <a:xfrm>
            <a:off x="575256" y="3052674"/>
            <a:ext cx="5748271" cy="2492990"/>
          </a:xfrm>
          <a:prstGeom prst="rect">
            <a:avLst/>
          </a:prstGeom>
        </p:spPr>
        <p:txBody>
          <a:bodyPr wrap="square">
            <a:spAutoFit/>
          </a:bodyPr>
          <a:lstStyle/>
          <a:p>
            <a:pPr algn="just">
              <a:spcAft>
                <a:spcPts val="0"/>
              </a:spcAft>
            </a:pPr>
            <a:r>
              <a:rPr lang="en-US" sz="1500" b="1" dirty="0"/>
              <a:t>Programming Steps:</a:t>
            </a:r>
            <a:endParaRPr lang="en-US" sz="1500" dirty="0"/>
          </a:p>
          <a:p>
            <a:pPr algn="just">
              <a:spcAft>
                <a:spcPts val="0"/>
              </a:spcAft>
            </a:pPr>
            <a:r>
              <a:rPr lang="en-US" sz="1500" dirty="0" smtClean="0"/>
              <a:t>1</a:t>
            </a:r>
            <a:r>
              <a:rPr lang="en-US" sz="1500" dirty="0"/>
              <a:t>.      </a:t>
            </a:r>
            <a:r>
              <a:rPr lang="en-US" sz="1500" dirty="0" smtClean="0"/>
              <a:t>Enable </a:t>
            </a:r>
            <a:r>
              <a:rPr lang="en-US" sz="1500" dirty="0"/>
              <a:t>Global </a:t>
            </a:r>
            <a:r>
              <a:rPr lang="en-US" sz="1500" dirty="0" smtClean="0"/>
              <a:t>Interrupt: I bit </a:t>
            </a:r>
            <a:r>
              <a:rPr lang="en-US" sz="1500" dirty="0"/>
              <a:t>in SREG register.</a:t>
            </a:r>
          </a:p>
          <a:p>
            <a:pPr algn="just">
              <a:spcAft>
                <a:spcPts val="0"/>
              </a:spcAft>
            </a:pPr>
            <a:r>
              <a:rPr lang="en-US" sz="1500" dirty="0"/>
              <a:t>2.   </a:t>
            </a:r>
            <a:r>
              <a:rPr lang="en-US" sz="1500" dirty="0" smtClean="0"/>
              <a:t>   </a:t>
            </a:r>
            <a:r>
              <a:rPr lang="en-US" sz="1500" b="1" dirty="0" smtClean="0">
                <a:solidFill>
                  <a:srgbClr val="FF0000"/>
                </a:solidFill>
              </a:rPr>
              <a:t>Set Interrupt Sense: MCUCR</a:t>
            </a:r>
            <a:r>
              <a:rPr lang="en-US" sz="1500" b="1" dirty="0">
                <a:solidFill>
                  <a:srgbClr val="FF0000"/>
                </a:solidFill>
              </a:rPr>
              <a:t>, </a:t>
            </a:r>
            <a:r>
              <a:rPr lang="en-US" sz="1500" b="1" dirty="0" smtClean="0">
                <a:solidFill>
                  <a:srgbClr val="FF0000"/>
                </a:solidFill>
              </a:rPr>
              <a:t>MCUCSR</a:t>
            </a:r>
          </a:p>
          <a:p>
            <a:pPr algn="just">
              <a:spcAft>
                <a:spcPts val="0"/>
              </a:spcAft>
            </a:pPr>
            <a:r>
              <a:rPr lang="en-US" sz="1500" dirty="0" smtClean="0"/>
              <a:t>3</a:t>
            </a:r>
            <a:r>
              <a:rPr lang="en-US" sz="1500" dirty="0"/>
              <a:t>.      </a:t>
            </a:r>
            <a:r>
              <a:rPr lang="en-US" sz="1500" dirty="0" smtClean="0"/>
              <a:t>Enable Individual Interrupt: GICR.</a:t>
            </a:r>
            <a:endParaRPr lang="en-US" sz="1500" dirty="0"/>
          </a:p>
          <a:p>
            <a:pPr algn="just">
              <a:spcAft>
                <a:spcPts val="0"/>
              </a:spcAft>
            </a:pPr>
            <a:r>
              <a:rPr lang="en-US" sz="1500" dirty="0"/>
              <a:t>4.   </a:t>
            </a:r>
            <a:r>
              <a:rPr lang="en-US" sz="1500" dirty="0" smtClean="0"/>
              <a:t>Define </a:t>
            </a:r>
            <a:r>
              <a:rPr lang="en-US" sz="1500" dirty="0"/>
              <a:t>the appropriate Interrupt service routine (ISR) for the interrupt</a:t>
            </a:r>
            <a:r>
              <a:rPr lang="en-US" sz="1500" dirty="0" smtClean="0"/>
              <a:t>.</a:t>
            </a:r>
          </a:p>
          <a:p>
            <a:pPr algn="just">
              <a:spcAft>
                <a:spcPts val="0"/>
              </a:spcAft>
            </a:pPr>
            <a:endParaRPr lang="en-US" sz="1500" b="0" i="0" dirty="0">
              <a:solidFill>
                <a:srgbClr val="333333"/>
              </a:solidFill>
              <a:effectLst/>
            </a:endParaRPr>
          </a:p>
          <a:p>
            <a:pPr algn="just">
              <a:spcAft>
                <a:spcPts val="0"/>
              </a:spcAft>
            </a:pPr>
            <a:endParaRPr lang="en-US" sz="1500" dirty="0" smtClean="0">
              <a:solidFill>
                <a:srgbClr val="333333"/>
              </a:solidFill>
            </a:endParaRPr>
          </a:p>
          <a:p>
            <a:pPr algn="just">
              <a:spcAft>
                <a:spcPts val="0"/>
              </a:spcAft>
            </a:pPr>
            <a:r>
              <a:rPr lang="en-US" b="0" i="0" dirty="0" smtClean="0">
                <a:solidFill>
                  <a:srgbClr val="FF0000"/>
                </a:solidFill>
                <a:effectLst/>
              </a:rPr>
              <a:t>Code:</a:t>
            </a:r>
            <a:endParaRPr lang="en-US" b="0" i="0" dirty="0">
              <a:solidFill>
                <a:srgbClr val="FF0000"/>
              </a:solidFill>
              <a:effectLst/>
            </a:endParaRPr>
          </a:p>
          <a:p>
            <a:pPr algn="just">
              <a:spcAft>
                <a:spcPts val="0"/>
              </a:spcAft>
            </a:pPr>
            <a:r>
              <a:rPr lang="en-US" dirty="0" smtClean="0">
                <a:solidFill>
                  <a:srgbClr val="FF0000"/>
                </a:solidFill>
              </a:rPr>
              <a:t>MCUCSR</a:t>
            </a:r>
            <a:r>
              <a:rPr lang="en-US" dirty="0" smtClean="0">
                <a:solidFill>
                  <a:srgbClr val="FF0000"/>
                </a:solidFill>
              </a:rPr>
              <a:t>|=(1&lt;&lt;</a:t>
            </a:r>
            <a:r>
              <a:rPr lang="en-US" dirty="0" smtClean="0">
                <a:solidFill>
                  <a:srgbClr val="FF0000"/>
                </a:solidFill>
              </a:rPr>
              <a:t>ISC2); </a:t>
            </a:r>
            <a:r>
              <a:rPr lang="en-US" dirty="0" smtClean="0">
                <a:solidFill>
                  <a:srgbClr val="FF0000"/>
                </a:solidFill>
              </a:rPr>
              <a:t>// </a:t>
            </a:r>
            <a:r>
              <a:rPr lang="en-US" dirty="0" smtClean="0">
                <a:solidFill>
                  <a:srgbClr val="FF0000"/>
                </a:solidFill>
              </a:rPr>
              <a:t>INT2 </a:t>
            </a:r>
            <a:r>
              <a:rPr lang="en-US" dirty="0" smtClean="0">
                <a:solidFill>
                  <a:srgbClr val="FF0000"/>
                </a:solidFill>
              </a:rPr>
              <a:t>Rising edge </a:t>
            </a:r>
            <a:endParaRPr lang="en-US" b="0" i="0" dirty="0">
              <a:solidFill>
                <a:srgbClr val="FF0000"/>
              </a:solidFill>
              <a:effectLst/>
            </a:endParaRPr>
          </a:p>
        </p:txBody>
      </p:sp>
      <p:pic>
        <p:nvPicPr>
          <p:cNvPr id="3" name="Picture 2"/>
          <p:cNvPicPr>
            <a:picLocks noChangeAspect="1"/>
          </p:cNvPicPr>
          <p:nvPr/>
        </p:nvPicPr>
        <p:blipFill>
          <a:blip r:embed="rId3"/>
          <a:stretch>
            <a:fillRect/>
          </a:stretch>
        </p:blipFill>
        <p:spPr>
          <a:xfrm>
            <a:off x="6787166" y="1609187"/>
            <a:ext cx="5210444" cy="3220390"/>
          </a:xfrm>
          <a:prstGeom prst="rect">
            <a:avLst/>
          </a:prstGeom>
        </p:spPr>
      </p:pic>
    </p:spTree>
    <p:extLst>
      <p:ext uri="{BB962C8B-B14F-4D97-AF65-F5344CB8AC3E}">
        <p14:creationId xmlns:p14="http://schemas.microsoft.com/office/powerpoint/2010/main" val="22221560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Step-3</a:t>
            </a:r>
            <a:endParaRPr lang="en-US" dirty="0" smtClean="0"/>
          </a:p>
        </p:txBody>
      </p:sp>
      <p:pic>
        <p:nvPicPr>
          <p:cNvPr id="3" name="Picture 2"/>
          <p:cNvPicPr>
            <a:picLocks noChangeAspect="1"/>
          </p:cNvPicPr>
          <p:nvPr/>
        </p:nvPicPr>
        <p:blipFill>
          <a:blip r:embed="rId3"/>
          <a:stretch>
            <a:fillRect/>
          </a:stretch>
        </p:blipFill>
        <p:spPr>
          <a:xfrm>
            <a:off x="5628067" y="1787141"/>
            <a:ext cx="6416853" cy="2952284"/>
          </a:xfrm>
          <a:prstGeom prst="rect">
            <a:avLst/>
          </a:prstGeom>
        </p:spPr>
      </p:pic>
      <p:sp>
        <p:nvSpPr>
          <p:cNvPr id="7" name="Rectangle 6"/>
          <p:cNvSpPr/>
          <p:nvPr/>
        </p:nvSpPr>
        <p:spPr>
          <a:xfrm>
            <a:off x="111618" y="2016788"/>
            <a:ext cx="5001296" cy="2492990"/>
          </a:xfrm>
          <a:prstGeom prst="rect">
            <a:avLst/>
          </a:prstGeom>
        </p:spPr>
        <p:txBody>
          <a:bodyPr wrap="square">
            <a:spAutoFit/>
          </a:bodyPr>
          <a:lstStyle/>
          <a:p>
            <a:pPr algn="just">
              <a:spcAft>
                <a:spcPts val="0"/>
              </a:spcAft>
            </a:pPr>
            <a:r>
              <a:rPr lang="en-US" sz="1500" b="1" dirty="0"/>
              <a:t>Programming Steps:</a:t>
            </a:r>
            <a:endParaRPr lang="en-US" sz="1500" dirty="0"/>
          </a:p>
          <a:p>
            <a:pPr algn="just">
              <a:spcAft>
                <a:spcPts val="0"/>
              </a:spcAft>
            </a:pPr>
            <a:r>
              <a:rPr lang="en-US" sz="1500" dirty="0" smtClean="0"/>
              <a:t>1</a:t>
            </a:r>
            <a:r>
              <a:rPr lang="en-US" sz="1500" dirty="0"/>
              <a:t>.      </a:t>
            </a:r>
            <a:r>
              <a:rPr lang="en-US" sz="1500" dirty="0" smtClean="0"/>
              <a:t>Enable </a:t>
            </a:r>
            <a:r>
              <a:rPr lang="en-US" sz="1500" dirty="0"/>
              <a:t>Global </a:t>
            </a:r>
            <a:r>
              <a:rPr lang="en-US" sz="1500" dirty="0" smtClean="0"/>
              <a:t>Interrupt: I bit </a:t>
            </a:r>
            <a:r>
              <a:rPr lang="en-US" sz="1500" dirty="0"/>
              <a:t>in SREG register.</a:t>
            </a:r>
          </a:p>
          <a:p>
            <a:pPr algn="just">
              <a:spcAft>
                <a:spcPts val="0"/>
              </a:spcAft>
            </a:pPr>
            <a:r>
              <a:rPr lang="en-US" sz="1500" dirty="0"/>
              <a:t>2.   </a:t>
            </a:r>
            <a:r>
              <a:rPr lang="en-US" sz="1500" dirty="0" smtClean="0"/>
              <a:t>   Set Interrupt Sense: MCUCR</a:t>
            </a:r>
            <a:r>
              <a:rPr lang="en-US" sz="1500" dirty="0"/>
              <a:t>, </a:t>
            </a:r>
            <a:r>
              <a:rPr lang="en-US" sz="1500" dirty="0" smtClean="0"/>
              <a:t>MCUCSR</a:t>
            </a:r>
          </a:p>
          <a:p>
            <a:pPr algn="just">
              <a:spcAft>
                <a:spcPts val="0"/>
              </a:spcAft>
            </a:pPr>
            <a:r>
              <a:rPr lang="en-US" sz="1500" dirty="0" smtClean="0"/>
              <a:t>3</a:t>
            </a:r>
            <a:r>
              <a:rPr lang="en-US" sz="1500" dirty="0"/>
              <a:t>.     </a:t>
            </a:r>
            <a:r>
              <a:rPr lang="en-US" sz="1500" dirty="0">
                <a:solidFill>
                  <a:srgbClr val="FF0000"/>
                </a:solidFill>
              </a:rPr>
              <a:t> </a:t>
            </a:r>
            <a:r>
              <a:rPr lang="en-US" sz="1500" dirty="0" smtClean="0">
                <a:solidFill>
                  <a:srgbClr val="FF0000"/>
                </a:solidFill>
              </a:rPr>
              <a:t>Enable Individual Interrupt: GICR.</a:t>
            </a:r>
            <a:endParaRPr lang="en-US" sz="1500" dirty="0">
              <a:solidFill>
                <a:srgbClr val="FF0000"/>
              </a:solidFill>
            </a:endParaRPr>
          </a:p>
          <a:p>
            <a:pPr algn="just">
              <a:spcAft>
                <a:spcPts val="0"/>
              </a:spcAft>
            </a:pPr>
            <a:r>
              <a:rPr lang="en-US" sz="1500" dirty="0"/>
              <a:t>4.  </a:t>
            </a:r>
            <a:r>
              <a:rPr lang="en-US" sz="1500" dirty="0" smtClean="0"/>
              <a:t>  </a:t>
            </a:r>
            <a:r>
              <a:rPr lang="en-US" sz="1500" dirty="0"/>
              <a:t> </a:t>
            </a:r>
            <a:r>
              <a:rPr lang="en-US" sz="1500" dirty="0" smtClean="0"/>
              <a:t>Define </a:t>
            </a:r>
            <a:r>
              <a:rPr lang="en-US" sz="1500" dirty="0"/>
              <a:t>the appropriate Interrupt service routine (ISR) for </a:t>
            </a:r>
          </a:p>
          <a:p>
            <a:pPr algn="just">
              <a:spcAft>
                <a:spcPts val="0"/>
              </a:spcAft>
            </a:pPr>
            <a:r>
              <a:rPr lang="en-US" sz="1500" dirty="0" smtClean="0"/>
              <a:t>        the </a:t>
            </a:r>
            <a:r>
              <a:rPr lang="en-US" sz="1500" dirty="0"/>
              <a:t>interrupt</a:t>
            </a:r>
            <a:r>
              <a:rPr lang="en-US" sz="1500" dirty="0" smtClean="0"/>
              <a:t>.</a:t>
            </a:r>
          </a:p>
          <a:p>
            <a:pPr algn="just">
              <a:spcAft>
                <a:spcPts val="0"/>
              </a:spcAft>
            </a:pPr>
            <a:endParaRPr lang="en-US" sz="1500" b="0" i="0" dirty="0">
              <a:solidFill>
                <a:srgbClr val="333333"/>
              </a:solidFill>
              <a:effectLst/>
            </a:endParaRPr>
          </a:p>
          <a:p>
            <a:pPr algn="just">
              <a:spcAft>
                <a:spcPts val="0"/>
              </a:spcAft>
            </a:pPr>
            <a:endParaRPr lang="en-US" sz="1500" dirty="0" smtClean="0">
              <a:solidFill>
                <a:srgbClr val="333333"/>
              </a:solidFill>
            </a:endParaRPr>
          </a:p>
          <a:p>
            <a:pPr algn="just">
              <a:spcAft>
                <a:spcPts val="0"/>
              </a:spcAft>
            </a:pPr>
            <a:r>
              <a:rPr lang="en-US" b="0" i="0" dirty="0" smtClean="0">
                <a:solidFill>
                  <a:srgbClr val="FF0000"/>
                </a:solidFill>
                <a:effectLst/>
              </a:rPr>
              <a:t>Code:</a:t>
            </a:r>
            <a:endParaRPr lang="en-US" b="0" i="0" dirty="0">
              <a:solidFill>
                <a:srgbClr val="FF0000"/>
              </a:solidFill>
              <a:effectLst/>
            </a:endParaRPr>
          </a:p>
          <a:p>
            <a:pPr algn="just"/>
            <a:r>
              <a:rPr lang="en-US" dirty="0" smtClean="0">
                <a:solidFill>
                  <a:srgbClr val="FF0000"/>
                </a:solidFill>
              </a:rPr>
              <a:t>GICR|=(1&lt;&lt;</a:t>
            </a:r>
            <a:r>
              <a:rPr lang="en-US" dirty="0" smtClean="0">
                <a:solidFill>
                  <a:srgbClr val="FF0000"/>
                </a:solidFill>
              </a:rPr>
              <a:t>INT0); </a:t>
            </a:r>
            <a:r>
              <a:rPr lang="en-US" dirty="0" smtClean="0">
                <a:solidFill>
                  <a:srgbClr val="FF0000"/>
                </a:solidFill>
              </a:rPr>
              <a:t>// enable </a:t>
            </a:r>
            <a:r>
              <a:rPr lang="en-US" dirty="0" smtClean="0">
                <a:solidFill>
                  <a:srgbClr val="FF0000"/>
                </a:solidFill>
              </a:rPr>
              <a:t>INT0</a:t>
            </a:r>
            <a:endParaRPr lang="en-US" b="0" i="0" dirty="0">
              <a:solidFill>
                <a:srgbClr val="FF0000"/>
              </a:solidFill>
              <a:effectLst/>
            </a:endParaRPr>
          </a:p>
        </p:txBody>
      </p:sp>
    </p:spTree>
    <p:extLst>
      <p:ext uri="{BB962C8B-B14F-4D97-AF65-F5344CB8AC3E}">
        <p14:creationId xmlns:p14="http://schemas.microsoft.com/office/powerpoint/2010/main" val="15967631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Step-4</a:t>
            </a:r>
            <a:endParaRPr lang="en-US" dirty="0" smtClean="0"/>
          </a:p>
        </p:txBody>
      </p:sp>
      <p:sp>
        <p:nvSpPr>
          <p:cNvPr id="4" name="Rectangle 3"/>
          <p:cNvSpPr/>
          <p:nvPr/>
        </p:nvSpPr>
        <p:spPr>
          <a:xfrm>
            <a:off x="1090469" y="1797846"/>
            <a:ext cx="8040651" cy="3323987"/>
          </a:xfrm>
          <a:prstGeom prst="rect">
            <a:avLst/>
          </a:prstGeom>
        </p:spPr>
        <p:txBody>
          <a:bodyPr wrap="square">
            <a:spAutoFit/>
          </a:bodyPr>
          <a:lstStyle/>
          <a:p>
            <a:pPr algn="just">
              <a:spcAft>
                <a:spcPts val="0"/>
              </a:spcAft>
            </a:pPr>
            <a:r>
              <a:rPr lang="en-US" sz="1500" b="1" dirty="0"/>
              <a:t>Programming Steps:</a:t>
            </a:r>
            <a:endParaRPr lang="en-US" sz="1500" dirty="0"/>
          </a:p>
          <a:p>
            <a:pPr algn="just">
              <a:spcAft>
                <a:spcPts val="0"/>
              </a:spcAft>
            </a:pPr>
            <a:r>
              <a:rPr lang="en-US" sz="1500" dirty="0" smtClean="0"/>
              <a:t>1</a:t>
            </a:r>
            <a:r>
              <a:rPr lang="en-US" sz="1500" dirty="0"/>
              <a:t>.      </a:t>
            </a:r>
            <a:r>
              <a:rPr lang="en-US" sz="1500" dirty="0" smtClean="0"/>
              <a:t>Enable </a:t>
            </a:r>
            <a:r>
              <a:rPr lang="en-US" sz="1500" dirty="0"/>
              <a:t>Global </a:t>
            </a:r>
            <a:r>
              <a:rPr lang="en-US" sz="1500" dirty="0" smtClean="0"/>
              <a:t>Interrupt: I bit </a:t>
            </a:r>
            <a:r>
              <a:rPr lang="en-US" sz="1500" dirty="0"/>
              <a:t>in SREG register.</a:t>
            </a:r>
          </a:p>
          <a:p>
            <a:pPr algn="just">
              <a:spcAft>
                <a:spcPts val="0"/>
              </a:spcAft>
            </a:pPr>
            <a:r>
              <a:rPr lang="en-US" sz="1500" dirty="0"/>
              <a:t>2.   </a:t>
            </a:r>
            <a:r>
              <a:rPr lang="en-US" sz="1500" dirty="0" smtClean="0"/>
              <a:t>   Set Interrupt Sense: MCUCR</a:t>
            </a:r>
            <a:r>
              <a:rPr lang="en-US" sz="1500" dirty="0"/>
              <a:t>, </a:t>
            </a:r>
            <a:r>
              <a:rPr lang="en-US" sz="1500" dirty="0" smtClean="0"/>
              <a:t>MCUCSR</a:t>
            </a:r>
          </a:p>
          <a:p>
            <a:pPr algn="just">
              <a:spcAft>
                <a:spcPts val="0"/>
              </a:spcAft>
            </a:pPr>
            <a:r>
              <a:rPr lang="en-US" sz="1500" dirty="0" smtClean="0"/>
              <a:t>3</a:t>
            </a:r>
            <a:r>
              <a:rPr lang="en-US" sz="1500" dirty="0"/>
              <a:t>.      </a:t>
            </a:r>
            <a:r>
              <a:rPr lang="en-US" sz="1500" dirty="0" smtClean="0"/>
              <a:t>Enable Individual Interrupt: GICR.</a:t>
            </a:r>
            <a:endParaRPr lang="en-US" sz="1500" dirty="0"/>
          </a:p>
          <a:p>
            <a:pPr algn="just">
              <a:spcAft>
                <a:spcPts val="0"/>
              </a:spcAft>
            </a:pPr>
            <a:r>
              <a:rPr lang="en-US" sz="1500" dirty="0"/>
              <a:t>4.  </a:t>
            </a:r>
            <a:r>
              <a:rPr lang="en-US" sz="1500" dirty="0" smtClean="0"/>
              <a:t>  </a:t>
            </a:r>
            <a:r>
              <a:rPr lang="en-US" sz="1500" dirty="0">
                <a:solidFill>
                  <a:srgbClr val="FF0000"/>
                </a:solidFill>
              </a:rPr>
              <a:t> </a:t>
            </a:r>
            <a:r>
              <a:rPr lang="en-US" sz="1500" dirty="0" smtClean="0">
                <a:solidFill>
                  <a:srgbClr val="FF0000"/>
                </a:solidFill>
              </a:rPr>
              <a:t>Define </a:t>
            </a:r>
            <a:r>
              <a:rPr lang="en-US" sz="1500" dirty="0">
                <a:solidFill>
                  <a:srgbClr val="FF0000"/>
                </a:solidFill>
              </a:rPr>
              <a:t>the appropriate Interrupt service routine (ISR) for </a:t>
            </a:r>
          </a:p>
          <a:p>
            <a:pPr algn="just">
              <a:spcAft>
                <a:spcPts val="0"/>
              </a:spcAft>
            </a:pPr>
            <a:r>
              <a:rPr lang="en-US" sz="1500" dirty="0" smtClean="0">
                <a:solidFill>
                  <a:srgbClr val="FF0000"/>
                </a:solidFill>
              </a:rPr>
              <a:t>        the </a:t>
            </a:r>
            <a:r>
              <a:rPr lang="en-US" sz="1500" dirty="0">
                <a:solidFill>
                  <a:srgbClr val="FF0000"/>
                </a:solidFill>
              </a:rPr>
              <a:t>interrupt</a:t>
            </a:r>
            <a:r>
              <a:rPr lang="en-US" sz="1500" dirty="0" smtClean="0"/>
              <a:t>.</a:t>
            </a:r>
          </a:p>
          <a:p>
            <a:pPr algn="just">
              <a:spcAft>
                <a:spcPts val="0"/>
              </a:spcAft>
            </a:pPr>
            <a:endParaRPr lang="en-US" sz="1500" b="0" i="0" dirty="0">
              <a:solidFill>
                <a:srgbClr val="333333"/>
              </a:solidFill>
              <a:effectLst/>
            </a:endParaRPr>
          </a:p>
          <a:p>
            <a:pPr algn="just">
              <a:spcAft>
                <a:spcPts val="0"/>
              </a:spcAft>
            </a:pPr>
            <a:endParaRPr lang="en-US" sz="1500" dirty="0" smtClean="0">
              <a:solidFill>
                <a:srgbClr val="333333"/>
              </a:solidFill>
            </a:endParaRPr>
          </a:p>
          <a:p>
            <a:pPr algn="just">
              <a:spcAft>
                <a:spcPts val="0"/>
              </a:spcAft>
            </a:pPr>
            <a:r>
              <a:rPr lang="en-US" b="0" i="0" dirty="0" smtClean="0">
                <a:solidFill>
                  <a:srgbClr val="FF0000"/>
                </a:solidFill>
                <a:effectLst/>
              </a:rPr>
              <a:t>Code:</a:t>
            </a:r>
            <a:endParaRPr lang="en-US" b="0" i="0" dirty="0">
              <a:solidFill>
                <a:srgbClr val="FF0000"/>
              </a:solidFill>
              <a:effectLst/>
            </a:endParaRPr>
          </a:p>
          <a:p>
            <a:pPr algn="just"/>
            <a:r>
              <a:rPr lang="en-US" dirty="0" smtClean="0">
                <a:solidFill>
                  <a:srgbClr val="FF0000"/>
                </a:solidFill>
              </a:rPr>
              <a:t> </a:t>
            </a:r>
            <a:r>
              <a:rPr lang="en-US" dirty="0" smtClean="0">
                <a:solidFill>
                  <a:srgbClr val="FF0000"/>
                </a:solidFill>
              </a:rPr>
              <a:t>ISR(INT0_vect</a:t>
            </a:r>
            <a:r>
              <a:rPr lang="en-US" dirty="0">
                <a:solidFill>
                  <a:srgbClr val="FF0000"/>
                </a:solidFill>
              </a:rPr>
              <a:t>)</a:t>
            </a:r>
          </a:p>
          <a:p>
            <a:pPr algn="just"/>
            <a:r>
              <a:rPr lang="en-US" dirty="0" smtClean="0">
                <a:solidFill>
                  <a:srgbClr val="FF0000"/>
                </a:solidFill>
              </a:rPr>
              <a:t>  {</a:t>
            </a:r>
          </a:p>
          <a:p>
            <a:pPr algn="just"/>
            <a:r>
              <a:rPr lang="en-US" dirty="0">
                <a:solidFill>
                  <a:srgbClr val="FF0000"/>
                </a:solidFill>
              </a:rPr>
              <a:t> </a:t>
            </a:r>
            <a:r>
              <a:rPr lang="en-US" dirty="0" smtClean="0">
                <a:solidFill>
                  <a:srgbClr val="FF0000"/>
                </a:solidFill>
              </a:rPr>
              <a:t>    //write code here</a:t>
            </a:r>
            <a:endParaRPr lang="en-US" dirty="0">
              <a:solidFill>
                <a:srgbClr val="FF0000"/>
              </a:solidFill>
            </a:endParaRPr>
          </a:p>
          <a:p>
            <a:pPr algn="just"/>
            <a:r>
              <a:rPr lang="en-US" dirty="0" smtClean="0">
                <a:solidFill>
                  <a:srgbClr val="FF0000"/>
                </a:solidFill>
              </a:rPr>
              <a:t>   }</a:t>
            </a:r>
            <a:endParaRPr lang="en-US" b="0" i="0" dirty="0">
              <a:solidFill>
                <a:srgbClr val="FF0000"/>
              </a:solidFill>
              <a:effectLst/>
            </a:endParaRPr>
          </a:p>
        </p:txBody>
      </p:sp>
    </p:spTree>
    <p:extLst>
      <p:ext uri="{BB962C8B-B14F-4D97-AF65-F5344CB8AC3E}">
        <p14:creationId xmlns:p14="http://schemas.microsoft.com/office/powerpoint/2010/main" val="13661879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500" dirty="0" smtClean="0">
                <a:solidFill>
                  <a:srgbClr val="00B050"/>
                </a:solidFill>
                <a:latin typeface="Times New Roman" panose="02020603050405020304" pitchFamily="18" charset="0"/>
                <a:cs typeface="Times New Roman" panose="02020603050405020304" pitchFamily="18" charset="0"/>
              </a:rPr>
              <a:t>Interrupt Configuration: Summary</a:t>
            </a:r>
            <a:endParaRPr lang="en-US" sz="2500" dirty="0" smtClean="0"/>
          </a:p>
        </p:txBody>
      </p:sp>
      <p:pic>
        <p:nvPicPr>
          <p:cNvPr id="2" name="Picture 1"/>
          <p:cNvPicPr>
            <a:picLocks noChangeAspect="1"/>
          </p:cNvPicPr>
          <p:nvPr/>
        </p:nvPicPr>
        <p:blipFill>
          <a:blip r:embed="rId3"/>
          <a:stretch>
            <a:fillRect/>
          </a:stretch>
        </p:blipFill>
        <p:spPr>
          <a:xfrm>
            <a:off x="6903077" y="1447800"/>
            <a:ext cx="5079038" cy="840967"/>
          </a:xfrm>
          <a:prstGeom prst="rect">
            <a:avLst/>
          </a:prstGeom>
        </p:spPr>
      </p:pic>
      <p:pic>
        <p:nvPicPr>
          <p:cNvPr id="7" name="Picture 6"/>
          <p:cNvPicPr>
            <a:picLocks noChangeAspect="1"/>
          </p:cNvPicPr>
          <p:nvPr/>
        </p:nvPicPr>
        <p:blipFill>
          <a:blip r:embed="rId4"/>
          <a:stretch>
            <a:fillRect/>
          </a:stretch>
        </p:blipFill>
        <p:spPr>
          <a:xfrm>
            <a:off x="5565262" y="4315646"/>
            <a:ext cx="6416853" cy="1364021"/>
          </a:xfrm>
          <a:prstGeom prst="rect">
            <a:avLst/>
          </a:prstGeom>
        </p:spPr>
      </p:pic>
      <p:pic>
        <p:nvPicPr>
          <p:cNvPr id="4" name="Picture 3"/>
          <p:cNvPicPr>
            <a:picLocks noChangeAspect="1"/>
          </p:cNvPicPr>
          <p:nvPr/>
        </p:nvPicPr>
        <p:blipFill>
          <a:blip r:embed="rId5"/>
          <a:stretch>
            <a:fillRect/>
          </a:stretch>
        </p:blipFill>
        <p:spPr>
          <a:xfrm>
            <a:off x="5847007" y="2391290"/>
            <a:ext cx="6135107" cy="990600"/>
          </a:xfrm>
          <a:prstGeom prst="rect">
            <a:avLst/>
          </a:prstGeom>
        </p:spPr>
      </p:pic>
      <p:sp>
        <p:nvSpPr>
          <p:cNvPr id="9" name="Rectangle 8"/>
          <p:cNvSpPr/>
          <p:nvPr/>
        </p:nvSpPr>
        <p:spPr>
          <a:xfrm>
            <a:off x="209885" y="1447800"/>
            <a:ext cx="5066630" cy="4616648"/>
          </a:xfrm>
          <a:prstGeom prst="rect">
            <a:avLst/>
          </a:prstGeom>
        </p:spPr>
        <p:txBody>
          <a:bodyPr wrap="square">
            <a:spAutoFit/>
          </a:bodyPr>
          <a:lstStyle/>
          <a:p>
            <a:pPr algn="just">
              <a:spcAft>
                <a:spcPts val="0"/>
              </a:spcAft>
            </a:pPr>
            <a:r>
              <a:rPr lang="en-US" sz="1400" b="1" dirty="0" smtClean="0"/>
              <a:t>Programming:</a:t>
            </a:r>
            <a:endParaRPr lang="en-US" sz="1400" dirty="0"/>
          </a:p>
          <a:p>
            <a:pPr algn="just">
              <a:spcAft>
                <a:spcPts val="0"/>
              </a:spcAft>
            </a:pPr>
            <a:r>
              <a:rPr lang="en-US" sz="1400" dirty="0" smtClean="0">
                <a:solidFill>
                  <a:srgbClr val="333333"/>
                </a:solidFill>
              </a:rPr>
              <a:t>#</a:t>
            </a:r>
            <a:r>
              <a:rPr lang="en-US" sz="1400" dirty="0">
                <a:solidFill>
                  <a:srgbClr val="333333"/>
                </a:solidFill>
              </a:rPr>
              <a:t>include&lt;</a:t>
            </a:r>
            <a:r>
              <a:rPr lang="en-US" sz="1400" dirty="0" err="1">
                <a:solidFill>
                  <a:srgbClr val="333333"/>
                </a:solidFill>
              </a:rPr>
              <a:t>avr</a:t>
            </a:r>
            <a:r>
              <a:rPr lang="en-US" sz="1400" dirty="0">
                <a:solidFill>
                  <a:srgbClr val="333333"/>
                </a:solidFill>
              </a:rPr>
              <a:t>/</a:t>
            </a:r>
            <a:r>
              <a:rPr lang="en-US" sz="1400" dirty="0" err="1">
                <a:solidFill>
                  <a:srgbClr val="333333"/>
                </a:solidFill>
              </a:rPr>
              <a:t>interrupt.h</a:t>
            </a:r>
            <a:r>
              <a:rPr lang="en-US" sz="1400" dirty="0" smtClean="0">
                <a:solidFill>
                  <a:srgbClr val="333333"/>
                </a:solidFill>
              </a:rPr>
              <a:t>&gt;</a:t>
            </a:r>
          </a:p>
          <a:p>
            <a:pPr algn="just">
              <a:spcAft>
                <a:spcPts val="0"/>
              </a:spcAft>
            </a:pPr>
            <a:r>
              <a:rPr lang="en-US" sz="1400" dirty="0" err="1">
                <a:solidFill>
                  <a:srgbClr val="0070C0"/>
                </a:solidFill>
              </a:rPr>
              <a:t>i</a:t>
            </a:r>
            <a:r>
              <a:rPr lang="en-US" sz="1400" dirty="0" err="1" smtClean="0">
                <a:solidFill>
                  <a:srgbClr val="0070C0"/>
                </a:solidFill>
              </a:rPr>
              <a:t>nt</a:t>
            </a:r>
            <a:r>
              <a:rPr lang="en-US" sz="1400" dirty="0" smtClean="0">
                <a:solidFill>
                  <a:srgbClr val="0070C0"/>
                </a:solidFill>
              </a:rPr>
              <a:t> main()</a:t>
            </a:r>
          </a:p>
          <a:p>
            <a:pPr algn="just">
              <a:spcAft>
                <a:spcPts val="0"/>
              </a:spcAft>
            </a:pPr>
            <a:r>
              <a:rPr lang="en-US" sz="1400" dirty="0" smtClean="0">
                <a:solidFill>
                  <a:srgbClr val="0070C0"/>
                </a:solidFill>
              </a:rPr>
              <a:t>{</a:t>
            </a:r>
          </a:p>
          <a:p>
            <a:pPr algn="just">
              <a:spcAft>
                <a:spcPts val="0"/>
              </a:spcAft>
            </a:pPr>
            <a:r>
              <a:rPr lang="en-US" sz="1400" dirty="0" smtClean="0">
                <a:solidFill>
                  <a:srgbClr val="333333"/>
                </a:solidFill>
              </a:rPr>
              <a:t>      </a:t>
            </a:r>
            <a:r>
              <a:rPr lang="en-US" sz="1400" dirty="0" smtClean="0">
                <a:solidFill>
                  <a:srgbClr val="333333"/>
                </a:solidFill>
              </a:rPr>
              <a:t>init_int0</a:t>
            </a:r>
            <a:r>
              <a:rPr lang="en-US" sz="1400" dirty="0" smtClean="0">
                <a:solidFill>
                  <a:srgbClr val="333333"/>
                </a:solidFill>
              </a:rPr>
              <a:t>();</a:t>
            </a:r>
          </a:p>
          <a:p>
            <a:pPr algn="just">
              <a:spcAft>
                <a:spcPts val="0"/>
              </a:spcAft>
            </a:pPr>
            <a:r>
              <a:rPr lang="en-US" sz="1400" dirty="0">
                <a:solidFill>
                  <a:srgbClr val="333333"/>
                </a:solidFill>
              </a:rPr>
              <a:t> </a:t>
            </a:r>
            <a:r>
              <a:rPr lang="en-US" sz="1400" dirty="0" smtClean="0">
                <a:solidFill>
                  <a:srgbClr val="333333"/>
                </a:solidFill>
              </a:rPr>
              <a:t>     while(1)</a:t>
            </a:r>
          </a:p>
          <a:p>
            <a:pPr algn="just">
              <a:spcAft>
                <a:spcPts val="0"/>
              </a:spcAft>
            </a:pPr>
            <a:r>
              <a:rPr lang="en-US" sz="1400" dirty="0" smtClean="0">
                <a:solidFill>
                  <a:srgbClr val="333333"/>
                </a:solidFill>
              </a:rPr>
              <a:t>       {</a:t>
            </a:r>
          </a:p>
          <a:p>
            <a:pPr algn="just">
              <a:spcAft>
                <a:spcPts val="0"/>
              </a:spcAft>
            </a:pPr>
            <a:endParaRPr lang="en-US" sz="1400" dirty="0" smtClean="0">
              <a:solidFill>
                <a:srgbClr val="333333"/>
              </a:solidFill>
            </a:endParaRPr>
          </a:p>
          <a:p>
            <a:pPr algn="just">
              <a:spcAft>
                <a:spcPts val="0"/>
              </a:spcAft>
            </a:pPr>
            <a:r>
              <a:rPr lang="en-US" sz="1400" dirty="0" smtClean="0">
                <a:solidFill>
                  <a:srgbClr val="333333"/>
                </a:solidFill>
              </a:rPr>
              <a:t>        }</a:t>
            </a:r>
            <a:endParaRPr lang="en-US" sz="1400" dirty="0" smtClean="0">
              <a:solidFill>
                <a:srgbClr val="333333"/>
              </a:solidFill>
            </a:endParaRPr>
          </a:p>
          <a:p>
            <a:pPr algn="just">
              <a:spcAft>
                <a:spcPts val="0"/>
              </a:spcAft>
            </a:pPr>
            <a:r>
              <a:rPr lang="en-US" sz="1400" dirty="0" smtClean="0">
                <a:solidFill>
                  <a:srgbClr val="0070C0"/>
                </a:solidFill>
              </a:rPr>
              <a:t>}</a:t>
            </a:r>
          </a:p>
          <a:p>
            <a:pPr algn="just"/>
            <a:r>
              <a:rPr lang="en-US" sz="1400" dirty="0">
                <a:solidFill>
                  <a:srgbClr val="7030A0"/>
                </a:solidFill>
              </a:rPr>
              <a:t>void init_int0(void)</a:t>
            </a:r>
          </a:p>
          <a:p>
            <a:pPr algn="just"/>
            <a:r>
              <a:rPr lang="en-US" sz="1400" dirty="0">
                <a:solidFill>
                  <a:srgbClr val="7030A0"/>
                </a:solidFill>
              </a:rPr>
              <a:t>{</a:t>
            </a:r>
          </a:p>
          <a:p>
            <a:pPr lvl="1" algn="just"/>
            <a:r>
              <a:rPr lang="en-US" sz="1400" dirty="0" smtClean="0">
                <a:solidFill>
                  <a:srgbClr val="333333"/>
                </a:solidFill>
              </a:rPr>
              <a:t>//</a:t>
            </a:r>
            <a:r>
              <a:rPr lang="en-US" sz="1400" dirty="0">
                <a:solidFill>
                  <a:srgbClr val="333333"/>
                </a:solidFill>
              </a:rPr>
              <a:t>1.enable global interrupt </a:t>
            </a:r>
            <a:r>
              <a:rPr lang="en-US" sz="1400" dirty="0" smtClean="0">
                <a:solidFill>
                  <a:srgbClr val="333333"/>
                </a:solidFill>
              </a:rPr>
              <a:t>        </a:t>
            </a:r>
            <a:r>
              <a:rPr lang="en-US" sz="1400" dirty="0" smtClean="0">
                <a:solidFill>
                  <a:srgbClr val="FF0000"/>
                </a:solidFill>
              </a:rPr>
              <a:t>: SREG</a:t>
            </a:r>
          </a:p>
          <a:p>
            <a:pPr lvl="1" algn="just"/>
            <a:r>
              <a:rPr lang="en-US" sz="1400" dirty="0" smtClean="0">
                <a:solidFill>
                  <a:srgbClr val="333333"/>
                </a:solidFill>
              </a:rPr>
              <a:t>//</a:t>
            </a:r>
            <a:r>
              <a:rPr lang="en-US" sz="1400" dirty="0">
                <a:solidFill>
                  <a:srgbClr val="333333"/>
                </a:solidFill>
              </a:rPr>
              <a:t>2.set interrupt </a:t>
            </a:r>
            <a:r>
              <a:rPr lang="en-US" sz="1400" dirty="0" smtClean="0">
                <a:solidFill>
                  <a:srgbClr val="333333"/>
                </a:solidFill>
              </a:rPr>
              <a:t>sense                </a:t>
            </a:r>
            <a:r>
              <a:rPr lang="en-US" sz="1400" dirty="0" smtClean="0">
                <a:solidFill>
                  <a:srgbClr val="FF0000"/>
                </a:solidFill>
              </a:rPr>
              <a:t>: </a:t>
            </a:r>
            <a:r>
              <a:rPr lang="en-US" sz="1400" dirty="0" smtClean="0">
                <a:solidFill>
                  <a:srgbClr val="FF0000"/>
                </a:solidFill>
              </a:rPr>
              <a:t>MCUCR/MCUCSR</a:t>
            </a:r>
            <a:endParaRPr lang="en-US" sz="1400" dirty="0">
              <a:solidFill>
                <a:srgbClr val="FF0000"/>
              </a:solidFill>
            </a:endParaRPr>
          </a:p>
          <a:p>
            <a:pPr lvl="1" algn="just"/>
            <a:r>
              <a:rPr lang="en-US" sz="1400" dirty="0" smtClean="0">
                <a:solidFill>
                  <a:srgbClr val="333333"/>
                </a:solidFill>
              </a:rPr>
              <a:t>//</a:t>
            </a:r>
            <a:r>
              <a:rPr lang="en-US" sz="1400" dirty="0">
                <a:solidFill>
                  <a:srgbClr val="333333"/>
                </a:solidFill>
              </a:rPr>
              <a:t>3.enable individual </a:t>
            </a:r>
            <a:r>
              <a:rPr lang="en-US" sz="1400" dirty="0" smtClean="0">
                <a:solidFill>
                  <a:srgbClr val="333333"/>
                </a:solidFill>
              </a:rPr>
              <a:t>interrupt   </a:t>
            </a:r>
            <a:r>
              <a:rPr lang="en-US" sz="1400" dirty="0" smtClean="0">
                <a:solidFill>
                  <a:srgbClr val="FF0000"/>
                </a:solidFill>
              </a:rPr>
              <a:t>:GICR</a:t>
            </a:r>
            <a:endParaRPr lang="en-US" sz="1400" dirty="0">
              <a:solidFill>
                <a:srgbClr val="FF0000"/>
              </a:solidFill>
            </a:endParaRPr>
          </a:p>
          <a:p>
            <a:pPr algn="just"/>
            <a:r>
              <a:rPr lang="en-US" sz="1400" dirty="0">
                <a:solidFill>
                  <a:srgbClr val="7030A0"/>
                </a:solidFill>
              </a:rPr>
              <a:t>}</a:t>
            </a:r>
          </a:p>
          <a:p>
            <a:pPr algn="just">
              <a:spcAft>
                <a:spcPts val="0"/>
              </a:spcAft>
            </a:pPr>
            <a:endParaRPr lang="en-US" sz="1400" dirty="0">
              <a:solidFill>
                <a:srgbClr val="333333"/>
              </a:solidFill>
            </a:endParaRPr>
          </a:p>
          <a:p>
            <a:pPr algn="just">
              <a:spcAft>
                <a:spcPts val="0"/>
              </a:spcAft>
            </a:pPr>
            <a:r>
              <a:rPr lang="en-US" sz="1400" dirty="0">
                <a:solidFill>
                  <a:srgbClr val="C00000"/>
                </a:solidFill>
              </a:rPr>
              <a:t>ISR(INT0_vect)</a:t>
            </a:r>
          </a:p>
          <a:p>
            <a:pPr algn="just">
              <a:spcAft>
                <a:spcPts val="0"/>
              </a:spcAft>
            </a:pPr>
            <a:r>
              <a:rPr lang="en-US" sz="1400" dirty="0" smtClean="0">
                <a:solidFill>
                  <a:srgbClr val="C00000"/>
                </a:solidFill>
              </a:rPr>
              <a:t>{</a:t>
            </a:r>
          </a:p>
          <a:p>
            <a:pPr algn="just">
              <a:spcAft>
                <a:spcPts val="0"/>
              </a:spcAft>
            </a:pPr>
            <a:r>
              <a:rPr lang="en-US" sz="1400" dirty="0">
                <a:solidFill>
                  <a:srgbClr val="333333"/>
                </a:solidFill>
              </a:rPr>
              <a:t> </a:t>
            </a:r>
            <a:r>
              <a:rPr lang="en-US" sz="1400" dirty="0" smtClean="0">
                <a:solidFill>
                  <a:srgbClr val="333333"/>
                </a:solidFill>
              </a:rPr>
              <a:t>  // write your instructions</a:t>
            </a:r>
            <a:endParaRPr lang="en-US" sz="1400" dirty="0">
              <a:solidFill>
                <a:srgbClr val="333333"/>
              </a:solidFill>
            </a:endParaRPr>
          </a:p>
          <a:p>
            <a:pPr algn="just">
              <a:spcAft>
                <a:spcPts val="0"/>
              </a:spcAft>
            </a:pPr>
            <a:r>
              <a:rPr lang="en-US" sz="1400" dirty="0" smtClean="0">
                <a:solidFill>
                  <a:srgbClr val="C00000"/>
                </a:solidFill>
              </a:rPr>
              <a:t>}</a:t>
            </a:r>
          </a:p>
        </p:txBody>
      </p:sp>
      <p:pic>
        <p:nvPicPr>
          <p:cNvPr id="3" name="Picture 2"/>
          <p:cNvPicPr>
            <a:picLocks noChangeAspect="1"/>
          </p:cNvPicPr>
          <p:nvPr/>
        </p:nvPicPr>
        <p:blipFill>
          <a:blip r:embed="rId6"/>
          <a:stretch>
            <a:fillRect/>
          </a:stretch>
        </p:blipFill>
        <p:spPr>
          <a:xfrm>
            <a:off x="6516709" y="3484413"/>
            <a:ext cx="5465405" cy="676275"/>
          </a:xfrm>
          <a:prstGeom prst="rect">
            <a:avLst/>
          </a:prstGeom>
        </p:spPr>
      </p:pic>
    </p:spTree>
    <p:extLst>
      <p:ext uri="{BB962C8B-B14F-4D97-AF65-F5344CB8AC3E}">
        <p14:creationId xmlns:p14="http://schemas.microsoft.com/office/powerpoint/2010/main" val="22203215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B050"/>
                </a:solidFill>
                <a:latin typeface="Times New Roman" panose="02020603050405020304" pitchFamily="18" charset="0"/>
                <a:cs typeface="Times New Roman" panose="02020603050405020304" pitchFamily="18" charset="0"/>
              </a:rPr>
              <a:t>ADC</a:t>
            </a:r>
            <a:endParaRPr lang="en-US" dirty="0" smtClean="0"/>
          </a:p>
        </p:txBody>
      </p:sp>
      <p:pic>
        <p:nvPicPr>
          <p:cNvPr id="2" name="Picture 1"/>
          <p:cNvPicPr>
            <a:picLocks noChangeAspect="1"/>
          </p:cNvPicPr>
          <p:nvPr/>
        </p:nvPicPr>
        <p:blipFill>
          <a:blip r:embed="rId3"/>
          <a:stretch>
            <a:fillRect/>
          </a:stretch>
        </p:blipFill>
        <p:spPr>
          <a:xfrm>
            <a:off x="2975018" y="1447800"/>
            <a:ext cx="6752689" cy="4561546"/>
          </a:xfrm>
          <a:prstGeom prst="rect">
            <a:avLst/>
          </a:prstGeom>
        </p:spPr>
      </p:pic>
    </p:spTree>
    <p:extLst>
      <p:ext uri="{BB962C8B-B14F-4D97-AF65-F5344CB8AC3E}">
        <p14:creationId xmlns:p14="http://schemas.microsoft.com/office/powerpoint/2010/main" val="39385777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What are interrupts?</a:t>
            </a:r>
            <a:br>
              <a:rPr lang="en-US" dirty="0"/>
            </a:br>
            <a:endParaRPr lang="en-US" dirty="0" smtClean="0"/>
          </a:p>
        </p:txBody>
      </p:sp>
      <p:sp>
        <p:nvSpPr>
          <p:cNvPr id="3" name="Rectangle 2"/>
          <p:cNvSpPr/>
          <p:nvPr/>
        </p:nvSpPr>
        <p:spPr>
          <a:xfrm>
            <a:off x="167425" y="1447800"/>
            <a:ext cx="11719775" cy="4247317"/>
          </a:xfrm>
          <a:prstGeom prst="rect">
            <a:avLst/>
          </a:prstGeom>
        </p:spPr>
        <p:txBody>
          <a:bodyPr wrap="square">
            <a:spAutoFit/>
          </a:bodyPr>
          <a:lstStyle/>
          <a:p>
            <a:r>
              <a:rPr lang="en-US" b="1" dirty="0">
                <a:solidFill>
                  <a:srgbClr val="666666"/>
                </a:solidFill>
                <a:latin typeface="Arial" panose="020B0604020202020204" pitchFamily="34" charset="0"/>
              </a:rPr>
              <a:t>Interrupts</a:t>
            </a:r>
            <a:r>
              <a:rPr lang="en-US" dirty="0">
                <a:solidFill>
                  <a:srgbClr val="666666"/>
                </a:solidFill>
                <a:latin typeface="Arial" panose="020B0604020202020204" pitchFamily="34" charset="0"/>
              </a:rPr>
              <a:t> are basically events that require immediate attention by the microcontroller. When an interrupt event occurs the microcontroller pause its current task and attend to the interrupt by executing an </a:t>
            </a:r>
            <a:r>
              <a:rPr lang="en-US" b="1" dirty="0">
                <a:solidFill>
                  <a:srgbClr val="666666"/>
                </a:solidFill>
                <a:latin typeface="Arial" panose="020B0604020202020204" pitchFamily="34" charset="0"/>
              </a:rPr>
              <a:t>Interrupt Service Routine (ISR)</a:t>
            </a:r>
            <a:r>
              <a:rPr lang="en-US" dirty="0">
                <a:solidFill>
                  <a:srgbClr val="666666"/>
                </a:solidFill>
                <a:latin typeface="Arial" panose="020B0604020202020204" pitchFamily="34" charset="0"/>
              </a:rPr>
              <a:t> at the end of the ISR the microcontroller returns to the task it had pause and continue its normal operations</a:t>
            </a:r>
            <a:r>
              <a:rPr lang="en-US" dirty="0" smtClean="0">
                <a:solidFill>
                  <a:srgbClr val="666666"/>
                </a:solidFill>
                <a:latin typeface="Arial" panose="020B0604020202020204" pitchFamily="34" charset="0"/>
              </a:rPr>
              <a:t>.</a:t>
            </a:r>
          </a:p>
          <a:p>
            <a:endParaRPr lang="en-US" dirty="0">
              <a:solidFill>
                <a:srgbClr val="666666"/>
              </a:solidFill>
              <a:latin typeface="Arial" panose="020B0604020202020204" pitchFamily="34" charset="0"/>
            </a:endParaRPr>
          </a:p>
          <a:p>
            <a:r>
              <a:rPr lang="en-US" dirty="0" smtClean="0"/>
              <a:t>So, an </a:t>
            </a:r>
            <a:r>
              <a:rPr lang="en-US" dirty="0"/>
              <a:t>interrupt is a way for an external (or, sometimes, internal) event to pause the current processor's activity, so that it can complete a brief task before resuming execution where it left off. Consider the following</a:t>
            </a:r>
            <a:r>
              <a:rPr lang="en-US" dirty="0" smtClean="0"/>
              <a:t>:</a:t>
            </a:r>
          </a:p>
          <a:p>
            <a:endParaRPr lang="en-US" dirty="0"/>
          </a:p>
          <a:p>
            <a:r>
              <a:rPr lang="en-US" i="1" dirty="0"/>
              <a:t>Let's say we are at home, writing an excellent tutorial on how a principle of modern embedded processors works. We are very interested in this topic, so we are devoting all our concentration to our keyboard. However, half way though, the phone rings. Despite not being by the phone waiting for a call, we are able to stop what we are doing, take the call, and go back where we left off once we have hung up</a:t>
            </a:r>
            <a:r>
              <a:rPr lang="en-US" i="1" dirty="0" smtClean="0"/>
              <a:t>.</a:t>
            </a:r>
          </a:p>
          <a:p>
            <a:endParaRPr lang="en-US" dirty="0"/>
          </a:p>
          <a:p>
            <a:r>
              <a:rPr lang="en-US" dirty="0"/>
              <a:t>This is how a processor interrupt works. </a:t>
            </a:r>
          </a:p>
          <a:p>
            <a:endParaRPr lang="en-US" dirty="0"/>
          </a:p>
        </p:txBody>
      </p:sp>
    </p:spTree>
    <p:extLst>
      <p:ext uri="{BB962C8B-B14F-4D97-AF65-F5344CB8AC3E}">
        <p14:creationId xmlns:p14="http://schemas.microsoft.com/office/powerpoint/2010/main" val="39059349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solidFill>
                  <a:srgbClr val="FF0000"/>
                </a:solidFill>
              </a:rPr>
              <a:t>what happens when an interrupt </a:t>
            </a:r>
            <a:r>
              <a:rPr lang="en-US" sz="2600" dirty="0" smtClean="0">
                <a:solidFill>
                  <a:srgbClr val="FF0000"/>
                </a:solidFill>
              </a:rPr>
              <a:t>occurs?</a:t>
            </a:r>
          </a:p>
        </p:txBody>
      </p:sp>
      <p:sp>
        <p:nvSpPr>
          <p:cNvPr id="2" name="Rectangle 1"/>
          <p:cNvSpPr/>
          <p:nvPr/>
        </p:nvSpPr>
        <p:spPr>
          <a:xfrm>
            <a:off x="167425" y="1447799"/>
            <a:ext cx="11771290" cy="1938992"/>
          </a:xfrm>
          <a:prstGeom prst="rect">
            <a:avLst/>
          </a:prstGeom>
        </p:spPr>
        <p:txBody>
          <a:bodyPr wrap="square">
            <a:spAutoFit/>
          </a:bodyPr>
          <a:lstStyle/>
          <a:p>
            <a:r>
              <a:rPr lang="en-US" sz="1200" dirty="0">
                <a:solidFill>
                  <a:srgbClr val="333333"/>
                </a:solidFill>
              </a:rPr>
              <a:t>When an interrupt occurs, the normal flow of instructions is suspended by the </a:t>
            </a:r>
            <a:r>
              <a:rPr lang="en-US" sz="1200" u="sng" dirty="0">
                <a:solidFill>
                  <a:srgbClr val="0088CC"/>
                </a:solidFill>
                <a:hlinkClick r:id="rId3"/>
              </a:rPr>
              <a:t>microcontroller</a:t>
            </a:r>
            <a:r>
              <a:rPr lang="en-US" sz="1200" dirty="0">
                <a:solidFill>
                  <a:srgbClr val="333333"/>
                </a:solidFill>
              </a:rPr>
              <a:t> and the code corresponding to the interrupt, which has occurred, is executed. Once the code corresponding to the interrupt is executed completely the execution again begins from the same instruction where it was stopped</a:t>
            </a:r>
            <a:r>
              <a:rPr lang="en-US" sz="1200" dirty="0" smtClean="0">
                <a:solidFill>
                  <a:srgbClr val="333333"/>
                </a:solidFill>
              </a:rPr>
              <a:t>.</a:t>
            </a:r>
          </a:p>
          <a:p>
            <a:r>
              <a:rPr lang="en-US" sz="1200" dirty="0"/>
              <a:t>Following is what happens when an interrupt occurs:</a:t>
            </a:r>
          </a:p>
          <a:p>
            <a:pPr marL="228600" indent="-228600">
              <a:buFont typeface="+mj-lt"/>
              <a:buAutoNum type="arabicPeriod"/>
            </a:pPr>
            <a:r>
              <a:rPr lang="en-US" sz="1200" dirty="0"/>
              <a:t> Microcontroller normally completes the instruction which is being executed.</a:t>
            </a:r>
          </a:p>
          <a:p>
            <a:pPr marL="228600" indent="-228600">
              <a:buFont typeface="+mj-lt"/>
              <a:buAutoNum type="arabicPeriod"/>
            </a:pPr>
            <a:r>
              <a:rPr lang="en-US" sz="1200" dirty="0" smtClean="0"/>
              <a:t>The </a:t>
            </a:r>
            <a:r>
              <a:rPr lang="en-US" sz="1200" dirty="0"/>
              <a:t>program control transfers to Interrupt Service Routine (ISR). Each interrupt have an associated ISR which is a piece of code which tells the microcontroller what to do when </a:t>
            </a:r>
            <a:r>
              <a:rPr lang="en-US" sz="1200" dirty="0" smtClean="0"/>
              <a:t>an interrupt </a:t>
            </a:r>
            <a:r>
              <a:rPr lang="en-US" sz="1200" dirty="0"/>
              <a:t>has occurred.</a:t>
            </a:r>
          </a:p>
          <a:p>
            <a:pPr marL="228600" indent="-228600">
              <a:buFont typeface="+mj-lt"/>
              <a:buAutoNum type="arabicPeriod"/>
            </a:pPr>
            <a:r>
              <a:rPr lang="en-US" sz="1200" dirty="0" smtClean="0"/>
              <a:t>Execution </a:t>
            </a:r>
            <a:r>
              <a:rPr lang="en-US" sz="1200" dirty="0"/>
              <a:t>of ISR is performed by loading the beginning address of the corresponding ISR into program counter.</a:t>
            </a:r>
          </a:p>
          <a:p>
            <a:pPr marL="228600" indent="-228600">
              <a:buFont typeface="+mj-lt"/>
              <a:buAutoNum type="arabicPeriod"/>
            </a:pPr>
            <a:r>
              <a:rPr lang="en-US" sz="1200" dirty="0" smtClean="0"/>
              <a:t>Execution </a:t>
            </a:r>
            <a:r>
              <a:rPr lang="en-US" sz="1200" dirty="0"/>
              <a:t>of ISR continues until the return from the interrupt instruction (RETI) is encountered.</a:t>
            </a:r>
          </a:p>
          <a:p>
            <a:pPr marL="228600" indent="-228600">
              <a:buFont typeface="+mj-lt"/>
              <a:buAutoNum type="arabicPeriod"/>
            </a:pPr>
            <a:r>
              <a:rPr lang="en-US" sz="1200" dirty="0" smtClean="0"/>
              <a:t>When </a:t>
            </a:r>
            <a:r>
              <a:rPr lang="en-US" sz="1200" dirty="0"/>
              <a:t>ISR is complete, the microcontroller resumes processing where it left off before the interrupt occurred, i.e., program control is reverted back to the main program.</a:t>
            </a:r>
          </a:p>
          <a:p>
            <a:pPr marL="228600" indent="-228600">
              <a:buFont typeface="+mj-lt"/>
              <a:buAutoNum type="arabicPeriod"/>
            </a:pPr>
            <a:endParaRPr lang="en-US" sz="1200" dirty="0"/>
          </a:p>
        </p:txBody>
      </p:sp>
      <p:pic>
        <p:nvPicPr>
          <p:cNvPr id="3" name="Picture 2"/>
          <p:cNvPicPr>
            <a:picLocks noChangeAspect="1"/>
          </p:cNvPicPr>
          <p:nvPr/>
        </p:nvPicPr>
        <p:blipFill>
          <a:blip r:embed="rId4"/>
          <a:stretch>
            <a:fillRect/>
          </a:stretch>
        </p:blipFill>
        <p:spPr>
          <a:xfrm>
            <a:off x="3078051" y="3405569"/>
            <a:ext cx="6904149" cy="2673259"/>
          </a:xfrm>
          <a:prstGeom prst="rect">
            <a:avLst/>
          </a:prstGeom>
        </p:spPr>
      </p:pic>
    </p:spTree>
    <p:extLst>
      <p:ext uri="{BB962C8B-B14F-4D97-AF65-F5344CB8AC3E}">
        <p14:creationId xmlns:p14="http://schemas.microsoft.com/office/powerpoint/2010/main" val="40402924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Why Should use Interrupt?</a:t>
            </a:r>
            <a:endParaRPr lang="en-US" dirty="0" smtClean="0"/>
          </a:p>
        </p:txBody>
      </p:sp>
      <p:sp>
        <p:nvSpPr>
          <p:cNvPr id="2" name="Rectangle 1"/>
          <p:cNvSpPr/>
          <p:nvPr/>
        </p:nvSpPr>
        <p:spPr>
          <a:xfrm>
            <a:off x="154546" y="1447801"/>
            <a:ext cx="11706896" cy="1797676"/>
          </a:xfrm>
          <a:prstGeom prst="rect">
            <a:avLst/>
          </a:prstGeom>
        </p:spPr>
        <p:txBody>
          <a:bodyPr wrap="square">
            <a:spAutoFit/>
          </a:bodyPr>
          <a:lstStyle/>
          <a:p>
            <a:r>
              <a:rPr lang="en-US" dirty="0">
                <a:solidFill>
                  <a:srgbClr val="000000"/>
                </a:solidFill>
                <a:latin typeface="Verdana" panose="020B0604030504040204" pitchFamily="34" charset="0"/>
              </a:rPr>
              <a:t>We can set up the processor so that it is looking for a specific external event (like a pin going low, or a timer overflowing) to become true, while it goes on and performs other tasks. When these events occur, we stop the current task, handle the event, and resume back where we left off. This gives us a great deal of flexibility; rather than having to actively poll our events to see if they have happened, we can instead just ignore them completely and trust our interrupt routines to process them instead.</a:t>
            </a:r>
            <a:endParaRPr lang="en-US" dirty="0"/>
          </a:p>
        </p:txBody>
      </p:sp>
    </p:spTree>
    <p:extLst>
      <p:ext uri="{BB962C8B-B14F-4D97-AF65-F5344CB8AC3E}">
        <p14:creationId xmlns:p14="http://schemas.microsoft.com/office/powerpoint/2010/main" val="14944043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Types Of Interrupt</a:t>
            </a:r>
            <a:endParaRPr lang="en-US" dirty="0" smtClean="0"/>
          </a:p>
        </p:txBody>
      </p:sp>
      <p:sp>
        <p:nvSpPr>
          <p:cNvPr id="2" name="Rectangle 1"/>
          <p:cNvSpPr/>
          <p:nvPr/>
        </p:nvSpPr>
        <p:spPr>
          <a:xfrm>
            <a:off x="154546" y="1447800"/>
            <a:ext cx="11822806" cy="2308324"/>
          </a:xfrm>
          <a:prstGeom prst="rect">
            <a:avLst/>
          </a:prstGeom>
        </p:spPr>
        <p:txBody>
          <a:bodyPr wrap="square">
            <a:spAutoFit/>
          </a:bodyPr>
          <a:lstStyle/>
          <a:p>
            <a:r>
              <a:rPr lang="en-US" dirty="0">
                <a:solidFill>
                  <a:srgbClr val="000000"/>
                </a:solidFill>
                <a:latin typeface="Verdana" panose="020B0604030504040204" pitchFamily="34" charset="0"/>
              </a:rPr>
              <a:t>There are two main sources of interrupts:</a:t>
            </a:r>
          </a:p>
          <a:p>
            <a:pPr marL="285750" indent="-285750">
              <a:buFont typeface="Wingdings" panose="05000000000000000000" pitchFamily="2" charset="2"/>
              <a:buChar char="Ø"/>
            </a:pPr>
            <a:r>
              <a:rPr lang="en-US" dirty="0">
                <a:solidFill>
                  <a:srgbClr val="000000"/>
                </a:solidFill>
                <a:latin typeface="Verdana" panose="020B0604030504040204" pitchFamily="34" charset="0"/>
              </a:rPr>
              <a:t> </a:t>
            </a:r>
            <a:r>
              <a:rPr lang="en-US" b="1" dirty="0">
                <a:solidFill>
                  <a:srgbClr val="000000"/>
                </a:solidFill>
                <a:latin typeface="Verdana" panose="020B0604030504040204" pitchFamily="34" charset="0"/>
              </a:rPr>
              <a:t>Hardware Interrupts</a:t>
            </a:r>
            <a:r>
              <a:rPr lang="en-US" dirty="0">
                <a:solidFill>
                  <a:srgbClr val="000000"/>
                </a:solidFill>
                <a:latin typeface="Verdana" panose="020B0604030504040204" pitchFamily="34" charset="0"/>
              </a:rPr>
              <a:t>, which occur in response to a changing external event such as a pin going low, or a timer reaching a preset </a:t>
            </a:r>
            <a:r>
              <a:rPr lang="en-US" dirty="0" smtClean="0">
                <a:solidFill>
                  <a:srgbClr val="000000"/>
                </a:solidFill>
                <a:latin typeface="Verdana" panose="020B0604030504040204" pitchFamily="34" charset="0"/>
              </a:rPr>
              <a:t>value</a:t>
            </a:r>
          </a:p>
          <a:p>
            <a:pPr marL="285750" indent="-285750">
              <a:buFont typeface="Wingdings" panose="05000000000000000000" pitchFamily="2" charset="2"/>
              <a:buChar char="Ø"/>
            </a:pPr>
            <a:r>
              <a:rPr lang="en-US" b="1" dirty="0" smtClean="0">
                <a:solidFill>
                  <a:srgbClr val="000000"/>
                </a:solidFill>
                <a:latin typeface="Verdana" panose="020B0604030504040204" pitchFamily="34" charset="0"/>
              </a:rPr>
              <a:t>Software </a:t>
            </a:r>
            <a:r>
              <a:rPr lang="en-US" b="1" dirty="0">
                <a:solidFill>
                  <a:srgbClr val="000000"/>
                </a:solidFill>
                <a:latin typeface="Verdana" panose="020B0604030504040204" pitchFamily="34" charset="0"/>
              </a:rPr>
              <a:t>Interrupts</a:t>
            </a:r>
            <a:r>
              <a:rPr lang="en-US" dirty="0">
                <a:solidFill>
                  <a:srgbClr val="000000"/>
                </a:solidFill>
                <a:latin typeface="Verdana" panose="020B0604030504040204" pitchFamily="34" charset="0"/>
              </a:rPr>
              <a:t>, which occur in response to a command issued in software</a:t>
            </a:r>
          </a:p>
          <a:p>
            <a:r>
              <a:rPr lang="en-US" dirty="0">
                <a:solidFill>
                  <a:srgbClr val="000000"/>
                </a:solidFill>
                <a:latin typeface="Verdana" panose="020B0604030504040204" pitchFamily="34" charset="0"/>
              </a:rPr>
              <a:t>The 8-bit AVRs lack software interrupts, which are usually used for special operating system tasks like switching between user and kernel space, or for handling exceptions. Because of this, we'll only be looking at hardware interrupts.</a:t>
            </a:r>
          </a:p>
          <a:p>
            <a:r>
              <a:rPr lang="en-US" dirty="0">
                <a:solidFill>
                  <a:srgbClr val="000000"/>
                </a:solidFill>
                <a:latin typeface="Verdana" panose="020B0604030504040204" pitchFamily="34" charset="0"/>
              </a:rPr>
              <a:t>Each AVR model contains a different set of interrupt sources.</a:t>
            </a:r>
          </a:p>
        </p:txBody>
      </p:sp>
      <p:pic>
        <p:nvPicPr>
          <p:cNvPr id="4" name="Picture 3"/>
          <p:cNvPicPr>
            <a:picLocks noChangeAspect="1"/>
          </p:cNvPicPr>
          <p:nvPr/>
        </p:nvPicPr>
        <p:blipFill>
          <a:blip r:embed="rId3"/>
          <a:stretch>
            <a:fillRect/>
          </a:stretch>
        </p:blipFill>
        <p:spPr>
          <a:xfrm>
            <a:off x="1983347" y="4143489"/>
            <a:ext cx="7836214" cy="1511270"/>
          </a:xfrm>
          <a:prstGeom prst="rect">
            <a:avLst/>
          </a:prstGeom>
        </p:spPr>
      </p:pic>
    </p:spTree>
    <p:extLst>
      <p:ext uri="{BB962C8B-B14F-4D97-AF65-F5344CB8AC3E}">
        <p14:creationId xmlns:p14="http://schemas.microsoft.com/office/powerpoint/2010/main" val="16857098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Interrupt Pinout</a:t>
            </a:r>
            <a:endParaRPr lang="en-US" dirty="0" smtClean="0"/>
          </a:p>
        </p:txBody>
      </p:sp>
      <p:pic>
        <p:nvPicPr>
          <p:cNvPr id="2050" name="Picture 2" descr="Image result for atmega32 interrupt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141" y="2015744"/>
            <a:ext cx="3716315" cy="37802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294326" y="2015744"/>
            <a:ext cx="4307983" cy="3676284"/>
          </a:xfrm>
          <a:prstGeom prst="rect">
            <a:avLst/>
          </a:prstGeom>
        </p:spPr>
      </p:pic>
    </p:spTree>
    <p:extLst>
      <p:ext uri="{BB962C8B-B14F-4D97-AF65-F5344CB8AC3E}">
        <p14:creationId xmlns:p14="http://schemas.microsoft.com/office/powerpoint/2010/main" val="10014170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Steps</a:t>
            </a:r>
            <a:endParaRPr lang="en-US" dirty="0" smtClean="0"/>
          </a:p>
        </p:txBody>
      </p:sp>
      <p:sp>
        <p:nvSpPr>
          <p:cNvPr id="2" name="Rectangle 1"/>
          <p:cNvSpPr/>
          <p:nvPr/>
        </p:nvSpPr>
        <p:spPr>
          <a:xfrm>
            <a:off x="3047999" y="2136339"/>
            <a:ext cx="8169499" cy="1938992"/>
          </a:xfrm>
          <a:prstGeom prst="rect">
            <a:avLst/>
          </a:prstGeom>
        </p:spPr>
        <p:txBody>
          <a:bodyPr wrap="square">
            <a:spAutoFit/>
          </a:bodyPr>
          <a:lstStyle/>
          <a:p>
            <a:pPr algn="just">
              <a:spcAft>
                <a:spcPts val="0"/>
              </a:spcAft>
            </a:pPr>
            <a:r>
              <a:rPr lang="en-US" sz="2000" b="1" dirty="0">
                <a:solidFill>
                  <a:srgbClr val="333333"/>
                </a:solidFill>
              </a:rPr>
              <a:t>Programming Steps:</a:t>
            </a:r>
            <a:endParaRPr lang="en-US" sz="2000" dirty="0">
              <a:solidFill>
                <a:srgbClr val="333333"/>
              </a:solidFill>
            </a:endParaRPr>
          </a:p>
          <a:p>
            <a:pPr algn="just">
              <a:spcAft>
                <a:spcPts val="0"/>
              </a:spcAft>
            </a:pPr>
            <a:r>
              <a:rPr lang="en-US" sz="2000" dirty="0">
                <a:solidFill>
                  <a:srgbClr val="333333"/>
                </a:solidFill>
              </a:rPr>
              <a:t>For programming an interrupt, the following steps must be followed:</a:t>
            </a:r>
          </a:p>
          <a:p>
            <a:pPr algn="just">
              <a:spcAft>
                <a:spcPts val="0"/>
              </a:spcAft>
            </a:pPr>
            <a:r>
              <a:rPr lang="en-US" sz="2000" dirty="0">
                <a:solidFill>
                  <a:srgbClr val="333333"/>
                </a:solidFill>
              </a:rPr>
              <a:t>1.      </a:t>
            </a:r>
            <a:r>
              <a:rPr lang="en-US" sz="2000" dirty="0" smtClean="0">
                <a:solidFill>
                  <a:srgbClr val="333333"/>
                </a:solidFill>
              </a:rPr>
              <a:t>Enable </a:t>
            </a:r>
            <a:r>
              <a:rPr lang="en-US" sz="2000" dirty="0">
                <a:solidFill>
                  <a:srgbClr val="333333"/>
                </a:solidFill>
              </a:rPr>
              <a:t>Global </a:t>
            </a:r>
            <a:r>
              <a:rPr lang="en-US" sz="2000" dirty="0" smtClean="0">
                <a:solidFill>
                  <a:srgbClr val="333333"/>
                </a:solidFill>
              </a:rPr>
              <a:t>Interrupt: I bit </a:t>
            </a:r>
            <a:r>
              <a:rPr lang="en-US" sz="2000" dirty="0">
                <a:solidFill>
                  <a:srgbClr val="333333"/>
                </a:solidFill>
              </a:rPr>
              <a:t>in SREG register.</a:t>
            </a:r>
          </a:p>
          <a:p>
            <a:pPr algn="just">
              <a:spcAft>
                <a:spcPts val="0"/>
              </a:spcAft>
            </a:pPr>
            <a:r>
              <a:rPr lang="en-US" sz="2000" dirty="0">
                <a:solidFill>
                  <a:srgbClr val="333333"/>
                </a:solidFill>
              </a:rPr>
              <a:t>2.   </a:t>
            </a:r>
            <a:r>
              <a:rPr lang="en-US" sz="2000" dirty="0" smtClean="0">
                <a:solidFill>
                  <a:srgbClr val="333333"/>
                </a:solidFill>
              </a:rPr>
              <a:t>   Set Interrupt Sense: MCUCR</a:t>
            </a:r>
            <a:r>
              <a:rPr lang="en-US" sz="2000" dirty="0">
                <a:solidFill>
                  <a:srgbClr val="333333"/>
                </a:solidFill>
              </a:rPr>
              <a:t>, </a:t>
            </a:r>
            <a:r>
              <a:rPr lang="en-US" sz="2000" dirty="0" smtClean="0">
                <a:solidFill>
                  <a:srgbClr val="333333"/>
                </a:solidFill>
              </a:rPr>
              <a:t>MCUCSR</a:t>
            </a:r>
          </a:p>
          <a:p>
            <a:pPr algn="just">
              <a:spcAft>
                <a:spcPts val="0"/>
              </a:spcAft>
            </a:pPr>
            <a:r>
              <a:rPr lang="en-US" sz="2000" dirty="0" smtClean="0">
                <a:solidFill>
                  <a:srgbClr val="333333"/>
                </a:solidFill>
              </a:rPr>
              <a:t>3</a:t>
            </a:r>
            <a:r>
              <a:rPr lang="en-US" sz="2000" dirty="0">
                <a:solidFill>
                  <a:srgbClr val="333333"/>
                </a:solidFill>
              </a:rPr>
              <a:t>.      </a:t>
            </a:r>
            <a:r>
              <a:rPr lang="en-US" sz="2000" dirty="0" smtClean="0">
                <a:solidFill>
                  <a:srgbClr val="333333"/>
                </a:solidFill>
              </a:rPr>
              <a:t>Enable Individual Interrupt: GICR.</a:t>
            </a:r>
            <a:endParaRPr lang="en-US" sz="2000" dirty="0">
              <a:solidFill>
                <a:srgbClr val="333333"/>
              </a:solidFill>
            </a:endParaRPr>
          </a:p>
          <a:p>
            <a:pPr algn="just">
              <a:spcAft>
                <a:spcPts val="0"/>
              </a:spcAft>
            </a:pPr>
            <a:r>
              <a:rPr lang="en-US" sz="2000" dirty="0">
                <a:solidFill>
                  <a:srgbClr val="333333"/>
                </a:solidFill>
              </a:rPr>
              <a:t>4.    </a:t>
            </a:r>
            <a:r>
              <a:rPr lang="en-US" sz="2000" dirty="0" smtClean="0">
                <a:solidFill>
                  <a:srgbClr val="333333"/>
                </a:solidFill>
              </a:rPr>
              <a:t> Define </a:t>
            </a:r>
            <a:r>
              <a:rPr lang="en-US" sz="2000" dirty="0">
                <a:solidFill>
                  <a:srgbClr val="333333"/>
                </a:solidFill>
              </a:rPr>
              <a:t>the appropriate Interrupt service routine (ISR) for the interrupt.</a:t>
            </a:r>
            <a:endParaRPr lang="en-US" sz="2000" b="0" i="0" dirty="0">
              <a:solidFill>
                <a:srgbClr val="333333"/>
              </a:solidFill>
              <a:effectLst/>
            </a:endParaRPr>
          </a:p>
        </p:txBody>
      </p:sp>
    </p:spTree>
    <p:extLst>
      <p:ext uri="{BB962C8B-B14F-4D97-AF65-F5344CB8AC3E}">
        <p14:creationId xmlns:p14="http://schemas.microsoft.com/office/powerpoint/2010/main" val="14595399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Step-1</a:t>
            </a:r>
            <a:endParaRPr lang="en-US" dirty="0" smtClean="0"/>
          </a:p>
        </p:txBody>
      </p:sp>
      <p:pic>
        <p:nvPicPr>
          <p:cNvPr id="3" name="Picture 2"/>
          <p:cNvPicPr>
            <a:picLocks noChangeAspect="1"/>
          </p:cNvPicPr>
          <p:nvPr/>
        </p:nvPicPr>
        <p:blipFill>
          <a:blip r:embed="rId3"/>
          <a:stretch>
            <a:fillRect/>
          </a:stretch>
        </p:blipFill>
        <p:spPr>
          <a:xfrm>
            <a:off x="5009881" y="1714835"/>
            <a:ext cx="5950039" cy="3894364"/>
          </a:xfrm>
          <a:prstGeom prst="rect">
            <a:avLst/>
          </a:prstGeom>
        </p:spPr>
      </p:pic>
      <p:sp>
        <p:nvSpPr>
          <p:cNvPr id="6" name="Rectangle 5"/>
          <p:cNvSpPr/>
          <p:nvPr/>
        </p:nvSpPr>
        <p:spPr>
          <a:xfrm>
            <a:off x="588135" y="2370772"/>
            <a:ext cx="4421747" cy="3323987"/>
          </a:xfrm>
          <a:prstGeom prst="rect">
            <a:avLst/>
          </a:prstGeom>
        </p:spPr>
        <p:txBody>
          <a:bodyPr wrap="square">
            <a:spAutoFit/>
          </a:bodyPr>
          <a:lstStyle/>
          <a:p>
            <a:pPr algn="just">
              <a:spcAft>
                <a:spcPts val="0"/>
              </a:spcAft>
            </a:pPr>
            <a:r>
              <a:rPr lang="en-US" sz="1500" b="1" dirty="0">
                <a:solidFill>
                  <a:srgbClr val="333333"/>
                </a:solidFill>
              </a:rPr>
              <a:t>Programming Steps:</a:t>
            </a:r>
            <a:endParaRPr lang="en-US" sz="1500" dirty="0">
              <a:solidFill>
                <a:srgbClr val="333333"/>
              </a:solidFill>
            </a:endParaRPr>
          </a:p>
          <a:p>
            <a:pPr algn="just">
              <a:spcAft>
                <a:spcPts val="0"/>
              </a:spcAft>
            </a:pPr>
            <a:r>
              <a:rPr lang="en-US" sz="1500" dirty="0" smtClean="0">
                <a:solidFill>
                  <a:srgbClr val="333333"/>
                </a:solidFill>
              </a:rPr>
              <a:t>1</a:t>
            </a:r>
            <a:r>
              <a:rPr lang="en-US" sz="1500" dirty="0">
                <a:solidFill>
                  <a:srgbClr val="333333"/>
                </a:solidFill>
              </a:rPr>
              <a:t>.    </a:t>
            </a:r>
            <a:r>
              <a:rPr lang="en-US" sz="1500" dirty="0">
                <a:solidFill>
                  <a:srgbClr val="FF0000"/>
                </a:solidFill>
              </a:rPr>
              <a:t>  </a:t>
            </a:r>
            <a:r>
              <a:rPr lang="en-US" sz="1500" dirty="0" smtClean="0">
                <a:solidFill>
                  <a:srgbClr val="FF0000"/>
                </a:solidFill>
              </a:rPr>
              <a:t>Enable </a:t>
            </a:r>
            <a:r>
              <a:rPr lang="en-US" sz="1500" dirty="0">
                <a:solidFill>
                  <a:srgbClr val="FF0000"/>
                </a:solidFill>
              </a:rPr>
              <a:t>Global </a:t>
            </a:r>
            <a:r>
              <a:rPr lang="en-US" sz="1500" dirty="0" smtClean="0">
                <a:solidFill>
                  <a:srgbClr val="FF0000"/>
                </a:solidFill>
              </a:rPr>
              <a:t>Interrupt: I bit </a:t>
            </a:r>
            <a:r>
              <a:rPr lang="en-US" sz="1500" dirty="0">
                <a:solidFill>
                  <a:srgbClr val="FF0000"/>
                </a:solidFill>
              </a:rPr>
              <a:t>in SREG register.</a:t>
            </a:r>
          </a:p>
          <a:p>
            <a:pPr algn="just">
              <a:spcAft>
                <a:spcPts val="0"/>
              </a:spcAft>
            </a:pPr>
            <a:r>
              <a:rPr lang="en-US" sz="1500" dirty="0">
                <a:solidFill>
                  <a:srgbClr val="333333"/>
                </a:solidFill>
              </a:rPr>
              <a:t>2.   </a:t>
            </a:r>
            <a:r>
              <a:rPr lang="en-US" sz="1500" dirty="0" smtClean="0">
                <a:solidFill>
                  <a:srgbClr val="333333"/>
                </a:solidFill>
              </a:rPr>
              <a:t>   Set Interrupt Sense: MCUCR</a:t>
            </a:r>
            <a:r>
              <a:rPr lang="en-US" sz="1500" dirty="0">
                <a:solidFill>
                  <a:srgbClr val="333333"/>
                </a:solidFill>
              </a:rPr>
              <a:t>, </a:t>
            </a:r>
            <a:r>
              <a:rPr lang="en-US" sz="1500" dirty="0" smtClean="0">
                <a:solidFill>
                  <a:srgbClr val="333333"/>
                </a:solidFill>
              </a:rPr>
              <a:t>MCUCSR</a:t>
            </a:r>
          </a:p>
          <a:p>
            <a:pPr algn="just">
              <a:spcAft>
                <a:spcPts val="0"/>
              </a:spcAft>
            </a:pPr>
            <a:r>
              <a:rPr lang="en-US" sz="1500" dirty="0" smtClean="0">
                <a:solidFill>
                  <a:srgbClr val="333333"/>
                </a:solidFill>
              </a:rPr>
              <a:t>3</a:t>
            </a:r>
            <a:r>
              <a:rPr lang="en-US" sz="1500" dirty="0">
                <a:solidFill>
                  <a:srgbClr val="333333"/>
                </a:solidFill>
              </a:rPr>
              <a:t>.      </a:t>
            </a:r>
            <a:r>
              <a:rPr lang="en-US" sz="1500" dirty="0" smtClean="0">
                <a:solidFill>
                  <a:srgbClr val="333333"/>
                </a:solidFill>
              </a:rPr>
              <a:t>Enable Individual Interrupt: GICR.</a:t>
            </a:r>
            <a:endParaRPr lang="en-US" sz="1500" dirty="0">
              <a:solidFill>
                <a:srgbClr val="333333"/>
              </a:solidFill>
            </a:endParaRPr>
          </a:p>
          <a:p>
            <a:pPr algn="just">
              <a:spcAft>
                <a:spcPts val="0"/>
              </a:spcAft>
            </a:pPr>
            <a:r>
              <a:rPr lang="en-US" sz="1500" dirty="0">
                <a:solidFill>
                  <a:srgbClr val="333333"/>
                </a:solidFill>
              </a:rPr>
              <a:t>4.   </a:t>
            </a:r>
            <a:r>
              <a:rPr lang="en-US" sz="1500" dirty="0" smtClean="0">
                <a:solidFill>
                  <a:srgbClr val="333333"/>
                </a:solidFill>
              </a:rPr>
              <a:t>Define </a:t>
            </a:r>
            <a:r>
              <a:rPr lang="en-US" sz="1500" dirty="0">
                <a:solidFill>
                  <a:srgbClr val="333333"/>
                </a:solidFill>
              </a:rPr>
              <a:t>the appropriate Interrupt service routine (ISR) for the interrupt</a:t>
            </a:r>
            <a:r>
              <a:rPr lang="en-US" sz="1500" dirty="0" smtClean="0">
                <a:solidFill>
                  <a:srgbClr val="333333"/>
                </a:solidFill>
              </a:rPr>
              <a:t>.</a:t>
            </a:r>
          </a:p>
          <a:p>
            <a:pPr algn="just">
              <a:spcAft>
                <a:spcPts val="0"/>
              </a:spcAft>
            </a:pPr>
            <a:endParaRPr lang="en-US" sz="1500" b="0" i="0" dirty="0">
              <a:solidFill>
                <a:srgbClr val="333333"/>
              </a:solidFill>
              <a:effectLst/>
            </a:endParaRPr>
          </a:p>
          <a:p>
            <a:pPr algn="just">
              <a:spcAft>
                <a:spcPts val="0"/>
              </a:spcAft>
            </a:pPr>
            <a:endParaRPr lang="en-US" sz="1500" dirty="0" smtClean="0">
              <a:solidFill>
                <a:srgbClr val="333333"/>
              </a:solidFill>
            </a:endParaRPr>
          </a:p>
          <a:p>
            <a:pPr algn="just">
              <a:spcAft>
                <a:spcPts val="0"/>
              </a:spcAft>
            </a:pPr>
            <a:endParaRPr lang="en-US" sz="1500" b="0" i="0" dirty="0">
              <a:solidFill>
                <a:srgbClr val="333333"/>
              </a:solidFill>
              <a:effectLst/>
            </a:endParaRPr>
          </a:p>
          <a:p>
            <a:pPr algn="just">
              <a:spcAft>
                <a:spcPts val="0"/>
              </a:spcAft>
            </a:pPr>
            <a:endParaRPr lang="en-US" sz="1500" dirty="0" smtClean="0">
              <a:solidFill>
                <a:srgbClr val="333333"/>
              </a:solidFill>
            </a:endParaRPr>
          </a:p>
          <a:p>
            <a:pPr algn="just">
              <a:spcAft>
                <a:spcPts val="0"/>
              </a:spcAft>
            </a:pPr>
            <a:r>
              <a:rPr lang="en-US" sz="2000" b="0" i="0" dirty="0" smtClean="0">
                <a:solidFill>
                  <a:srgbClr val="FF0000"/>
                </a:solidFill>
                <a:effectLst/>
              </a:rPr>
              <a:t>Code:</a:t>
            </a:r>
          </a:p>
          <a:p>
            <a:pPr algn="just">
              <a:spcAft>
                <a:spcPts val="0"/>
              </a:spcAft>
            </a:pPr>
            <a:endParaRPr lang="en-US" sz="2000" b="0" i="0" dirty="0">
              <a:solidFill>
                <a:srgbClr val="FF0000"/>
              </a:solidFill>
              <a:effectLst/>
            </a:endParaRPr>
          </a:p>
          <a:p>
            <a:pPr algn="just">
              <a:spcAft>
                <a:spcPts val="0"/>
              </a:spcAft>
            </a:pPr>
            <a:r>
              <a:rPr lang="en-US" sz="2000" dirty="0" smtClean="0">
                <a:solidFill>
                  <a:srgbClr val="FF0000"/>
                </a:solidFill>
              </a:rPr>
              <a:t>SREG|=(1&lt;&lt;I);</a:t>
            </a:r>
            <a:endParaRPr lang="en-US" sz="2000" b="0" i="0" dirty="0">
              <a:solidFill>
                <a:srgbClr val="FF0000"/>
              </a:solidFill>
              <a:effectLst/>
            </a:endParaRPr>
          </a:p>
        </p:txBody>
      </p:sp>
    </p:spTree>
    <p:extLst>
      <p:ext uri="{BB962C8B-B14F-4D97-AF65-F5344CB8AC3E}">
        <p14:creationId xmlns:p14="http://schemas.microsoft.com/office/powerpoint/2010/main" val="7405948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000" dirty="0" smtClean="0">
                <a:solidFill>
                  <a:srgbClr val="00B050"/>
                </a:solidFill>
                <a:latin typeface="Times New Roman" panose="02020603050405020304" pitchFamily="18" charset="0"/>
                <a:cs typeface="Times New Roman" panose="02020603050405020304" pitchFamily="18" charset="0"/>
              </a:rPr>
              <a:t>Step-2 ( if INT0, INT1 used )</a:t>
            </a:r>
            <a:endParaRPr lang="en-US" sz="3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391" y="1447800"/>
            <a:ext cx="9783536" cy="3685046"/>
          </a:xfrm>
          <a:prstGeom prst="rect">
            <a:avLst/>
          </a:prstGeom>
        </p:spPr>
      </p:pic>
      <p:sp>
        <p:nvSpPr>
          <p:cNvPr id="6" name="Rectangle 5"/>
          <p:cNvSpPr/>
          <p:nvPr/>
        </p:nvSpPr>
        <p:spPr>
          <a:xfrm>
            <a:off x="575256" y="3052674"/>
            <a:ext cx="5748271" cy="2492990"/>
          </a:xfrm>
          <a:prstGeom prst="rect">
            <a:avLst/>
          </a:prstGeom>
        </p:spPr>
        <p:txBody>
          <a:bodyPr wrap="square">
            <a:spAutoFit/>
          </a:bodyPr>
          <a:lstStyle/>
          <a:p>
            <a:pPr algn="just">
              <a:spcAft>
                <a:spcPts val="0"/>
              </a:spcAft>
            </a:pPr>
            <a:r>
              <a:rPr lang="en-US" sz="1500" b="1" dirty="0"/>
              <a:t>Programming Steps:</a:t>
            </a:r>
            <a:endParaRPr lang="en-US" sz="1500" dirty="0"/>
          </a:p>
          <a:p>
            <a:pPr algn="just">
              <a:spcAft>
                <a:spcPts val="0"/>
              </a:spcAft>
            </a:pPr>
            <a:r>
              <a:rPr lang="en-US" sz="1500" dirty="0" smtClean="0"/>
              <a:t>1</a:t>
            </a:r>
            <a:r>
              <a:rPr lang="en-US" sz="1500" dirty="0"/>
              <a:t>.      </a:t>
            </a:r>
            <a:r>
              <a:rPr lang="en-US" sz="1500" dirty="0" smtClean="0"/>
              <a:t>Enable </a:t>
            </a:r>
            <a:r>
              <a:rPr lang="en-US" sz="1500" dirty="0"/>
              <a:t>Global </a:t>
            </a:r>
            <a:r>
              <a:rPr lang="en-US" sz="1500" dirty="0" smtClean="0"/>
              <a:t>Interrupt: I bit </a:t>
            </a:r>
            <a:r>
              <a:rPr lang="en-US" sz="1500" dirty="0"/>
              <a:t>in SREG register.</a:t>
            </a:r>
          </a:p>
          <a:p>
            <a:pPr algn="just">
              <a:spcAft>
                <a:spcPts val="0"/>
              </a:spcAft>
            </a:pPr>
            <a:r>
              <a:rPr lang="en-US" sz="1500" dirty="0"/>
              <a:t>2.   </a:t>
            </a:r>
            <a:r>
              <a:rPr lang="en-US" sz="1500" dirty="0" smtClean="0"/>
              <a:t>   </a:t>
            </a:r>
            <a:r>
              <a:rPr lang="en-US" sz="1500" b="1" dirty="0" smtClean="0">
                <a:solidFill>
                  <a:srgbClr val="FF0000"/>
                </a:solidFill>
              </a:rPr>
              <a:t>Set Interrupt Sense: MCUCR</a:t>
            </a:r>
            <a:r>
              <a:rPr lang="en-US" sz="1500" b="1" dirty="0">
                <a:solidFill>
                  <a:srgbClr val="FF0000"/>
                </a:solidFill>
              </a:rPr>
              <a:t>, </a:t>
            </a:r>
            <a:r>
              <a:rPr lang="en-US" sz="1500" b="1" dirty="0" smtClean="0">
                <a:solidFill>
                  <a:srgbClr val="FF0000"/>
                </a:solidFill>
              </a:rPr>
              <a:t>MCUCSR</a:t>
            </a:r>
          </a:p>
          <a:p>
            <a:pPr algn="just">
              <a:spcAft>
                <a:spcPts val="0"/>
              </a:spcAft>
            </a:pPr>
            <a:r>
              <a:rPr lang="en-US" sz="1500" dirty="0" smtClean="0"/>
              <a:t>3</a:t>
            </a:r>
            <a:r>
              <a:rPr lang="en-US" sz="1500" dirty="0"/>
              <a:t>.      </a:t>
            </a:r>
            <a:r>
              <a:rPr lang="en-US" sz="1500" dirty="0" smtClean="0"/>
              <a:t>Enable Individual Interrupt: GICR.</a:t>
            </a:r>
            <a:endParaRPr lang="en-US" sz="1500" dirty="0"/>
          </a:p>
          <a:p>
            <a:pPr algn="just">
              <a:spcAft>
                <a:spcPts val="0"/>
              </a:spcAft>
            </a:pPr>
            <a:r>
              <a:rPr lang="en-US" sz="1500" dirty="0"/>
              <a:t>4.   </a:t>
            </a:r>
            <a:r>
              <a:rPr lang="en-US" sz="1500" dirty="0" smtClean="0"/>
              <a:t>Define </a:t>
            </a:r>
            <a:r>
              <a:rPr lang="en-US" sz="1500" dirty="0"/>
              <a:t>the appropriate Interrupt service routine (ISR) for the interrupt</a:t>
            </a:r>
            <a:r>
              <a:rPr lang="en-US" sz="1500" dirty="0" smtClean="0"/>
              <a:t>.</a:t>
            </a:r>
          </a:p>
          <a:p>
            <a:pPr algn="just">
              <a:spcAft>
                <a:spcPts val="0"/>
              </a:spcAft>
            </a:pPr>
            <a:endParaRPr lang="en-US" sz="1500" b="0" i="0" dirty="0">
              <a:solidFill>
                <a:srgbClr val="333333"/>
              </a:solidFill>
              <a:effectLst/>
            </a:endParaRPr>
          </a:p>
          <a:p>
            <a:pPr algn="just">
              <a:spcAft>
                <a:spcPts val="0"/>
              </a:spcAft>
            </a:pPr>
            <a:endParaRPr lang="en-US" sz="1500" dirty="0" smtClean="0">
              <a:solidFill>
                <a:srgbClr val="333333"/>
              </a:solidFill>
            </a:endParaRPr>
          </a:p>
          <a:p>
            <a:pPr algn="just">
              <a:spcAft>
                <a:spcPts val="0"/>
              </a:spcAft>
            </a:pPr>
            <a:r>
              <a:rPr lang="en-US" b="0" i="0" dirty="0" smtClean="0">
                <a:solidFill>
                  <a:srgbClr val="FF0000"/>
                </a:solidFill>
                <a:effectLst/>
              </a:rPr>
              <a:t>Code:</a:t>
            </a:r>
            <a:endParaRPr lang="en-US" b="0" i="0" dirty="0">
              <a:solidFill>
                <a:srgbClr val="FF0000"/>
              </a:solidFill>
              <a:effectLst/>
            </a:endParaRPr>
          </a:p>
          <a:p>
            <a:pPr algn="just">
              <a:spcAft>
                <a:spcPts val="0"/>
              </a:spcAft>
            </a:pPr>
            <a:r>
              <a:rPr lang="en-US" dirty="0" smtClean="0">
                <a:solidFill>
                  <a:srgbClr val="FF0000"/>
                </a:solidFill>
              </a:rPr>
              <a:t>MCUCR|=(1&lt;&lt;ISC01)|</a:t>
            </a:r>
            <a:r>
              <a:rPr lang="en-US" dirty="0">
                <a:solidFill>
                  <a:srgbClr val="FF0000"/>
                </a:solidFill>
              </a:rPr>
              <a:t>(1&lt;&lt;</a:t>
            </a:r>
            <a:r>
              <a:rPr lang="en-US" dirty="0" smtClean="0">
                <a:solidFill>
                  <a:srgbClr val="FF0000"/>
                </a:solidFill>
              </a:rPr>
              <a:t>ISC00); // INT0 Rising edge </a:t>
            </a:r>
            <a:endParaRPr lang="en-US" b="0" i="0" dirty="0">
              <a:solidFill>
                <a:srgbClr val="FF0000"/>
              </a:solidFill>
              <a:effectLst/>
            </a:endParaRPr>
          </a:p>
        </p:txBody>
      </p:sp>
    </p:spTree>
    <p:extLst>
      <p:ext uri="{BB962C8B-B14F-4D97-AF65-F5344CB8AC3E}">
        <p14:creationId xmlns:p14="http://schemas.microsoft.com/office/powerpoint/2010/main" val="263775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defRPr kumimoji="0" lang="en-GB" sz="2400" b="0" i="0" u="none" strike="noStrike" cap="none" normalizeH="0" baseline="0" smtClean="0">
            <a:ln>
              <a:noFill/>
            </a:ln>
            <a:solidFill>
              <a:schemeClr val="bg1"/>
            </a:solidFill>
            <a:effectLst/>
            <a:latin typeface="Times New Roman" pitchFamily="80"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defRPr kumimoji="0" lang="en-GB" sz="2400" b="0" i="0" u="none" strike="noStrike" cap="none" normalizeH="0" baseline="0" smtClean="0">
            <a:ln>
              <a:noFill/>
            </a:ln>
            <a:solidFill>
              <a:schemeClr val="bg1"/>
            </a:solidFill>
            <a:effectLst/>
            <a:latin typeface="Times New Roman" pitchFamily="80" charset="0"/>
            <a:ea typeface="MS Gothic" charset="-128"/>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TotalTime>
  <Words>379</Words>
  <Application>Microsoft Office PowerPoint</Application>
  <PresentationFormat>Widescreen</PresentationFormat>
  <Paragraphs>161</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 Unicode MS</vt:lpstr>
      <vt:lpstr>MS Gothic</vt:lpstr>
      <vt:lpstr>Arial</vt:lpstr>
      <vt:lpstr>Calibri</vt:lpstr>
      <vt:lpstr>Calibri Light</vt:lpstr>
      <vt:lpstr>Times New Roman</vt:lpstr>
      <vt:lpstr>Verdana</vt:lpstr>
      <vt:lpstr>Wingdings</vt:lpstr>
      <vt:lpstr>Office Theme</vt:lpstr>
      <vt:lpstr>Blank Presentation</vt:lpstr>
      <vt:lpstr>IoT Army of 300</vt:lpstr>
      <vt:lpstr>What are interrupts? </vt:lpstr>
      <vt:lpstr>what happens when an interrupt occurs?</vt:lpstr>
      <vt:lpstr>Why Should use Interrupt?</vt:lpstr>
      <vt:lpstr>Types Of Interrupt</vt:lpstr>
      <vt:lpstr>Interrupt Pinout</vt:lpstr>
      <vt:lpstr>Steps</vt:lpstr>
      <vt:lpstr>Step-1</vt:lpstr>
      <vt:lpstr>Step-2 ( if INT0, INT1 used )</vt:lpstr>
      <vt:lpstr>Step-2 ( if INT2 used )</vt:lpstr>
      <vt:lpstr>Step-3</vt:lpstr>
      <vt:lpstr>Step-4</vt:lpstr>
      <vt:lpstr>Interrupt Configuration: Summary</vt:lpstr>
      <vt:lpstr>ADC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Army of 300</dc:title>
  <dc:creator>Windows User</dc:creator>
  <cp:lastModifiedBy>ASUS PC</cp:lastModifiedBy>
  <cp:revision>120</cp:revision>
  <dcterms:created xsi:type="dcterms:W3CDTF">2017-10-16T05:10:32Z</dcterms:created>
  <dcterms:modified xsi:type="dcterms:W3CDTF">2017-12-14T21:23:50Z</dcterms:modified>
</cp:coreProperties>
</file>