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2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4" r:id="rId15"/>
    <p:sldId id="273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91" r:id="rId30"/>
    <p:sldId id="292" r:id="rId31"/>
    <p:sldId id="294" r:id="rId32"/>
    <p:sldId id="293" r:id="rId33"/>
    <p:sldId id="295" r:id="rId34"/>
    <p:sldId id="288" r:id="rId35"/>
    <p:sldId id="289" r:id="rId36"/>
    <p:sldId id="296" r:id="rId3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5A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8522-D9B2-DCB8-8AF0-FB662123E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BBAAA-B004-DC56-43F8-2A60F9A59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30BB0-349A-9F46-94C7-BA287BB3E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C7A4-6318-4EEB-97E3-510F5A89323D}" type="datetimeFigureOut">
              <a:rPr lang="id-ID" smtClean="0"/>
              <a:t>15/02/2024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5DCAB-D022-0D8F-4BD3-D37C116C8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D1DF0-FB5C-78A0-4ED1-E5970E77D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2E5D-E71E-4091-BA02-CDDD7C96F2E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0474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7D5DE-7D6E-8D10-23F7-5529EF72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EB4519-42C5-59E6-5EEB-07B288F8B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93FCF-34A2-03E2-A3E2-D948E466C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C7A4-6318-4EEB-97E3-510F5A89323D}" type="datetimeFigureOut">
              <a:rPr lang="id-ID" smtClean="0"/>
              <a:t>15/02/2024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2E472-15AC-B8DA-6BDC-B38DD7DEC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C45C1-888A-6390-EB14-E7608C06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2E5D-E71E-4091-BA02-CDDD7C96F2E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7633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2BCF06-25FF-13D5-1736-379238B7A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55AA88-B932-044B-36B5-815381E79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C14A2-664A-29A0-946F-684502F44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C7A4-6318-4EEB-97E3-510F5A89323D}" type="datetimeFigureOut">
              <a:rPr lang="id-ID" smtClean="0"/>
              <a:t>15/02/2024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FCABC-A140-1191-9628-4B24244AB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9360A-23D7-077A-B3FC-6F4749B7C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2E5D-E71E-4091-BA02-CDDD7C96F2E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5146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F87AA-2AE8-7123-82C9-C74ABC440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141B0-1425-AB6A-E792-3677C39F5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2A8D3-0590-0BB8-2E37-DC2A7DD9C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C7A4-6318-4EEB-97E3-510F5A89323D}" type="datetimeFigureOut">
              <a:rPr lang="id-ID" smtClean="0"/>
              <a:t>15/02/2024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4345B-73D7-2A09-E71A-7B49A0C57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E7990-0FEF-64DB-7C2D-8263AA89F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2E5D-E71E-4091-BA02-CDDD7C96F2E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23865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5269F-50D6-8849-848A-B007FB92F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9869B-C3BE-ED01-B251-AF4E47FA5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9EB4B-9947-73A0-2865-B4B55B385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C7A4-6318-4EEB-97E3-510F5A89323D}" type="datetimeFigureOut">
              <a:rPr lang="id-ID" smtClean="0"/>
              <a:t>15/02/2024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60053-9C09-3974-4877-1F4BC6CD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832A3-E754-B31D-F7D2-96E062E9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2E5D-E71E-4091-BA02-CDDD7C96F2E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9579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64193-633E-ED69-FB28-9CEC94F1F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CC0F5-C8DA-6EB9-66FB-8BF9CE535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7758A4-CCC7-C3AB-55E1-ABF257197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67831F-2CE4-0918-AD29-E67A295BF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C7A4-6318-4EEB-97E3-510F5A89323D}" type="datetimeFigureOut">
              <a:rPr lang="id-ID" smtClean="0"/>
              <a:t>15/02/2024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95D89-847F-CA48-4196-672830520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B08DA-2F8A-74DE-29E5-77D4EECF6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2E5D-E71E-4091-BA02-CDDD7C96F2E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7441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2F2D6-AB28-2932-EED4-AE4BE71D8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8BA11-FB6B-78E5-18CD-843DAA3BC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CA85C-7772-B86C-940C-7C3D85A9B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C3AC75-9FAE-0C42-BCD9-C33B16302E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C96151-8ED1-2DEB-3B3C-99E21F238F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30D3EC-16E9-AF82-756F-A3BA844DE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C7A4-6318-4EEB-97E3-510F5A89323D}" type="datetimeFigureOut">
              <a:rPr lang="id-ID" smtClean="0"/>
              <a:t>15/02/2024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7612D4-5F7E-B8B4-4E1B-BA0C95CEF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8A7517-AB1D-B000-14FD-3C186B7E6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2E5D-E71E-4091-BA02-CDDD7C96F2E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2645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AFD11-856D-0345-6C5F-9F282AF18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03B460-AACF-17F7-09BD-2AF2B19D9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C7A4-6318-4EEB-97E3-510F5A89323D}" type="datetimeFigureOut">
              <a:rPr lang="id-ID" smtClean="0"/>
              <a:t>15/02/2024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B08063-C339-60DB-2BF1-703027136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CFB8E-138A-A447-38EC-B6D30B926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2E5D-E71E-4091-BA02-CDDD7C96F2E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40817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11A010-4B0A-4CA0-2171-342769304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C7A4-6318-4EEB-97E3-510F5A89323D}" type="datetimeFigureOut">
              <a:rPr lang="id-ID" smtClean="0"/>
              <a:t>15/02/2024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692480-238C-9E9A-5251-2E891C8C0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C120C-AF1C-AD2C-8A79-1AC109CE3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2E5D-E71E-4091-BA02-CDDD7C96F2E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1536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523F9-5346-30D7-11BE-14CA0C69D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BE7A9-3610-5610-1437-9564C8D1F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089986-8637-1009-83C3-E91D16F938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C4C0B-34DF-E618-6B14-F922DE2A7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C7A4-6318-4EEB-97E3-510F5A89323D}" type="datetimeFigureOut">
              <a:rPr lang="id-ID" smtClean="0"/>
              <a:t>15/02/2024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1036F-1580-497C-6987-AE1F25184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8907D4-41C5-6385-510D-C8B77B4B4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2E5D-E71E-4091-BA02-CDDD7C96F2E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8174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52F84-1176-70B1-DD57-93633F54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A29E10-2962-264F-9D43-1A6F7A8AD3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BD1856-16BD-F6B4-2A28-DE7EDCD2A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2A1A37-1E21-B83E-95C0-2ECD05AC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C7A4-6318-4EEB-97E3-510F5A89323D}" type="datetimeFigureOut">
              <a:rPr lang="id-ID" smtClean="0"/>
              <a:t>15/02/2024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898AE-2406-23AF-3749-1452D1E3A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425F2-D3EE-61D6-20F3-FB7CD652C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2E5D-E71E-4091-BA02-CDDD7C96F2E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50748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E6ECDB-D9F8-A28B-8010-91C4E9842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50259-A121-615B-34FD-05BCD128E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B8DCF-91EF-E4AE-9436-3D087E695A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5C7A4-6318-4EEB-97E3-510F5A89323D}" type="datetimeFigureOut">
              <a:rPr lang="id-ID" smtClean="0"/>
              <a:t>15/02/2024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51C95-A741-529E-C8FE-AA7C02D55F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EDFA7-6D06-9B9C-4DF1-9BF20B507A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92E5D-E71E-4091-BA02-CDDD7C96F2E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3784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2FAD8-36AA-1C81-2E6A-FC4356133E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4677" y="1854201"/>
            <a:ext cx="9144000" cy="125913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Gilroy ExtraBold" panose="00000900000000000000" pitchFamily="50" charset="0"/>
              </a:rPr>
              <a:t>PENINGKATAN AKURASI ALGORITMA </a:t>
            </a:r>
            <a:r>
              <a:rPr lang="en-US" sz="2400" i="1" dirty="0">
                <a:latin typeface="Gilroy ExtraBold" panose="00000900000000000000" pitchFamily="50" charset="0"/>
              </a:rPr>
              <a:t>K-MEANS CLUSTERING </a:t>
            </a:r>
            <a:r>
              <a:rPr lang="en-US" sz="2400" dirty="0">
                <a:latin typeface="Gilroy ExtraBold" panose="00000900000000000000" pitchFamily="50" charset="0"/>
              </a:rPr>
              <a:t>DENGAN </a:t>
            </a:r>
            <a:r>
              <a:rPr lang="en-US" sz="2400" i="1" dirty="0">
                <a:latin typeface="Gilroy ExtraBold" panose="00000900000000000000" pitchFamily="50" charset="0"/>
              </a:rPr>
              <a:t>ELBOW METHOD </a:t>
            </a:r>
            <a:r>
              <a:rPr lang="en-US" sz="2400" dirty="0">
                <a:latin typeface="Gilroy ExtraBold" panose="00000900000000000000" pitchFamily="50" charset="0"/>
              </a:rPr>
              <a:t>DAN </a:t>
            </a:r>
            <a:r>
              <a:rPr lang="en-US" sz="2400" i="1" dirty="0">
                <a:latin typeface="Gilroy ExtraBold" panose="00000900000000000000" pitchFamily="50" charset="0"/>
              </a:rPr>
              <a:t>SILHOUETTE SCORE </a:t>
            </a:r>
            <a:r>
              <a:rPr lang="en-US" sz="2400" dirty="0">
                <a:latin typeface="Gilroy ExtraBold" panose="00000900000000000000" pitchFamily="50" charset="0"/>
              </a:rPr>
              <a:t>UNTUK SEGMENTASI PENGUNJUNG MALL </a:t>
            </a:r>
            <a:endParaRPr lang="id-ID" sz="2400" dirty="0">
              <a:latin typeface="Gilroy ExtraBold" panose="00000900000000000000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FB2DC-9BA8-BF26-119E-906DD16D7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36276"/>
            <a:ext cx="9144000" cy="2826898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>
                <a:latin typeface="Futura Md BT" panose="020B0602020204020303" pitchFamily="34" charset="0"/>
              </a:rPr>
              <a:t>Dosen </a:t>
            </a:r>
            <a:r>
              <a:rPr lang="en-US" b="1" dirty="0" err="1">
                <a:latin typeface="Futura Md BT" panose="020B0602020204020303" pitchFamily="34" charset="0"/>
              </a:rPr>
              <a:t>Pembimbing</a:t>
            </a:r>
            <a:r>
              <a:rPr lang="en-US" b="1" dirty="0">
                <a:latin typeface="Futura Md BT" panose="020B0602020204020303" pitchFamily="34" charset="0"/>
              </a:rPr>
              <a:t> :</a:t>
            </a:r>
          </a:p>
          <a:p>
            <a:r>
              <a:rPr lang="en-US" dirty="0">
                <a:latin typeface="Futura Md BT" panose="020B0602020204020303" pitchFamily="34" charset="0"/>
              </a:rPr>
              <a:t>Bambang </a:t>
            </a:r>
            <a:r>
              <a:rPr lang="en-US" dirty="0" err="1">
                <a:latin typeface="Futura Md BT" panose="020B0602020204020303" pitchFamily="34" charset="0"/>
              </a:rPr>
              <a:t>Yuwono</a:t>
            </a:r>
            <a:r>
              <a:rPr lang="en-US" dirty="0">
                <a:latin typeface="Futura Md BT" panose="020B0602020204020303" pitchFamily="34" charset="0"/>
              </a:rPr>
              <a:t>, S.T, M.T</a:t>
            </a:r>
          </a:p>
          <a:p>
            <a:endParaRPr lang="en-US" dirty="0">
              <a:latin typeface="Futura Md BT" panose="020B0602020204020303" pitchFamily="34" charset="0"/>
            </a:endParaRPr>
          </a:p>
          <a:p>
            <a:r>
              <a:rPr lang="en-US" b="1" dirty="0" err="1">
                <a:latin typeface="Futura Md BT" panose="020B0602020204020303" pitchFamily="34" charset="0"/>
              </a:rPr>
              <a:t>Diajukan</a:t>
            </a:r>
            <a:r>
              <a:rPr lang="en-US" b="1" dirty="0">
                <a:latin typeface="Futura Md BT" panose="020B0602020204020303" pitchFamily="34" charset="0"/>
              </a:rPr>
              <a:t> Oleh :</a:t>
            </a:r>
          </a:p>
          <a:p>
            <a:r>
              <a:rPr lang="en-US" dirty="0">
                <a:latin typeface="Futura Md BT" panose="020B0602020204020303" pitchFamily="34" charset="0"/>
              </a:rPr>
              <a:t>Azqia Adistya </a:t>
            </a:r>
            <a:r>
              <a:rPr lang="en-US" dirty="0" err="1">
                <a:latin typeface="Futura Md BT" panose="020B0602020204020303" pitchFamily="34" charset="0"/>
              </a:rPr>
              <a:t>Abdillah</a:t>
            </a:r>
            <a:r>
              <a:rPr lang="en-US" dirty="0">
                <a:latin typeface="Futura Md BT" panose="020B0602020204020303" pitchFamily="34" charset="0"/>
              </a:rPr>
              <a:t> ( 123190064 )</a:t>
            </a:r>
          </a:p>
          <a:p>
            <a:endParaRPr lang="en-US" dirty="0">
              <a:latin typeface="Futura Md BT" panose="020B0602020204020303" pitchFamily="34" charset="0"/>
            </a:endParaRPr>
          </a:p>
          <a:p>
            <a:r>
              <a:rPr lang="en-US" b="1" dirty="0">
                <a:latin typeface="Futura Md BT" panose="020B0602020204020303" pitchFamily="34" charset="0"/>
              </a:rPr>
              <a:t>Dosen </a:t>
            </a:r>
            <a:r>
              <a:rPr lang="en-US" b="1" dirty="0" err="1">
                <a:latin typeface="Futura Md BT" panose="020B0602020204020303" pitchFamily="34" charset="0"/>
              </a:rPr>
              <a:t>Penguji</a:t>
            </a:r>
            <a:r>
              <a:rPr lang="en-US" b="1" dirty="0">
                <a:latin typeface="Futura Md BT" panose="020B0602020204020303" pitchFamily="34" charset="0"/>
              </a:rPr>
              <a:t> :</a:t>
            </a:r>
          </a:p>
          <a:p>
            <a:r>
              <a:rPr lang="en-US" dirty="0">
                <a:latin typeface="Futura Md BT" panose="020B0602020204020303" pitchFamily="34" charset="0"/>
              </a:rPr>
              <a:t>Dr. Awang </a:t>
            </a:r>
            <a:r>
              <a:rPr lang="en-US" dirty="0" err="1">
                <a:latin typeface="Futura Md BT" panose="020B0602020204020303" pitchFamily="34" charset="0"/>
              </a:rPr>
              <a:t>Hendrianto</a:t>
            </a:r>
            <a:r>
              <a:rPr lang="en-US" dirty="0">
                <a:latin typeface="Futura Md BT" panose="020B0602020204020303" pitchFamily="34" charset="0"/>
              </a:rPr>
              <a:t> </a:t>
            </a:r>
            <a:r>
              <a:rPr lang="en-US" dirty="0" err="1">
                <a:latin typeface="Futura Md BT" panose="020B0602020204020303" pitchFamily="34" charset="0"/>
              </a:rPr>
              <a:t>Pratomo</a:t>
            </a:r>
            <a:r>
              <a:rPr lang="en-US" dirty="0">
                <a:latin typeface="Futura Md BT" panose="020B0602020204020303" pitchFamily="34" charset="0"/>
              </a:rPr>
              <a:t>, S.T, M.T</a:t>
            </a:r>
          </a:p>
          <a:p>
            <a:r>
              <a:rPr lang="en-US" dirty="0">
                <a:latin typeface="Futura Md BT" panose="020B0602020204020303" pitchFamily="34" charset="0"/>
              </a:rPr>
              <a:t>Simon </a:t>
            </a:r>
            <a:r>
              <a:rPr lang="en-US" dirty="0" err="1">
                <a:latin typeface="Futura Md BT" panose="020B0602020204020303" pitchFamily="34" charset="0"/>
              </a:rPr>
              <a:t>Pulung</a:t>
            </a:r>
            <a:r>
              <a:rPr lang="en-US" dirty="0">
                <a:latin typeface="Futura Md BT" panose="020B0602020204020303" pitchFamily="34" charset="0"/>
              </a:rPr>
              <a:t> Nugroho, </a:t>
            </a:r>
            <a:r>
              <a:rPr lang="en-US" dirty="0" err="1">
                <a:latin typeface="Futura Md BT" panose="020B0602020204020303" pitchFamily="34" charset="0"/>
              </a:rPr>
              <a:t>S.Kom</a:t>
            </a:r>
            <a:r>
              <a:rPr lang="en-US" dirty="0">
                <a:latin typeface="Futura Md BT" panose="020B0602020204020303" pitchFamily="34" charset="0"/>
              </a:rPr>
              <a:t>, M.Cs</a:t>
            </a:r>
          </a:p>
          <a:p>
            <a:r>
              <a:rPr lang="en-US" dirty="0">
                <a:latin typeface="Futura Md BT" panose="020B0602020204020303" pitchFamily="34" charset="0"/>
              </a:rPr>
              <a:t>Ahmad Taufiq Akbar, </a:t>
            </a:r>
            <a:r>
              <a:rPr lang="en-US" dirty="0" err="1">
                <a:latin typeface="Futura Md BT" panose="020B0602020204020303" pitchFamily="34" charset="0"/>
              </a:rPr>
              <a:t>S.Si</a:t>
            </a:r>
            <a:r>
              <a:rPr lang="en-US" dirty="0">
                <a:latin typeface="Futura Md BT" panose="020B0602020204020303" pitchFamily="34" charset="0"/>
              </a:rPr>
              <a:t>, M.Cs</a:t>
            </a:r>
          </a:p>
          <a:p>
            <a:endParaRPr lang="en-US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68673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1C064-BA45-4010-AC6D-856B9C95C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4474" y="2852567"/>
            <a:ext cx="5257800" cy="1424012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latin typeface="Gilroy ExtraBold" panose="00000900000000000000" pitchFamily="50" charset="0"/>
              </a:rPr>
              <a:t> </a:t>
            </a:r>
            <a:r>
              <a:rPr lang="en-US" dirty="0" err="1">
                <a:latin typeface="Gilroy ExtraBold" panose="00000900000000000000" pitchFamily="50" charset="0"/>
              </a:rPr>
              <a:t>Penelitian</a:t>
            </a:r>
            <a:r>
              <a:rPr lang="en-US" dirty="0">
                <a:latin typeface="Gilroy ExtraBold" panose="00000900000000000000" pitchFamily="50" charset="0"/>
              </a:rPr>
              <a:t> </a:t>
            </a:r>
            <a:r>
              <a:rPr lang="en-US" dirty="0" err="1">
                <a:latin typeface="Gilroy ExtraBold" panose="00000900000000000000" pitchFamily="50" charset="0"/>
              </a:rPr>
              <a:t>Sebelumnya</a:t>
            </a:r>
            <a:endParaRPr lang="en-US" dirty="0">
              <a:latin typeface="Gilroy ExtraBold" panose="00000900000000000000" pitchFamily="50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latin typeface="Gilroy ExtraBold" panose="00000900000000000000" pitchFamily="50" charset="0"/>
              </a:rPr>
              <a:t> </a:t>
            </a:r>
            <a:r>
              <a:rPr lang="en-US" dirty="0" err="1">
                <a:latin typeface="Gilroy ExtraBold" panose="00000900000000000000" pitchFamily="50" charset="0"/>
              </a:rPr>
              <a:t>Penelitian</a:t>
            </a:r>
            <a:r>
              <a:rPr lang="en-US" dirty="0">
                <a:latin typeface="Gilroy ExtraBold" panose="00000900000000000000" pitchFamily="50" charset="0"/>
              </a:rPr>
              <a:t> yang </a:t>
            </a:r>
            <a:r>
              <a:rPr lang="en-US" dirty="0" err="1">
                <a:latin typeface="Gilroy ExtraBold" panose="00000900000000000000" pitchFamily="50" charset="0"/>
              </a:rPr>
              <a:t>akan</a:t>
            </a:r>
            <a:r>
              <a:rPr lang="en-US" dirty="0">
                <a:latin typeface="Gilroy ExtraBold" panose="00000900000000000000" pitchFamily="50" charset="0"/>
              </a:rPr>
              <a:t> </a:t>
            </a:r>
            <a:r>
              <a:rPr lang="en-US" dirty="0" err="1">
                <a:latin typeface="Gilroy ExtraBold" panose="00000900000000000000" pitchFamily="50" charset="0"/>
              </a:rPr>
              <a:t>dilakukan</a:t>
            </a:r>
            <a:endParaRPr lang="en-US" dirty="0">
              <a:latin typeface="Gilroy ExtraBold" panose="00000900000000000000" pitchFamily="50" charset="0"/>
            </a:endParaRPr>
          </a:p>
          <a:p>
            <a:pPr marL="457200" lvl="1" indent="0">
              <a:buNone/>
            </a:pPr>
            <a:endParaRPr lang="id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990678-175B-312A-C80B-555A2FFEA00F}"/>
              </a:ext>
            </a:extLst>
          </p:cNvPr>
          <p:cNvSpPr txBox="1"/>
          <p:nvPr/>
        </p:nvSpPr>
        <p:spPr>
          <a:xfrm>
            <a:off x="1035149" y="2714526"/>
            <a:ext cx="409956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Gilroy ExtraBold" panose="00000900000000000000" pitchFamily="50" charset="0"/>
              </a:rPr>
              <a:t>TINJAUAN LITERATUR</a:t>
            </a:r>
            <a:endParaRPr lang="id-ID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5D0808-08E4-AB42-9F85-0CEBB6B127EC}"/>
              </a:ext>
            </a:extLst>
          </p:cNvPr>
          <p:cNvSpPr/>
          <p:nvPr/>
        </p:nvSpPr>
        <p:spPr>
          <a:xfrm>
            <a:off x="5739618" y="1899138"/>
            <a:ext cx="56271" cy="2954216"/>
          </a:xfrm>
          <a:prstGeom prst="rect">
            <a:avLst/>
          </a:prstGeom>
          <a:solidFill>
            <a:srgbClr val="2C5A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980E6A-BCF3-EE82-75BA-E7F03EE5B7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514" y="2735047"/>
            <a:ext cx="1323439" cy="132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980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465CF65-D646-3F7C-DF06-95D0636478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516156"/>
              </p:ext>
            </p:extLst>
          </p:nvPr>
        </p:nvGraphicFramePr>
        <p:xfrm>
          <a:off x="838200" y="1825625"/>
          <a:ext cx="10515600" cy="3662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12298">
                  <a:extLst>
                    <a:ext uri="{9D8B030D-6E8A-4147-A177-3AD203B41FA5}">
                      <a16:colId xmlns:a16="http://schemas.microsoft.com/office/drawing/2014/main" val="1914812150"/>
                    </a:ext>
                  </a:extLst>
                </a:gridCol>
                <a:gridCol w="1730327">
                  <a:extLst>
                    <a:ext uri="{9D8B030D-6E8A-4147-A177-3AD203B41FA5}">
                      <a16:colId xmlns:a16="http://schemas.microsoft.com/office/drawing/2014/main" val="66524227"/>
                    </a:ext>
                  </a:extLst>
                </a:gridCol>
                <a:gridCol w="4066735">
                  <a:extLst>
                    <a:ext uri="{9D8B030D-6E8A-4147-A177-3AD203B41FA5}">
                      <a16:colId xmlns:a16="http://schemas.microsoft.com/office/drawing/2014/main" val="260531758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7254522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30265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Penulis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Judul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Arsitektur</a:t>
                      </a:r>
                      <a:r>
                        <a:rPr lang="en-US" dirty="0"/>
                        <a:t> 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Hasil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524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ilroy Light" panose="00000400000000000000" pitchFamily="50" charset="0"/>
                        </a:rPr>
                        <a:t>1</a:t>
                      </a:r>
                      <a:endParaRPr lang="id-ID" dirty="0">
                        <a:latin typeface="Gilroy Light" panose="000004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D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Hamka</a:t>
                      </a:r>
                      <a:r>
                        <a:rPr lang="en-ID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 et al., 2022)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K-Means cluster optimization for potentiality student grouping using elbow method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K-Means, Elbow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26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ilroy Light" panose="00000400000000000000" pitchFamily="50" charset="0"/>
                        </a:rPr>
                        <a:t>2</a:t>
                      </a:r>
                      <a:endParaRPr lang="id-ID" dirty="0">
                        <a:latin typeface="Gilroy Light" panose="000004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D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Marto</a:t>
                      </a:r>
                      <a:r>
                        <a:rPr lang="en-ID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et all., 2021)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Performance Analysis Of Elbow Algorithms Against The Results of Clustering K-Means Algorithms In The Grouping Of Rice Production Areas In Indonesia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K-Means, Elbow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89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ilroy Light" panose="00000400000000000000" pitchFamily="50" charset="0"/>
                        </a:rPr>
                        <a:t>3</a:t>
                      </a:r>
                      <a:endParaRPr lang="id-ID" dirty="0">
                        <a:latin typeface="Gilroy Light" panose="000004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(Rahman A. et all., 2022)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ID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luster Of </a:t>
                      </a:r>
                      <a:r>
                        <a:rPr lang="en-ID" sz="1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Algoritma</a:t>
                      </a:r>
                      <a:r>
                        <a:rPr lang="en-ID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K-Means Based National Exam Score Data With Elbow and Silhouette Optimization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K-Means, Elbow, Silhouette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92875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B990678-175B-312A-C80B-555A2FFEA00F}"/>
              </a:ext>
            </a:extLst>
          </p:cNvPr>
          <p:cNvSpPr txBox="1"/>
          <p:nvPr/>
        </p:nvSpPr>
        <p:spPr>
          <a:xfrm>
            <a:off x="1590305" y="609617"/>
            <a:ext cx="51687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Gilroy ExtraBold" panose="00000900000000000000" pitchFamily="50" charset="0"/>
              </a:rPr>
              <a:t>PENELITIAN SEBELUMNYA</a:t>
            </a:r>
            <a:endParaRPr lang="id-ID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838855-892C-AF9D-3315-4CBE9E658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53543"/>
            <a:ext cx="675905" cy="67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502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465CF65-D646-3F7C-DF06-95D0636478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417520"/>
              </p:ext>
            </p:extLst>
          </p:nvPr>
        </p:nvGraphicFramePr>
        <p:xfrm>
          <a:off x="838200" y="1825625"/>
          <a:ext cx="10515600" cy="2473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12298">
                  <a:extLst>
                    <a:ext uri="{9D8B030D-6E8A-4147-A177-3AD203B41FA5}">
                      <a16:colId xmlns:a16="http://schemas.microsoft.com/office/drawing/2014/main" val="1914812150"/>
                    </a:ext>
                  </a:extLst>
                </a:gridCol>
                <a:gridCol w="1730327">
                  <a:extLst>
                    <a:ext uri="{9D8B030D-6E8A-4147-A177-3AD203B41FA5}">
                      <a16:colId xmlns:a16="http://schemas.microsoft.com/office/drawing/2014/main" val="66524227"/>
                    </a:ext>
                  </a:extLst>
                </a:gridCol>
                <a:gridCol w="4066735">
                  <a:extLst>
                    <a:ext uri="{9D8B030D-6E8A-4147-A177-3AD203B41FA5}">
                      <a16:colId xmlns:a16="http://schemas.microsoft.com/office/drawing/2014/main" val="260531758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7254522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30265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Penulis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Judul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Arsitektur</a:t>
                      </a:r>
                      <a:r>
                        <a:rPr lang="en-US" dirty="0"/>
                        <a:t> 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Hasil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524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ilroy Light" panose="00000400000000000000" pitchFamily="50" charset="0"/>
                        </a:rPr>
                        <a:t>4</a:t>
                      </a:r>
                      <a:endParaRPr lang="id-ID" dirty="0">
                        <a:latin typeface="Gilroy Light" panose="000004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(Marisa F. et all., 2023)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Potential Customer Analysis Using K-Means With Elbow Method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K-Means, Elbow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26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ilroy Light" panose="00000400000000000000" pitchFamily="50" charset="0"/>
                        </a:rPr>
                        <a:t>5</a:t>
                      </a:r>
                      <a:endParaRPr lang="id-ID" dirty="0">
                        <a:latin typeface="Gilroy Light" panose="000004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D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Firman</a:t>
                      </a:r>
                      <a:r>
                        <a:rPr lang="en-ID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et all., 2023)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of Elbow, Silhouette, Davies-Bouldin, </a:t>
                      </a:r>
                      <a:r>
                        <a:rPr lang="en-ID" sz="1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Calinski-Harabasz</a:t>
                      </a:r>
                      <a:r>
                        <a:rPr lang="en-ID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 Rand-Index Evaluation on K-Means Algorithm for Classifying Flood-Affected Areas in Jakarta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K-means, elbow, Silhouette, Davidson-Bouldin, dan </a:t>
                      </a:r>
                      <a:r>
                        <a:rPr lang="en-ID" sz="1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Calinski-Harabash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89998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6558DEF-9B10-44DD-950E-C39C0F3CC847}"/>
              </a:ext>
            </a:extLst>
          </p:cNvPr>
          <p:cNvSpPr txBox="1"/>
          <p:nvPr/>
        </p:nvSpPr>
        <p:spPr>
          <a:xfrm>
            <a:off x="1590305" y="609617"/>
            <a:ext cx="51687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Gilroy ExtraBold" panose="00000900000000000000" pitchFamily="50" charset="0"/>
              </a:rPr>
              <a:t>PENELITIAN SEBELUMNYA</a:t>
            </a:r>
            <a:endParaRPr lang="id-ID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89BB83-5215-ED8C-1F49-0DD14FB93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53543"/>
            <a:ext cx="675905" cy="67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33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B990678-175B-312A-C80B-555A2FFEA00F}"/>
              </a:ext>
            </a:extLst>
          </p:cNvPr>
          <p:cNvSpPr txBox="1"/>
          <p:nvPr/>
        </p:nvSpPr>
        <p:spPr>
          <a:xfrm>
            <a:off x="5143116" y="1791023"/>
            <a:ext cx="593885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Gilroy ExtraBold" panose="00000900000000000000" pitchFamily="50" charset="0"/>
              </a:rPr>
              <a:t>PENELITIAN YANG AKAN DILAKUKAN</a:t>
            </a:r>
            <a:endParaRPr lang="id-ID" sz="2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5E876FA-2A8A-9C19-9691-488D7128F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6450" y="3014013"/>
            <a:ext cx="5796501" cy="2283407"/>
          </a:xfrm>
        </p:spPr>
        <p:txBody>
          <a:bodyPr>
            <a:normAutofit lnSpcReduction="10000"/>
          </a:bodyPr>
          <a:lstStyle/>
          <a:p>
            <a:pPr marL="457200" lvl="1" indent="0">
              <a:lnSpc>
                <a:spcPct val="150000"/>
              </a:lnSpc>
              <a:spcBef>
                <a:spcPts val="3000"/>
              </a:spcBef>
              <a:buNone/>
            </a:pPr>
            <a:r>
              <a:rPr lang="en-US" sz="2000" dirty="0"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Pada </a:t>
            </a:r>
            <a:r>
              <a:rPr lang="en-US" sz="2000" dirty="0" err="1"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penelitian</a:t>
            </a:r>
            <a:r>
              <a:rPr lang="en-US" sz="2000" dirty="0"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ini </a:t>
            </a:r>
            <a:r>
              <a:rPr lang="en-US" sz="2000" dirty="0" err="1"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2000" dirty="0"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US" sz="2000" dirty="0"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clusterisasi</a:t>
            </a:r>
            <a:r>
              <a:rPr lang="en-US" sz="2000" dirty="0"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sz="2000" dirty="0"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K-Means Clustering dan K-Means Clustering + Elbow </a:t>
            </a:r>
            <a:r>
              <a:rPr lang="en-US" sz="2000" dirty="0" err="1"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kemudian</a:t>
            </a:r>
            <a:r>
              <a:rPr lang="en-US" sz="2000" dirty="0"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dicari</a:t>
            </a:r>
            <a:r>
              <a:rPr lang="en-US" sz="2000" dirty="0"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US" sz="2000" dirty="0"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silhouette score masing-masing </a:t>
            </a:r>
            <a:endParaRPr lang="id-ID" sz="2000" b="1" dirty="0">
              <a:latin typeface="Gilroy Light" panose="00000400000000000000" pitchFamily="5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EBEA19-9797-23C3-AD3C-BAEC0FC084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15" y="1669774"/>
            <a:ext cx="3759999" cy="375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448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1C064-BA45-4010-AC6D-856B9C95C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5814" y="1224628"/>
            <a:ext cx="5257800" cy="590100"/>
          </a:xfrm>
        </p:spPr>
        <p:txBody>
          <a:bodyPr>
            <a:normAutofit lnSpcReduction="10000"/>
          </a:bodyPr>
          <a:lstStyle/>
          <a:p>
            <a:pPr marL="457200" lvl="1" indent="0">
              <a:lnSpc>
                <a:spcPct val="200000"/>
              </a:lnSpc>
              <a:buNone/>
            </a:pPr>
            <a:r>
              <a:rPr lang="en-US" sz="2000" dirty="0" err="1">
                <a:latin typeface="Montserrat Medium" pitchFamily="2" charset="0"/>
              </a:rPr>
              <a:t>Studi</a:t>
            </a:r>
            <a:r>
              <a:rPr lang="en-US" sz="2000" dirty="0">
                <a:latin typeface="Montserrat Medium" pitchFamily="2" charset="0"/>
              </a:rPr>
              <a:t> Literatur</a:t>
            </a:r>
          </a:p>
        </p:txBody>
      </p:sp>
      <p:sp>
        <p:nvSpPr>
          <p:cNvPr id="2" name="Google Shape;549;p73">
            <a:extLst>
              <a:ext uri="{FF2B5EF4-FFF2-40B4-BE49-F238E27FC236}">
                <a16:creationId xmlns:a16="http://schemas.microsoft.com/office/drawing/2014/main" id="{377FE00C-4CCC-C848-0BCC-0429A0CF69FF}"/>
              </a:ext>
            </a:extLst>
          </p:cNvPr>
          <p:cNvSpPr/>
          <p:nvPr/>
        </p:nvSpPr>
        <p:spPr>
          <a:xfrm>
            <a:off x="5800950" y="1319881"/>
            <a:ext cx="590100" cy="590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#1</a:t>
            </a:r>
            <a:endParaRPr sz="20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4" name="Google Shape;549;p73">
            <a:extLst>
              <a:ext uri="{FF2B5EF4-FFF2-40B4-BE49-F238E27FC236}">
                <a16:creationId xmlns:a16="http://schemas.microsoft.com/office/drawing/2014/main" id="{332DDE3E-AF6D-E254-AD25-6588E469DA55}"/>
              </a:ext>
            </a:extLst>
          </p:cNvPr>
          <p:cNvSpPr/>
          <p:nvPr/>
        </p:nvSpPr>
        <p:spPr>
          <a:xfrm>
            <a:off x="5800950" y="2077182"/>
            <a:ext cx="590100" cy="590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#2</a:t>
            </a:r>
            <a:endParaRPr sz="20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7" name="Google Shape;549;p73">
            <a:extLst>
              <a:ext uri="{FF2B5EF4-FFF2-40B4-BE49-F238E27FC236}">
                <a16:creationId xmlns:a16="http://schemas.microsoft.com/office/drawing/2014/main" id="{8BCE31CC-BC94-AB18-DCB1-BB9C3575989C}"/>
              </a:ext>
            </a:extLst>
          </p:cNvPr>
          <p:cNvSpPr/>
          <p:nvPr/>
        </p:nvSpPr>
        <p:spPr>
          <a:xfrm>
            <a:off x="5800950" y="2834483"/>
            <a:ext cx="590100" cy="590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#3</a:t>
            </a:r>
            <a:endParaRPr sz="20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8" name="Google Shape;549;p73">
            <a:extLst>
              <a:ext uri="{FF2B5EF4-FFF2-40B4-BE49-F238E27FC236}">
                <a16:creationId xmlns:a16="http://schemas.microsoft.com/office/drawing/2014/main" id="{2ACAC324-21EC-5D83-FCA5-C1BDCE022312}"/>
              </a:ext>
            </a:extLst>
          </p:cNvPr>
          <p:cNvSpPr/>
          <p:nvPr/>
        </p:nvSpPr>
        <p:spPr>
          <a:xfrm>
            <a:off x="5810764" y="3591784"/>
            <a:ext cx="590100" cy="590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#4</a:t>
            </a:r>
            <a:endParaRPr sz="20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" name="Google Shape;549;p73">
            <a:extLst>
              <a:ext uri="{FF2B5EF4-FFF2-40B4-BE49-F238E27FC236}">
                <a16:creationId xmlns:a16="http://schemas.microsoft.com/office/drawing/2014/main" id="{B0E70A1C-7BC4-4DB0-C1F8-F568B7A28C5B}"/>
              </a:ext>
            </a:extLst>
          </p:cNvPr>
          <p:cNvSpPr/>
          <p:nvPr/>
        </p:nvSpPr>
        <p:spPr>
          <a:xfrm>
            <a:off x="5800950" y="4349085"/>
            <a:ext cx="590100" cy="590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#5</a:t>
            </a:r>
            <a:endParaRPr sz="20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04D0B59-8914-A704-A058-D590F8631CA8}"/>
              </a:ext>
            </a:extLst>
          </p:cNvPr>
          <p:cNvSpPr txBox="1">
            <a:spLocks/>
          </p:cNvSpPr>
          <p:nvPr/>
        </p:nvSpPr>
        <p:spPr>
          <a:xfrm>
            <a:off x="6115628" y="1954926"/>
            <a:ext cx="5257800" cy="5901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sz="2000" dirty="0">
                <a:latin typeface="Montserrat Medium" pitchFamily="2" charset="0"/>
              </a:rPr>
              <a:t>Data Collection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77AFF1D-FBEB-D7E7-C712-AB7A5D9345B3}"/>
              </a:ext>
            </a:extLst>
          </p:cNvPr>
          <p:cNvSpPr txBox="1">
            <a:spLocks/>
          </p:cNvSpPr>
          <p:nvPr/>
        </p:nvSpPr>
        <p:spPr>
          <a:xfrm>
            <a:off x="6115628" y="2712227"/>
            <a:ext cx="5257800" cy="5901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sz="2000" dirty="0">
                <a:latin typeface="Montserrat Medium" pitchFamily="2" charset="0"/>
              </a:rPr>
              <a:t>Preprocessing Data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A3E01B1-BB6D-16F2-EE49-9071A3F0C083}"/>
              </a:ext>
            </a:extLst>
          </p:cNvPr>
          <p:cNvSpPr txBox="1">
            <a:spLocks/>
          </p:cNvSpPr>
          <p:nvPr/>
        </p:nvSpPr>
        <p:spPr>
          <a:xfrm>
            <a:off x="6115628" y="3424889"/>
            <a:ext cx="5257800" cy="5901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sz="2000" dirty="0">
                <a:latin typeface="Montserrat Medium" pitchFamily="2" charset="0"/>
              </a:rPr>
              <a:t>Proses Clustering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C4E591A-620F-644B-2EC1-64826A68631E}"/>
              </a:ext>
            </a:extLst>
          </p:cNvPr>
          <p:cNvSpPr txBox="1">
            <a:spLocks/>
          </p:cNvSpPr>
          <p:nvPr/>
        </p:nvSpPr>
        <p:spPr>
          <a:xfrm>
            <a:off x="6115628" y="4181884"/>
            <a:ext cx="5257800" cy="5901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sz="2000" dirty="0" err="1">
                <a:latin typeface="Montserrat Medium" pitchFamily="2" charset="0"/>
              </a:rPr>
              <a:t>Evaluasi</a:t>
            </a:r>
            <a:r>
              <a:rPr lang="en-US" sz="2000" dirty="0">
                <a:latin typeface="Montserrat Medium" pitchFamily="2" charset="0"/>
              </a:rPr>
              <a:t> </a:t>
            </a:r>
            <a:r>
              <a:rPr lang="en-US" sz="2000" dirty="0" err="1">
                <a:latin typeface="Montserrat Medium" pitchFamily="2" charset="0"/>
              </a:rPr>
              <a:t>dengan</a:t>
            </a:r>
            <a:r>
              <a:rPr lang="en-US" sz="2000" dirty="0">
                <a:latin typeface="Montserrat Medium" pitchFamily="2" charset="0"/>
              </a:rPr>
              <a:t> Elbow Method</a:t>
            </a:r>
          </a:p>
        </p:txBody>
      </p:sp>
      <p:sp>
        <p:nvSpPr>
          <p:cNvPr id="6" name="Google Shape;549;p73">
            <a:extLst>
              <a:ext uri="{FF2B5EF4-FFF2-40B4-BE49-F238E27FC236}">
                <a16:creationId xmlns:a16="http://schemas.microsoft.com/office/drawing/2014/main" id="{12FA41C2-38A9-2C60-A614-70E5220C9C80}"/>
              </a:ext>
            </a:extLst>
          </p:cNvPr>
          <p:cNvSpPr/>
          <p:nvPr/>
        </p:nvSpPr>
        <p:spPr>
          <a:xfrm>
            <a:off x="5810764" y="5106080"/>
            <a:ext cx="590100" cy="590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#6</a:t>
            </a:r>
            <a:endParaRPr sz="20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677401-B58B-898E-F0BD-DBB95EB7EB5C}"/>
              </a:ext>
            </a:extLst>
          </p:cNvPr>
          <p:cNvSpPr txBox="1">
            <a:spLocks/>
          </p:cNvSpPr>
          <p:nvPr/>
        </p:nvSpPr>
        <p:spPr>
          <a:xfrm>
            <a:off x="6125442" y="4938879"/>
            <a:ext cx="5257800" cy="5901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sz="2000" dirty="0" err="1">
                <a:latin typeface="Montserrat Medium" pitchFamily="2" charset="0"/>
              </a:rPr>
              <a:t>Evaluasi</a:t>
            </a:r>
            <a:r>
              <a:rPr lang="en-US" sz="2000" dirty="0">
                <a:latin typeface="Montserrat Medium" pitchFamily="2" charset="0"/>
              </a:rPr>
              <a:t> </a:t>
            </a:r>
            <a:r>
              <a:rPr lang="en-US" sz="2000" dirty="0" err="1">
                <a:latin typeface="Montserrat Medium" pitchFamily="2" charset="0"/>
              </a:rPr>
              <a:t>dengan</a:t>
            </a:r>
            <a:r>
              <a:rPr lang="en-US" sz="2000" dirty="0">
                <a:latin typeface="Montserrat Medium" pitchFamily="2" charset="0"/>
              </a:rPr>
              <a:t> Silhouette Score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2C2B67-4D0D-7716-D35C-C5F2CE13585B}"/>
              </a:ext>
            </a:extLst>
          </p:cNvPr>
          <p:cNvSpPr txBox="1"/>
          <p:nvPr/>
        </p:nvSpPr>
        <p:spPr>
          <a:xfrm>
            <a:off x="1170499" y="2636309"/>
            <a:ext cx="409956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Gilroy ExtraBold" panose="00000900000000000000" pitchFamily="50" charset="0"/>
              </a:rPr>
              <a:t>METODE PENELITIAN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1729926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1C064-BA45-4010-AC6D-856B9C95C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216" y="1470454"/>
            <a:ext cx="10007990" cy="4283232"/>
          </a:xfrm>
        </p:spPr>
        <p:txBody>
          <a:bodyPr>
            <a:noAutofit/>
          </a:bodyPr>
          <a:lstStyle/>
          <a:p>
            <a:pPr marL="0" lvl="0" indent="0" algn="just">
              <a:lnSpc>
                <a:spcPct val="115000"/>
              </a:lnSpc>
              <a:buNone/>
            </a:pPr>
            <a:r>
              <a:rPr lang="en-ID" sz="14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Dalam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</a:rPr>
              <a:t> </a:t>
            </a:r>
            <a:r>
              <a:rPr lang="en-ID" sz="14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konteks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</a:rPr>
              <a:t> </a:t>
            </a:r>
            <a:r>
              <a:rPr lang="en-ID" sz="14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studi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</a:rPr>
              <a:t> </a:t>
            </a:r>
            <a:r>
              <a:rPr lang="en-ID" sz="14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literatur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</a:rPr>
              <a:t> pada </a:t>
            </a:r>
            <a:r>
              <a:rPr lang="en-ID" sz="1400" i="1" dirty="0">
                <a:effectLst/>
                <a:latin typeface="Montserrat Medium" pitchFamily="2" charset="0"/>
                <a:ea typeface="Calibri" panose="020F0502020204030204" pitchFamily="34" charset="0"/>
              </a:rPr>
              <a:t>K-Means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</a:rPr>
              <a:t> </a:t>
            </a:r>
            <a:r>
              <a:rPr lang="en-ID" sz="1400" i="1" dirty="0">
                <a:effectLst/>
                <a:latin typeface="Montserrat Medium" pitchFamily="2" charset="0"/>
                <a:ea typeface="Calibri" panose="020F0502020204030204" pitchFamily="34" charset="0"/>
              </a:rPr>
              <a:t>Clustering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</a:rPr>
              <a:t>, </a:t>
            </a:r>
            <a:r>
              <a:rPr lang="en-ID" sz="14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beberapa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</a:rPr>
              <a:t> </a:t>
            </a:r>
            <a:r>
              <a:rPr lang="en-ID" sz="14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aspek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</a:rPr>
              <a:t> yang </a:t>
            </a:r>
            <a:r>
              <a:rPr lang="en-ID" sz="14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dapat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</a:rPr>
              <a:t> </a:t>
            </a:r>
            <a:r>
              <a:rPr lang="en-ID" sz="14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dieksplorasi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</a:rPr>
              <a:t> </a:t>
            </a:r>
            <a:r>
              <a:rPr lang="en-ID" sz="14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mencakup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</a:rPr>
              <a:t>:</a:t>
            </a:r>
          </a:p>
          <a:p>
            <a:pPr marL="0" lvl="0" indent="0" algn="just">
              <a:lnSpc>
                <a:spcPct val="115000"/>
              </a:lnSpc>
              <a:buNone/>
            </a:pPr>
            <a:r>
              <a:rPr lang="en-ID" sz="1400" b="1" dirty="0"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en-ID" sz="1400" b="1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Teori</a:t>
            </a:r>
            <a:r>
              <a:rPr lang="en-ID" sz="1400" b="1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400" b="1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Konsep</a:t>
            </a:r>
            <a:r>
              <a:rPr lang="en-ID" sz="1400" b="1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b="1" i="1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K-Means</a:t>
            </a:r>
            <a:endParaRPr lang="id-ID" sz="1400" b="1" dirty="0">
              <a:effectLst/>
              <a:latin typeface="Montserrat Medium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algn="just">
              <a:lnSpc>
                <a:spcPct val="115000"/>
              </a:lnSpc>
            </a:pPr>
            <a:r>
              <a:rPr lang="en-ID" sz="14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Mencari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mengenai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cara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kerja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i="1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K-Means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4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perhitungan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4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terlibat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ID" sz="14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langkah-langkah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iteratif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membentuk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kluster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id-ID" sz="1400" dirty="0">
              <a:effectLst/>
              <a:latin typeface="Montserrat Medium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15000"/>
              </a:lnSpc>
              <a:buNone/>
            </a:pPr>
            <a:r>
              <a:rPr lang="en-ID" sz="1400" b="1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ID" sz="1400" b="1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Perbandingan</a:t>
            </a:r>
            <a:r>
              <a:rPr lang="en-ID" sz="1400" b="1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400" b="1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ID" sz="1400" b="1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b="1" i="1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Cluster</a:t>
            </a:r>
            <a:r>
              <a:rPr lang="en-ID" sz="1400" b="1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lain </a:t>
            </a:r>
            <a:endParaRPr lang="id-ID" sz="1400" b="1" dirty="0">
              <a:effectLst/>
              <a:latin typeface="Montserrat Medium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algn="just">
              <a:lnSpc>
                <a:spcPct val="115000"/>
              </a:lnSpc>
            </a:pPr>
            <a:r>
              <a:rPr lang="en-ID" sz="14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Studi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literatur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mempelajari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keunggulan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4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kelemahan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ID" sz="14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bagaimana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jika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dibandingkan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kluster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lainnya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d-ID" sz="1400" dirty="0">
              <a:effectLst/>
              <a:latin typeface="Montserrat Medium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15000"/>
              </a:lnSpc>
              <a:buNone/>
            </a:pPr>
            <a:r>
              <a:rPr lang="en-ID" sz="1400" b="1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en-ID" sz="1400" b="1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Eksplorasi</a:t>
            </a:r>
            <a:r>
              <a:rPr lang="en-ID" sz="1400" b="1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implementasi</a:t>
            </a:r>
            <a:r>
              <a:rPr lang="en-ID" sz="1400" b="1" i="1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K-Means</a:t>
            </a:r>
            <a:endParaRPr lang="id-ID" sz="1400" b="1" dirty="0">
              <a:effectLst/>
              <a:latin typeface="Montserrat Medium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algn="just">
              <a:lnSpc>
                <a:spcPct val="115000"/>
              </a:lnSpc>
            </a:pPr>
            <a:r>
              <a:rPr lang="en-ID" sz="14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Mencari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mengenai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berbagai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i="1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K-Means Clustering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ID" sz="14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berbagai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bidang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4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hal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membantu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memahami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bagaimana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i="1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K-Means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diterapkan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konteks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4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berbeda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d-ID" sz="1400" dirty="0">
              <a:effectLst/>
              <a:latin typeface="Montserrat Medium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15000"/>
              </a:lnSpc>
              <a:buNone/>
            </a:pPr>
            <a:r>
              <a:rPr lang="en-ID" sz="1400" b="1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4. Strategi </a:t>
            </a:r>
            <a:r>
              <a:rPr lang="en-ID" sz="1400" b="1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pemilihan</a:t>
            </a:r>
            <a:r>
              <a:rPr lang="en-ID" sz="1400" b="1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jumlah</a:t>
            </a:r>
            <a:r>
              <a:rPr lang="en-ID" sz="1400" b="1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b="1" i="1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cluster</a:t>
            </a:r>
            <a:endParaRPr lang="id-ID" sz="1400" b="1" dirty="0">
              <a:effectLst/>
              <a:latin typeface="Montserrat Medium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algn="just">
              <a:lnSpc>
                <a:spcPct val="115000"/>
              </a:lnSpc>
              <a:spcAft>
                <a:spcPts val="800"/>
              </a:spcAft>
            </a:pPr>
            <a:r>
              <a:rPr lang="en-ID" sz="14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Eksplorasi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literatur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4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membahas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strategi </a:t>
            </a:r>
            <a:r>
              <a:rPr lang="en-ID" sz="14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memilih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jumlah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kluster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yang optimal (K) </a:t>
            </a:r>
            <a:r>
              <a:rPr lang="en-ID" sz="14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i="1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K-Means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4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mencakup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i="1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Elbow Method, Silhouette Score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4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lainnya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d-ID" sz="1400" dirty="0">
              <a:effectLst/>
              <a:latin typeface="Montserrat Medium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990678-175B-312A-C80B-555A2FFEA00F}"/>
              </a:ext>
            </a:extLst>
          </p:cNvPr>
          <p:cNvSpPr txBox="1"/>
          <p:nvPr/>
        </p:nvSpPr>
        <p:spPr>
          <a:xfrm>
            <a:off x="1925787" y="585073"/>
            <a:ext cx="51687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latin typeface="Gilroy ExtraBold" panose="00000900000000000000" pitchFamily="50" charset="0"/>
              </a:rPr>
              <a:t>Studi</a:t>
            </a:r>
            <a:r>
              <a:rPr lang="en-US" sz="3200" dirty="0">
                <a:latin typeface="Gilroy ExtraBold" panose="00000900000000000000" pitchFamily="50" charset="0"/>
              </a:rPr>
              <a:t> Literatur</a:t>
            </a:r>
            <a:endParaRPr lang="id-ID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80FA7D-B05A-57B8-765E-7808E1E53F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16" y="472306"/>
            <a:ext cx="810311" cy="81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691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1C064-BA45-4010-AC6D-856B9C95C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216" y="1622855"/>
            <a:ext cx="10007990" cy="4283232"/>
          </a:xfrm>
        </p:spPr>
        <p:txBody>
          <a:bodyPr>
            <a:noAutofit/>
          </a:bodyPr>
          <a:lstStyle/>
          <a:p>
            <a:pPr marL="180340" indent="0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Data yang </a:t>
            </a:r>
            <a:r>
              <a:rPr lang="en-ID" sz="16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penelitian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sz="16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sekunder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6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diambil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Kaggle </a:t>
            </a:r>
            <a:r>
              <a:rPr lang="en-ID" sz="16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berisi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sz="16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pelanggan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mall </a:t>
            </a:r>
            <a:r>
              <a:rPr lang="en-ID" sz="16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sebanyak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2000 data </a:t>
            </a:r>
            <a:r>
              <a:rPr lang="en-ID" sz="16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mulai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i="1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Gender, Age, Annual Income, Spending Score, Work Experience, dan </a:t>
            </a:r>
            <a:r>
              <a:rPr lang="en-ID" sz="1600" i="1" dirty="0">
                <a:effectLst/>
                <a:latin typeface="Montserrat Medium" pitchFamily="2" charset="0"/>
                <a:ea typeface="Calibri" panose="020F0502020204030204" pitchFamily="34" charset="0"/>
              </a:rPr>
              <a:t>Family Size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</a:rPr>
              <a:t>.</a:t>
            </a:r>
          </a:p>
          <a:p>
            <a:pPr marL="180340" indent="0" algn="just">
              <a:lnSpc>
                <a:spcPct val="115000"/>
              </a:lnSpc>
              <a:spcAft>
                <a:spcPts val="800"/>
              </a:spcAft>
              <a:buNone/>
            </a:pPr>
            <a:endParaRPr lang="id-ID" sz="1200" dirty="0">
              <a:effectLst/>
              <a:latin typeface="Montserrat Medium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990678-175B-312A-C80B-555A2FFEA00F}"/>
              </a:ext>
            </a:extLst>
          </p:cNvPr>
          <p:cNvSpPr txBox="1"/>
          <p:nvPr/>
        </p:nvSpPr>
        <p:spPr>
          <a:xfrm>
            <a:off x="2149146" y="607356"/>
            <a:ext cx="51687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Gilroy ExtraBold" panose="00000900000000000000" pitchFamily="50" charset="0"/>
              </a:rPr>
              <a:t>Data Collection</a:t>
            </a:r>
            <a:endParaRPr lang="id-ID" sz="28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46CC79A-D2DC-5C0C-7530-707430470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784244"/>
              </p:ext>
            </p:extLst>
          </p:nvPr>
        </p:nvGraphicFramePr>
        <p:xfrm>
          <a:off x="1244866" y="2760632"/>
          <a:ext cx="9702268" cy="2279526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126679">
                  <a:extLst>
                    <a:ext uri="{9D8B030D-6E8A-4147-A177-3AD203B41FA5}">
                      <a16:colId xmlns:a16="http://schemas.microsoft.com/office/drawing/2014/main" val="3271790475"/>
                    </a:ext>
                  </a:extLst>
                </a:gridCol>
                <a:gridCol w="2033431">
                  <a:extLst>
                    <a:ext uri="{9D8B030D-6E8A-4147-A177-3AD203B41FA5}">
                      <a16:colId xmlns:a16="http://schemas.microsoft.com/office/drawing/2014/main" val="1946528784"/>
                    </a:ext>
                  </a:extLst>
                </a:gridCol>
                <a:gridCol w="1031999">
                  <a:extLst>
                    <a:ext uri="{9D8B030D-6E8A-4147-A177-3AD203B41FA5}">
                      <a16:colId xmlns:a16="http://schemas.microsoft.com/office/drawing/2014/main" val="718644336"/>
                    </a:ext>
                  </a:extLst>
                </a:gridCol>
                <a:gridCol w="1266264">
                  <a:extLst>
                    <a:ext uri="{9D8B030D-6E8A-4147-A177-3AD203B41FA5}">
                      <a16:colId xmlns:a16="http://schemas.microsoft.com/office/drawing/2014/main" val="900490319"/>
                    </a:ext>
                  </a:extLst>
                </a:gridCol>
                <a:gridCol w="1400658">
                  <a:extLst>
                    <a:ext uri="{9D8B030D-6E8A-4147-A177-3AD203B41FA5}">
                      <a16:colId xmlns:a16="http://schemas.microsoft.com/office/drawing/2014/main" val="3340196532"/>
                    </a:ext>
                  </a:extLst>
                </a:gridCol>
                <a:gridCol w="1597934">
                  <a:extLst>
                    <a:ext uri="{9D8B030D-6E8A-4147-A177-3AD203B41FA5}">
                      <a16:colId xmlns:a16="http://schemas.microsoft.com/office/drawing/2014/main" val="1680218343"/>
                    </a:ext>
                  </a:extLst>
                </a:gridCol>
                <a:gridCol w="1245303">
                  <a:extLst>
                    <a:ext uri="{9D8B030D-6E8A-4147-A177-3AD203B41FA5}">
                      <a16:colId xmlns:a16="http://schemas.microsoft.com/office/drawing/2014/main" val="1653639972"/>
                    </a:ext>
                  </a:extLst>
                </a:gridCol>
              </a:tblGrid>
              <a:tr h="57920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 b="0">
                          <a:effectLst/>
                          <a:latin typeface="Montserrat Medium" pitchFamily="2" charset="0"/>
                        </a:rPr>
                        <a:t>Customer ID</a:t>
                      </a:r>
                      <a:endParaRPr lang="id-ID" sz="1200" b="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 b="0" dirty="0">
                          <a:effectLst/>
                          <a:latin typeface="Montserrat Medium" pitchFamily="2" charset="0"/>
                        </a:rPr>
                        <a:t>Gender</a:t>
                      </a:r>
                      <a:endParaRPr lang="id-ID" sz="1200" b="0" dirty="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 b="0">
                          <a:effectLst/>
                          <a:latin typeface="Montserrat Medium" pitchFamily="2" charset="0"/>
                        </a:rPr>
                        <a:t>Age</a:t>
                      </a:r>
                      <a:endParaRPr lang="id-ID" sz="1200" b="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 b="0">
                          <a:effectLst/>
                          <a:latin typeface="Montserrat Medium" pitchFamily="2" charset="0"/>
                        </a:rPr>
                        <a:t>Annual Income</a:t>
                      </a:r>
                      <a:endParaRPr lang="id-ID" sz="1200" b="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 b="0" dirty="0">
                          <a:effectLst/>
                          <a:latin typeface="Montserrat Medium" pitchFamily="2" charset="0"/>
                        </a:rPr>
                        <a:t>Spending Score</a:t>
                      </a:r>
                      <a:endParaRPr lang="id-ID" sz="1200" b="0" dirty="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 b="0">
                          <a:effectLst/>
                          <a:latin typeface="Montserrat Medium" pitchFamily="2" charset="0"/>
                        </a:rPr>
                        <a:t>Work Experience</a:t>
                      </a:r>
                      <a:endParaRPr lang="id-ID" sz="1200" b="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 b="0" dirty="0">
                          <a:effectLst/>
                          <a:latin typeface="Montserrat Medium" pitchFamily="2" charset="0"/>
                        </a:rPr>
                        <a:t>Family Size</a:t>
                      </a:r>
                      <a:endParaRPr lang="id-ID" sz="1200" b="0" dirty="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1948560"/>
                  </a:ext>
                </a:extLst>
              </a:tr>
              <a:tr h="3400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1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 dirty="0">
                          <a:effectLst/>
                          <a:latin typeface="Montserrat Medium" pitchFamily="2" charset="0"/>
                        </a:rPr>
                        <a:t>Male</a:t>
                      </a:r>
                      <a:endParaRPr lang="id-ID" sz="1200" dirty="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19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15000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 dirty="0">
                          <a:effectLst/>
                          <a:latin typeface="Montserrat Medium" pitchFamily="2" charset="0"/>
                        </a:rPr>
                        <a:t>39</a:t>
                      </a:r>
                      <a:endParaRPr lang="id-ID" sz="1200" dirty="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1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4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2279581"/>
                  </a:ext>
                </a:extLst>
              </a:tr>
              <a:tr h="3400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2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Male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21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35000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81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3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3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7156672"/>
                  </a:ext>
                </a:extLst>
              </a:tr>
              <a:tr h="3400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3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Female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20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86000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6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1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1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7140891"/>
                  </a:ext>
                </a:extLst>
              </a:tr>
              <a:tr h="3400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4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Female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23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59000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77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0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2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2718909"/>
                  </a:ext>
                </a:extLst>
              </a:tr>
              <a:tr h="3400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5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Female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31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38000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40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2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 dirty="0">
                          <a:effectLst/>
                          <a:latin typeface="Montserrat Medium" pitchFamily="2" charset="0"/>
                        </a:rPr>
                        <a:t>6</a:t>
                      </a:r>
                      <a:endParaRPr lang="id-ID" sz="1200" dirty="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972041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A01465D8-8F79-1C5C-F970-60CE9D4D81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126" y="594104"/>
            <a:ext cx="650195" cy="65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900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1C064-BA45-4010-AC6D-856B9C95C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216" y="1622855"/>
            <a:ext cx="10007990" cy="1416908"/>
          </a:xfrm>
        </p:spPr>
        <p:txBody>
          <a:bodyPr>
            <a:noAutofit/>
          </a:bodyPr>
          <a:lstStyle/>
          <a:p>
            <a:pPr marL="180340" indent="0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n-ID" sz="1600" i="1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Preprocessing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data yang </a:t>
            </a:r>
            <a:r>
              <a:rPr lang="en-ID" sz="16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pada data </a:t>
            </a:r>
            <a:r>
              <a:rPr lang="en-ID" sz="16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antara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lain </a:t>
            </a:r>
            <a:r>
              <a:rPr lang="en-ID" sz="16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berikut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180340" indent="0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n-ID" sz="1600" b="1" dirty="0"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Encoding Variable </a:t>
            </a:r>
            <a:r>
              <a:rPr lang="en-ID" sz="1600" b="1" dirty="0" err="1"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Kategorikal</a:t>
            </a:r>
            <a:endParaRPr lang="en-ID" sz="1600" b="1" dirty="0">
              <a:latin typeface="Montserrat Medium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340" indent="0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male </a:t>
            </a:r>
            <a:r>
              <a:rPr lang="en-US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0		</a:t>
            </a:r>
            <a:r>
              <a:rPr lang="en-US" sz="1400" dirty="0"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female  1</a:t>
            </a:r>
            <a:endParaRPr lang="id-ID" sz="1400" dirty="0">
              <a:effectLst/>
              <a:latin typeface="Montserrat Medium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990678-175B-312A-C80B-555A2FFEA00F}"/>
              </a:ext>
            </a:extLst>
          </p:cNvPr>
          <p:cNvSpPr txBox="1"/>
          <p:nvPr/>
        </p:nvSpPr>
        <p:spPr>
          <a:xfrm>
            <a:off x="2135896" y="592542"/>
            <a:ext cx="51687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Gilroy ExtraBold" panose="00000900000000000000" pitchFamily="50" charset="0"/>
              </a:rPr>
              <a:t>Preprocessing data</a:t>
            </a:r>
            <a:endParaRPr lang="id-ID" sz="2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A4F30B-90F9-755E-98E9-996778304C1F}"/>
              </a:ext>
            </a:extLst>
          </p:cNvPr>
          <p:cNvSpPr txBox="1">
            <a:spLocks/>
          </p:cNvSpPr>
          <p:nvPr/>
        </p:nvSpPr>
        <p:spPr>
          <a:xfrm>
            <a:off x="1049216" y="3039763"/>
            <a:ext cx="10007990" cy="9391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340" indent="0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n-ID" sz="1600" b="1" dirty="0"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Handling Missing Values</a:t>
            </a:r>
          </a:p>
          <a:p>
            <a:pPr marL="180340" indent="0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dirty="0"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id-ID" sz="1400" b="0" i="1" dirty="0">
                <a:effectLst/>
                <a:latin typeface="Montserrat Medium" pitchFamily="2" charset="0"/>
              </a:rPr>
              <a:t>df.isnull().sum()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DCD749F-367A-58C9-D9C9-EAC879F0F4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9216" y="3987114"/>
                <a:ext cx="10007990" cy="9391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0340" indent="0" algn="just">
                  <a:lnSpc>
                    <a:spcPct val="115000"/>
                  </a:lnSpc>
                  <a:spcAft>
                    <a:spcPts val="800"/>
                  </a:spcAft>
                  <a:buNone/>
                </a:pPr>
                <a:r>
                  <a:rPr lang="en-ID" sz="1600" b="1" dirty="0" err="1">
                    <a:latin typeface="Montserrat Medium" pitchFamily="2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Normalisasi</a:t>
                </a:r>
                <a:endParaRPr lang="en-ID" sz="1600" b="1" dirty="0"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80340" indent="0" algn="just">
                  <a:lnSpc>
                    <a:spcPct val="115000"/>
                  </a:lnSpc>
                  <a:spcAft>
                    <a:spcPts val="800"/>
                  </a:spcAft>
                  <a:buNone/>
                </a:pPr>
                <a:r>
                  <a:rPr lang="en-US" sz="1200" dirty="0">
                    <a:latin typeface="Montserrat Medium" pitchFamily="2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id-ID" sz="1400" b="0" i="1" dirty="0">
                    <a:effectLst/>
                    <a:latin typeface="Montserrat Medium" pitchFamily="2" charset="0"/>
                  </a:rPr>
                  <a:t> </a:t>
                </a:r>
                <a:r>
                  <a:rPr lang="en-ID" sz="18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Min-Max Scaling 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id-ID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D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D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𝑚𝑖𝑛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d-ID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D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D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id-ID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D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D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𝑚𝑖𝑛</m:t>
                            </m:r>
                          </m:sub>
                        </m:sSub>
                      </m:den>
                    </m:f>
                  </m:oMath>
                </a14:m>
                <a:endParaRPr lang="id-ID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80340" indent="0" algn="just">
                  <a:lnSpc>
                    <a:spcPct val="115000"/>
                  </a:lnSpc>
                  <a:spcAft>
                    <a:spcPts val="800"/>
                  </a:spcAft>
                  <a:buNone/>
                </a:pPr>
                <a:endParaRPr lang="id-ID" sz="1400" b="0" i="1" dirty="0">
                  <a:effectLst/>
                  <a:latin typeface="Montserrat Medium" pitchFamily="2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DCD749F-367A-58C9-D9C9-EAC879F0F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216" y="3987114"/>
                <a:ext cx="10007990" cy="939113"/>
              </a:xfrm>
              <a:prstGeom prst="rect">
                <a:avLst/>
              </a:prstGeom>
              <a:blipFill>
                <a:blip r:embed="rId3"/>
                <a:stretch>
                  <a:fillRect b="-1753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271D9BDB-CC3E-0A5E-EC99-AB39CA36DF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009" y="513029"/>
            <a:ext cx="742809" cy="74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244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E1C064-BA45-4010-AC6D-856B9C95C6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9186" y="1468393"/>
                <a:ext cx="10007990" cy="1416908"/>
              </a:xfrm>
            </p:spPr>
            <p:txBody>
              <a:bodyPr>
                <a:noAutofit/>
              </a:bodyPr>
              <a:lstStyle/>
              <a:p>
                <a:pPr marL="311785" indent="0" algn="just">
                  <a:lnSpc>
                    <a:spcPct val="115000"/>
                  </a:lnSpc>
                  <a:buNone/>
                </a:pPr>
                <a:r>
                  <a:rPr lang="en-ID" sz="1600" dirty="0" err="1">
                    <a:effectLst/>
                    <a:latin typeface="Montserrat Medium" pitchFamily="2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Sebagai</a:t>
                </a:r>
                <a:r>
                  <a:rPr lang="en-ID" sz="1600" dirty="0">
                    <a:effectLst/>
                    <a:latin typeface="Montserrat Medium" pitchFamily="2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600" dirty="0" err="1">
                    <a:effectLst/>
                    <a:latin typeface="Montserrat Medium" pitchFamily="2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contoh</a:t>
                </a:r>
                <a:r>
                  <a:rPr lang="en-ID" sz="1600" dirty="0">
                    <a:effectLst/>
                    <a:latin typeface="Montserrat Medium" pitchFamily="2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pada data </a:t>
                </a:r>
                <a:r>
                  <a:rPr lang="en-ID" sz="1600" dirty="0" err="1">
                    <a:effectLst/>
                    <a:latin typeface="Montserrat Medium" pitchFamily="2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pertama</a:t>
                </a:r>
                <a:r>
                  <a:rPr lang="en-ID" sz="1600" dirty="0">
                    <a:effectLst/>
                    <a:latin typeface="Montserrat Medium" pitchFamily="2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600" i="1" dirty="0">
                    <a:effectLst/>
                    <a:latin typeface="Montserrat Medium" pitchFamily="2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Age</a:t>
                </a:r>
                <a:endParaRPr lang="id-ID" sz="16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540385" indent="0" algn="just">
                  <a:lnSpc>
                    <a:spcPct val="115000"/>
                  </a:lnSpc>
                  <a:buNone/>
                </a:pPr>
                <a:r>
                  <a:rPr lang="en-ID" sz="1600" i="1" dirty="0">
                    <a:effectLst/>
                    <a:latin typeface="Montserrat Medium" pitchFamily="2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Min-Max Scaling = </a:t>
                </a:r>
                <a:r>
                  <a:rPr lang="en-ID" sz="1600" dirty="0">
                    <a:effectLst/>
                    <a:latin typeface="Montserrat Medium" pitchFamily="2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D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19−19</m:t>
                        </m:r>
                      </m:num>
                      <m:den>
                        <m:r>
                          <a:rPr lang="en-ID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31−19</m:t>
                        </m:r>
                      </m:den>
                    </m:f>
                  </m:oMath>
                </a14:m>
                <a:r>
                  <a:rPr lang="en-ID" sz="1600" i="1" dirty="0">
                    <a:effectLst/>
                    <a:latin typeface="Montserrat Medium" pitchFamily="2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id-ID" sz="16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11785" indent="0" algn="just">
                  <a:lnSpc>
                    <a:spcPct val="115000"/>
                  </a:lnSpc>
                  <a:spcAft>
                    <a:spcPts val="800"/>
                  </a:spcAft>
                  <a:buNone/>
                </a:pPr>
                <a:r>
                  <a:rPr lang="en-ID" sz="1600" i="1" dirty="0">
                    <a:effectLst/>
                    <a:latin typeface="Montserrat Medium" pitchFamily="2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D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num>
                      <m:den>
                        <m:r>
                          <a:rPr lang="en-ID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en-ID" sz="1600" i="1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6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0</a:t>
                </a:r>
              </a:p>
              <a:p>
                <a:pPr marL="540385" algn="just">
                  <a:lnSpc>
                    <a:spcPct val="115000"/>
                  </a:lnSpc>
                </a:pPr>
                <a:r>
                  <a:rPr lang="en-ID" sz="1600" dirty="0" err="1">
                    <a:effectLst/>
                    <a:latin typeface="Montserrat Medium" pitchFamily="2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Sebagai</a:t>
                </a:r>
                <a:r>
                  <a:rPr lang="en-ID" sz="1600" dirty="0">
                    <a:effectLst/>
                    <a:latin typeface="Montserrat Medium" pitchFamily="2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600" dirty="0" err="1">
                    <a:effectLst/>
                    <a:latin typeface="Montserrat Medium" pitchFamily="2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contoh</a:t>
                </a:r>
                <a:r>
                  <a:rPr lang="en-ID" sz="1600" dirty="0">
                    <a:effectLst/>
                    <a:latin typeface="Montserrat Medium" pitchFamily="2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data </a:t>
                </a:r>
                <a:r>
                  <a:rPr lang="en-ID" sz="1600" dirty="0" err="1">
                    <a:effectLst/>
                    <a:latin typeface="Montserrat Medium" pitchFamily="2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pertama</a:t>
                </a:r>
                <a:r>
                  <a:rPr lang="en-ID" sz="1600" dirty="0">
                    <a:effectLst/>
                    <a:latin typeface="Montserrat Medium" pitchFamily="2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600" i="1" dirty="0">
                    <a:effectLst/>
                    <a:latin typeface="Montserrat Medium" pitchFamily="2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Annual Income</a:t>
                </a:r>
                <a:endParaRPr lang="id-ID" sz="16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11785" indent="0" algn="just">
                  <a:lnSpc>
                    <a:spcPct val="115000"/>
                  </a:lnSpc>
                  <a:buNone/>
                </a:pPr>
                <a:r>
                  <a:rPr lang="en-ID" sz="1600" i="1" dirty="0">
                    <a:effectLst/>
                    <a:latin typeface="Montserrat Medium" pitchFamily="2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Min-Max Scaling = </a:t>
                </a:r>
                <a:r>
                  <a:rPr lang="en-ID" sz="1600" dirty="0">
                    <a:effectLst/>
                    <a:latin typeface="Montserrat Medium" pitchFamily="2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D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15000−15000</m:t>
                        </m:r>
                      </m:num>
                      <m:den>
                        <m:r>
                          <a:rPr lang="en-ID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86000−15000</m:t>
                        </m:r>
                      </m:den>
                    </m:f>
                  </m:oMath>
                </a14:m>
                <a:r>
                  <a:rPr lang="en-ID" sz="1600" i="1" dirty="0">
                    <a:effectLst/>
                    <a:latin typeface="Montserrat Medium" pitchFamily="2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id-ID" sz="16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11785" indent="0" algn="just">
                  <a:lnSpc>
                    <a:spcPct val="115000"/>
                  </a:lnSpc>
                  <a:buNone/>
                </a:pPr>
                <a:r>
                  <a:rPr lang="en-ID" sz="1600" i="1" dirty="0">
                    <a:effectLst/>
                    <a:latin typeface="Montserrat Medium" pitchFamily="2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D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num>
                      <m:den>
                        <m:r>
                          <a:rPr lang="en-ID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71</m:t>
                        </m:r>
                      </m:den>
                    </m:f>
                  </m:oMath>
                </a14:m>
                <a:r>
                  <a:rPr lang="en-ID" sz="1600" i="1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6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0</a:t>
                </a:r>
                <a:endParaRPr lang="id-ID" sz="16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540385" algn="just">
                  <a:lnSpc>
                    <a:spcPct val="115000"/>
                  </a:lnSpc>
                </a:pPr>
                <a:r>
                  <a:rPr lang="en-ID" sz="1600" dirty="0" err="1">
                    <a:effectLst/>
                    <a:latin typeface="Montserrat Medium" pitchFamily="2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Sebagai</a:t>
                </a:r>
                <a:r>
                  <a:rPr lang="en-ID" sz="1600" dirty="0">
                    <a:effectLst/>
                    <a:latin typeface="Montserrat Medium" pitchFamily="2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600" dirty="0" err="1">
                    <a:effectLst/>
                    <a:latin typeface="Montserrat Medium" pitchFamily="2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contoh</a:t>
                </a:r>
                <a:r>
                  <a:rPr lang="en-ID" sz="1600" dirty="0">
                    <a:effectLst/>
                    <a:latin typeface="Montserrat Medium" pitchFamily="2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data </a:t>
                </a:r>
                <a:r>
                  <a:rPr lang="en-ID" sz="1600" dirty="0" err="1">
                    <a:effectLst/>
                    <a:latin typeface="Montserrat Medium" pitchFamily="2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pertama</a:t>
                </a:r>
                <a:r>
                  <a:rPr lang="en-ID" sz="1600" dirty="0">
                    <a:effectLst/>
                    <a:latin typeface="Montserrat Medium" pitchFamily="2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600" i="1" dirty="0">
                    <a:effectLst/>
                    <a:latin typeface="Montserrat Medium" pitchFamily="2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Spending Score</a:t>
                </a:r>
                <a:endParaRPr lang="id-ID" sz="16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11785" indent="0" algn="just">
                  <a:lnSpc>
                    <a:spcPct val="115000"/>
                  </a:lnSpc>
                  <a:buNone/>
                </a:pPr>
                <a:r>
                  <a:rPr lang="en-ID" sz="1600" i="1" dirty="0">
                    <a:effectLst/>
                    <a:latin typeface="Montserrat Medium" pitchFamily="2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Min-Max Scaling = </a:t>
                </a:r>
                <a:r>
                  <a:rPr lang="en-ID" sz="1600" dirty="0">
                    <a:effectLst/>
                    <a:latin typeface="Montserrat Medium" pitchFamily="2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D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39−6</m:t>
                        </m:r>
                      </m:num>
                      <m:den>
                        <m:r>
                          <a:rPr lang="en-ID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81−6</m:t>
                        </m:r>
                      </m:den>
                    </m:f>
                  </m:oMath>
                </a14:m>
                <a:r>
                  <a:rPr lang="en-ID" sz="1600" i="1" dirty="0">
                    <a:effectLst/>
                    <a:latin typeface="Montserrat Medium" pitchFamily="2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id-ID" sz="16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11785" indent="0" algn="just">
                  <a:lnSpc>
                    <a:spcPct val="115000"/>
                  </a:lnSpc>
                  <a:spcAft>
                    <a:spcPts val="800"/>
                  </a:spcAft>
                  <a:buNone/>
                </a:pPr>
                <a:r>
                  <a:rPr lang="en-ID" sz="1600" i="1" dirty="0">
                    <a:effectLst/>
                    <a:latin typeface="Montserrat Medium" pitchFamily="2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D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33</m:t>
                        </m:r>
                      </m:num>
                      <m:den>
                        <m:r>
                          <a:rPr lang="en-ID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75</m:t>
                        </m:r>
                      </m:den>
                    </m:f>
                  </m:oMath>
                </a14:m>
                <a:r>
                  <a:rPr lang="en-ID" sz="1600" i="1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6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0,44</a:t>
                </a:r>
                <a:endParaRPr lang="id-ID" sz="16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11785" indent="0" algn="just">
                  <a:lnSpc>
                    <a:spcPct val="115000"/>
                  </a:lnSpc>
                  <a:spcAft>
                    <a:spcPts val="800"/>
                  </a:spcAft>
                  <a:buNone/>
                </a:pPr>
                <a:endParaRPr lang="en-ID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E1C064-BA45-4010-AC6D-856B9C95C6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9186" y="1468393"/>
                <a:ext cx="10007990" cy="1416908"/>
              </a:xfrm>
              <a:blipFill>
                <a:blip r:embed="rId3"/>
                <a:stretch>
                  <a:fillRect b="-21594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377079B-49AB-3840-AD51-8C0D39EFE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379124"/>
              </p:ext>
            </p:extLst>
          </p:nvPr>
        </p:nvGraphicFramePr>
        <p:xfrm>
          <a:off x="6095999" y="3429000"/>
          <a:ext cx="5451895" cy="2429573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864388">
                  <a:extLst>
                    <a:ext uri="{9D8B030D-6E8A-4147-A177-3AD203B41FA5}">
                      <a16:colId xmlns:a16="http://schemas.microsoft.com/office/drawing/2014/main" val="689088629"/>
                    </a:ext>
                  </a:extLst>
                </a:gridCol>
                <a:gridCol w="735879">
                  <a:extLst>
                    <a:ext uri="{9D8B030D-6E8A-4147-A177-3AD203B41FA5}">
                      <a16:colId xmlns:a16="http://schemas.microsoft.com/office/drawing/2014/main" val="4107082033"/>
                    </a:ext>
                  </a:extLst>
                </a:gridCol>
                <a:gridCol w="1002050">
                  <a:extLst>
                    <a:ext uri="{9D8B030D-6E8A-4147-A177-3AD203B41FA5}">
                      <a16:colId xmlns:a16="http://schemas.microsoft.com/office/drawing/2014/main" val="781889781"/>
                    </a:ext>
                  </a:extLst>
                </a:gridCol>
                <a:gridCol w="892450">
                  <a:extLst>
                    <a:ext uri="{9D8B030D-6E8A-4147-A177-3AD203B41FA5}">
                      <a16:colId xmlns:a16="http://schemas.microsoft.com/office/drawing/2014/main" val="1235633401"/>
                    </a:ext>
                  </a:extLst>
                </a:gridCol>
                <a:gridCol w="1080334">
                  <a:extLst>
                    <a:ext uri="{9D8B030D-6E8A-4147-A177-3AD203B41FA5}">
                      <a16:colId xmlns:a16="http://schemas.microsoft.com/office/drawing/2014/main" val="4067517478"/>
                    </a:ext>
                  </a:extLst>
                </a:gridCol>
                <a:gridCol w="876794">
                  <a:extLst>
                    <a:ext uri="{9D8B030D-6E8A-4147-A177-3AD203B41FA5}">
                      <a16:colId xmlns:a16="http://schemas.microsoft.com/office/drawing/2014/main" val="1712613311"/>
                    </a:ext>
                  </a:extLst>
                </a:gridCol>
              </a:tblGrid>
              <a:tr h="70945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 b="0">
                          <a:effectLst/>
                          <a:latin typeface="Montserrat Medium" pitchFamily="2" charset="0"/>
                        </a:rPr>
                        <a:t>Gender</a:t>
                      </a:r>
                      <a:endParaRPr lang="id-ID" sz="1100" b="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 b="0">
                          <a:effectLst/>
                          <a:latin typeface="Montserrat Medium" pitchFamily="2" charset="0"/>
                        </a:rPr>
                        <a:t>Age</a:t>
                      </a:r>
                      <a:endParaRPr lang="id-ID" sz="1100" b="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 b="0">
                          <a:effectLst/>
                          <a:latin typeface="Montserrat Medium" pitchFamily="2" charset="0"/>
                        </a:rPr>
                        <a:t>Annual Income</a:t>
                      </a:r>
                      <a:endParaRPr lang="id-ID" sz="1100" b="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 b="0">
                          <a:effectLst/>
                          <a:latin typeface="Montserrat Medium" pitchFamily="2" charset="0"/>
                        </a:rPr>
                        <a:t>Spending Score</a:t>
                      </a:r>
                      <a:endParaRPr lang="id-ID" sz="1100" b="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 b="0" dirty="0">
                          <a:effectLst/>
                          <a:latin typeface="Montserrat Medium" pitchFamily="2" charset="0"/>
                        </a:rPr>
                        <a:t>Work Experience</a:t>
                      </a:r>
                      <a:endParaRPr lang="id-ID" sz="1100" b="0" dirty="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 b="0" dirty="0">
                          <a:effectLst/>
                          <a:latin typeface="Montserrat Medium" pitchFamily="2" charset="0"/>
                        </a:rPr>
                        <a:t>Family Size</a:t>
                      </a:r>
                      <a:endParaRPr lang="id-ID" sz="1100" b="0" dirty="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72387968"/>
                  </a:ext>
                </a:extLst>
              </a:tr>
              <a:tr h="344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  <a:latin typeface="Montserrat Medium" pitchFamily="2" charset="0"/>
                        </a:rPr>
                        <a:t>0</a:t>
                      </a:r>
                      <a:endParaRPr lang="id-ID" sz="11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 dirty="0">
                          <a:effectLst/>
                          <a:highlight>
                            <a:srgbClr val="FFFF00"/>
                          </a:highlight>
                          <a:latin typeface="Montserrat Medium" pitchFamily="2" charset="0"/>
                        </a:rPr>
                        <a:t>0</a:t>
                      </a:r>
                      <a:endParaRPr lang="id-ID" sz="1100" dirty="0">
                        <a:effectLst/>
                        <a:highlight>
                          <a:srgbClr val="FFFF00"/>
                        </a:highlight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 dirty="0">
                          <a:effectLst/>
                          <a:highlight>
                            <a:srgbClr val="FFFF00"/>
                          </a:highlight>
                          <a:latin typeface="Montserrat Medium" pitchFamily="2" charset="0"/>
                        </a:rPr>
                        <a:t>0</a:t>
                      </a:r>
                      <a:endParaRPr lang="id-ID" sz="1100" dirty="0">
                        <a:effectLst/>
                        <a:highlight>
                          <a:srgbClr val="FFFF00"/>
                        </a:highlight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 dirty="0">
                          <a:effectLst/>
                          <a:highlight>
                            <a:srgbClr val="FFFF00"/>
                          </a:highlight>
                          <a:latin typeface="Montserrat Medium" pitchFamily="2" charset="0"/>
                        </a:rPr>
                        <a:t>0.44</a:t>
                      </a:r>
                      <a:endParaRPr lang="id-ID" sz="1100" dirty="0">
                        <a:effectLst/>
                        <a:highlight>
                          <a:srgbClr val="FFFF00"/>
                        </a:highlight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  <a:latin typeface="Montserrat Medium" pitchFamily="2" charset="0"/>
                        </a:rPr>
                        <a:t>0.3333</a:t>
                      </a:r>
                      <a:endParaRPr lang="id-ID" sz="11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  <a:latin typeface="Montserrat Medium" pitchFamily="2" charset="0"/>
                        </a:rPr>
                        <a:t>0.6</a:t>
                      </a:r>
                      <a:endParaRPr lang="id-ID" sz="11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7749317"/>
                  </a:ext>
                </a:extLst>
              </a:tr>
              <a:tr h="344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  <a:latin typeface="Montserrat Medium" pitchFamily="2" charset="0"/>
                        </a:rPr>
                        <a:t>0</a:t>
                      </a:r>
                      <a:endParaRPr lang="id-ID" sz="11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  <a:latin typeface="Montserrat Medium" pitchFamily="2" charset="0"/>
                        </a:rPr>
                        <a:t>0.1667</a:t>
                      </a:r>
                      <a:endParaRPr lang="id-ID" sz="11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  <a:latin typeface="Montserrat Medium" pitchFamily="2" charset="0"/>
                        </a:rPr>
                        <a:t>0.2817</a:t>
                      </a:r>
                      <a:endParaRPr lang="id-ID" sz="11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  <a:latin typeface="Montserrat Medium" pitchFamily="2" charset="0"/>
                        </a:rPr>
                        <a:t>1</a:t>
                      </a:r>
                      <a:endParaRPr lang="id-ID" sz="11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  <a:latin typeface="Montserrat Medium" pitchFamily="2" charset="0"/>
                        </a:rPr>
                        <a:t>1</a:t>
                      </a:r>
                      <a:endParaRPr lang="id-ID" sz="11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  <a:latin typeface="Montserrat Medium" pitchFamily="2" charset="0"/>
                        </a:rPr>
                        <a:t>0.4</a:t>
                      </a:r>
                      <a:endParaRPr lang="id-ID" sz="11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4955662"/>
                  </a:ext>
                </a:extLst>
              </a:tr>
              <a:tr h="344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  <a:latin typeface="Montserrat Medium" pitchFamily="2" charset="0"/>
                        </a:rPr>
                        <a:t>1</a:t>
                      </a:r>
                      <a:endParaRPr lang="id-ID" sz="11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  <a:latin typeface="Montserrat Medium" pitchFamily="2" charset="0"/>
                        </a:rPr>
                        <a:t>0.0833</a:t>
                      </a:r>
                      <a:endParaRPr lang="id-ID" sz="11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  <a:latin typeface="Montserrat Medium" pitchFamily="2" charset="0"/>
                        </a:rPr>
                        <a:t>1</a:t>
                      </a:r>
                      <a:endParaRPr lang="id-ID" sz="11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  <a:latin typeface="Montserrat Medium" pitchFamily="2" charset="0"/>
                        </a:rPr>
                        <a:t>0</a:t>
                      </a:r>
                      <a:endParaRPr lang="id-ID" sz="11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  <a:latin typeface="Montserrat Medium" pitchFamily="2" charset="0"/>
                        </a:rPr>
                        <a:t>0.3333</a:t>
                      </a:r>
                      <a:endParaRPr lang="id-ID" sz="11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  <a:latin typeface="Montserrat Medium" pitchFamily="2" charset="0"/>
                        </a:rPr>
                        <a:t>0</a:t>
                      </a:r>
                      <a:endParaRPr lang="id-ID" sz="11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2926962"/>
                  </a:ext>
                </a:extLst>
              </a:tr>
              <a:tr h="344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  <a:latin typeface="Montserrat Medium" pitchFamily="2" charset="0"/>
                        </a:rPr>
                        <a:t>1</a:t>
                      </a:r>
                      <a:endParaRPr lang="id-ID" sz="11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  <a:latin typeface="Montserrat Medium" pitchFamily="2" charset="0"/>
                        </a:rPr>
                        <a:t>0.3333</a:t>
                      </a:r>
                      <a:endParaRPr lang="id-ID" sz="11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  <a:latin typeface="Montserrat Medium" pitchFamily="2" charset="0"/>
                        </a:rPr>
                        <a:t>0.6197</a:t>
                      </a:r>
                      <a:endParaRPr lang="id-ID" sz="11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  <a:latin typeface="Montserrat Medium" pitchFamily="2" charset="0"/>
                        </a:rPr>
                        <a:t>0.9467</a:t>
                      </a:r>
                      <a:endParaRPr lang="id-ID" sz="11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  <a:latin typeface="Montserrat Medium" pitchFamily="2" charset="0"/>
                        </a:rPr>
                        <a:t>0</a:t>
                      </a:r>
                      <a:endParaRPr lang="id-ID" sz="11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  <a:latin typeface="Montserrat Medium" pitchFamily="2" charset="0"/>
                        </a:rPr>
                        <a:t>0.2</a:t>
                      </a:r>
                      <a:endParaRPr lang="id-ID" sz="11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6578388"/>
                  </a:ext>
                </a:extLst>
              </a:tr>
              <a:tr h="344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  <a:latin typeface="Montserrat Medium" pitchFamily="2" charset="0"/>
                        </a:rPr>
                        <a:t>1</a:t>
                      </a:r>
                      <a:endParaRPr lang="id-ID" sz="11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 dirty="0">
                          <a:effectLst/>
                          <a:latin typeface="Montserrat Medium" pitchFamily="2" charset="0"/>
                        </a:rPr>
                        <a:t>1</a:t>
                      </a:r>
                      <a:endParaRPr lang="id-ID" sz="1100" dirty="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  <a:latin typeface="Montserrat Medium" pitchFamily="2" charset="0"/>
                        </a:rPr>
                        <a:t>0.3239</a:t>
                      </a:r>
                      <a:endParaRPr lang="id-ID" sz="11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  <a:latin typeface="Montserrat Medium" pitchFamily="2" charset="0"/>
                        </a:rPr>
                        <a:t>0.4533</a:t>
                      </a:r>
                      <a:endParaRPr lang="id-ID" sz="11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  <a:latin typeface="Montserrat Medium" pitchFamily="2" charset="0"/>
                        </a:rPr>
                        <a:t>0.6667</a:t>
                      </a:r>
                      <a:endParaRPr lang="id-ID" sz="11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 dirty="0">
                          <a:effectLst/>
                          <a:latin typeface="Montserrat Medium" pitchFamily="2" charset="0"/>
                        </a:rPr>
                        <a:t>1</a:t>
                      </a:r>
                      <a:endParaRPr lang="id-ID" sz="1100" dirty="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297637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AB88F60-FC46-4C98-24EE-16CE5862D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773302"/>
              </p:ext>
            </p:extLst>
          </p:nvPr>
        </p:nvGraphicFramePr>
        <p:xfrm>
          <a:off x="6095998" y="851144"/>
          <a:ext cx="5451895" cy="2429573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864388">
                  <a:extLst>
                    <a:ext uri="{9D8B030D-6E8A-4147-A177-3AD203B41FA5}">
                      <a16:colId xmlns:a16="http://schemas.microsoft.com/office/drawing/2014/main" val="689088629"/>
                    </a:ext>
                  </a:extLst>
                </a:gridCol>
                <a:gridCol w="735879">
                  <a:extLst>
                    <a:ext uri="{9D8B030D-6E8A-4147-A177-3AD203B41FA5}">
                      <a16:colId xmlns:a16="http://schemas.microsoft.com/office/drawing/2014/main" val="4107082033"/>
                    </a:ext>
                  </a:extLst>
                </a:gridCol>
                <a:gridCol w="1002050">
                  <a:extLst>
                    <a:ext uri="{9D8B030D-6E8A-4147-A177-3AD203B41FA5}">
                      <a16:colId xmlns:a16="http://schemas.microsoft.com/office/drawing/2014/main" val="781889781"/>
                    </a:ext>
                  </a:extLst>
                </a:gridCol>
                <a:gridCol w="892450">
                  <a:extLst>
                    <a:ext uri="{9D8B030D-6E8A-4147-A177-3AD203B41FA5}">
                      <a16:colId xmlns:a16="http://schemas.microsoft.com/office/drawing/2014/main" val="1235633401"/>
                    </a:ext>
                  </a:extLst>
                </a:gridCol>
                <a:gridCol w="1080334">
                  <a:extLst>
                    <a:ext uri="{9D8B030D-6E8A-4147-A177-3AD203B41FA5}">
                      <a16:colId xmlns:a16="http://schemas.microsoft.com/office/drawing/2014/main" val="4067517478"/>
                    </a:ext>
                  </a:extLst>
                </a:gridCol>
                <a:gridCol w="876794">
                  <a:extLst>
                    <a:ext uri="{9D8B030D-6E8A-4147-A177-3AD203B41FA5}">
                      <a16:colId xmlns:a16="http://schemas.microsoft.com/office/drawing/2014/main" val="1712613311"/>
                    </a:ext>
                  </a:extLst>
                </a:gridCol>
              </a:tblGrid>
              <a:tr h="70945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 b="0">
                          <a:effectLst/>
                          <a:latin typeface="Montserrat Medium" pitchFamily="2" charset="0"/>
                        </a:rPr>
                        <a:t>Gender</a:t>
                      </a:r>
                      <a:endParaRPr lang="id-ID" sz="1100" b="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 b="0">
                          <a:effectLst/>
                          <a:latin typeface="Montserrat Medium" pitchFamily="2" charset="0"/>
                        </a:rPr>
                        <a:t>Age</a:t>
                      </a:r>
                      <a:endParaRPr lang="id-ID" sz="1100" b="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 b="0">
                          <a:effectLst/>
                          <a:latin typeface="Montserrat Medium" pitchFamily="2" charset="0"/>
                        </a:rPr>
                        <a:t>Annual Income</a:t>
                      </a:r>
                      <a:endParaRPr lang="id-ID" sz="1100" b="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 b="0">
                          <a:effectLst/>
                          <a:latin typeface="Montserrat Medium" pitchFamily="2" charset="0"/>
                        </a:rPr>
                        <a:t>Spending Score</a:t>
                      </a:r>
                      <a:endParaRPr lang="id-ID" sz="1100" b="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 b="0" dirty="0">
                          <a:effectLst/>
                          <a:latin typeface="Montserrat Medium" pitchFamily="2" charset="0"/>
                        </a:rPr>
                        <a:t>Work Experience</a:t>
                      </a:r>
                      <a:endParaRPr lang="id-ID" sz="1100" b="0" dirty="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 b="0" dirty="0">
                          <a:effectLst/>
                          <a:latin typeface="Montserrat Medium" pitchFamily="2" charset="0"/>
                        </a:rPr>
                        <a:t>Family Size</a:t>
                      </a:r>
                      <a:endParaRPr lang="id-ID" sz="1100" b="0" dirty="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72387968"/>
                  </a:ext>
                </a:extLst>
              </a:tr>
              <a:tr h="344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  <a:latin typeface="Montserrat Medium" pitchFamily="2" charset="0"/>
                        </a:rPr>
                        <a:t>0</a:t>
                      </a:r>
                      <a:endParaRPr lang="id-ID" sz="11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 dirty="0">
                          <a:effectLst/>
                          <a:latin typeface="Montserrat Medium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</a:t>
                      </a:r>
                      <a:endParaRPr lang="id-ID" sz="1100" dirty="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 dirty="0">
                          <a:effectLst/>
                          <a:latin typeface="Montserrat Medium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15000</a:t>
                      </a:r>
                      <a:endParaRPr lang="id-ID" sz="1100" dirty="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 dirty="0">
                          <a:effectLst/>
                          <a:latin typeface="Montserrat Medium" pitchFamily="2" charset="0"/>
                        </a:rPr>
                        <a:t>39</a:t>
                      </a:r>
                      <a:endParaRPr lang="id-ID" sz="1100" dirty="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 dirty="0">
                          <a:effectLst/>
                          <a:latin typeface="Montserrat Medium" pitchFamily="2" charset="0"/>
                        </a:rPr>
                        <a:t>1</a:t>
                      </a:r>
                      <a:endParaRPr lang="id-ID" sz="1100" dirty="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 dirty="0">
                          <a:effectLst/>
                          <a:latin typeface="Montserrat Medium" pitchFamily="2" charset="0"/>
                        </a:rPr>
                        <a:t>4</a:t>
                      </a:r>
                      <a:endParaRPr lang="id-ID" sz="1100" dirty="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7749317"/>
                  </a:ext>
                </a:extLst>
              </a:tr>
              <a:tr h="344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  <a:latin typeface="Montserrat Medium" pitchFamily="2" charset="0"/>
                        </a:rPr>
                        <a:t>0</a:t>
                      </a:r>
                      <a:endParaRPr lang="id-ID" sz="11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 dirty="0">
                          <a:effectLst/>
                          <a:latin typeface="Montserrat Medium" pitchFamily="2" charset="0"/>
                        </a:rPr>
                        <a:t>21</a:t>
                      </a:r>
                      <a:endParaRPr lang="id-ID" sz="1100" dirty="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 dirty="0">
                          <a:effectLst/>
                          <a:latin typeface="Montserrat Medium" pitchFamily="2" charset="0"/>
                        </a:rPr>
                        <a:t>35000</a:t>
                      </a:r>
                      <a:endParaRPr lang="id-ID" sz="1100" dirty="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 dirty="0">
                          <a:effectLst/>
                          <a:latin typeface="Montserrat Medium" pitchFamily="2" charset="0"/>
                        </a:rPr>
                        <a:t>81</a:t>
                      </a:r>
                      <a:endParaRPr lang="id-ID" sz="1100" dirty="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 dirty="0">
                          <a:effectLst/>
                          <a:latin typeface="Montserrat Medium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id-ID" sz="1100" dirty="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 dirty="0">
                          <a:effectLst/>
                          <a:latin typeface="Montserrat Medium" pitchFamily="2" charset="0"/>
                        </a:rPr>
                        <a:t>3</a:t>
                      </a:r>
                      <a:endParaRPr lang="id-ID" sz="1100" dirty="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4955662"/>
                  </a:ext>
                </a:extLst>
              </a:tr>
              <a:tr h="344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  <a:latin typeface="Montserrat Medium" pitchFamily="2" charset="0"/>
                        </a:rPr>
                        <a:t>1</a:t>
                      </a:r>
                      <a:endParaRPr lang="id-ID" sz="11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 dirty="0">
                          <a:effectLst/>
                          <a:latin typeface="Montserrat Medium" pitchFamily="2" charset="0"/>
                        </a:rPr>
                        <a:t>20</a:t>
                      </a:r>
                      <a:endParaRPr lang="id-ID" sz="1100" dirty="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 dirty="0">
                          <a:effectLst/>
                          <a:latin typeface="Montserrat Medium" pitchFamily="2" charset="0"/>
                        </a:rPr>
                        <a:t>86000</a:t>
                      </a:r>
                      <a:endParaRPr lang="id-ID" sz="1100" dirty="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 dirty="0">
                          <a:effectLst/>
                          <a:latin typeface="Montserrat Medium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id-ID" sz="1100" dirty="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 dirty="0">
                          <a:effectLst/>
                          <a:latin typeface="Montserrat Medium" pitchFamily="2" charset="0"/>
                        </a:rPr>
                        <a:t>1</a:t>
                      </a:r>
                      <a:endParaRPr lang="id-ID" sz="1100" dirty="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 dirty="0">
                          <a:effectLst/>
                          <a:latin typeface="Montserrat Medium" pitchFamily="2" charset="0"/>
                        </a:rPr>
                        <a:t>1</a:t>
                      </a:r>
                      <a:endParaRPr lang="id-ID" sz="1100" dirty="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2926962"/>
                  </a:ext>
                </a:extLst>
              </a:tr>
              <a:tr h="344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  <a:latin typeface="Montserrat Medium" pitchFamily="2" charset="0"/>
                        </a:rPr>
                        <a:t>1</a:t>
                      </a:r>
                      <a:endParaRPr lang="id-ID" sz="11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 dirty="0">
                          <a:effectLst/>
                          <a:latin typeface="Montserrat Medium" pitchFamily="2" charset="0"/>
                        </a:rPr>
                        <a:t>23</a:t>
                      </a:r>
                      <a:endParaRPr lang="id-ID" sz="1100" dirty="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 dirty="0">
                          <a:effectLst/>
                          <a:latin typeface="Montserrat Medium" pitchFamily="2" charset="0"/>
                        </a:rPr>
                        <a:t>59000</a:t>
                      </a:r>
                      <a:endParaRPr lang="id-ID" sz="1100" dirty="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 dirty="0">
                          <a:effectLst/>
                          <a:latin typeface="Montserrat Medium" pitchFamily="2" charset="0"/>
                        </a:rPr>
                        <a:t>77</a:t>
                      </a:r>
                      <a:endParaRPr lang="id-ID" sz="1100" dirty="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  <a:latin typeface="Montserrat Medium" pitchFamily="2" charset="0"/>
                        </a:rPr>
                        <a:t>0</a:t>
                      </a:r>
                      <a:endParaRPr lang="id-ID" sz="11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 dirty="0">
                          <a:effectLst/>
                          <a:latin typeface="Montserrat Medium" pitchFamily="2" charset="0"/>
                        </a:rPr>
                        <a:t>2</a:t>
                      </a:r>
                      <a:endParaRPr lang="id-ID" sz="1100" dirty="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6578388"/>
                  </a:ext>
                </a:extLst>
              </a:tr>
              <a:tr h="344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  <a:latin typeface="Montserrat Medium" pitchFamily="2" charset="0"/>
                        </a:rPr>
                        <a:t>1</a:t>
                      </a:r>
                      <a:endParaRPr lang="id-ID" sz="11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 dirty="0">
                          <a:effectLst/>
                          <a:latin typeface="Montserrat Medium" pitchFamily="2" charset="0"/>
                        </a:rPr>
                        <a:t>31</a:t>
                      </a:r>
                      <a:endParaRPr lang="id-ID" sz="1100" dirty="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 dirty="0">
                          <a:effectLst/>
                          <a:latin typeface="Montserrat Medium" pitchFamily="2" charset="0"/>
                        </a:rPr>
                        <a:t>38000</a:t>
                      </a:r>
                      <a:endParaRPr lang="id-ID" sz="1100" dirty="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 dirty="0">
                          <a:effectLst/>
                          <a:latin typeface="Montserrat Medium" pitchFamily="2" charset="0"/>
                        </a:rPr>
                        <a:t>40</a:t>
                      </a:r>
                      <a:endParaRPr lang="id-ID" sz="1100" dirty="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 dirty="0">
                          <a:effectLst/>
                          <a:latin typeface="Montserrat Medium" pitchFamily="2" charset="0"/>
                        </a:rPr>
                        <a:t>2</a:t>
                      </a:r>
                      <a:endParaRPr lang="id-ID" sz="1100" dirty="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 dirty="0">
                          <a:effectLst/>
                          <a:latin typeface="Montserrat Medium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id-ID" sz="1100" dirty="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2976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450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B990678-175B-312A-C80B-555A2FFEA00F}"/>
              </a:ext>
            </a:extLst>
          </p:cNvPr>
          <p:cNvSpPr txBox="1"/>
          <p:nvPr/>
        </p:nvSpPr>
        <p:spPr>
          <a:xfrm>
            <a:off x="822597" y="2446283"/>
            <a:ext cx="58211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Gilroy ExtraBold" panose="00000900000000000000" pitchFamily="50" charset="0"/>
              </a:rPr>
              <a:t>Proses </a:t>
            </a:r>
          </a:p>
          <a:p>
            <a:r>
              <a:rPr lang="en-US" sz="4800" dirty="0">
                <a:latin typeface="Gilroy ExtraBold" panose="00000900000000000000" pitchFamily="50" charset="0"/>
              </a:rPr>
              <a:t>Clustering.</a:t>
            </a:r>
            <a:endParaRPr lang="id-ID" sz="4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B76980-78D3-BEE8-FF7C-B5E74BC55F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820" y="305354"/>
            <a:ext cx="4123154" cy="624729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6860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1C064-BA45-4010-AC6D-856B9C95C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5814" y="1632403"/>
            <a:ext cx="5257800" cy="590100"/>
          </a:xfrm>
        </p:spPr>
        <p:txBody>
          <a:bodyPr>
            <a:normAutofit lnSpcReduction="10000"/>
          </a:bodyPr>
          <a:lstStyle/>
          <a:p>
            <a:pPr marL="457200" lvl="1" indent="0">
              <a:lnSpc>
                <a:spcPct val="200000"/>
              </a:lnSpc>
              <a:buNone/>
            </a:pPr>
            <a:r>
              <a:rPr lang="en-US" sz="2000" dirty="0">
                <a:latin typeface="Montserrat Medium" pitchFamily="2" charset="0"/>
              </a:rPr>
              <a:t> </a:t>
            </a:r>
            <a:r>
              <a:rPr lang="en-US" sz="2000" dirty="0" err="1">
                <a:latin typeface="Montserrat Medium" pitchFamily="2" charset="0"/>
              </a:rPr>
              <a:t>Latar</a:t>
            </a:r>
            <a:r>
              <a:rPr lang="en-US" sz="2000" dirty="0">
                <a:latin typeface="Montserrat Medium" pitchFamily="2" charset="0"/>
              </a:rPr>
              <a:t> Belakang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990678-175B-312A-C80B-555A2FFEA00F}"/>
              </a:ext>
            </a:extLst>
          </p:cNvPr>
          <p:cNvSpPr txBox="1"/>
          <p:nvPr/>
        </p:nvSpPr>
        <p:spPr>
          <a:xfrm>
            <a:off x="1288488" y="3440452"/>
            <a:ext cx="33978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Gilroy ExtraBold" panose="00000900000000000000" pitchFamily="50" charset="0"/>
              </a:rPr>
              <a:t>PENDAHULUAN</a:t>
            </a:r>
            <a:endParaRPr lang="id-ID" sz="2400" dirty="0">
              <a:latin typeface="Gilroy ExtraBold" panose="00000900000000000000" pitchFamily="50" charset="0"/>
            </a:endParaRPr>
          </a:p>
        </p:txBody>
      </p:sp>
      <p:sp>
        <p:nvSpPr>
          <p:cNvPr id="2" name="Google Shape;549;p73">
            <a:extLst>
              <a:ext uri="{FF2B5EF4-FFF2-40B4-BE49-F238E27FC236}">
                <a16:creationId xmlns:a16="http://schemas.microsoft.com/office/drawing/2014/main" id="{377FE00C-4CCC-C848-0BCC-0429A0CF69FF}"/>
              </a:ext>
            </a:extLst>
          </p:cNvPr>
          <p:cNvSpPr/>
          <p:nvPr/>
        </p:nvSpPr>
        <p:spPr>
          <a:xfrm>
            <a:off x="5800950" y="1727656"/>
            <a:ext cx="590100" cy="590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#1</a:t>
            </a:r>
            <a:endParaRPr sz="20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4" name="Google Shape;549;p73">
            <a:extLst>
              <a:ext uri="{FF2B5EF4-FFF2-40B4-BE49-F238E27FC236}">
                <a16:creationId xmlns:a16="http://schemas.microsoft.com/office/drawing/2014/main" id="{332DDE3E-AF6D-E254-AD25-6588E469DA55}"/>
              </a:ext>
            </a:extLst>
          </p:cNvPr>
          <p:cNvSpPr/>
          <p:nvPr/>
        </p:nvSpPr>
        <p:spPr>
          <a:xfrm>
            <a:off x="5800950" y="2484957"/>
            <a:ext cx="590100" cy="590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#2</a:t>
            </a:r>
            <a:endParaRPr sz="20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7" name="Google Shape;549;p73">
            <a:extLst>
              <a:ext uri="{FF2B5EF4-FFF2-40B4-BE49-F238E27FC236}">
                <a16:creationId xmlns:a16="http://schemas.microsoft.com/office/drawing/2014/main" id="{8BCE31CC-BC94-AB18-DCB1-BB9C3575989C}"/>
              </a:ext>
            </a:extLst>
          </p:cNvPr>
          <p:cNvSpPr/>
          <p:nvPr/>
        </p:nvSpPr>
        <p:spPr>
          <a:xfrm>
            <a:off x="5800950" y="3242258"/>
            <a:ext cx="590100" cy="590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#3</a:t>
            </a:r>
            <a:endParaRPr sz="20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8" name="Google Shape;549;p73">
            <a:extLst>
              <a:ext uri="{FF2B5EF4-FFF2-40B4-BE49-F238E27FC236}">
                <a16:creationId xmlns:a16="http://schemas.microsoft.com/office/drawing/2014/main" id="{2ACAC324-21EC-5D83-FCA5-C1BDCE022312}"/>
              </a:ext>
            </a:extLst>
          </p:cNvPr>
          <p:cNvSpPr/>
          <p:nvPr/>
        </p:nvSpPr>
        <p:spPr>
          <a:xfrm>
            <a:off x="5810764" y="3999559"/>
            <a:ext cx="590100" cy="590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#4</a:t>
            </a:r>
            <a:endParaRPr sz="20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" name="Google Shape;549;p73">
            <a:extLst>
              <a:ext uri="{FF2B5EF4-FFF2-40B4-BE49-F238E27FC236}">
                <a16:creationId xmlns:a16="http://schemas.microsoft.com/office/drawing/2014/main" id="{B0E70A1C-7BC4-4DB0-C1F8-F568B7A28C5B}"/>
              </a:ext>
            </a:extLst>
          </p:cNvPr>
          <p:cNvSpPr/>
          <p:nvPr/>
        </p:nvSpPr>
        <p:spPr>
          <a:xfrm>
            <a:off x="5800950" y="4756860"/>
            <a:ext cx="590100" cy="590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#5</a:t>
            </a:r>
            <a:endParaRPr sz="20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04D0B59-8914-A704-A058-D590F8631CA8}"/>
              </a:ext>
            </a:extLst>
          </p:cNvPr>
          <p:cNvSpPr txBox="1">
            <a:spLocks/>
          </p:cNvSpPr>
          <p:nvPr/>
        </p:nvSpPr>
        <p:spPr>
          <a:xfrm>
            <a:off x="6115628" y="2362701"/>
            <a:ext cx="5257800" cy="5901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sz="2000" dirty="0" err="1">
                <a:latin typeface="Montserrat Medium" pitchFamily="2" charset="0"/>
              </a:rPr>
              <a:t>Rumusan</a:t>
            </a:r>
            <a:r>
              <a:rPr lang="en-US" sz="2000" dirty="0">
                <a:latin typeface="Montserrat Medium" pitchFamily="2" charset="0"/>
              </a:rPr>
              <a:t> </a:t>
            </a:r>
            <a:r>
              <a:rPr lang="en-US" sz="2000" dirty="0" err="1">
                <a:latin typeface="Montserrat Medium" pitchFamily="2" charset="0"/>
              </a:rPr>
              <a:t>Masalah</a:t>
            </a:r>
            <a:endParaRPr lang="en-US" sz="2000" dirty="0">
              <a:latin typeface="Montserrat Medium" pitchFamily="2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77AFF1D-FBEB-D7E7-C712-AB7A5D9345B3}"/>
              </a:ext>
            </a:extLst>
          </p:cNvPr>
          <p:cNvSpPr txBox="1">
            <a:spLocks/>
          </p:cNvSpPr>
          <p:nvPr/>
        </p:nvSpPr>
        <p:spPr>
          <a:xfrm>
            <a:off x="6115628" y="3120002"/>
            <a:ext cx="5257800" cy="5901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sz="2000" dirty="0">
                <a:latin typeface="Montserrat Medium" pitchFamily="2" charset="0"/>
              </a:rPr>
              <a:t>Batasan </a:t>
            </a:r>
            <a:r>
              <a:rPr lang="en-US" sz="2000" dirty="0" err="1">
                <a:latin typeface="Montserrat Medium" pitchFamily="2" charset="0"/>
              </a:rPr>
              <a:t>Masalah</a:t>
            </a:r>
            <a:endParaRPr lang="en-US" sz="2000" dirty="0">
              <a:latin typeface="Montserrat Medium" pitchFamily="2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A3E01B1-BB6D-16F2-EE49-9071A3F0C083}"/>
              </a:ext>
            </a:extLst>
          </p:cNvPr>
          <p:cNvSpPr txBox="1">
            <a:spLocks/>
          </p:cNvSpPr>
          <p:nvPr/>
        </p:nvSpPr>
        <p:spPr>
          <a:xfrm>
            <a:off x="6115628" y="3832664"/>
            <a:ext cx="5257800" cy="5901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sz="2000" dirty="0" err="1">
                <a:latin typeface="Montserrat Medium" pitchFamily="2" charset="0"/>
              </a:rPr>
              <a:t>Tujuan</a:t>
            </a:r>
            <a:r>
              <a:rPr lang="en-US" sz="2000" dirty="0">
                <a:latin typeface="Montserrat Medium" pitchFamily="2" charset="0"/>
              </a:rPr>
              <a:t> </a:t>
            </a:r>
            <a:r>
              <a:rPr lang="en-US" sz="2000" dirty="0" err="1">
                <a:latin typeface="Montserrat Medium" pitchFamily="2" charset="0"/>
              </a:rPr>
              <a:t>Penelitian</a:t>
            </a:r>
            <a:endParaRPr lang="en-US" sz="2000" dirty="0">
              <a:latin typeface="Montserrat Medium" pitchFamily="2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C4E591A-620F-644B-2EC1-64826A68631E}"/>
              </a:ext>
            </a:extLst>
          </p:cNvPr>
          <p:cNvSpPr txBox="1">
            <a:spLocks/>
          </p:cNvSpPr>
          <p:nvPr/>
        </p:nvSpPr>
        <p:spPr>
          <a:xfrm>
            <a:off x="6115628" y="4589659"/>
            <a:ext cx="5257800" cy="5901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sz="2000" dirty="0" err="1">
                <a:latin typeface="Montserrat Medium" pitchFamily="2" charset="0"/>
              </a:rPr>
              <a:t>Manfaat</a:t>
            </a:r>
            <a:r>
              <a:rPr lang="en-US" sz="2000" dirty="0">
                <a:latin typeface="Montserrat Medium" pitchFamily="2" charset="0"/>
              </a:rPr>
              <a:t> </a:t>
            </a:r>
            <a:r>
              <a:rPr lang="en-US" sz="2000" dirty="0" err="1">
                <a:latin typeface="Montserrat Medium" pitchFamily="2" charset="0"/>
              </a:rPr>
              <a:t>Penelitian</a:t>
            </a:r>
            <a:endParaRPr lang="en-US" sz="2000" dirty="0">
              <a:latin typeface="Montserrat Medium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954A33-1B7A-2CBA-6682-39447146A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534" y="2266160"/>
            <a:ext cx="1097994" cy="109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856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1C064-BA45-4010-AC6D-856B9C95C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449" y="1956488"/>
            <a:ext cx="5796427" cy="3332204"/>
          </a:xfrm>
        </p:spPr>
        <p:txBody>
          <a:bodyPr>
            <a:noAutofit/>
          </a:bodyPr>
          <a:lstStyle/>
          <a:p>
            <a:pPr marL="180340" indent="0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dirty="0" err="1"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US" sz="1600" dirty="0"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default n-cluster pada K-Means Clustering </a:t>
            </a:r>
            <a:r>
              <a:rPr lang="en-US" sz="1600" dirty="0" err="1"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murni</a:t>
            </a:r>
            <a:r>
              <a:rPr lang="en-US" sz="1600" dirty="0"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1600" dirty="0"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ditentukan</a:t>
            </a:r>
            <a:r>
              <a:rPr lang="en-US" sz="1600" dirty="0"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US" sz="1600" dirty="0"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random </a:t>
            </a:r>
          </a:p>
          <a:p>
            <a:pPr marL="180340" indent="0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Pada </a:t>
            </a:r>
            <a:r>
              <a:rPr lang="en-ID" sz="16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perhitungan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manual </a:t>
            </a:r>
            <a:r>
              <a:rPr lang="en-ID" sz="16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jumlah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i="1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cluster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6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dipakai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tiga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(3), </a:t>
            </a:r>
            <a:r>
              <a:rPr lang="en-ID" sz="16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penentuan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i="1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K-Means </a:t>
            </a:r>
            <a:r>
              <a:rPr lang="en-ID" sz="16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penentuan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i="1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cluster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berpengaruh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terhadap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i="1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clustering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oleh </a:t>
            </a:r>
            <a:r>
              <a:rPr lang="en-ID" sz="16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itu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agar </a:t>
            </a:r>
            <a:r>
              <a:rPr lang="en-ID" sz="16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i="1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clustering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optimal </a:t>
            </a:r>
            <a:r>
              <a:rPr lang="en-ID" sz="16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nantinya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i="1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elbow method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600" i="1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silhouette score.</a:t>
            </a:r>
            <a:endParaRPr lang="id-ID" sz="1600" dirty="0">
              <a:effectLst/>
              <a:latin typeface="Montserrat Medium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340" indent="0" algn="just">
              <a:lnSpc>
                <a:spcPct val="115000"/>
              </a:lnSpc>
              <a:spcAft>
                <a:spcPts val="800"/>
              </a:spcAft>
              <a:buNone/>
            </a:pPr>
            <a:endParaRPr lang="id-ID" sz="1400" dirty="0">
              <a:effectLst/>
              <a:latin typeface="Montserrat Medium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990678-175B-312A-C80B-555A2FFEA00F}"/>
              </a:ext>
            </a:extLst>
          </p:cNvPr>
          <p:cNvSpPr txBox="1"/>
          <p:nvPr/>
        </p:nvSpPr>
        <p:spPr>
          <a:xfrm>
            <a:off x="1049216" y="585075"/>
            <a:ext cx="51687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Gilroy ExtraBold" panose="00000900000000000000" pitchFamily="50" charset="0"/>
              </a:rPr>
              <a:t>1.  </a:t>
            </a:r>
            <a:r>
              <a:rPr lang="en-US" sz="3200" dirty="0" err="1">
                <a:latin typeface="Gilroy ExtraBold" panose="00000900000000000000" pitchFamily="50" charset="0"/>
              </a:rPr>
              <a:t>Penentuan</a:t>
            </a:r>
            <a:r>
              <a:rPr lang="en-US" sz="3200" dirty="0">
                <a:latin typeface="Gilroy ExtraBold" panose="00000900000000000000" pitchFamily="50" charset="0"/>
              </a:rPr>
              <a:t> n-cluster</a:t>
            </a:r>
            <a:endParaRPr lang="id-ID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5DC0BA-DC74-B0FF-A17E-0045DB8D73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616" y="2011653"/>
            <a:ext cx="2834693" cy="283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8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1C064-BA45-4010-AC6D-856B9C95C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216" y="1610499"/>
            <a:ext cx="9787660" cy="3332204"/>
          </a:xfrm>
        </p:spPr>
        <p:txBody>
          <a:bodyPr>
            <a:noAutofit/>
          </a:bodyPr>
          <a:lstStyle/>
          <a:p>
            <a:pPr indent="0" algn="just">
              <a:lnSpc>
                <a:spcPct val="115000"/>
              </a:lnSpc>
              <a:buNone/>
            </a:pPr>
            <a:r>
              <a:rPr lang="en-ID" sz="14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Pilih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acak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3 </a:t>
            </a:r>
            <a:r>
              <a:rPr lang="en-ID" sz="14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titik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sz="14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pusat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awal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klaster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ID" sz="1400" i="1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centroids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id-ID" sz="1400" dirty="0">
              <a:effectLst/>
              <a:latin typeface="Montserrat Medium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Pusat Cluster 1: (</a:t>
            </a:r>
            <a:r>
              <a:rPr lang="en-ID" sz="1400" i="1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Gender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= 1, </a:t>
            </a:r>
            <a:r>
              <a:rPr lang="en-ID" sz="1400" i="1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Age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= 0, </a:t>
            </a:r>
            <a:r>
              <a:rPr lang="en-ID" sz="1400" i="1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Annual Income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= 0.3239, </a:t>
            </a:r>
            <a:r>
              <a:rPr lang="en-ID" sz="1400" i="1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Spending Score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= 0.44, </a:t>
            </a:r>
            <a:r>
              <a:rPr lang="en-ID" sz="1400" i="1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Work Experience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= 0.3333, </a:t>
            </a:r>
            <a:r>
              <a:rPr lang="en-ID" sz="1400" i="1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Family Size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= 0.4)</a:t>
            </a:r>
            <a:endParaRPr lang="id-ID" sz="1400" dirty="0">
              <a:effectLst/>
              <a:latin typeface="Montserrat Medium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algn="just">
              <a:lnSpc>
                <a:spcPct val="115000"/>
              </a:lnSpc>
            </a:pPr>
            <a:r>
              <a:rPr lang="en-ID" sz="1400" b="1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C1(1, 0, 0.3239, 0.44, 0.3333, 0.4) </a:t>
            </a:r>
            <a:endParaRPr lang="id-ID" sz="1400" b="1" dirty="0">
              <a:effectLst/>
              <a:latin typeface="Montserrat Medium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Pusat Cluster 2: (</a:t>
            </a:r>
            <a:r>
              <a:rPr lang="en-ID" sz="1400" i="1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Gender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= 0, </a:t>
            </a:r>
            <a:r>
              <a:rPr lang="en-ID" sz="1400" i="1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Age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= 0.3333, </a:t>
            </a:r>
            <a:r>
              <a:rPr lang="en-ID" sz="1400" i="1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Annual Income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= 1, </a:t>
            </a:r>
            <a:r>
              <a:rPr lang="en-ID" sz="1400" i="1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Spending Score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= 0.4533, </a:t>
            </a:r>
            <a:r>
              <a:rPr lang="en-ID" sz="1400" i="1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Work Experience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= 0.6667, </a:t>
            </a:r>
            <a:r>
              <a:rPr lang="en-ID" sz="1400" i="1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Family Size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= 0.2)</a:t>
            </a:r>
            <a:endParaRPr lang="id-ID" sz="1400" dirty="0">
              <a:effectLst/>
              <a:latin typeface="Montserrat Medium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algn="just">
              <a:lnSpc>
                <a:spcPct val="115000"/>
              </a:lnSpc>
            </a:pPr>
            <a:r>
              <a:rPr lang="en-ID" sz="1400" b="1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C2(0, 0.3333, 1, 0.4533, 0.6667, 0.2)</a:t>
            </a:r>
            <a:endParaRPr lang="id-ID" sz="1400" b="1" dirty="0">
              <a:effectLst/>
              <a:latin typeface="Montserrat Medium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Pusat Cluster 3: (</a:t>
            </a:r>
            <a:r>
              <a:rPr lang="en-ID" sz="1400" i="1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Gender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= 1, </a:t>
            </a:r>
            <a:r>
              <a:rPr lang="en-ID" sz="1400" i="1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Age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= 0.0833, </a:t>
            </a:r>
            <a:r>
              <a:rPr lang="en-ID" sz="1400" i="1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Annual Income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= 0.2817, </a:t>
            </a:r>
            <a:r>
              <a:rPr lang="en-ID" sz="1400" i="1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Spending Score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= 0.44, </a:t>
            </a:r>
            <a:r>
              <a:rPr lang="en-ID" sz="1400" i="1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Work Experience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= 0.3333, </a:t>
            </a:r>
            <a:r>
              <a:rPr lang="en-ID" sz="1400" i="1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Family Size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= 1)</a:t>
            </a:r>
            <a:endParaRPr lang="id-ID" sz="1400" dirty="0">
              <a:effectLst/>
              <a:latin typeface="Montserrat Medium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algn="just">
              <a:lnSpc>
                <a:spcPct val="115000"/>
              </a:lnSpc>
              <a:spcAft>
                <a:spcPts val="800"/>
              </a:spcAft>
            </a:pPr>
            <a:r>
              <a:rPr lang="en-ID" sz="1400" b="1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C3(1, 0.0833, 0.2817, 0.44, 0.3333,1)</a:t>
            </a:r>
            <a:endParaRPr lang="id-ID" sz="1400" b="1" dirty="0">
              <a:effectLst/>
              <a:latin typeface="Montserrat Medium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990678-175B-312A-C80B-555A2FFEA00F}"/>
              </a:ext>
            </a:extLst>
          </p:cNvPr>
          <p:cNvSpPr txBox="1"/>
          <p:nvPr/>
        </p:nvSpPr>
        <p:spPr>
          <a:xfrm>
            <a:off x="1049216" y="585075"/>
            <a:ext cx="51687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Gilroy ExtraBold" panose="00000900000000000000" pitchFamily="50" charset="0"/>
              </a:rPr>
              <a:t>2. </a:t>
            </a:r>
            <a:r>
              <a:rPr lang="en-US" sz="3200" dirty="0" err="1">
                <a:latin typeface="Gilroy ExtraBold" panose="00000900000000000000" pitchFamily="50" charset="0"/>
              </a:rPr>
              <a:t>Inisialisasi</a:t>
            </a:r>
            <a:r>
              <a:rPr lang="en-US" sz="3200" dirty="0">
                <a:latin typeface="Gilroy ExtraBold" panose="00000900000000000000" pitchFamily="50" charset="0"/>
              </a:rPr>
              <a:t> Centroid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543306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E1C064-BA45-4010-AC6D-856B9C95C6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49216" y="1610499"/>
                <a:ext cx="9787660" cy="3628766"/>
              </a:xfrm>
            </p:spPr>
            <p:txBody>
              <a:bodyPr>
                <a:noAutofit/>
              </a:bodyPr>
              <a:lstStyle/>
              <a:p>
                <a:pPr indent="0" algn="just">
                  <a:lnSpc>
                    <a:spcPct val="115000"/>
                  </a:lnSpc>
                  <a:buNone/>
                </a:pPr>
                <a:r>
                  <a:rPr lang="en-US" sz="1400" dirty="0">
                    <a:effectLst/>
                    <a:latin typeface="Montserrat Medium" pitchFamily="2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Untuk </a:t>
                </a:r>
                <a:r>
                  <a:rPr lang="en-US" sz="1400" dirty="0" err="1">
                    <a:effectLst/>
                    <a:latin typeface="Montserrat Medium" pitchFamily="2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mengukur</a:t>
                </a:r>
                <a:r>
                  <a:rPr lang="en-US" sz="1400" dirty="0">
                    <a:effectLst/>
                    <a:latin typeface="Montserrat Medium" pitchFamily="2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Montserrat Medium" pitchFamily="2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jarak</a:t>
                </a:r>
                <a:r>
                  <a:rPr lang="en-US" sz="1400" dirty="0">
                    <a:effectLst/>
                    <a:latin typeface="Montserrat Medium" pitchFamily="2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masing-masing ke centroid </a:t>
                </a:r>
                <a:r>
                  <a:rPr lang="en-US" sz="1400" dirty="0" err="1">
                    <a:effectLst/>
                    <a:latin typeface="Montserrat Medium" pitchFamily="2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menggunakan</a:t>
                </a:r>
                <a:r>
                  <a:rPr lang="en-US" sz="1400" dirty="0">
                    <a:effectLst/>
                    <a:latin typeface="Montserrat Medium" pitchFamily="2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rumus </a:t>
                </a:r>
                <a:r>
                  <a:rPr lang="en-US" sz="1400" dirty="0" err="1">
                    <a:effectLst/>
                    <a:latin typeface="Montserrat Medium" pitchFamily="2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Eucledean</a:t>
                </a:r>
                <a:r>
                  <a:rPr lang="en-US" sz="1400" dirty="0">
                    <a:effectLst/>
                    <a:latin typeface="Montserrat Medium" pitchFamily="2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Distance </a:t>
                </a:r>
              </a:p>
              <a:p>
                <a:pPr indent="0" algn="just">
                  <a:lnSpc>
                    <a:spcPct val="11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D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ID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id-ID" sz="18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D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D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id-ID" sz="18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D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D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ID" sz="18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id-ID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grow m:val="on"/>
                              <m:ctrlPr>
                                <a:rPr lang="id-ID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ID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ID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D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ID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id-ID" sz="18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D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D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d-ID" sz="18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D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𝑐𝑖</m:t>
                                  </m:r>
                                </m:sub>
                              </m:sSub>
                              <m:r>
                                <a:rPr lang="en-ID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rad>
                    </m:oMath>
                  </m:oMathPara>
                </a14:m>
                <a:endParaRPr lang="en-US" sz="1400" dirty="0"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0" algn="just">
                  <a:lnSpc>
                    <a:spcPct val="115000"/>
                  </a:lnSpc>
                  <a:buNone/>
                  <a:tabLst>
                    <a:tab pos="2748280" algn="ctr"/>
                  </a:tabLst>
                </a:pPr>
                <a:r>
                  <a:rPr lang="en-ID" sz="1400" i="1" dirty="0" err="1">
                    <a:effectLst/>
                    <a:latin typeface="Montserrat Medium" pitchFamily="2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Keterangan</a:t>
                </a:r>
                <a:r>
                  <a:rPr lang="en-ID" sz="1400" i="1" dirty="0">
                    <a:effectLst/>
                    <a:latin typeface="Montserrat Medium" pitchFamily="2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  <a:endParaRPr lang="id-ID" sz="1400" i="1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0" algn="just">
                  <a:lnSpc>
                    <a:spcPct val="115000"/>
                  </a:lnSpc>
                  <a:buNone/>
                  <a:tabLst>
                    <a:tab pos="2748280" algn="ctr"/>
                  </a:tabLst>
                </a:pPr>
                <a:r>
                  <a:rPr lang="en-ID" sz="1400" i="1" dirty="0">
                    <a:effectLst/>
                    <a:latin typeface="Montserrat Medium" pitchFamily="2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 = Euclidean Distance</a:t>
                </a:r>
                <a:endParaRPr lang="id-ID" sz="1400" i="1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0" algn="just">
                  <a:lnSpc>
                    <a:spcPct val="115000"/>
                  </a:lnSpc>
                  <a:buNone/>
                  <a:tabLst>
                    <a:tab pos="2748280" algn="ctr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d-ID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D" sz="14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D" sz="14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D" sz="1400" i="1" dirty="0">
                    <a:effectLst/>
                    <a:latin typeface="Montserrat Medium" pitchFamily="2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data </a:t>
                </a:r>
                <a:r>
                  <a:rPr lang="en-ID" sz="1400" i="1" dirty="0" err="1">
                    <a:effectLst/>
                    <a:latin typeface="Montserrat Medium" pitchFamily="2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ke-i</a:t>
                </a:r>
                <a:endParaRPr lang="id-ID" sz="1400" i="1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0" algn="just">
                  <a:lnSpc>
                    <a:spcPct val="115000"/>
                  </a:lnSpc>
                  <a:spcAft>
                    <a:spcPts val="800"/>
                  </a:spcAft>
                  <a:buNone/>
                  <a:tabLst>
                    <a:tab pos="2748280" algn="ctr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d-ID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D" sz="14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ID" sz="14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D" sz="1400" i="1" dirty="0">
                    <a:effectLst/>
                    <a:latin typeface="Montserrat Medium" pitchFamily="2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:r>
                  <a:rPr lang="en-ID" sz="1400" i="1" dirty="0" err="1">
                    <a:effectLst/>
                    <a:latin typeface="Montserrat Medium" pitchFamily="2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pusat</a:t>
                </a:r>
                <a:r>
                  <a:rPr lang="en-ID" sz="1400" i="1" dirty="0">
                    <a:effectLst/>
                    <a:latin typeface="Montserrat Medium" pitchFamily="2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cluster </a:t>
                </a:r>
                <a:r>
                  <a:rPr lang="en-ID" sz="1400" i="1" dirty="0" err="1">
                    <a:effectLst/>
                    <a:latin typeface="Montserrat Medium" pitchFamily="2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ke-i</a:t>
                </a:r>
                <a:endParaRPr lang="id-ID" sz="1400" i="1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0" algn="just">
                  <a:lnSpc>
                    <a:spcPct val="115000"/>
                  </a:lnSpc>
                  <a:buNone/>
                </a:pPr>
                <a:endParaRPr lang="en-US" sz="14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0" algn="just">
                  <a:lnSpc>
                    <a:spcPct val="115000"/>
                  </a:lnSpc>
                  <a:buNone/>
                </a:pPr>
                <a:endParaRPr lang="id-ID" sz="1400" b="1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E1C064-BA45-4010-AC6D-856B9C95C6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9216" y="1610499"/>
                <a:ext cx="9787660" cy="362876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B990678-175B-312A-C80B-555A2FFEA00F}"/>
              </a:ext>
            </a:extLst>
          </p:cNvPr>
          <p:cNvSpPr txBox="1"/>
          <p:nvPr/>
        </p:nvSpPr>
        <p:spPr>
          <a:xfrm>
            <a:off x="1049215" y="585075"/>
            <a:ext cx="99112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Gilroy ExtraBold" panose="00000900000000000000" pitchFamily="50" charset="0"/>
              </a:rPr>
              <a:t>3. </a:t>
            </a:r>
            <a:r>
              <a:rPr lang="en-US" sz="3200" dirty="0" err="1">
                <a:latin typeface="Gilroy ExtraBold" panose="00000900000000000000" pitchFamily="50" charset="0"/>
              </a:rPr>
              <a:t>Menghitung</a:t>
            </a:r>
            <a:r>
              <a:rPr lang="en-US" sz="3200" dirty="0">
                <a:latin typeface="Gilroy ExtraBold" panose="00000900000000000000" pitchFamily="50" charset="0"/>
              </a:rPr>
              <a:t> </a:t>
            </a:r>
            <a:r>
              <a:rPr lang="en-US" sz="3200" dirty="0" err="1">
                <a:latin typeface="Gilroy ExtraBold" panose="00000900000000000000" pitchFamily="50" charset="0"/>
              </a:rPr>
              <a:t>jarak</a:t>
            </a:r>
            <a:r>
              <a:rPr lang="en-US" sz="3200" dirty="0">
                <a:latin typeface="Gilroy ExtraBold" panose="00000900000000000000" pitchFamily="50" charset="0"/>
              </a:rPr>
              <a:t> masing-masing ke Centroid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3301643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E1C064-BA45-4010-AC6D-856B9C95C6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49216" y="1610499"/>
                <a:ext cx="9787660" cy="3628766"/>
              </a:xfrm>
            </p:spPr>
            <p:txBody>
              <a:bodyPr numCol="2">
                <a:noAutofit/>
              </a:bodyPr>
              <a:lstStyle/>
              <a:p>
                <a:pPr indent="0" algn="just">
                  <a:lnSpc>
                    <a:spcPct val="115000"/>
                  </a:lnSpc>
                  <a:spcAft>
                    <a:spcPts val="800"/>
                  </a:spcAft>
                  <a:buNone/>
                  <a:tabLst>
                    <a:tab pos="2748280" algn="ctr"/>
                  </a:tabLst>
                </a:pPr>
                <a:r>
                  <a:rPr lang="en-ID" sz="1200" b="1" dirty="0">
                    <a:effectLst/>
                    <a:latin typeface="Montserrat Medium" pitchFamily="2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Perhitungan data </a:t>
                </a:r>
                <a:r>
                  <a:rPr lang="en-ID" sz="1200" b="1" dirty="0" err="1">
                    <a:effectLst/>
                    <a:latin typeface="Montserrat Medium" pitchFamily="2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pertama</a:t>
                </a:r>
                <a:r>
                  <a:rPr lang="en-ID" sz="1200" b="1" dirty="0">
                    <a:effectLst/>
                    <a:latin typeface="Montserrat Medium" pitchFamily="2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200" b="1" dirty="0" err="1">
                    <a:effectLst/>
                    <a:latin typeface="Montserrat Medium" pitchFamily="2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terhadap</a:t>
                </a:r>
                <a:r>
                  <a:rPr lang="en-ID" sz="1200" b="1" dirty="0">
                    <a:effectLst/>
                    <a:latin typeface="Montserrat Medium" pitchFamily="2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2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D" sz="12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𝒄</m:t>
                        </m:r>
                      </m:e>
                      <m:sub>
                        <m:r>
                          <a:rPr lang="en-ID" sz="12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ID" sz="12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ID" sz="1200" b="1" dirty="0" err="1">
                    <a:effectLst/>
                    <a:latin typeface="Montserrat Medium" pitchFamily="2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adalah</a:t>
                </a:r>
                <a:r>
                  <a:rPr lang="en-ID" sz="1200" b="1" dirty="0">
                    <a:effectLst/>
                    <a:latin typeface="Montserrat Medium" pitchFamily="2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  <a:endParaRPr lang="id-ID" sz="1200" b="1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0215" algn="just">
                  <a:lnSpc>
                    <a:spcPct val="115000"/>
                  </a:lnSpc>
                  <a:spcAft>
                    <a:spcPts val="800"/>
                  </a:spcAft>
                  <a:tabLst>
                    <a:tab pos="2748280" algn="ctr"/>
                  </a:tabLst>
                </a:pPr>
                <a14:m>
                  <m:oMath xmlns:m="http://schemas.openxmlformats.org/officeDocument/2006/math">
                    <m:r>
                      <a:rPr lang="en-ID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𝑑</m:t>
                    </m:r>
                    <m:d>
                      <m:dPr>
                        <m:ctrlPr>
                          <a:rPr lang="id-ID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id-ID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D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0, 0, 0, 0.444, 0.333, 0.6</m:t>
                            </m:r>
                          </m:e>
                        </m:d>
                        <m:r>
                          <a:rPr lang="en-ID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id-ID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D" sz="12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1, 0, 0.3239, 0.44, 0.3333, 0.4</m:t>
                            </m:r>
                          </m:e>
                        </m:d>
                      </m:e>
                    </m:d>
                  </m:oMath>
                </a14:m>
                <a:endParaRPr lang="id-ID" sz="12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0215" algn="just">
                  <a:lnSpc>
                    <a:spcPct val="115000"/>
                  </a:lnSpc>
                  <a:spcAft>
                    <a:spcPts val="800"/>
                  </a:spcAft>
                  <a:tabLst>
                    <a:tab pos="2748280" algn="ctr"/>
                  </a:tabLst>
                </a:pPr>
                <a14:m>
                  <m:oMath xmlns:m="http://schemas.openxmlformats.org/officeDocument/2006/math">
                    <m:r>
                      <a:rPr lang="en-ID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id-ID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eqArr>
                          <m:eqArrPr>
                            <m:ctrlPr>
                              <a:rPr lang="id-ID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ID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(0−1</m:t>
                            </m:r>
                            <m:sSup>
                              <m:sSupPr>
                                <m:ctrlPr>
                                  <a:rPr lang="id-ID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D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ID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D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+(0−0</m:t>
                            </m:r>
                            <m:sSup>
                              <m:sSupPr>
                                <m:ctrlPr>
                                  <a:rPr lang="id-ID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D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ID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D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+(0−</m:t>
                            </m:r>
                            <m:r>
                              <a:rPr lang="en-ID" sz="12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0.3239</m:t>
                            </m:r>
                            <m:sSup>
                              <m:sSupPr>
                                <m:ctrlPr>
                                  <a:rPr lang="id-ID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D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ID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D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</m:e>
                          <m:e>
                            <m:r>
                              <a:rPr lang="en-ID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(0.444−</m:t>
                            </m:r>
                            <m:r>
                              <a:rPr lang="en-ID" sz="12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0.44</m:t>
                            </m:r>
                            <m:sSup>
                              <m:sSupPr>
                                <m:ctrlPr>
                                  <a:rPr lang="id-ID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D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ID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D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+(0.333−</m:t>
                            </m:r>
                            <m:r>
                              <a:rPr lang="en-ID" sz="12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0.3333</m:t>
                            </m:r>
                            <m:sSup>
                              <m:sSupPr>
                                <m:ctrlPr>
                                  <a:rPr lang="id-ID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D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ID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D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+(0.6−</m:t>
                            </m:r>
                            <m:r>
                              <a:rPr lang="en-ID" sz="12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0.4</m:t>
                            </m:r>
                            <m:sSup>
                              <m:sSupPr>
                                <m:ctrlPr>
                                  <a:rPr lang="id-ID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D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ID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eqArr>
                      </m:e>
                    </m:rad>
                  </m:oMath>
                </a14:m>
                <a:endParaRPr lang="id-ID" sz="12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0215" algn="just">
                  <a:lnSpc>
                    <a:spcPct val="115000"/>
                  </a:lnSpc>
                  <a:spcAft>
                    <a:spcPts val="800"/>
                  </a:spcAft>
                  <a:tabLst>
                    <a:tab pos="2748280" algn="ctr"/>
                  </a:tabLst>
                </a:pPr>
                <a:r>
                  <a:rPr lang="en-ID" sz="12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id-ID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ID" sz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 + 0 + 0,1049+0+0+0,04</m:t>
                        </m:r>
                      </m:e>
                    </m:rad>
                  </m:oMath>
                </a14:m>
                <a:endParaRPr lang="id-ID" sz="12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0215" algn="just">
                  <a:lnSpc>
                    <a:spcPct val="115000"/>
                  </a:lnSpc>
                  <a:spcAft>
                    <a:spcPts val="800"/>
                  </a:spcAft>
                  <a:tabLst>
                    <a:tab pos="2748280" algn="ctr"/>
                  </a:tabLst>
                </a:pPr>
                <a:r>
                  <a:rPr lang="en-ID" sz="12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id-ID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ID" sz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1.145 </m:t>
                        </m:r>
                      </m:e>
                    </m:rad>
                  </m:oMath>
                </a14:m>
                <a:r>
                  <a:rPr lang="en-ID" sz="12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id-ID" sz="12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0215" algn="just">
                  <a:lnSpc>
                    <a:spcPct val="115000"/>
                  </a:lnSpc>
                  <a:spcAft>
                    <a:spcPts val="800"/>
                  </a:spcAft>
                  <a:tabLst>
                    <a:tab pos="2748280" algn="ctr"/>
                  </a:tabLst>
                </a:pPr>
                <a:r>
                  <a:rPr lang="en-ID" sz="12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1,07</a:t>
                </a:r>
              </a:p>
              <a:p>
                <a:pPr marL="221615" indent="0" algn="just">
                  <a:lnSpc>
                    <a:spcPct val="115000"/>
                  </a:lnSpc>
                  <a:spcAft>
                    <a:spcPts val="800"/>
                  </a:spcAft>
                  <a:buNone/>
                  <a:tabLst>
                    <a:tab pos="2748280" algn="ctr"/>
                  </a:tabLst>
                </a:pPr>
                <a:endParaRPr lang="en-US" sz="12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21615" indent="0" algn="just">
                  <a:lnSpc>
                    <a:spcPct val="115000"/>
                  </a:lnSpc>
                  <a:spcAft>
                    <a:spcPts val="800"/>
                  </a:spcAft>
                  <a:buNone/>
                  <a:tabLst>
                    <a:tab pos="2748280" algn="ctr"/>
                  </a:tabLst>
                </a:pPr>
                <a:endParaRPr lang="en-US" sz="1200" dirty="0"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21615" indent="0" algn="just">
                  <a:lnSpc>
                    <a:spcPct val="115000"/>
                  </a:lnSpc>
                  <a:spcAft>
                    <a:spcPts val="800"/>
                  </a:spcAft>
                  <a:buNone/>
                  <a:tabLst>
                    <a:tab pos="2748280" algn="ctr"/>
                  </a:tabLst>
                </a:pPr>
                <a:endParaRPr lang="en-US" sz="12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21615" indent="0" algn="just">
                  <a:lnSpc>
                    <a:spcPct val="115000"/>
                  </a:lnSpc>
                  <a:spcAft>
                    <a:spcPts val="800"/>
                  </a:spcAft>
                  <a:buNone/>
                  <a:tabLst>
                    <a:tab pos="2748280" algn="ctr"/>
                  </a:tabLst>
                </a:pPr>
                <a:endParaRPr lang="id-ID" sz="12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0" algn="just">
                  <a:lnSpc>
                    <a:spcPct val="115000"/>
                  </a:lnSpc>
                  <a:spcAft>
                    <a:spcPts val="800"/>
                  </a:spcAft>
                  <a:buNone/>
                  <a:tabLst>
                    <a:tab pos="2748280" algn="ctr"/>
                  </a:tabLst>
                </a:pPr>
                <a:r>
                  <a:rPr lang="en-ID" sz="1200" b="1" dirty="0" err="1">
                    <a:effectLst/>
                    <a:latin typeface="Montserrat Medium" pitchFamily="2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Perhitungan</a:t>
                </a:r>
                <a:r>
                  <a:rPr lang="en-ID" sz="1200" b="1" dirty="0">
                    <a:effectLst/>
                    <a:latin typeface="Montserrat Medium" pitchFamily="2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data </a:t>
                </a:r>
                <a:r>
                  <a:rPr lang="en-ID" sz="1200" b="1" dirty="0" err="1">
                    <a:effectLst/>
                    <a:latin typeface="Montserrat Medium" pitchFamily="2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pertama</a:t>
                </a:r>
                <a:r>
                  <a:rPr lang="en-ID" sz="1200" b="1" dirty="0">
                    <a:effectLst/>
                    <a:latin typeface="Montserrat Medium" pitchFamily="2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200" b="1" dirty="0" err="1">
                    <a:effectLst/>
                    <a:latin typeface="Montserrat Medium" pitchFamily="2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terhadap</a:t>
                </a:r>
                <a:r>
                  <a:rPr lang="en-ID" sz="1200" b="1" dirty="0">
                    <a:effectLst/>
                    <a:latin typeface="Montserrat Medium" pitchFamily="2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2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D" sz="12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𝒄</m:t>
                        </m:r>
                      </m:e>
                      <m:sub>
                        <m:r>
                          <a:rPr lang="en-ID" sz="12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ID" sz="12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ID" sz="1200" b="1" dirty="0" err="1">
                    <a:effectLst/>
                    <a:latin typeface="Montserrat Medium" pitchFamily="2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adalah</a:t>
                </a:r>
                <a:r>
                  <a:rPr lang="en-ID" sz="1200" b="1" dirty="0">
                    <a:effectLst/>
                    <a:latin typeface="Montserrat Medium" pitchFamily="2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  <a:endParaRPr lang="id-ID" sz="1200" b="1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0215" algn="just">
                  <a:lnSpc>
                    <a:spcPct val="115000"/>
                  </a:lnSpc>
                  <a:spcAft>
                    <a:spcPts val="800"/>
                  </a:spcAft>
                  <a:tabLst>
                    <a:tab pos="2748280" algn="ctr"/>
                  </a:tabLst>
                </a:pPr>
                <a14:m>
                  <m:oMath xmlns:m="http://schemas.openxmlformats.org/officeDocument/2006/math">
                    <m:r>
                      <a:rPr lang="en-ID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𝑑</m:t>
                    </m:r>
                    <m:d>
                      <m:dPr>
                        <m:ctrlPr>
                          <a:rPr lang="id-ID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id-ID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D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0, 0, 0, 0.444, 0.333, 0.6</m:t>
                            </m:r>
                          </m:e>
                        </m:d>
                        <m:r>
                          <a:rPr lang="en-ID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id-ID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D" sz="12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0, 0.3333, 1, 0.4533, 0.6667, 0.2</m:t>
                            </m:r>
                          </m:e>
                        </m:d>
                      </m:e>
                    </m:d>
                  </m:oMath>
                </a14:m>
                <a:endParaRPr lang="id-ID" sz="12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0215" algn="just">
                  <a:lnSpc>
                    <a:spcPct val="115000"/>
                  </a:lnSpc>
                  <a:spcAft>
                    <a:spcPts val="800"/>
                  </a:spcAft>
                  <a:tabLst>
                    <a:tab pos="2748280" algn="ctr"/>
                  </a:tabLst>
                </a:pPr>
                <a14:m>
                  <m:oMath xmlns:m="http://schemas.openxmlformats.org/officeDocument/2006/math">
                    <m:r>
                      <a:rPr lang="en-ID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id-ID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eqArr>
                          <m:eqArrPr>
                            <m:ctrlPr>
                              <a:rPr lang="id-ID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ID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(0−0</m:t>
                            </m:r>
                            <m:sSup>
                              <m:sSupPr>
                                <m:ctrlPr>
                                  <a:rPr lang="id-ID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D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ID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D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+(0−0.3333</m:t>
                            </m:r>
                            <m:sSup>
                              <m:sSupPr>
                                <m:ctrlPr>
                                  <a:rPr lang="id-ID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D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ID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D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+(0−</m:t>
                            </m:r>
                            <m:r>
                              <a:rPr lang="en-ID" sz="12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sSup>
                              <m:sSupPr>
                                <m:ctrlPr>
                                  <a:rPr lang="id-ID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D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ID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D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</m:e>
                          <m:e>
                            <m:r>
                              <a:rPr lang="en-ID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(0.444−</m:t>
                            </m:r>
                            <m:r>
                              <a:rPr lang="en-ID" sz="12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0.4533</m:t>
                            </m:r>
                            <m:sSup>
                              <m:sSupPr>
                                <m:ctrlPr>
                                  <a:rPr lang="id-ID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D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ID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D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+(0.333−</m:t>
                            </m:r>
                            <m:r>
                              <a:rPr lang="en-ID" sz="12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 0.6667</m:t>
                            </m:r>
                            <m:sSup>
                              <m:sSupPr>
                                <m:ctrlPr>
                                  <a:rPr lang="id-ID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D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ID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D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+(0.6−</m:t>
                            </m:r>
                            <m:r>
                              <a:rPr lang="en-ID" sz="12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0.2</m:t>
                            </m:r>
                            <m:sSup>
                              <m:sSupPr>
                                <m:ctrlPr>
                                  <a:rPr lang="id-ID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D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ID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eqArr>
                      </m:e>
                    </m:rad>
                  </m:oMath>
                </a14:m>
                <a:endParaRPr lang="id-ID" sz="12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0215" algn="just">
                  <a:lnSpc>
                    <a:spcPct val="115000"/>
                  </a:lnSpc>
                  <a:spcAft>
                    <a:spcPts val="800"/>
                  </a:spcAft>
                  <a:tabLst>
                    <a:tab pos="2748280" algn="ctr"/>
                  </a:tabLst>
                </a:pPr>
                <a:r>
                  <a:rPr lang="en-ID" sz="12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id-ID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ID" sz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 + 0 + </m:t>
                        </m:r>
                        <m:r>
                          <a:rPr lang="en-ID" sz="12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0.1111</m:t>
                        </m:r>
                        <m:r>
                          <a:rPr lang="en-ID" sz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+ 0.0001+0.1114+0,16</m:t>
                        </m:r>
                      </m:e>
                    </m:rad>
                  </m:oMath>
                </a14:m>
                <a:endParaRPr lang="id-ID" sz="12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0215" algn="just">
                  <a:lnSpc>
                    <a:spcPct val="115000"/>
                  </a:lnSpc>
                  <a:spcAft>
                    <a:spcPts val="800"/>
                  </a:spcAft>
                  <a:tabLst>
                    <a:tab pos="2748280" algn="ctr"/>
                  </a:tabLst>
                </a:pPr>
                <a:r>
                  <a:rPr lang="en-ID" sz="12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id-ID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ID" sz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0.3826 </m:t>
                        </m:r>
                      </m:e>
                    </m:rad>
                  </m:oMath>
                </a14:m>
                <a:r>
                  <a:rPr lang="en-ID" sz="12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id-ID" sz="12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0215" algn="just">
                  <a:lnSpc>
                    <a:spcPct val="115000"/>
                  </a:lnSpc>
                  <a:spcAft>
                    <a:spcPts val="800"/>
                  </a:spcAft>
                  <a:tabLst>
                    <a:tab pos="2748280" algn="ctr"/>
                  </a:tabLst>
                </a:pPr>
                <a:r>
                  <a:rPr lang="en-ID" sz="12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0.6185</a:t>
                </a:r>
                <a:endParaRPr lang="id-ID" sz="12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15000"/>
                  </a:lnSpc>
                  <a:spcAft>
                    <a:spcPts val="800"/>
                  </a:spcAft>
                  <a:tabLst>
                    <a:tab pos="2748280" algn="ctr"/>
                  </a:tabLst>
                </a:pPr>
                <a:endParaRPr lang="id-ID" sz="12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0" algn="just">
                  <a:lnSpc>
                    <a:spcPct val="115000"/>
                  </a:lnSpc>
                  <a:buNone/>
                </a:pPr>
                <a:endParaRPr lang="en-US" sz="12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0" algn="just">
                  <a:lnSpc>
                    <a:spcPct val="115000"/>
                  </a:lnSpc>
                  <a:buNone/>
                </a:pPr>
                <a:endParaRPr lang="id-ID" sz="1200" b="1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0" algn="just">
                  <a:lnSpc>
                    <a:spcPct val="115000"/>
                  </a:lnSpc>
                  <a:buNone/>
                </a:pPr>
                <a:endParaRPr lang="id-ID" sz="1200" b="1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E1C064-BA45-4010-AC6D-856B9C95C6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9216" y="1610499"/>
                <a:ext cx="9787660" cy="362876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45730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E1C064-BA45-4010-AC6D-856B9C95C6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49216" y="1610499"/>
                <a:ext cx="9787660" cy="3628766"/>
              </a:xfrm>
            </p:spPr>
            <p:txBody>
              <a:bodyPr numCol="2">
                <a:noAutofit/>
              </a:bodyPr>
              <a:lstStyle/>
              <a:p>
                <a:pPr marL="457200" algn="just">
                  <a:lnSpc>
                    <a:spcPct val="115000"/>
                  </a:lnSpc>
                  <a:spcAft>
                    <a:spcPts val="800"/>
                  </a:spcAft>
                  <a:tabLst>
                    <a:tab pos="2748280" algn="ctr"/>
                  </a:tabLst>
                </a:pPr>
                <a:r>
                  <a:rPr lang="en-ID" sz="1200" b="1" dirty="0">
                    <a:latin typeface="Montserrat Medium" pitchFamily="2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Perhitungan data </a:t>
                </a:r>
                <a:r>
                  <a:rPr lang="en-ID" sz="1200" b="1" dirty="0" err="1">
                    <a:latin typeface="Montserrat Medium" pitchFamily="2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pertama</a:t>
                </a:r>
                <a:r>
                  <a:rPr lang="en-ID" sz="1200" b="1" dirty="0">
                    <a:latin typeface="Montserrat Medium" pitchFamily="2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200" b="1" dirty="0" err="1">
                    <a:latin typeface="Montserrat Medium" pitchFamily="2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terhadap</a:t>
                </a:r>
                <a:r>
                  <a:rPr lang="en-ID" sz="1200" b="1" dirty="0">
                    <a:latin typeface="Montserrat Medium" pitchFamily="2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2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D" sz="12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𝒄</m:t>
                        </m:r>
                      </m:e>
                      <m:sub>
                        <m:r>
                          <a:rPr lang="en-ID" sz="12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  <m:r>
                      <a:rPr lang="en-ID" sz="12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ID" sz="1200" b="1" dirty="0" err="1">
                    <a:latin typeface="Montserrat Medium" pitchFamily="2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adalah</a:t>
                </a:r>
                <a:r>
                  <a:rPr lang="en-ID" sz="1200" b="1" dirty="0">
                    <a:latin typeface="Montserrat Medium" pitchFamily="2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  <a:endParaRPr lang="id-ID" sz="1200" b="1" dirty="0"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0215" algn="just">
                  <a:lnSpc>
                    <a:spcPct val="115000"/>
                  </a:lnSpc>
                  <a:spcAft>
                    <a:spcPts val="800"/>
                  </a:spcAft>
                  <a:tabLst>
                    <a:tab pos="2748280" algn="ctr"/>
                  </a:tabLst>
                </a:pPr>
                <a14:m>
                  <m:oMath xmlns:m="http://schemas.openxmlformats.org/officeDocument/2006/math">
                    <m:r>
                      <a:rPr lang="en-ID" sz="12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𝑑</m:t>
                    </m:r>
                    <m:d>
                      <m:dPr>
                        <m:ctrlPr>
                          <a:rPr lang="id-ID" sz="1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id-ID" sz="12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D" sz="12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0, 0, 0, 0.444, 0.333, 0.6</m:t>
                            </m:r>
                          </m:e>
                        </m:d>
                        <m:r>
                          <a:rPr lang="en-ID" sz="1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id-ID" sz="12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D" sz="12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1, 0.0833, 0.2817, 0.44, 0.3333, 1</m:t>
                            </m:r>
                          </m:e>
                        </m:d>
                      </m:e>
                    </m:d>
                  </m:oMath>
                </a14:m>
                <a:endParaRPr lang="id-ID" sz="1200" dirty="0"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0215" algn="just">
                  <a:lnSpc>
                    <a:spcPct val="115000"/>
                  </a:lnSpc>
                  <a:spcAft>
                    <a:spcPts val="800"/>
                  </a:spcAft>
                  <a:tabLst>
                    <a:tab pos="2748280" algn="ctr"/>
                  </a:tabLst>
                </a:pPr>
                <a14:m>
                  <m:oMath xmlns:m="http://schemas.openxmlformats.org/officeDocument/2006/math">
                    <m:r>
                      <a:rPr lang="en-ID" sz="12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id-ID" sz="1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eqArr>
                          <m:eqArrPr>
                            <m:ctrlPr>
                              <a:rPr lang="id-ID" sz="12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ID" sz="12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(0−1</m:t>
                            </m:r>
                            <m:sSup>
                              <m:sSupPr>
                                <m:ctrlPr>
                                  <a:rPr lang="id-ID" sz="12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D" sz="12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ID" sz="12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D" sz="12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+(0−</m:t>
                            </m:r>
                            <m:r>
                              <a:rPr lang="en-ID" sz="12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0.0833</m:t>
                            </m:r>
                            <m:sSup>
                              <m:sSupPr>
                                <m:ctrlPr>
                                  <a:rPr lang="id-ID" sz="12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D" sz="12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ID" sz="12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D" sz="12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+(0−</m:t>
                            </m:r>
                            <m:r>
                              <a:rPr lang="en-ID" sz="12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0.2817</m:t>
                            </m:r>
                            <m:sSup>
                              <m:sSupPr>
                                <m:ctrlPr>
                                  <a:rPr lang="id-ID" sz="12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D" sz="12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ID" sz="12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D" sz="12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</m:e>
                          <m:e>
                            <m:r>
                              <a:rPr lang="en-ID" sz="12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(0.444−</m:t>
                            </m:r>
                            <m:r>
                              <a:rPr lang="en-ID" sz="12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0.44</m:t>
                            </m:r>
                            <m:sSup>
                              <m:sSupPr>
                                <m:ctrlPr>
                                  <a:rPr lang="id-ID" sz="12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D" sz="12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ID" sz="12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D" sz="12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+(0.333−</m:t>
                            </m:r>
                            <m:r>
                              <a:rPr lang="en-ID" sz="12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0.3333</m:t>
                            </m:r>
                            <m:sSup>
                              <m:sSupPr>
                                <m:ctrlPr>
                                  <a:rPr lang="id-ID" sz="12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D" sz="12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ID" sz="12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D" sz="12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+(0.6−</m:t>
                            </m:r>
                            <m:r>
                              <a:rPr lang="en-ID" sz="12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sSup>
                              <m:sSupPr>
                                <m:ctrlPr>
                                  <a:rPr lang="id-ID" sz="12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D" sz="12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ID" sz="12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eqArr>
                      </m:e>
                    </m:rad>
                  </m:oMath>
                </a14:m>
                <a:endParaRPr lang="id-ID" sz="1200" dirty="0"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0215" algn="just">
                  <a:lnSpc>
                    <a:spcPct val="115000"/>
                  </a:lnSpc>
                  <a:spcAft>
                    <a:spcPts val="800"/>
                  </a:spcAft>
                  <a:tabLst>
                    <a:tab pos="2748280" algn="ctr"/>
                  </a:tabLst>
                </a:pPr>
                <a:r>
                  <a:rPr lang="en-ID" sz="1200" dirty="0"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id-ID" sz="1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ID" sz="12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 + 0.0069+ </m:t>
                        </m:r>
                        <m:r>
                          <a:rPr lang="en-ID" sz="12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0.0794</m:t>
                        </m:r>
                        <m:r>
                          <a:rPr lang="en-ID" sz="12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+ 0+0+0,16</m:t>
                        </m:r>
                      </m:e>
                    </m:rad>
                  </m:oMath>
                </a14:m>
                <a:endParaRPr lang="id-ID" sz="1200" dirty="0"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0215" algn="just">
                  <a:lnSpc>
                    <a:spcPct val="115000"/>
                  </a:lnSpc>
                  <a:spcAft>
                    <a:spcPts val="800"/>
                  </a:spcAft>
                  <a:tabLst>
                    <a:tab pos="2748280" algn="ctr"/>
                  </a:tabLst>
                </a:pPr>
                <a:r>
                  <a:rPr lang="en-ID" sz="1200" dirty="0"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id-ID" sz="1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ID" sz="12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1.2463 </m:t>
                        </m:r>
                      </m:e>
                    </m:rad>
                  </m:oMath>
                </a14:m>
                <a:r>
                  <a:rPr lang="en-ID" sz="1200" dirty="0"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1,1164</a:t>
                </a:r>
                <a:endParaRPr lang="id-ID" sz="1200" b="1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E1C064-BA45-4010-AC6D-856B9C95C6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9216" y="1610499"/>
                <a:ext cx="9787660" cy="362876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279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B990678-175B-312A-C80B-555A2FFEA00F}"/>
              </a:ext>
            </a:extLst>
          </p:cNvPr>
          <p:cNvSpPr txBox="1"/>
          <p:nvPr/>
        </p:nvSpPr>
        <p:spPr>
          <a:xfrm>
            <a:off x="1049215" y="585075"/>
            <a:ext cx="109141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Gilroy ExtraBold" panose="00000900000000000000" pitchFamily="50" charset="0"/>
              </a:rPr>
              <a:t>4. </a:t>
            </a:r>
            <a:r>
              <a:rPr lang="en-US" sz="3200" dirty="0" err="1">
                <a:latin typeface="Gilroy ExtraBold" panose="00000900000000000000" pitchFamily="50" charset="0"/>
              </a:rPr>
              <a:t>Mengelompokkan</a:t>
            </a:r>
            <a:r>
              <a:rPr lang="en-US" sz="3200" dirty="0">
                <a:latin typeface="Gilroy ExtraBold" panose="00000900000000000000" pitchFamily="50" charset="0"/>
              </a:rPr>
              <a:t> </a:t>
            </a:r>
            <a:r>
              <a:rPr lang="en-US" sz="3200" dirty="0" err="1">
                <a:latin typeface="Gilroy ExtraBold" panose="00000900000000000000" pitchFamily="50" charset="0"/>
              </a:rPr>
              <a:t>objek</a:t>
            </a:r>
            <a:r>
              <a:rPr lang="en-US" sz="3200" dirty="0">
                <a:latin typeface="Gilroy ExtraBold" panose="00000900000000000000" pitchFamily="50" charset="0"/>
              </a:rPr>
              <a:t> </a:t>
            </a:r>
            <a:r>
              <a:rPr lang="en-US" sz="3200" dirty="0" err="1">
                <a:latin typeface="Gilroy ExtraBold" panose="00000900000000000000" pitchFamily="50" charset="0"/>
              </a:rPr>
              <a:t>berdasarkan</a:t>
            </a:r>
            <a:r>
              <a:rPr lang="en-US" sz="3200" dirty="0">
                <a:latin typeface="Gilroy ExtraBold" panose="00000900000000000000" pitchFamily="50" charset="0"/>
              </a:rPr>
              <a:t> </a:t>
            </a:r>
            <a:r>
              <a:rPr lang="en-US" sz="3200" dirty="0" err="1">
                <a:latin typeface="Gilroy ExtraBold" panose="00000900000000000000" pitchFamily="50" charset="0"/>
              </a:rPr>
              <a:t>jarak</a:t>
            </a:r>
            <a:r>
              <a:rPr lang="en-US" sz="3200" dirty="0">
                <a:latin typeface="Gilroy ExtraBold" panose="00000900000000000000" pitchFamily="50" charset="0"/>
              </a:rPr>
              <a:t> minimum</a:t>
            </a:r>
            <a:endParaRPr lang="id-ID" sz="28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605877A-586E-8061-8F4F-B76140E97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087188"/>
              </p:ext>
            </p:extLst>
          </p:nvPr>
        </p:nvGraphicFramePr>
        <p:xfrm>
          <a:off x="1574800" y="1816100"/>
          <a:ext cx="8686801" cy="2987708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1264402">
                  <a:extLst>
                    <a:ext uri="{9D8B030D-6E8A-4147-A177-3AD203B41FA5}">
                      <a16:colId xmlns:a16="http://schemas.microsoft.com/office/drawing/2014/main" val="1557900579"/>
                    </a:ext>
                  </a:extLst>
                </a:gridCol>
                <a:gridCol w="1796298">
                  <a:extLst>
                    <a:ext uri="{9D8B030D-6E8A-4147-A177-3AD203B41FA5}">
                      <a16:colId xmlns:a16="http://schemas.microsoft.com/office/drawing/2014/main" val="342873286"/>
                    </a:ext>
                  </a:extLst>
                </a:gridCol>
                <a:gridCol w="1668884">
                  <a:extLst>
                    <a:ext uri="{9D8B030D-6E8A-4147-A177-3AD203B41FA5}">
                      <a16:colId xmlns:a16="http://schemas.microsoft.com/office/drawing/2014/main" val="1336913553"/>
                    </a:ext>
                  </a:extLst>
                </a:gridCol>
                <a:gridCol w="2115716">
                  <a:extLst>
                    <a:ext uri="{9D8B030D-6E8A-4147-A177-3AD203B41FA5}">
                      <a16:colId xmlns:a16="http://schemas.microsoft.com/office/drawing/2014/main" val="236678070"/>
                    </a:ext>
                  </a:extLst>
                </a:gridCol>
                <a:gridCol w="1841501">
                  <a:extLst>
                    <a:ext uri="{9D8B030D-6E8A-4147-A177-3AD203B41FA5}">
                      <a16:colId xmlns:a16="http://schemas.microsoft.com/office/drawing/2014/main" val="4045712255"/>
                    </a:ext>
                  </a:extLst>
                </a:gridCol>
              </a:tblGrid>
              <a:tr h="749300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</a:pPr>
                      <a:r>
                        <a:rPr lang="en-ID" sz="1400" b="0" dirty="0">
                          <a:effectLst/>
                          <a:latin typeface="Montserrat Medium" pitchFamily="2" charset="0"/>
                        </a:rPr>
                        <a:t>Data Point</a:t>
                      </a:r>
                      <a:endParaRPr lang="id-ID" sz="1200" b="0" dirty="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</a:pPr>
                      <a:r>
                        <a:rPr lang="en-ID" sz="1400" b="0" dirty="0">
                          <a:effectLst/>
                          <a:latin typeface="Montserrat Medium" pitchFamily="2" charset="0"/>
                        </a:rPr>
                        <a:t>Jarak </a:t>
                      </a:r>
                      <a:r>
                        <a:rPr lang="en-ID" sz="1400" b="0" dirty="0" err="1">
                          <a:effectLst/>
                          <a:latin typeface="Montserrat Medium" pitchFamily="2" charset="0"/>
                        </a:rPr>
                        <a:t>ke</a:t>
                      </a:r>
                      <a:r>
                        <a:rPr lang="en-ID" sz="1400" b="0" dirty="0">
                          <a:effectLst/>
                          <a:latin typeface="Montserrat Medium" pitchFamily="2" charset="0"/>
                        </a:rPr>
                        <a:t> Pusat Cluster 1</a:t>
                      </a:r>
                      <a:endParaRPr lang="id-ID" sz="1200" b="0" dirty="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</a:pPr>
                      <a:r>
                        <a:rPr lang="en-ID" sz="1400" b="0">
                          <a:effectLst/>
                          <a:latin typeface="Montserrat Medium" pitchFamily="2" charset="0"/>
                        </a:rPr>
                        <a:t>Jarak ke Pusat Cluster 2</a:t>
                      </a:r>
                      <a:endParaRPr lang="id-ID" sz="1200" b="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 b="0" dirty="0">
                          <a:effectLst/>
                          <a:latin typeface="Montserrat Medium" pitchFamily="2" charset="0"/>
                        </a:rPr>
                        <a:t>Jarak </a:t>
                      </a:r>
                      <a:r>
                        <a:rPr lang="en-ID" sz="1400" b="0" dirty="0" err="1">
                          <a:effectLst/>
                          <a:latin typeface="Montserrat Medium" pitchFamily="2" charset="0"/>
                        </a:rPr>
                        <a:t>ke</a:t>
                      </a:r>
                      <a:r>
                        <a:rPr lang="en-ID" sz="1400" b="0" dirty="0">
                          <a:effectLst/>
                          <a:latin typeface="Montserrat Medium" pitchFamily="2" charset="0"/>
                        </a:rPr>
                        <a:t> Pusat Cluster 3</a:t>
                      </a:r>
                      <a:endParaRPr lang="id-ID" sz="1200" b="0" dirty="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 b="0" dirty="0">
                          <a:effectLst/>
                          <a:latin typeface="Montserrat Medium" pitchFamily="2" charset="0"/>
                        </a:rPr>
                        <a:t>Cluster </a:t>
                      </a:r>
                      <a:r>
                        <a:rPr lang="en-ID" sz="1400" b="0" dirty="0" err="1">
                          <a:effectLst/>
                          <a:latin typeface="Montserrat Medium" pitchFamily="2" charset="0"/>
                        </a:rPr>
                        <a:t>Terdekat</a:t>
                      </a:r>
                      <a:endParaRPr lang="id-ID" sz="1200" b="0" dirty="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1153837"/>
                  </a:ext>
                </a:extLst>
              </a:tr>
              <a:tr h="417320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1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1,07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</a:pPr>
                      <a:r>
                        <a:rPr lang="en-ID" sz="1200">
                          <a:effectLst/>
                          <a:latin typeface="Montserrat Medium" pitchFamily="2" charset="0"/>
                        </a:rPr>
                        <a:t>0.6185</a:t>
                      </a:r>
                      <a:endParaRPr lang="id-ID" sz="1200" dirty="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 dirty="0">
                          <a:effectLst/>
                          <a:latin typeface="Montserrat Medium" pitchFamily="2" charset="0"/>
                        </a:rPr>
                        <a:t>1,1164</a:t>
                      </a:r>
                      <a:endParaRPr lang="id-ID" sz="1200" dirty="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  <a:latin typeface="Montserrat Medium" pitchFamily="2" charset="0"/>
                        </a:rPr>
                        <a:t>2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0212552"/>
                  </a:ext>
                </a:extLst>
              </a:tr>
              <a:tr h="455272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</a:pPr>
                      <a:r>
                        <a:rPr lang="en-ID" sz="1400" dirty="0">
                          <a:effectLst/>
                          <a:latin typeface="Montserrat Medium" pitchFamily="2" charset="0"/>
                        </a:rPr>
                        <a:t>2</a:t>
                      </a:r>
                      <a:endParaRPr lang="id-ID" sz="1200" dirty="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1,07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</a:pPr>
                      <a:r>
                        <a:rPr lang="en-ID" sz="1400" dirty="0">
                          <a:effectLst/>
                          <a:latin typeface="Montserrat Medium" pitchFamily="2" charset="0"/>
                        </a:rPr>
                        <a:t>0,9969</a:t>
                      </a:r>
                      <a:endParaRPr lang="id-ID" sz="1200" dirty="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 dirty="0">
                          <a:effectLst/>
                          <a:latin typeface="Montserrat Medium" pitchFamily="2" charset="0"/>
                        </a:rPr>
                        <a:t>1,4578</a:t>
                      </a:r>
                      <a:endParaRPr lang="id-ID" sz="1200" dirty="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 dirty="0">
                          <a:effectLst/>
                          <a:latin typeface="Montserrat Medium" pitchFamily="2" charset="0"/>
                        </a:rPr>
                        <a:t>2</a:t>
                      </a:r>
                      <a:endParaRPr lang="id-ID" sz="1200" dirty="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15347428"/>
                  </a:ext>
                </a:extLst>
              </a:tr>
              <a:tr h="455272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3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</a:pPr>
                      <a:r>
                        <a:rPr lang="en-ID" sz="1400" dirty="0">
                          <a:effectLst/>
                          <a:latin typeface="Montserrat Medium" pitchFamily="2" charset="0"/>
                        </a:rPr>
                        <a:t>0,9042</a:t>
                      </a:r>
                      <a:endParaRPr lang="id-ID" sz="1200" dirty="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1,1913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1,3076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  <a:latin typeface="Montserrat Medium" pitchFamily="2" charset="0"/>
                        </a:rPr>
                        <a:t>1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97576430"/>
                  </a:ext>
                </a:extLst>
              </a:tr>
              <a:tr h="455272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4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</a:pPr>
                      <a:r>
                        <a:rPr lang="en-ID" sz="1400" dirty="0">
                          <a:effectLst/>
                          <a:latin typeface="Montserrat Medium" pitchFamily="2" charset="0"/>
                        </a:rPr>
                        <a:t>0,7787</a:t>
                      </a:r>
                      <a:endParaRPr lang="id-ID" sz="1200" dirty="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</a:pPr>
                      <a:r>
                        <a:rPr lang="en-ID" sz="1400" dirty="0">
                          <a:effectLst/>
                          <a:latin typeface="Montserrat Medium" pitchFamily="2" charset="0"/>
                        </a:rPr>
                        <a:t>1,3537</a:t>
                      </a:r>
                      <a:endParaRPr lang="id-ID" sz="1200" dirty="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1,1490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  <a:latin typeface="Montserrat Medium" pitchFamily="2" charset="0"/>
                        </a:rPr>
                        <a:t>1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87181842"/>
                  </a:ext>
                </a:extLst>
              </a:tr>
              <a:tr h="455272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</a:pPr>
                      <a:r>
                        <a:rPr lang="en-ID" sz="1400" dirty="0">
                          <a:effectLst/>
                          <a:latin typeface="Montserrat Medium" pitchFamily="2" charset="0"/>
                        </a:rPr>
                        <a:t>5</a:t>
                      </a:r>
                      <a:endParaRPr lang="id-ID" sz="1200" dirty="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1,2184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1,5942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 dirty="0">
                          <a:effectLst/>
                          <a:latin typeface="Montserrat Medium" pitchFamily="2" charset="0"/>
                        </a:rPr>
                        <a:t>0,9764</a:t>
                      </a:r>
                      <a:endParaRPr lang="id-ID" sz="1200" dirty="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 dirty="0">
                          <a:effectLst/>
                          <a:latin typeface="Montserrat Medium" pitchFamily="2" charset="0"/>
                        </a:rPr>
                        <a:t>3</a:t>
                      </a:r>
                      <a:endParaRPr lang="id-ID" sz="1200" dirty="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47143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99985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B990678-175B-312A-C80B-555A2FFEA00F}"/>
              </a:ext>
            </a:extLst>
          </p:cNvPr>
          <p:cNvSpPr txBox="1"/>
          <p:nvPr/>
        </p:nvSpPr>
        <p:spPr>
          <a:xfrm>
            <a:off x="1036515" y="470775"/>
            <a:ext cx="109141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Gilroy ExtraBold" panose="00000900000000000000" pitchFamily="50" charset="0"/>
              </a:rPr>
              <a:t>5. </a:t>
            </a:r>
            <a:r>
              <a:rPr lang="en-US" sz="2400" dirty="0" err="1">
                <a:latin typeface="Gilroy ExtraBold" panose="00000900000000000000" pitchFamily="50" charset="0"/>
              </a:rPr>
              <a:t>Ulangi</a:t>
            </a:r>
            <a:r>
              <a:rPr lang="en-US" sz="2400" dirty="0">
                <a:latin typeface="Gilroy ExtraBold" panose="00000900000000000000" pitchFamily="50" charset="0"/>
              </a:rPr>
              <a:t> </a:t>
            </a:r>
            <a:r>
              <a:rPr lang="en-US" sz="2400" dirty="0" err="1">
                <a:latin typeface="Gilroy ExtraBold" panose="00000900000000000000" pitchFamily="50" charset="0"/>
              </a:rPr>
              <a:t>tahap</a:t>
            </a:r>
            <a:r>
              <a:rPr lang="en-US" sz="2400" dirty="0">
                <a:latin typeface="Gilroy ExtraBold" panose="00000900000000000000" pitchFamily="50" charset="0"/>
              </a:rPr>
              <a:t> 2 </a:t>
            </a:r>
            <a:r>
              <a:rPr lang="en-US" sz="2400" dirty="0" err="1">
                <a:latin typeface="Gilroy ExtraBold" panose="00000900000000000000" pitchFamily="50" charset="0"/>
              </a:rPr>
              <a:t>sampai</a:t>
            </a:r>
            <a:r>
              <a:rPr lang="en-US" sz="2400" dirty="0">
                <a:latin typeface="Gilroy ExtraBold" panose="00000900000000000000" pitchFamily="50" charset="0"/>
              </a:rPr>
              <a:t> 4</a:t>
            </a:r>
          </a:p>
          <a:p>
            <a:r>
              <a:rPr lang="en-US" sz="2400" dirty="0">
                <a:latin typeface="Gilroy ExtraBold" panose="00000900000000000000" pitchFamily="50" charset="0"/>
              </a:rPr>
              <a:t>     </a:t>
            </a:r>
            <a:r>
              <a:rPr lang="en-US" sz="2400" dirty="0" err="1">
                <a:latin typeface="Gilroy ExtraBold" panose="00000900000000000000" pitchFamily="50" charset="0"/>
              </a:rPr>
              <a:t>Hingga</a:t>
            </a:r>
            <a:r>
              <a:rPr lang="en-US" sz="2400" dirty="0">
                <a:latin typeface="Gilroy ExtraBold" panose="00000900000000000000" pitchFamily="50" charset="0"/>
              </a:rPr>
              <a:t> tidak </a:t>
            </a:r>
            <a:r>
              <a:rPr lang="en-US" sz="2400" dirty="0" err="1">
                <a:latin typeface="Gilroy ExtraBold" panose="00000900000000000000" pitchFamily="50" charset="0"/>
              </a:rPr>
              <a:t>terjadi</a:t>
            </a:r>
            <a:r>
              <a:rPr lang="en-US" sz="2400" dirty="0">
                <a:latin typeface="Gilroy ExtraBold" panose="00000900000000000000" pitchFamily="50" charset="0"/>
              </a:rPr>
              <a:t> </a:t>
            </a:r>
            <a:r>
              <a:rPr lang="en-US" sz="2400" dirty="0" err="1">
                <a:latin typeface="Gilroy ExtraBold" panose="00000900000000000000" pitchFamily="50" charset="0"/>
              </a:rPr>
              <a:t>perpindahan</a:t>
            </a:r>
            <a:r>
              <a:rPr lang="en-US" sz="2400" dirty="0">
                <a:latin typeface="Gilroy ExtraBold" panose="00000900000000000000" pitchFamily="50" charset="0"/>
              </a:rPr>
              <a:t> </a:t>
            </a:r>
            <a:r>
              <a:rPr lang="en-US" sz="2400" dirty="0" err="1">
                <a:latin typeface="Gilroy ExtraBold" panose="00000900000000000000" pitchFamily="50" charset="0"/>
              </a:rPr>
              <a:t>objek</a:t>
            </a:r>
            <a:endParaRPr lang="id-ID" sz="20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0897E05-16A8-3FC1-F0D8-B68E8CFEC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212640"/>
              </p:ext>
            </p:extLst>
          </p:nvPr>
        </p:nvGraphicFramePr>
        <p:xfrm>
          <a:off x="1519115" y="1447800"/>
          <a:ext cx="8615485" cy="2882897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1020771">
                  <a:extLst>
                    <a:ext uri="{9D8B030D-6E8A-4147-A177-3AD203B41FA5}">
                      <a16:colId xmlns:a16="http://schemas.microsoft.com/office/drawing/2014/main" val="3045450188"/>
                    </a:ext>
                  </a:extLst>
                </a:gridCol>
                <a:gridCol w="812238">
                  <a:extLst>
                    <a:ext uri="{9D8B030D-6E8A-4147-A177-3AD203B41FA5}">
                      <a16:colId xmlns:a16="http://schemas.microsoft.com/office/drawing/2014/main" val="2061023552"/>
                    </a:ext>
                  </a:extLst>
                </a:gridCol>
                <a:gridCol w="1035747">
                  <a:extLst>
                    <a:ext uri="{9D8B030D-6E8A-4147-A177-3AD203B41FA5}">
                      <a16:colId xmlns:a16="http://schemas.microsoft.com/office/drawing/2014/main" val="2485354562"/>
                    </a:ext>
                  </a:extLst>
                </a:gridCol>
                <a:gridCol w="1247737">
                  <a:extLst>
                    <a:ext uri="{9D8B030D-6E8A-4147-A177-3AD203B41FA5}">
                      <a16:colId xmlns:a16="http://schemas.microsoft.com/office/drawing/2014/main" val="3437865571"/>
                    </a:ext>
                  </a:extLst>
                </a:gridCol>
                <a:gridCol w="1142895">
                  <a:extLst>
                    <a:ext uri="{9D8B030D-6E8A-4147-A177-3AD203B41FA5}">
                      <a16:colId xmlns:a16="http://schemas.microsoft.com/office/drawing/2014/main" val="411559914"/>
                    </a:ext>
                  </a:extLst>
                </a:gridCol>
                <a:gridCol w="1142895">
                  <a:extLst>
                    <a:ext uri="{9D8B030D-6E8A-4147-A177-3AD203B41FA5}">
                      <a16:colId xmlns:a16="http://schemas.microsoft.com/office/drawing/2014/main" val="3638016488"/>
                    </a:ext>
                  </a:extLst>
                </a:gridCol>
                <a:gridCol w="1274233">
                  <a:extLst>
                    <a:ext uri="{9D8B030D-6E8A-4147-A177-3AD203B41FA5}">
                      <a16:colId xmlns:a16="http://schemas.microsoft.com/office/drawing/2014/main" val="1629538531"/>
                    </a:ext>
                  </a:extLst>
                </a:gridCol>
                <a:gridCol w="938969">
                  <a:extLst>
                    <a:ext uri="{9D8B030D-6E8A-4147-A177-3AD203B41FA5}">
                      <a16:colId xmlns:a16="http://schemas.microsoft.com/office/drawing/2014/main" val="1793382214"/>
                    </a:ext>
                  </a:extLst>
                </a:gridCol>
              </a:tblGrid>
              <a:tr h="5840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  <a:latin typeface="Montserrat Medium" pitchFamily="2" charset="0"/>
                        </a:rPr>
                        <a:t>Cluster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 dirty="0">
                          <a:effectLst/>
                          <a:latin typeface="Montserrat Medium" pitchFamily="2" charset="0"/>
                        </a:rPr>
                        <a:t>Data Point</a:t>
                      </a:r>
                      <a:endParaRPr lang="id-ID" sz="1200" dirty="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  <a:latin typeface="Montserrat Medium" pitchFamily="2" charset="0"/>
                        </a:rPr>
                        <a:t>Gender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  <a:latin typeface="Montserrat Medium" pitchFamily="2" charset="0"/>
                        </a:rPr>
                        <a:t>Age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  <a:latin typeface="Montserrat Medium" pitchFamily="2" charset="0"/>
                        </a:rPr>
                        <a:t>Annual Income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 dirty="0">
                          <a:effectLst/>
                          <a:latin typeface="Montserrat Medium" pitchFamily="2" charset="0"/>
                        </a:rPr>
                        <a:t>Spending Score</a:t>
                      </a:r>
                      <a:endParaRPr lang="id-ID" sz="1200" dirty="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  <a:latin typeface="Montserrat Medium" pitchFamily="2" charset="0"/>
                        </a:rPr>
                        <a:t>Work Experience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 dirty="0">
                          <a:effectLst/>
                          <a:latin typeface="Montserrat Medium" pitchFamily="2" charset="0"/>
                        </a:rPr>
                        <a:t>Family Size</a:t>
                      </a:r>
                      <a:endParaRPr lang="id-ID" sz="1200" dirty="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88614461"/>
                  </a:ext>
                </a:extLst>
              </a:tr>
              <a:tr h="2873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1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3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1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0.0833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1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0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0.3333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0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5696428"/>
                  </a:ext>
                </a:extLst>
              </a:tr>
              <a:tr h="2873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 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4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1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0.3333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0.6197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0.9467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0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0.2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7531764"/>
                  </a:ext>
                </a:extLst>
              </a:tr>
              <a:tr h="287359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 dirty="0">
                          <a:effectLst/>
                          <a:latin typeface="Montserrat Medium" pitchFamily="2" charset="0"/>
                        </a:rPr>
                        <a:t>Mean</a:t>
                      </a:r>
                      <a:endParaRPr lang="id-ID" sz="1200" dirty="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 dirty="0">
                          <a:effectLst/>
                          <a:latin typeface="Montserrat Medium" pitchFamily="2" charset="0"/>
                        </a:rPr>
                        <a:t>1</a:t>
                      </a:r>
                      <a:endParaRPr lang="id-ID" sz="1200" dirty="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 dirty="0">
                          <a:effectLst/>
                          <a:latin typeface="Montserrat Medium" pitchFamily="2" charset="0"/>
                        </a:rPr>
                        <a:t>0.2083</a:t>
                      </a:r>
                      <a:endParaRPr lang="id-ID" sz="1200" dirty="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 dirty="0">
                          <a:effectLst/>
                          <a:latin typeface="Montserrat Medium" pitchFamily="2" charset="0"/>
                        </a:rPr>
                        <a:t>0.8099</a:t>
                      </a:r>
                      <a:endParaRPr lang="id-ID" sz="1200" dirty="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 dirty="0">
                          <a:effectLst/>
                          <a:latin typeface="Montserrat Medium" pitchFamily="2" charset="0"/>
                        </a:rPr>
                        <a:t>0.4734</a:t>
                      </a:r>
                      <a:endParaRPr lang="id-ID" sz="1200" dirty="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 dirty="0">
                          <a:effectLst/>
                          <a:latin typeface="Montserrat Medium" pitchFamily="2" charset="0"/>
                        </a:rPr>
                        <a:t>0.1667</a:t>
                      </a:r>
                      <a:endParaRPr lang="id-ID" sz="1200" dirty="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 dirty="0">
                          <a:effectLst/>
                          <a:latin typeface="Montserrat Medium" pitchFamily="2" charset="0"/>
                        </a:rPr>
                        <a:t>0.1</a:t>
                      </a:r>
                      <a:endParaRPr lang="id-ID" sz="1200" dirty="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919706"/>
                  </a:ext>
                </a:extLst>
              </a:tr>
              <a:tr h="2873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2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1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0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0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0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 dirty="0">
                          <a:effectLst/>
                          <a:latin typeface="Montserrat Medium" pitchFamily="2" charset="0"/>
                        </a:rPr>
                        <a:t>0.44</a:t>
                      </a:r>
                      <a:endParaRPr lang="id-ID" sz="1200" dirty="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0.3333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0.6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94940170"/>
                  </a:ext>
                </a:extLst>
              </a:tr>
              <a:tr h="2873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 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2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0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0.1667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0.2817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1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1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0.4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4716272"/>
                  </a:ext>
                </a:extLst>
              </a:tr>
              <a:tr h="287359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Mean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0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0.0834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0.1409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0.72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0.6667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 dirty="0">
                          <a:effectLst/>
                          <a:latin typeface="Montserrat Medium" pitchFamily="2" charset="0"/>
                        </a:rPr>
                        <a:t>0.5</a:t>
                      </a:r>
                      <a:endParaRPr lang="id-ID" sz="1200" dirty="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866801"/>
                  </a:ext>
                </a:extLst>
              </a:tr>
              <a:tr h="2873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3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3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1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1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0.3239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0.4533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0.6667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1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5949196"/>
                  </a:ext>
                </a:extLst>
              </a:tr>
              <a:tr h="287359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Mean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1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1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0.3239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0.4533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0.6667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 dirty="0">
                          <a:effectLst/>
                          <a:latin typeface="Montserrat Medium" pitchFamily="2" charset="0"/>
                        </a:rPr>
                        <a:t>1</a:t>
                      </a:r>
                      <a:endParaRPr lang="id-ID" sz="1200" dirty="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41144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910B1F9-BD4F-9B94-2037-C47D74CC8648}"/>
              </a:ext>
            </a:extLst>
          </p:cNvPr>
          <p:cNvSpPr txBox="1"/>
          <p:nvPr/>
        </p:nvSpPr>
        <p:spPr>
          <a:xfrm>
            <a:off x="1036514" y="4476725"/>
            <a:ext cx="9098085" cy="1204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15000"/>
              </a:lnSpc>
            </a:pP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Nilai </a:t>
            </a:r>
            <a:r>
              <a:rPr lang="en-ID" sz="1600" i="1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mean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6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pusat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i="1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cluster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berikutnya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d-ID" sz="1400" dirty="0">
              <a:effectLst/>
              <a:latin typeface="Montserrat Medium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15000"/>
              </a:lnSpc>
            </a:pP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ID" sz="1600" baseline="-250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(1, 0.2083, 0.8099, 0.4734, 0.1667, 0.1)</a:t>
            </a:r>
            <a:endParaRPr lang="id-ID" sz="1400" dirty="0">
              <a:effectLst/>
              <a:latin typeface="Montserrat Medium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15000"/>
              </a:lnSpc>
            </a:pP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ID" sz="1600" baseline="-250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(0, 0.0834, 0.1409, 0.72, 1.3333, 0.5)</a:t>
            </a:r>
            <a:endParaRPr lang="id-ID" sz="1400" dirty="0">
              <a:effectLst/>
              <a:latin typeface="Montserrat Medium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15000"/>
              </a:lnSpc>
              <a:spcAft>
                <a:spcPts val="800"/>
              </a:spcAft>
            </a:pP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ID" sz="1600" baseline="-250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(1, 1, 0.3239, 0.4533, 0.6667, 1)</a:t>
            </a:r>
            <a:endParaRPr lang="id-ID" sz="1400" dirty="0">
              <a:effectLst/>
              <a:latin typeface="Montserrat Medium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6236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10B1F9-BD4F-9B94-2037-C47D74CC8648}"/>
              </a:ext>
            </a:extLst>
          </p:cNvPr>
          <p:cNvSpPr txBox="1"/>
          <p:nvPr/>
        </p:nvSpPr>
        <p:spPr>
          <a:xfrm>
            <a:off x="630114" y="1416025"/>
            <a:ext cx="10634786" cy="2467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15000"/>
              </a:lnSpc>
            </a:pP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Nilai </a:t>
            </a:r>
            <a:r>
              <a:rPr lang="en-ID" sz="1400" i="1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mean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4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pusat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i="1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cluster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berikutnya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d-ID" sz="1400" dirty="0">
              <a:effectLst/>
              <a:latin typeface="Montserrat Medium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15000"/>
              </a:lnSpc>
            </a:pP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ID" sz="1400" baseline="-250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(1, 0.2083, 0.8099, 0.4734, 0.1667, 0.1)</a:t>
            </a:r>
            <a:endParaRPr lang="id-ID" sz="1400" dirty="0">
              <a:effectLst/>
              <a:latin typeface="Montserrat Medium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15000"/>
              </a:lnSpc>
            </a:pP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ID" sz="1400" baseline="-250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(0, 0.0834, 0.1409, 0.72, 1.3333, 0.5)</a:t>
            </a:r>
            <a:endParaRPr lang="id-ID" sz="1400" dirty="0">
              <a:effectLst/>
              <a:latin typeface="Montserrat Medium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15000"/>
              </a:lnSpc>
              <a:spcAft>
                <a:spcPts val="800"/>
              </a:spcAft>
            </a:pP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ID" sz="1400" baseline="-250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(1, 1, 0.3239, 0.4533, 0.6667, 1)</a:t>
            </a:r>
          </a:p>
          <a:p>
            <a:pPr marL="457200" algn="just">
              <a:lnSpc>
                <a:spcPct val="115000"/>
              </a:lnSpc>
              <a:spcAft>
                <a:spcPts val="800"/>
              </a:spcAft>
            </a:pPr>
            <a:endParaRPr lang="en-ID" sz="1400" dirty="0">
              <a:effectLst/>
              <a:latin typeface="Montserrat Medium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15000"/>
              </a:lnSpc>
              <a:spcAft>
                <a:spcPts val="800"/>
              </a:spcAft>
            </a:pPr>
            <a:r>
              <a:rPr lang="en-ID" sz="14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Kemudian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menghitung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kembali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rumus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i="1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Eucledian</a:t>
            </a:r>
            <a:r>
              <a:rPr lang="en-ID" sz="1400" i="1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Distance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4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hasilnya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berikut</a:t>
            </a:r>
            <a:r>
              <a:rPr lang="en-ID" sz="14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457200" algn="just">
              <a:lnSpc>
                <a:spcPct val="115000"/>
              </a:lnSpc>
              <a:spcAft>
                <a:spcPts val="800"/>
              </a:spcAft>
            </a:pPr>
            <a:endParaRPr lang="id-ID" sz="1400" dirty="0">
              <a:effectLst/>
              <a:latin typeface="Montserrat Medium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15000"/>
              </a:lnSpc>
              <a:spcAft>
                <a:spcPts val="800"/>
              </a:spcAft>
            </a:pPr>
            <a:endParaRPr lang="id-ID" sz="1400" dirty="0">
              <a:effectLst/>
              <a:latin typeface="Montserrat Medium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D306CBA-0B85-BBE7-5F9D-A6BBD7972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025146"/>
              </p:ext>
            </p:extLst>
          </p:nvPr>
        </p:nvGraphicFramePr>
        <p:xfrm>
          <a:off x="1212264" y="3254722"/>
          <a:ext cx="9691272" cy="2278463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63274">
                  <a:extLst>
                    <a:ext uri="{9D8B030D-6E8A-4147-A177-3AD203B41FA5}">
                      <a16:colId xmlns:a16="http://schemas.microsoft.com/office/drawing/2014/main" val="707741819"/>
                    </a:ext>
                  </a:extLst>
                </a:gridCol>
                <a:gridCol w="1953282">
                  <a:extLst>
                    <a:ext uri="{9D8B030D-6E8A-4147-A177-3AD203B41FA5}">
                      <a16:colId xmlns:a16="http://schemas.microsoft.com/office/drawing/2014/main" val="3829506228"/>
                    </a:ext>
                  </a:extLst>
                </a:gridCol>
                <a:gridCol w="2306766">
                  <a:extLst>
                    <a:ext uri="{9D8B030D-6E8A-4147-A177-3AD203B41FA5}">
                      <a16:colId xmlns:a16="http://schemas.microsoft.com/office/drawing/2014/main" val="576477677"/>
                    </a:ext>
                  </a:extLst>
                </a:gridCol>
                <a:gridCol w="2389752">
                  <a:extLst>
                    <a:ext uri="{9D8B030D-6E8A-4147-A177-3AD203B41FA5}">
                      <a16:colId xmlns:a16="http://schemas.microsoft.com/office/drawing/2014/main" val="1864032726"/>
                    </a:ext>
                  </a:extLst>
                </a:gridCol>
                <a:gridCol w="1478198">
                  <a:extLst>
                    <a:ext uri="{9D8B030D-6E8A-4147-A177-3AD203B41FA5}">
                      <a16:colId xmlns:a16="http://schemas.microsoft.com/office/drawing/2014/main" val="362920245"/>
                    </a:ext>
                  </a:extLst>
                </a:gridCol>
              </a:tblGrid>
              <a:tr h="694978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Data Point</a:t>
                      </a:r>
                      <a:endParaRPr lang="id-ID" sz="14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</a:pPr>
                      <a:r>
                        <a:rPr lang="en-ID" sz="1400" dirty="0">
                          <a:effectLst/>
                          <a:latin typeface="Montserrat Medium" pitchFamily="2" charset="0"/>
                        </a:rPr>
                        <a:t>Jarak </a:t>
                      </a:r>
                      <a:r>
                        <a:rPr lang="en-ID" sz="1400" dirty="0" err="1">
                          <a:effectLst/>
                          <a:latin typeface="Montserrat Medium" pitchFamily="2" charset="0"/>
                        </a:rPr>
                        <a:t>ke</a:t>
                      </a:r>
                      <a:r>
                        <a:rPr lang="en-ID" sz="1400" dirty="0">
                          <a:effectLst/>
                          <a:latin typeface="Montserrat Medium" pitchFamily="2" charset="0"/>
                        </a:rPr>
                        <a:t> Pusat Cluster 1</a:t>
                      </a:r>
                      <a:endParaRPr lang="id-ID" sz="1400" dirty="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</a:pPr>
                      <a:r>
                        <a:rPr lang="en-ID" sz="1400" dirty="0">
                          <a:effectLst/>
                          <a:latin typeface="Montserrat Medium" pitchFamily="2" charset="0"/>
                        </a:rPr>
                        <a:t>Jarak </a:t>
                      </a:r>
                      <a:r>
                        <a:rPr lang="en-ID" sz="1400" dirty="0" err="1">
                          <a:effectLst/>
                          <a:latin typeface="Montserrat Medium" pitchFamily="2" charset="0"/>
                        </a:rPr>
                        <a:t>ke</a:t>
                      </a:r>
                      <a:r>
                        <a:rPr lang="en-ID" sz="1400" dirty="0">
                          <a:effectLst/>
                          <a:latin typeface="Montserrat Medium" pitchFamily="2" charset="0"/>
                        </a:rPr>
                        <a:t> Pusat Cluster 2</a:t>
                      </a:r>
                      <a:endParaRPr lang="id-ID" sz="1400" dirty="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Jarak ke Pusat Cluster 3</a:t>
                      </a:r>
                      <a:endParaRPr lang="id-ID" sz="14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 dirty="0">
                          <a:effectLst/>
                          <a:latin typeface="Montserrat Medium" pitchFamily="2" charset="0"/>
                        </a:rPr>
                        <a:t>Cluster </a:t>
                      </a:r>
                      <a:r>
                        <a:rPr lang="en-ID" sz="1400" dirty="0" err="1">
                          <a:effectLst/>
                          <a:latin typeface="Montserrat Medium" pitchFamily="2" charset="0"/>
                        </a:rPr>
                        <a:t>Terdekat</a:t>
                      </a:r>
                      <a:endParaRPr lang="id-ID" sz="1400" dirty="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16961554"/>
                  </a:ext>
                </a:extLst>
              </a:tr>
              <a:tr h="316697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1</a:t>
                      </a:r>
                      <a:endParaRPr lang="id-ID" sz="14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1,4281</a:t>
                      </a:r>
                      <a:endParaRPr lang="id-ID" sz="14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0.4738</a:t>
                      </a:r>
                      <a:endParaRPr lang="id-ID" sz="14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1,5416</a:t>
                      </a:r>
                      <a:endParaRPr lang="id-ID" sz="14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2</a:t>
                      </a:r>
                      <a:endParaRPr lang="id-ID" sz="14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8239345"/>
                  </a:ext>
                </a:extLst>
              </a:tr>
              <a:tr h="316697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2</a:t>
                      </a:r>
                      <a:endParaRPr lang="id-ID" sz="14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1,5305</a:t>
                      </a:r>
                      <a:endParaRPr lang="id-ID" sz="14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0,4756</a:t>
                      </a:r>
                      <a:endParaRPr lang="id-ID" sz="14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1,570</a:t>
                      </a:r>
                      <a:endParaRPr lang="id-ID" sz="14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 dirty="0">
                          <a:effectLst/>
                          <a:latin typeface="Montserrat Medium" pitchFamily="2" charset="0"/>
                        </a:rPr>
                        <a:t>2</a:t>
                      </a:r>
                      <a:endParaRPr lang="id-ID" sz="1400" dirty="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4664777"/>
                  </a:ext>
                </a:extLst>
              </a:tr>
              <a:tr h="316697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3</a:t>
                      </a:r>
                      <a:endParaRPr lang="id-ID" sz="14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0,56</a:t>
                      </a:r>
                      <a:endParaRPr lang="id-ID" sz="14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1,6179</a:t>
                      </a:r>
                      <a:endParaRPr lang="id-ID" sz="14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1,6168</a:t>
                      </a:r>
                      <a:endParaRPr lang="id-ID" sz="14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1</a:t>
                      </a:r>
                      <a:endParaRPr lang="id-ID" sz="14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4253917"/>
                  </a:ext>
                </a:extLst>
              </a:tr>
              <a:tr h="316697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4</a:t>
                      </a:r>
                      <a:endParaRPr lang="id-ID" sz="14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0,56</a:t>
                      </a:r>
                      <a:endParaRPr lang="id-ID" sz="14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1,3703</a:t>
                      </a:r>
                      <a:endParaRPr lang="id-ID" sz="14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1,3638</a:t>
                      </a:r>
                      <a:endParaRPr lang="id-ID" sz="14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1</a:t>
                      </a:r>
                      <a:endParaRPr lang="id-ID" sz="14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2960335"/>
                  </a:ext>
                </a:extLst>
              </a:tr>
              <a:tr h="316697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5</a:t>
                      </a:r>
                      <a:endParaRPr lang="id-ID" sz="14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1,3869</a:t>
                      </a:r>
                      <a:endParaRPr lang="id-ID" sz="14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1,4815</a:t>
                      </a:r>
                      <a:endParaRPr lang="id-ID" sz="14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0</a:t>
                      </a:r>
                      <a:endParaRPr lang="id-ID" sz="14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 dirty="0">
                          <a:effectLst/>
                          <a:latin typeface="Montserrat Medium" pitchFamily="2" charset="0"/>
                        </a:rPr>
                        <a:t>3</a:t>
                      </a:r>
                      <a:endParaRPr lang="id-ID" sz="1400" dirty="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7629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651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E1C064-BA45-4010-AC6D-856B9C95C6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09516" y="1622854"/>
                <a:ext cx="10007990" cy="3977845"/>
              </a:xfrm>
            </p:spPr>
            <p:txBody>
              <a:bodyPr>
                <a:noAutofit/>
              </a:bodyPr>
              <a:lstStyle/>
              <a:p>
                <a:pPr marL="180340" indent="0" algn="just">
                  <a:lnSpc>
                    <a:spcPct val="115000"/>
                  </a:lnSpc>
                  <a:spcAft>
                    <a:spcPts val="800"/>
                  </a:spcAft>
                  <a:buNone/>
                </a:pPr>
                <a:r>
                  <a:rPr lang="en-ID" sz="1600" dirty="0" err="1">
                    <a:effectLst/>
                    <a:latin typeface="Montserrat Medium" pitchFamily="2" charset="0"/>
                    <a:ea typeface="Calibri" panose="020F0502020204030204" pitchFamily="34" charset="0"/>
                  </a:rPr>
                  <a:t>Metode</a:t>
                </a:r>
                <a:r>
                  <a:rPr lang="en-ID" sz="1600" dirty="0">
                    <a:effectLst/>
                    <a:latin typeface="Montserrat Medium" pitchFamily="2" charset="0"/>
                    <a:ea typeface="Calibri" panose="020F0502020204030204" pitchFamily="34" charset="0"/>
                  </a:rPr>
                  <a:t> </a:t>
                </a:r>
                <a:r>
                  <a:rPr lang="en-ID" sz="1600" i="1" dirty="0">
                    <a:effectLst/>
                    <a:latin typeface="Montserrat Medium" pitchFamily="2" charset="0"/>
                    <a:ea typeface="Calibri" panose="020F0502020204030204" pitchFamily="34" charset="0"/>
                  </a:rPr>
                  <a:t>Elbow </a:t>
                </a:r>
                <a:r>
                  <a:rPr lang="en-ID" sz="1600" dirty="0" err="1">
                    <a:effectLst/>
                    <a:latin typeface="Montserrat Medium" pitchFamily="2" charset="0"/>
                    <a:ea typeface="Calibri" panose="020F0502020204030204" pitchFamily="34" charset="0"/>
                  </a:rPr>
                  <a:t>adalah</a:t>
                </a:r>
                <a:r>
                  <a:rPr lang="en-ID" sz="1600" dirty="0">
                    <a:effectLst/>
                    <a:latin typeface="Montserrat Medium" pitchFamily="2" charset="0"/>
                    <a:ea typeface="Calibri" panose="020F0502020204030204" pitchFamily="34" charset="0"/>
                  </a:rPr>
                  <a:t> </a:t>
                </a:r>
                <a:r>
                  <a:rPr lang="en-ID" sz="1600" dirty="0" err="1">
                    <a:effectLst/>
                    <a:latin typeface="Montserrat Medium" pitchFamily="2" charset="0"/>
                    <a:ea typeface="Calibri" panose="020F0502020204030204" pitchFamily="34" charset="0"/>
                  </a:rPr>
                  <a:t>teknik</a:t>
                </a:r>
                <a:r>
                  <a:rPr lang="en-ID" sz="1600" dirty="0">
                    <a:effectLst/>
                    <a:latin typeface="Montserrat Medium" pitchFamily="2" charset="0"/>
                    <a:ea typeface="Calibri" panose="020F0502020204030204" pitchFamily="34" charset="0"/>
                  </a:rPr>
                  <a:t> yang </a:t>
                </a:r>
                <a:r>
                  <a:rPr lang="en-ID" sz="1600" dirty="0" err="1">
                    <a:effectLst/>
                    <a:latin typeface="Montserrat Medium" pitchFamily="2" charset="0"/>
                    <a:ea typeface="Calibri" panose="020F0502020204030204" pitchFamily="34" charset="0"/>
                  </a:rPr>
                  <a:t>digunakan</a:t>
                </a:r>
                <a:r>
                  <a:rPr lang="en-ID" sz="1600" dirty="0">
                    <a:effectLst/>
                    <a:latin typeface="Montserrat Medium" pitchFamily="2" charset="0"/>
                    <a:ea typeface="Calibri" panose="020F0502020204030204" pitchFamily="34" charset="0"/>
                  </a:rPr>
                  <a:t> </a:t>
                </a:r>
                <a:r>
                  <a:rPr lang="en-ID" sz="1600" dirty="0" err="1">
                    <a:effectLst/>
                    <a:latin typeface="Montserrat Medium" pitchFamily="2" charset="0"/>
                    <a:ea typeface="Calibri" panose="020F0502020204030204" pitchFamily="34" charset="0"/>
                  </a:rPr>
                  <a:t>untuk</a:t>
                </a:r>
                <a:r>
                  <a:rPr lang="en-ID" sz="1600" dirty="0">
                    <a:effectLst/>
                    <a:latin typeface="Montserrat Medium" pitchFamily="2" charset="0"/>
                    <a:ea typeface="Calibri" panose="020F0502020204030204" pitchFamily="34" charset="0"/>
                  </a:rPr>
                  <a:t> </a:t>
                </a:r>
                <a:r>
                  <a:rPr lang="en-ID" sz="1600" dirty="0" err="1">
                    <a:effectLst/>
                    <a:latin typeface="Montserrat Medium" pitchFamily="2" charset="0"/>
                    <a:ea typeface="Calibri" panose="020F0502020204030204" pitchFamily="34" charset="0"/>
                  </a:rPr>
                  <a:t>menentukan</a:t>
                </a:r>
                <a:r>
                  <a:rPr lang="en-ID" sz="1600" dirty="0">
                    <a:effectLst/>
                    <a:latin typeface="Montserrat Medium" pitchFamily="2" charset="0"/>
                    <a:ea typeface="Calibri" panose="020F0502020204030204" pitchFamily="34" charset="0"/>
                  </a:rPr>
                  <a:t> </a:t>
                </a:r>
                <a:r>
                  <a:rPr lang="en-ID" sz="1600" dirty="0" err="1">
                    <a:effectLst/>
                    <a:latin typeface="Montserrat Medium" pitchFamily="2" charset="0"/>
                    <a:ea typeface="Calibri" panose="020F0502020204030204" pitchFamily="34" charset="0"/>
                  </a:rPr>
                  <a:t>jumlah</a:t>
                </a:r>
                <a:r>
                  <a:rPr lang="en-ID" sz="1600" dirty="0">
                    <a:effectLst/>
                    <a:latin typeface="Montserrat Medium" pitchFamily="2" charset="0"/>
                    <a:ea typeface="Calibri" panose="020F0502020204030204" pitchFamily="34" charset="0"/>
                  </a:rPr>
                  <a:t> </a:t>
                </a:r>
                <a:r>
                  <a:rPr lang="en-ID" sz="1600" i="1" dirty="0">
                    <a:effectLst/>
                    <a:latin typeface="Montserrat Medium" pitchFamily="2" charset="0"/>
                    <a:ea typeface="Calibri" panose="020F0502020204030204" pitchFamily="34" charset="0"/>
                  </a:rPr>
                  <a:t>cluster</a:t>
                </a:r>
                <a:r>
                  <a:rPr lang="en-ID" sz="1600" dirty="0">
                    <a:effectLst/>
                    <a:latin typeface="Montserrat Medium" pitchFamily="2" charset="0"/>
                    <a:ea typeface="Calibri" panose="020F0502020204030204" pitchFamily="34" charset="0"/>
                  </a:rPr>
                  <a:t> optimal </a:t>
                </a:r>
                <a:r>
                  <a:rPr lang="en-ID" sz="1600" dirty="0" err="1">
                    <a:effectLst/>
                    <a:latin typeface="Montserrat Medium" pitchFamily="2" charset="0"/>
                    <a:ea typeface="Calibri" panose="020F0502020204030204" pitchFamily="34" charset="0"/>
                  </a:rPr>
                  <a:t>dalam</a:t>
                </a:r>
                <a:r>
                  <a:rPr lang="en-ID" sz="1600" dirty="0">
                    <a:effectLst/>
                    <a:latin typeface="Montserrat Medium" pitchFamily="2" charset="0"/>
                    <a:ea typeface="Calibri" panose="020F0502020204030204" pitchFamily="34" charset="0"/>
                  </a:rPr>
                  <a:t> </a:t>
                </a:r>
                <a:r>
                  <a:rPr lang="en-ID" sz="1600" dirty="0" err="1">
                    <a:effectLst/>
                    <a:latin typeface="Montserrat Medium" pitchFamily="2" charset="0"/>
                    <a:ea typeface="Calibri" panose="020F0502020204030204" pitchFamily="34" charset="0"/>
                  </a:rPr>
                  <a:t>algoritma</a:t>
                </a:r>
                <a:r>
                  <a:rPr lang="en-ID" sz="1600" dirty="0">
                    <a:effectLst/>
                    <a:latin typeface="Montserrat Medium" pitchFamily="2" charset="0"/>
                    <a:ea typeface="Calibri" panose="020F0502020204030204" pitchFamily="34" charset="0"/>
                  </a:rPr>
                  <a:t> </a:t>
                </a:r>
                <a:r>
                  <a:rPr lang="en-ID" sz="1600" i="1" dirty="0">
                    <a:effectLst/>
                    <a:latin typeface="Montserrat Medium" pitchFamily="2" charset="0"/>
                    <a:ea typeface="Calibri" panose="020F0502020204030204" pitchFamily="34" charset="0"/>
                  </a:rPr>
                  <a:t>K-Means Clustering</a:t>
                </a:r>
                <a:r>
                  <a:rPr lang="en-ID" sz="1600" dirty="0">
                    <a:effectLst/>
                    <a:latin typeface="Montserrat Medium" pitchFamily="2" charset="0"/>
                    <a:ea typeface="Calibri" panose="020F0502020204030204" pitchFamily="34" charset="0"/>
                  </a:rPr>
                  <a:t>. Teknik </a:t>
                </a:r>
                <a:r>
                  <a:rPr lang="en-ID" sz="1600" dirty="0" err="1">
                    <a:effectLst/>
                    <a:latin typeface="Montserrat Medium" pitchFamily="2" charset="0"/>
                    <a:ea typeface="Calibri" panose="020F0502020204030204" pitchFamily="34" charset="0"/>
                  </a:rPr>
                  <a:t>ini</a:t>
                </a:r>
                <a:r>
                  <a:rPr lang="en-ID" sz="1600" dirty="0">
                    <a:effectLst/>
                    <a:latin typeface="Montserrat Medium" pitchFamily="2" charset="0"/>
                    <a:ea typeface="Calibri" panose="020F0502020204030204" pitchFamily="34" charset="0"/>
                  </a:rPr>
                  <a:t> </a:t>
                </a:r>
                <a:r>
                  <a:rPr lang="en-ID" sz="1600" dirty="0" err="1">
                    <a:effectLst/>
                    <a:latin typeface="Montserrat Medium" pitchFamily="2" charset="0"/>
                    <a:ea typeface="Calibri" panose="020F0502020204030204" pitchFamily="34" charset="0"/>
                  </a:rPr>
                  <a:t>didasarkan</a:t>
                </a:r>
                <a:r>
                  <a:rPr lang="en-ID" sz="1600" dirty="0">
                    <a:effectLst/>
                    <a:latin typeface="Montserrat Medium" pitchFamily="2" charset="0"/>
                    <a:ea typeface="Calibri" panose="020F0502020204030204" pitchFamily="34" charset="0"/>
                  </a:rPr>
                  <a:t> pada plot </a:t>
                </a:r>
                <a:r>
                  <a:rPr lang="en-ID" sz="1600" dirty="0" err="1">
                    <a:effectLst/>
                    <a:latin typeface="Montserrat Medium" pitchFamily="2" charset="0"/>
                    <a:ea typeface="Calibri" panose="020F0502020204030204" pitchFamily="34" charset="0"/>
                  </a:rPr>
                  <a:t>jumlah</a:t>
                </a:r>
                <a:r>
                  <a:rPr lang="en-ID" sz="1600" dirty="0">
                    <a:effectLst/>
                    <a:latin typeface="Montserrat Medium" pitchFamily="2" charset="0"/>
                    <a:ea typeface="Calibri" panose="020F0502020204030204" pitchFamily="34" charset="0"/>
                  </a:rPr>
                  <a:t> </a:t>
                </a:r>
                <a:r>
                  <a:rPr lang="en-ID" sz="1600" i="1" dirty="0">
                    <a:effectLst/>
                    <a:latin typeface="Montserrat Medium" pitchFamily="2" charset="0"/>
                    <a:ea typeface="Calibri" panose="020F0502020204030204" pitchFamily="34" charset="0"/>
                  </a:rPr>
                  <a:t>cluster</a:t>
                </a:r>
                <a:r>
                  <a:rPr lang="en-ID" sz="1600" dirty="0">
                    <a:effectLst/>
                    <a:latin typeface="Montserrat Medium" pitchFamily="2" charset="0"/>
                    <a:ea typeface="Calibri" panose="020F0502020204030204" pitchFamily="34" charset="0"/>
                  </a:rPr>
                  <a:t> </a:t>
                </a:r>
                <a:r>
                  <a:rPr lang="en-ID" sz="1600" dirty="0" err="1">
                    <a:effectLst/>
                    <a:latin typeface="Montserrat Medium" pitchFamily="2" charset="0"/>
                    <a:ea typeface="Calibri" panose="020F0502020204030204" pitchFamily="34" charset="0"/>
                  </a:rPr>
                  <a:t>terhadap</a:t>
                </a:r>
                <a:r>
                  <a:rPr lang="en-ID" sz="1600" dirty="0">
                    <a:effectLst/>
                    <a:latin typeface="Montserrat Medium" pitchFamily="2" charset="0"/>
                    <a:ea typeface="Calibri" panose="020F0502020204030204" pitchFamily="34" charset="0"/>
                  </a:rPr>
                  <a:t> </a:t>
                </a:r>
                <a:r>
                  <a:rPr lang="en-ID" sz="1600" dirty="0" err="1">
                    <a:effectLst/>
                    <a:latin typeface="Montserrat Medium" pitchFamily="2" charset="0"/>
                    <a:ea typeface="Calibri" panose="020F0502020204030204" pitchFamily="34" charset="0"/>
                  </a:rPr>
                  <a:t>nilai</a:t>
                </a:r>
                <a:r>
                  <a:rPr lang="en-ID" sz="1600" dirty="0">
                    <a:effectLst/>
                    <a:latin typeface="Montserrat Medium" pitchFamily="2" charset="0"/>
                    <a:ea typeface="Calibri" panose="020F0502020204030204" pitchFamily="34" charset="0"/>
                  </a:rPr>
                  <a:t> </a:t>
                </a:r>
                <a:r>
                  <a:rPr lang="en-ID" sz="1600" dirty="0" err="1">
                    <a:effectLst/>
                    <a:latin typeface="Montserrat Medium" pitchFamily="2" charset="0"/>
                    <a:ea typeface="Calibri" panose="020F0502020204030204" pitchFamily="34" charset="0"/>
                  </a:rPr>
                  <a:t>inersia</a:t>
                </a:r>
                <a:r>
                  <a:rPr lang="en-ID" sz="1600" dirty="0">
                    <a:effectLst/>
                    <a:latin typeface="Montserrat Medium" pitchFamily="2" charset="0"/>
                    <a:ea typeface="Calibri" panose="020F0502020204030204" pitchFamily="34" charset="0"/>
                  </a:rPr>
                  <a:t>. </a:t>
                </a:r>
                <a:r>
                  <a:rPr lang="en-ID" sz="1600" dirty="0" err="1">
                    <a:effectLst/>
                    <a:latin typeface="Montserrat Medium" pitchFamily="2" charset="0"/>
                    <a:ea typeface="Calibri" panose="020F0502020204030204" pitchFamily="34" charset="0"/>
                  </a:rPr>
                  <a:t>Inersia</a:t>
                </a:r>
                <a:r>
                  <a:rPr lang="en-ID" sz="1600" dirty="0">
                    <a:effectLst/>
                    <a:latin typeface="Montserrat Medium" pitchFamily="2" charset="0"/>
                    <a:ea typeface="Calibri" panose="020F0502020204030204" pitchFamily="34" charset="0"/>
                  </a:rPr>
                  <a:t> </a:t>
                </a:r>
                <a:r>
                  <a:rPr lang="en-ID" sz="1600" dirty="0" err="1">
                    <a:effectLst/>
                    <a:latin typeface="Montserrat Medium" pitchFamily="2" charset="0"/>
                    <a:ea typeface="Calibri" panose="020F0502020204030204" pitchFamily="34" charset="0"/>
                  </a:rPr>
                  <a:t>adalah</a:t>
                </a:r>
                <a:r>
                  <a:rPr lang="en-ID" sz="1600" dirty="0">
                    <a:effectLst/>
                    <a:latin typeface="Montserrat Medium" pitchFamily="2" charset="0"/>
                    <a:ea typeface="Calibri" panose="020F0502020204030204" pitchFamily="34" charset="0"/>
                  </a:rPr>
                  <a:t> </a:t>
                </a:r>
                <a:r>
                  <a:rPr lang="en-ID" sz="1600" dirty="0" err="1">
                    <a:effectLst/>
                    <a:latin typeface="Montserrat Medium" pitchFamily="2" charset="0"/>
                    <a:ea typeface="Calibri" panose="020F0502020204030204" pitchFamily="34" charset="0"/>
                  </a:rPr>
                  <a:t>ukuran</a:t>
                </a:r>
                <a:r>
                  <a:rPr lang="en-ID" sz="1600" dirty="0">
                    <a:effectLst/>
                    <a:latin typeface="Montserrat Medium" pitchFamily="2" charset="0"/>
                    <a:ea typeface="Calibri" panose="020F0502020204030204" pitchFamily="34" charset="0"/>
                  </a:rPr>
                  <a:t> </a:t>
                </a:r>
                <a:r>
                  <a:rPr lang="en-ID" sz="1600" dirty="0" err="1">
                    <a:effectLst/>
                    <a:latin typeface="Montserrat Medium" pitchFamily="2" charset="0"/>
                    <a:ea typeface="Calibri" panose="020F0502020204030204" pitchFamily="34" charset="0"/>
                  </a:rPr>
                  <a:t>jarak</a:t>
                </a:r>
                <a:r>
                  <a:rPr lang="en-ID" sz="1600" dirty="0">
                    <a:effectLst/>
                    <a:latin typeface="Montserrat Medium" pitchFamily="2" charset="0"/>
                    <a:ea typeface="Calibri" panose="020F0502020204030204" pitchFamily="34" charset="0"/>
                  </a:rPr>
                  <a:t> </a:t>
                </a:r>
                <a:r>
                  <a:rPr lang="en-ID" sz="1600" dirty="0" err="1">
                    <a:effectLst/>
                    <a:latin typeface="Montserrat Medium" pitchFamily="2" charset="0"/>
                    <a:ea typeface="Calibri" panose="020F0502020204030204" pitchFamily="34" charset="0"/>
                  </a:rPr>
                  <a:t>antara</a:t>
                </a:r>
                <a:r>
                  <a:rPr lang="en-ID" sz="1600" dirty="0">
                    <a:effectLst/>
                    <a:latin typeface="Montserrat Medium" pitchFamily="2" charset="0"/>
                    <a:ea typeface="Calibri" panose="020F0502020204030204" pitchFamily="34" charset="0"/>
                  </a:rPr>
                  <a:t> </a:t>
                </a:r>
                <a:r>
                  <a:rPr lang="en-ID" sz="1600" dirty="0" err="1">
                    <a:effectLst/>
                    <a:latin typeface="Montserrat Medium" pitchFamily="2" charset="0"/>
                    <a:ea typeface="Calibri" panose="020F0502020204030204" pitchFamily="34" charset="0"/>
                  </a:rPr>
                  <a:t>titik</a:t>
                </a:r>
                <a:r>
                  <a:rPr lang="en-ID" sz="1600" dirty="0">
                    <a:effectLst/>
                    <a:latin typeface="Montserrat Medium" pitchFamily="2" charset="0"/>
                    <a:ea typeface="Calibri" panose="020F0502020204030204" pitchFamily="34" charset="0"/>
                  </a:rPr>
                  <a:t> data dan </a:t>
                </a:r>
                <a:r>
                  <a:rPr lang="en-ID" sz="1600" i="1" dirty="0">
                    <a:effectLst/>
                    <a:latin typeface="Montserrat Medium" pitchFamily="2" charset="0"/>
                    <a:ea typeface="Calibri" panose="020F0502020204030204" pitchFamily="34" charset="0"/>
                  </a:rPr>
                  <a:t>centroid</a:t>
                </a:r>
                <a:r>
                  <a:rPr lang="en-ID" sz="1600" dirty="0">
                    <a:effectLst/>
                    <a:latin typeface="Montserrat Medium" pitchFamily="2" charset="0"/>
                    <a:ea typeface="Calibri" panose="020F0502020204030204" pitchFamily="34" charset="0"/>
                  </a:rPr>
                  <a:t> </a:t>
                </a:r>
                <a:r>
                  <a:rPr lang="en-ID" sz="1600" i="1" dirty="0">
                    <a:effectLst/>
                    <a:latin typeface="Montserrat Medium" pitchFamily="2" charset="0"/>
                    <a:ea typeface="Calibri" panose="020F0502020204030204" pitchFamily="34" charset="0"/>
                  </a:rPr>
                  <a:t>cluster</a:t>
                </a:r>
              </a:p>
              <a:p>
                <a:pPr marL="180340" indent="0" algn="just">
                  <a:lnSpc>
                    <a:spcPct val="115000"/>
                  </a:lnSpc>
                  <a:spcAft>
                    <a:spcPts val="800"/>
                  </a:spcAft>
                  <a:buNone/>
                </a:pPr>
                <a:r>
                  <a:rPr lang="en-ID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WCSS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id-ID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ID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𝒊</m:t>
                        </m:r>
                        <m:r>
                          <a:rPr lang="en-ID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D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en-ID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𝒏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id-ID" sz="1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ID" sz="1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𝒋</m:t>
                            </m:r>
                            <m:r>
                              <a:rPr lang="en-ID" sz="1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ID" sz="1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ID" sz="1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𝒌</m:t>
                            </m:r>
                          </m:sup>
                          <m:e>
                            <m:sSup>
                              <m:sSupPr>
                                <m:ctrlPr>
                                  <a:rPr lang="id-ID" sz="1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D" sz="1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𝒅</m:t>
                                </m:r>
                                <m:r>
                                  <a:rPr lang="en-ID" sz="1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id-ID" sz="1800" b="1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D" sz="1800" b="1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ID" sz="1800" b="1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  <m:r>
                                  <a:rPr lang="en-ID" sz="1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,  </m:t>
                                </m:r>
                                <m:sSub>
                                  <m:sSubPr>
                                    <m:ctrlPr>
                                      <a:rPr lang="id-ID" sz="1800" b="1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D" sz="1800" b="1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ID" sz="1800" b="1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ID" sz="1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ID" sz="1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id-ID" sz="18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11785" indent="0" algn="just">
                  <a:lnSpc>
                    <a:spcPct val="100000"/>
                  </a:lnSpc>
                  <a:spcAft>
                    <a:spcPts val="800"/>
                  </a:spcAft>
                  <a:buNone/>
                </a:pPr>
                <a:r>
                  <a:rPr lang="en-ID" sz="1400" dirty="0">
                    <a:effectLst/>
                    <a:latin typeface="Montserrat Medium" pitchFamily="2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= </a:t>
                </a:r>
                <a:r>
                  <a:rPr lang="en-ID" sz="1400" dirty="0" err="1">
                    <a:effectLst/>
                    <a:latin typeface="Montserrat Medium" pitchFamily="2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jumlah</a:t>
                </a:r>
                <a:r>
                  <a:rPr lang="en-ID" sz="1400" dirty="0">
                    <a:effectLst/>
                    <a:latin typeface="Montserrat Medium" pitchFamily="2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400" dirty="0" err="1">
                    <a:effectLst/>
                    <a:latin typeface="Montserrat Medium" pitchFamily="2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titik</a:t>
                </a:r>
                <a:r>
                  <a:rPr lang="en-ID" sz="1400" dirty="0">
                    <a:effectLst/>
                    <a:latin typeface="Montserrat Medium" pitchFamily="2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data</a:t>
                </a:r>
                <a:endParaRPr lang="id-ID" sz="14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11785" indent="0" algn="just">
                  <a:lnSpc>
                    <a:spcPct val="100000"/>
                  </a:lnSpc>
                  <a:spcAft>
                    <a:spcPts val="800"/>
                  </a:spcAft>
                  <a:buNone/>
                </a:pPr>
                <a:r>
                  <a:rPr lang="en-ID" sz="1400" dirty="0">
                    <a:effectLst/>
                    <a:latin typeface="Montserrat Medium" pitchFamily="2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 = </a:t>
                </a:r>
                <a:r>
                  <a:rPr lang="en-ID" sz="1400" dirty="0" err="1">
                    <a:effectLst/>
                    <a:latin typeface="Montserrat Medium" pitchFamily="2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jumlah</a:t>
                </a:r>
                <a:r>
                  <a:rPr lang="en-ID" sz="1400" dirty="0">
                    <a:effectLst/>
                    <a:latin typeface="Montserrat Medium" pitchFamily="2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400" i="1" dirty="0">
                    <a:effectLst/>
                    <a:latin typeface="Montserrat Medium" pitchFamily="2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cluster</a:t>
                </a:r>
                <a:endParaRPr lang="id-ID" sz="14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11785" indent="0" algn="just">
                  <a:lnSpc>
                    <a:spcPct val="100000"/>
                  </a:lnSpc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d-ID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D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D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ID" sz="1400" dirty="0" err="1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titik</a:t>
                </a: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data </a:t>
                </a:r>
                <a:r>
                  <a:rPr lang="en-ID" sz="1400" dirty="0" err="1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ke-i</a:t>
                </a: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400" dirty="0" err="1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dalam</a:t>
                </a: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400" i="1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cluster</a:t>
                </a: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400" dirty="0" err="1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ke</a:t>
                </a: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-j</a:t>
                </a:r>
                <a:endParaRPr lang="id-ID" sz="14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11785" indent="0" algn="just">
                  <a:lnSpc>
                    <a:spcPct val="100000"/>
                  </a:lnSpc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d-ID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D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ID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ID" sz="1400" dirty="0" err="1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pusat</a:t>
                </a: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400" i="1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cluster</a:t>
                </a: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400" dirty="0" err="1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ke</a:t>
                </a: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-j</a:t>
                </a:r>
                <a:endParaRPr lang="id-ID" sz="14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11785" indent="0" algn="just">
                  <a:lnSpc>
                    <a:spcPct val="100000"/>
                  </a:lnSpc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r>
                      <a:rPr lang="en-ID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ID" sz="1400" dirty="0" err="1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fungsi</a:t>
                </a: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400" dirty="0" err="1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jarak</a:t>
                </a: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ID" sz="1400" i="1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Euclidean</a:t>
                </a: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id-ID" sz="14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80340" indent="0" algn="just">
                  <a:lnSpc>
                    <a:spcPct val="115000"/>
                  </a:lnSpc>
                  <a:spcAft>
                    <a:spcPts val="800"/>
                  </a:spcAft>
                  <a:buNone/>
                </a:pPr>
                <a:endParaRPr lang="id-ID" sz="12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E1C064-BA45-4010-AC6D-856B9C95C6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9516" y="1622854"/>
                <a:ext cx="10007990" cy="3977845"/>
              </a:xfrm>
              <a:blipFill>
                <a:blip r:embed="rId3"/>
                <a:stretch>
                  <a:fillRect r="-36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B990678-175B-312A-C80B-555A2FFEA00F}"/>
              </a:ext>
            </a:extLst>
          </p:cNvPr>
          <p:cNvSpPr txBox="1"/>
          <p:nvPr/>
        </p:nvSpPr>
        <p:spPr>
          <a:xfrm>
            <a:off x="1988330" y="606435"/>
            <a:ext cx="73835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latin typeface="Gilroy ExtraBold" panose="00000900000000000000" pitchFamily="50" charset="0"/>
              </a:rPr>
              <a:t>Evaluasi</a:t>
            </a:r>
            <a:r>
              <a:rPr lang="en-US" sz="3200" dirty="0">
                <a:latin typeface="Gilroy ExtraBold" panose="00000900000000000000" pitchFamily="50" charset="0"/>
              </a:rPr>
              <a:t> </a:t>
            </a:r>
            <a:r>
              <a:rPr lang="en-US" sz="3200" dirty="0" err="1">
                <a:latin typeface="Gilroy ExtraBold" panose="00000900000000000000" pitchFamily="50" charset="0"/>
              </a:rPr>
              <a:t>dengan</a:t>
            </a:r>
            <a:r>
              <a:rPr lang="en-US" sz="3200" dirty="0">
                <a:latin typeface="Gilroy ExtraBold" panose="00000900000000000000" pitchFamily="50" charset="0"/>
              </a:rPr>
              <a:t> Elbow Method</a:t>
            </a:r>
            <a:endParaRPr lang="id-ID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DE2725-EF30-7D6B-E0AA-6B4A1A55EB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841" y="592377"/>
            <a:ext cx="629890" cy="6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6473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1C064-BA45-4010-AC6D-856B9C95C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316" y="584200"/>
            <a:ext cx="9669584" cy="698500"/>
          </a:xfrm>
        </p:spPr>
        <p:txBody>
          <a:bodyPr numCol="1">
            <a:noAutofit/>
          </a:bodyPr>
          <a:lstStyle/>
          <a:p>
            <a:pPr marL="180340" indent="0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n-ID" sz="1400" dirty="0">
                <a:effectLst/>
                <a:latin typeface="Montserrat Medium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Nilai </a:t>
            </a:r>
            <a:r>
              <a:rPr lang="en-ID" sz="1400" i="1" dirty="0">
                <a:effectLst/>
                <a:latin typeface="Montserrat Medium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WCSS</a:t>
            </a:r>
            <a:r>
              <a:rPr lang="en-ID" sz="1400" dirty="0">
                <a:effectLst/>
                <a:latin typeface="Montserrat Medium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Montserrat Medium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400" dirty="0">
                <a:effectLst/>
                <a:latin typeface="Montserrat Medium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Montserrat Medium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diambil</a:t>
            </a:r>
            <a:r>
              <a:rPr lang="en-ID" sz="1400" dirty="0">
                <a:effectLst/>
                <a:latin typeface="Montserrat Medium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Montserrat Medium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400" dirty="0">
                <a:effectLst/>
                <a:latin typeface="Montserrat Medium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Montserrat Medium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ID" sz="1400" dirty="0">
                <a:effectLst/>
                <a:latin typeface="Montserrat Medium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i="1" dirty="0" err="1">
                <a:effectLst/>
                <a:latin typeface="Montserrat Medium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Eucledian</a:t>
            </a:r>
            <a:r>
              <a:rPr lang="en-ID" sz="1400" i="1" dirty="0">
                <a:effectLst/>
                <a:latin typeface="Montserrat Medium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Distance</a:t>
            </a:r>
            <a:r>
              <a:rPr lang="en-ID" sz="1400" dirty="0">
                <a:effectLst/>
                <a:latin typeface="Montserrat Medium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Montserrat Medium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400" dirty="0">
                <a:effectLst/>
                <a:latin typeface="Montserrat Medium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Montserrat Medium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dipangkatkan</a:t>
            </a:r>
            <a:r>
              <a:rPr lang="en-ID" sz="1400" dirty="0">
                <a:effectLst/>
                <a:latin typeface="Montserrat Medium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dua. </a:t>
            </a:r>
            <a:r>
              <a:rPr lang="en-ID" sz="1400" dirty="0" err="1">
                <a:effectLst/>
                <a:latin typeface="Montserrat Medium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ID" sz="1400" dirty="0">
                <a:effectLst/>
                <a:latin typeface="Montserrat Medium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Montserrat Medium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ID" sz="1400" dirty="0">
                <a:effectLst/>
                <a:latin typeface="Montserrat Medium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Montserrat Medium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perhitungan</a:t>
            </a:r>
            <a:r>
              <a:rPr lang="en-ID" sz="1400" dirty="0">
                <a:effectLst/>
                <a:latin typeface="Montserrat Medium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Montserrat Medium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400" dirty="0">
                <a:effectLst/>
                <a:latin typeface="Montserrat Medium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Montserrat Medium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menghitung</a:t>
            </a:r>
            <a:r>
              <a:rPr lang="en-ID" sz="1400" dirty="0">
                <a:effectLst/>
                <a:latin typeface="Montserrat Medium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Montserrat Medium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ID" sz="1400" dirty="0">
                <a:effectLst/>
                <a:latin typeface="Montserrat Medium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WCSS:</a:t>
            </a:r>
          </a:p>
          <a:p>
            <a:pPr marL="180340" indent="0" algn="just">
              <a:lnSpc>
                <a:spcPct val="115000"/>
              </a:lnSpc>
              <a:spcAft>
                <a:spcPts val="800"/>
              </a:spcAft>
              <a:buNone/>
            </a:pPr>
            <a:endParaRPr lang="id-ID" sz="1400" dirty="0">
              <a:effectLst/>
              <a:latin typeface="Montserrat Medium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340" indent="0" algn="just">
              <a:lnSpc>
                <a:spcPct val="115000"/>
              </a:lnSpc>
              <a:spcAft>
                <a:spcPts val="800"/>
              </a:spcAft>
              <a:buNone/>
            </a:pPr>
            <a:endParaRPr lang="id-ID" sz="1200" dirty="0">
              <a:effectLst/>
              <a:latin typeface="Montserrat Medium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D8B00E3-FD8C-9065-9FC3-3115C547FB4F}"/>
                  </a:ext>
                </a:extLst>
              </p:cNvPr>
              <p:cNvSpPr txBox="1"/>
              <p:nvPr/>
            </p:nvSpPr>
            <p:spPr>
              <a:xfrm>
                <a:off x="812800" y="1657297"/>
                <a:ext cx="10566400" cy="35434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42900" algn="just">
                  <a:lnSpc>
                    <a:spcPct val="115000"/>
                  </a:lnSpc>
                  <a:buFont typeface="Symbol" panose="05050102010706020507" pitchFamily="18" charset="2"/>
                  <a:buChar char=""/>
                </a:pP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K=1</a:t>
                </a:r>
                <a:endParaRPr lang="id-ID" sz="14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685800" indent="0" algn="just">
                  <a:lnSpc>
                    <a:spcPct val="115000"/>
                  </a:lnSpc>
                  <a:buNone/>
                </a:pP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Jarak Data Point 1 </a:t>
                </a:r>
                <a:r>
                  <a:rPr lang="en-ID" sz="1400" dirty="0" err="1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ke</a:t>
                </a: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C1 = (1,4281)</a:t>
                </a:r>
                <a:r>
                  <a:rPr lang="en-ID" sz="1400" baseline="300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id-ID" sz="14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685800" indent="0" algn="just">
                  <a:lnSpc>
                    <a:spcPct val="115000"/>
                  </a:lnSpc>
                  <a:buNone/>
                </a:pPr>
                <a:r>
                  <a:rPr lang="en-ID" sz="1400" baseline="300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        </a:t>
                </a: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ID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2,0394</m:t>
                    </m:r>
                  </m:oMath>
                </a14:m>
                <a:endParaRPr lang="id-ID" sz="14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685800" indent="0" algn="just">
                  <a:lnSpc>
                    <a:spcPct val="115000"/>
                  </a:lnSpc>
                  <a:buNone/>
                </a:pP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Jarak Data Point 2 </a:t>
                </a:r>
                <a:r>
                  <a:rPr lang="en-ID" sz="1400" dirty="0" err="1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ke</a:t>
                </a: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C1 = (1,5305)</a:t>
                </a:r>
                <a:r>
                  <a:rPr lang="en-ID" sz="1400" baseline="300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id-ID" sz="14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685800" indent="0" algn="just">
                  <a:lnSpc>
                    <a:spcPct val="115000"/>
                  </a:lnSpc>
                  <a:buNone/>
                </a:pPr>
                <a:r>
                  <a:rPr lang="en-ID" sz="1400" baseline="300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        </a:t>
                </a: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ID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2,3424</m:t>
                    </m:r>
                  </m:oMath>
                </a14:m>
                <a:endParaRPr lang="id-ID" sz="14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685800" indent="0" algn="just">
                  <a:lnSpc>
                    <a:spcPct val="115000"/>
                  </a:lnSpc>
                  <a:buNone/>
                </a:pP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Jarak Data Point 3 </a:t>
                </a:r>
                <a:r>
                  <a:rPr lang="en-ID" sz="1400" dirty="0" err="1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ke</a:t>
                </a: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C1 = (0,56)</a:t>
                </a:r>
                <a:r>
                  <a:rPr lang="en-ID" sz="1400" baseline="300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id-ID" sz="14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685800" indent="0" algn="just">
                  <a:lnSpc>
                    <a:spcPct val="115000"/>
                  </a:lnSpc>
                  <a:buNone/>
                </a:pPr>
                <a:r>
                  <a:rPr lang="en-ID" sz="1400" baseline="300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        </a:t>
                </a: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ID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0,3136</m:t>
                    </m:r>
                  </m:oMath>
                </a14:m>
                <a:endParaRPr lang="id-ID" sz="14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685800" indent="0" algn="just">
                  <a:lnSpc>
                    <a:spcPct val="115000"/>
                  </a:lnSpc>
                  <a:buNone/>
                </a:pP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Jarak Data Point 4 </a:t>
                </a:r>
                <a:r>
                  <a:rPr lang="en-ID" sz="1400" dirty="0" err="1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ke</a:t>
                </a: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C1 = (0,56)</a:t>
                </a:r>
                <a:r>
                  <a:rPr lang="en-ID" sz="1400" baseline="300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id-ID" sz="14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685800" indent="0" algn="just">
                  <a:lnSpc>
                    <a:spcPct val="115000"/>
                  </a:lnSpc>
                  <a:buNone/>
                </a:pPr>
                <a:r>
                  <a:rPr lang="en-ID" sz="1400" baseline="300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        </a:t>
                </a: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ID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0,3136</m:t>
                    </m:r>
                  </m:oMath>
                </a14:m>
                <a:endParaRPr lang="id-ID" sz="14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685800" indent="0" algn="just">
                  <a:lnSpc>
                    <a:spcPct val="115000"/>
                  </a:lnSpc>
                  <a:buNone/>
                </a:pP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Jarak Data Point 5 </a:t>
                </a:r>
                <a:r>
                  <a:rPr lang="en-ID" sz="1400" dirty="0" err="1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ke</a:t>
                </a: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C1 = (1,3869)</a:t>
                </a:r>
                <a:r>
                  <a:rPr lang="en-ID" sz="1400" baseline="300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id-ID" sz="14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685800" indent="0" algn="just">
                  <a:lnSpc>
                    <a:spcPct val="115000"/>
                  </a:lnSpc>
                  <a:buNone/>
                </a:pPr>
                <a:r>
                  <a:rPr lang="en-ID" sz="1400" baseline="300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        </a:t>
                </a: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ID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1,9234</m:t>
                    </m:r>
                  </m:oMath>
                </a14:m>
                <a:endParaRPr lang="en-US" sz="14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685800" indent="0" algn="just">
                  <a:lnSpc>
                    <a:spcPct val="115000"/>
                  </a:lnSpc>
                  <a:buNone/>
                </a:pPr>
                <a:endParaRPr lang="id-ID" sz="14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685800" indent="0" algn="just">
                  <a:lnSpc>
                    <a:spcPct val="115000"/>
                  </a:lnSpc>
                  <a:buNone/>
                </a:pPr>
                <a:r>
                  <a:rPr lang="en-ID" sz="1400" b="1" i="1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WCSS</a:t>
                </a:r>
                <a:r>
                  <a:rPr lang="en-ID" sz="1400" b="1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2,0394 + 2,3424 + 0,3136 + 0,3136 +1,9234</a:t>
                </a:r>
                <a:endParaRPr lang="id-ID" sz="1400" b="1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685800" indent="0" algn="just">
                  <a:lnSpc>
                    <a:spcPct val="115000"/>
                  </a:lnSpc>
                  <a:spcAft>
                    <a:spcPts val="800"/>
                  </a:spcAft>
                  <a:buNone/>
                </a:pPr>
                <a:r>
                  <a:rPr lang="en-ID" sz="1400" b="1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= 6,9324</a:t>
                </a:r>
                <a:endParaRPr lang="id-ID" sz="1400" b="1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D8B00E3-FD8C-9065-9FC3-3115C547F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00" y="1657297"/>
                <a:ext cx="10566400" cy="3543406"/>
              </a:xfrm>
              <a:prstGeom prst="rect">
                <a:avLst/>
              </a:prstGeom>
              <a:blipFill>
                <a:blip r:embed="rId3"/>
                <a:stretch>
                  <a:fillRect l="-173" t="-172" b="-68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7954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1C064-BA45-4010-AC6D-856B9C95C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995" y="1793468"/>
            <a:ext cx="10566009" cy="4012467"/>
          </a:xfrm>
        </p:spPr>
        <p:txBody>
          <a:bodyPr>
            <a:noAutofit/>
          </a:bodyPr>
          <a:lstStyle/>
          <a:p>
            <a:pPr marL="457200" lvl="1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</a:rPr>
              <a:t>	</a:t>
            </a: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Pertumbuhan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</a:rPr>
              <a:t> pasar </a:t>
            </a: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telah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memaksa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perusahaan-perusahaan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untuk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menerapkan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</a:rPr>
              <a:t> strategi </a:t>
            </a: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pemasaran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</a:rPr>
              <a:t> agar </a:t>
            </a: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tetap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kompetitif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</a:rPr>
              <a:t> di pasar </a:t>
            </a: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karena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persaingan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</a:rPr>
              <a:t> yang </a:t>
            </a: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semakin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sulit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</a:rPr>
              <a:t>. Oleh </a:t>
            </a: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karena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itu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diperlukan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segmentasi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pelanggan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</a:rPr>
              <a:t>, </a:t>
            </a: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segmentasi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pelanggan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sendiri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yaitu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</a:rPr>
              <a:t> proses </a:t>
            </a: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membagi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pelanggan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ke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dalam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kelompok-kelompok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berdasarkan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karakteristik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umum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mereka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untuk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menyasar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setiap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kelompok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secara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efisien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</a:rPr>
              <a:t> </a:t>
            </a:r>
          </a:p>
          <a:p>
            <a:pPr marL="457200" lvl="1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</a:rPr>
              <a:t>	</a:t>
            </a: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Dalam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konteks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segmentasi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pelanggan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</a:rPr>
              <a:t>, </a:t>
            </a: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algoritma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</a:rPr>
              <a:t> K-Means   Clustering </a:t>
            </a: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adalah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algoritma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</a:rPr>
              <a:t> yang paling </a:t>
            </a: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sederhana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</a:rPr>
              <a:t>, paling </a:t>
            </a: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banyak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digunakan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</a:rPr>
              <a:t>, dan </a:t>
            </a: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efisien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secara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komputasi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</a:rPr>
              <a:t> (</a:t>
            </a: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Xiaojuan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</a:rPr>
              <a:t> Ran &amp; </a:t>
            </a: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Xiaujan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</a:rPr>
              <a:t> Zhou, 2021</a:t>
            </a:r>
            <a:r>
              <a:rPr lang="en-ID" sz="1800" dirty="0">
                <a:latin typeface="Montserrat Medium" pitchFamily="2" charset="0"/>
                <a:ea typeface="Calibri" panose="020F0502020204030204" pitchFamily="34" charset="0"/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9E807A-81B8-1D11-D02C-C750122068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605" y="248084"/>
            <a:ext cx="1396695" cy="13966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990678-175B-312A-C80B-555A2FFEA00F}"/>
              </a:ext>
            </a:extLst>
          </p:cNvPr>
          <p:cNvSpPr txBox="1"/>
          <p:nvPr/>
        </p:nvSpPr>
        <p:spPr>
          <a:xfrm>
            <a:off x="2717952" y="603243"/>
            <a:ext cx="47466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Gilroy ExtraBold" panose="00000900000000000000" pitchFamily="50" charset="0"/>
                <a:cs typeface="Aharoni" panose="02010803020104030203" pitchFamily="2" charset="-79"/>
              </a:rPr>
              <a:t>LATAR BELAKANG</a:t>
            </a:r>
            <a:endParaRPr lang="id-ID" sz="2800" dirty="0">
              <a:latin typeface="Gilroy ExtraBold" panose="00000900000000000000" pitchFamily="50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814092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B192B20-6911-84EF-C4A1-B58277218419}"/>
              </a:ext>
            </a:extLst>
          </p:cNvPr>
          <p:cNvSpPr txBox="1"/>
          <p:nvPr/>
        </p:nvSpPr>
        <p:spPr>
          <a:xfrm>
            <a:off x="1701800" y="1952347"/>
            <a:ext cx="8788400" cy="5909310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1400" dirty="0">
                <a:latin typeface="Montserrat Medium" pitchFamily="2" charset="0"/>
              </a:rPr>
              <a:t>K=2</a:t>
            </a:r>
          </a:p>
          <a:p>
            <a:r>
              <a:rPr lang="id-ID" sz="1400" dirty="0">
                <a:latin typeface="Montserrat Medium" pitchFamily="2" charset="0"/>
              </a:rPr>
              <a:t>Jarak Data Point 1 ke C1 </a:t>
            </a:r>
            <a:r>
              <a:rPr lang="en-US" sz="1400" dirty="0">
                <a:latin typeface="Montserrat Medium" pitchFamily="2" charset="0"/>
              </a:rPr>
              <a:t>	</a:t>
            </a:r>
            <a:r>
              <a:rPr lang="id-ID" sz="1400" dirty="0">
                <a:latin typeface="Montserrat Medium" pitchFamily="2" charset="0"/>
              </a:rPr>
              <a:t>= (1,4281)2</a:t>
            </a:r>
          </a:p>
          <a:p>
            <a:r>
              <a:rPr lang="id-ID" sz="1400" dirty="0">
                <a:latin typeface="Montserrat Medium" pitchFamily="2" charset="0"/>
              </a:rPr>
              <a:t>	</a:t>
            </a:r>
            <a:r>
              <a:rPr lang="en-US" sz="1400" dirty="0">
                <a:latin typeface="Montserrat Medium" pitchFamily="2" charset="0"/>
              </a:rPr>
              <a:t>		</a:t>
            </a:r>
            <a:r>
              <a:rPr lang="id-ID" sz="1400" dirty="0">
                <a:latin typeface="Montserrat Medium" pitchFamily="2" charset="0"/>
              </a:rPr>
              <a:t>= 2,0394</a:t>
            </a:r>
          </a:p>
          <a:p>
            <a:r>
              <a:rPr lang="id-ID" sz="1400" dirty="0">
                <a:latin typeface="Montserrat Medium" pitchFamily="2" charset="0"/>
              </a:rPr>
              <a:t>Jarak Data Point 1 ke C2 </a:t>
            </a:r>
            <a:r>
              <a:rPr lang="en-US" sz="1400" dirty="0">
                <a:latin typeface="Montserrat Medium" pitchFamily="2" charset="0"/>
              </a:rPr>
              <a:t>	</a:t>
            </a:r>
            <a:r>
              <a:rPr lang="id-ID" sz="1400" dirty="0">
                <a:latin typeface="Montserrat Medium" pitchFamily="2" charset="0"/>
              </a:rPr>
              <a:t>= (0,4738)2</a:t>
            </a:r>
          </a:p>
          <a:p>
            <a:r>
              <a:rPr lang="id-ID" sz="1400" dirty="0">
                <a:latin typeface="Montserrat Medium" pitchFamily="2" charset="0"/>
              </a:rPr>
              <a:t>			= 0,2245</a:t>
            </a:r>
          </a:p>
          <a:p>
            <a:r>
              <a:rPr lang="id-ID" sz="1400" dirty="0">
                <a:latin typeface="Montserrat Medium" pitchFamily="2" charset="0"/>
              </a:rPr>
              <a:t>Jarak Data Point 2 ke C1 </a:t>
            </a:r>
            <a:r>
              <a:rPr lang="en-US" sz="1400" dirty="0">
                <a:latin typeface="Montserrat Medium" pitchFamily="2" charset="0"/>
              </a:rPr>
              <a:t>	</a:t>
            </a:r>
            <a:r>
              <a:rPr lang="id-ID" sz="1400" dirty="0">
                <a:latin typeface="Montserrat Medium" pitchFamily="2" charset="0"/>
              </a:rPr>
              <a:t>= (1,5305)2</a:t>
            </a:r>
          </a:p>
          <a:p>
            <a:r>
              <a:rPr lang="id-ID" sz="1400" dirty="0">
                <a:latin typeface="Montserrat Medium" pitchFamily="2" charset="0"/>
              </a:rPr>
              <a:t>		</a:t>
            </a:r>
            <a:r>
              <a:rPr lang="en-US" sz="1400" dirty="0">
                <a:latin typeface="Montserrat Medium" pitchFamily="2" charset="0"/>
              </a:rPr>
              <a:t>	</a:t>
            </a:r>
            <a:r>
              <a:rPr lang="id-ID" sz="1400" dirty="0">
                <a:latin typeface="Montserrat Medium" pitchFamily="2" charset="0"/>
              </a:rPr>
              <a:t>= 2,3424</a:t>
            </a:r>
          </a:p>
          <a:p>
            <a:r>
              <a:rPr lang="id-ID" sz="1400" dirty="0">
                <a:latin typeface="Montserrat Medium" pitchFamily="2" charset="0"/>
              </a:rPr>
              <a:t>Jarak Data Point 2 ke C2 </a:t>
            </a:r>
            <a:r>
              <a:rPr lang="en-US" sz="1400" dirty="0">
                <a:latin typeface="Montserrat Medium" pitchFamily="2" charset="0"/>
              </a:rPr>
              <a:t>	</a:t>
            </a:r>
            <a:r>
              <a:rPr lang="id-ID" sz="1400" dirty="0">
                <a:latin typeface="Montserrat Medium" pitchFamily="2" charset="0"/>
              </a:rPr>
              <a:t>= (0,4756)2</a:t>
            </a:r>
          </a:p>
          <a:p>
            <a:r>
              <a:rPr lang="id-ID" sz="1400" dirty="0">
                <a:latin typeface="Montserrat Medium" pitchFamily="2" charset="0"/>
              </a:rPr>
              <a:t>			= 0,2262</a:t>
            </a:r>
          </a:p>
          <a:p>
            <a:r>
              <a:rPr lang="id-ID" sz="1400" dirty="0">
                <a:latin typeface="Montserrat Medium" pitchFamily="2" charset="0"/>
              </a:rPr>
              <a:t>Jarak Data Point 3 ke C1 </a:t>
            </a:r>
            <a:r>
              <a:rPr lang="en-US" sz="1400" dirty="0">
                <a:latin typeface="Montserrat Medium" pitchFamily="2" charset="0"/>
              </a:rPr>
              <a:t>	</a:t>
            </a:r>
            <a:r>
              <a:rPr lang="id-ID" sz="1400" dirty="0">
                <a:latin typeface="Montserrat Medium" pitchFamily="2" charset="0"/>
              </a:rPr>
              <a:t>= (0,56)2</a:t>
            </a:r>
          </a:p>
          <a:p>
            <a:r>
              <a:rPr lang="id-ID" sz="1400" dirty="0">
                <a:latin typeface="Montserrat Medium" pitchFamily="2" charset="0"/>
              </a:rPr>
              <a:t>			= 0,3136</a:t>
            </a:r>
          </a:p>
          <a:p>
            <a:r>
              <a:rPr lang="id-ID" sz="1400" dirty="0">
                <a:latin typeface="Montserrat Medium" pitchFamily="2" charset="0"/>
              </a:rPr>
              <a:t>Jarak Data Point 3 ke C2 </a:t>
            </a:r>
            <a:r>
              <a:rPr lang="en-US" sz="1400" dirty="0">
                <a:latin typeface="Montserrat Medium" pitchFamily="2" charset="0"/>
              </a:rPr>
              <a:t>	</a:t>
            </a:r>
            <a:r>
              <a:rPr lang="id-ID" sz="1400" dirty="0">
                <a:latin typeface="Montserrat Medium" pitchFamily="2" charset="0"/>
              </a:rPr>
              <a:t>= (1,6179)2</a:t>
            </a:r>
          </a:p>
          <a:p>
            <a:r>
              <a:rPr lang="id-ID" sz="1400" dirty="0">
                <a:latin typeface="Montserrat Medium" pitchFamily="2" charset="0"/>
              </a:rPr>
              <a:t>			= 2,6177</a:t>
            </a:r>
            <a:endParaRPr lang="en-US" sz="1400" dirty="0">
              <a:latin typeface="Montserrat Medium" pitchFamily="2" charset="0"/>
            </a:endParaRPr>
          </a:p>
          <a:p>
            <a:endParaRPr lang="en-US" sz="1400" dirty="0">
              <a:latin typeface="Montserrat Medium" pitchFamily="2" charset="0"/>
            </a:endParaRPr>
          </a:p>
          <a:p>
            <a:endParaRPr lang="en-US" sz="1400" dirty="0">
              <a:latin typeface="Montserrat Medium" pitchFamily="2" charset="0"/>
            </a:endParaRPr>
          </a:p>
          <a:p>
            <a:endParaRPr lang="en-US" sz="1400" dirty="0">
              <a:latin typeface="Montserrat Medium" pitchFamily="2" charset="0"/>
            </a:endParaRPr>
          </a:p>
          <a:p>
            <a:endParaRPr lang="en-US" sz="1400" dirty="0">
              <a:latin typeface="Montserrat Medium" pitchFamily="2" charset="0"/>
            </a:endParaRPr>
          </a:p>
          <a:p>
            <a:endParaRPr lang="en-US" sz="1400" dirty="0">
              <a:latin typeface="Montserrat Medium" pitchFamily="2" charset="0"/>
            </a:endParaRPr>
          </a:p>
          <a:p>
            <a:endParaRPr lang="en-US" sz="1400" dirty="0">
              <a:latin typeface="Montserrat Medium" pitchFamily="2" charset="0"/>
            </a:endParaRPr>
          </a:p>
          <a:p>
            <a:endParaRPr lang="en-US" sz="1400" dirty="0">
              <a:latin typeface="Montserrat Medium" pitchFamily="2" charset="0"/>
            </a:endParaRPr>
          </a:p>
          <a:p>
            <a:endParaRPr lang="en-US" sz="1400" dirty="0">
              <a:latin typeface="Montserrat Medium" pitchFamily="2" charset="0"/>
            </a:endParaRPr>
          </a:p>
          <a:p>
            <a:endParaRPr lang="en-US" sz="1400" dirty="0">
              <a:latin typeface="Montserrat Medium" pitchFamily="2" charset="0"/>
            </a:endParaRPr>
          </a:p>
          <a:p>
            <a:endParaRPr lang="en-US" sz="1400" dirty="0">
              <a:latin typeface="Montserrat Medium" pitchFamily="2" charset="0"/>
            </a:endParaRPr>
          </a:p>
          <a:p>
            <a:endParaRPr lang="en-US" sz="1400" dirty="0">
              <a:latin typeface="Montserrat Medium" pitchFamily="2" charset="0"/>
            </a:endParaRPr>
          </a:p>
          <a:p>
            <a:endParaRPr lang="en-US" sz="1400" dirty="0">
              <a:latin typeface="Montserrat Medium" pitchFamily="2" charset="0"/>
            </a:endParaRPr>
          </a:p>
          <a:p>
            <a:endParaRPr lang="en-US" sz="1400" dirty="0">
              <a:latin typeface="Montserrat Medium" pitchFamily="2" charset="0"/>
            </a:endParaRPr>
          </a:p>
          <a:p>
            <a:endParaRPr lang="en-US" sz="1400" dirty="0">
              <a:latin typeface="Montserrat Medium" pitchFamily="2" charset="0"/>
            </a:endParaRPr>
          </a:p>
          <a:p>
            <a:endParaRPr lang="id-ID" sz="1400" dirty="0">
              <a:latin typeface="Montserrat Medium" pitchFamily="2" charset="0"/>
            </a:endParaRPr>
          </a:p>
          <a:p>
            <a:r>
              <a:rPr lang="id-ID" sz="1400" dirty="0">
                <a:latin typeface="Montserrat Medium" pitchFamily="2" charset="0"/>
              </a:rPr>
              <a:t>Jarak Data Point 4 ke C1 </a:t>
            </a:r>
            <a:r>
              <a:rPr lang="en-US" sz="1400" dirty="0">
                <a:latin typeface="Montserrat Medium" pitchFamily="2" charset="0"/>
              </a:rPr>
              <a:t>	</a:t>
            </a:r>
            <a:r>
              <a:rPr lang="id-ID" sz="1400" dirty="0">
                <a:latin typeface="Montserrat Medium" pitchFamily="2" charset="0"/>
              </a:rPr>
              <a:t>= (0,56)2</a:t>
            </a:r>
          </a:p>
          <a:p>
            <a:r>
              <a:rPr lang="id-ID" sz="1400" dirty="0">
                <a:latin typeface="Montserrat Medium" pitchFamily="2" charset="0"/>
              </a:rPr>
              <a:t>			= 0,3136</a:t>
            </a:r>
          </a:p>
          <a:p>
            <a:r>
              <a:rPr lang="id-ID" sz="1400" dirty="0">
                <a:latin typeface="Montserrat Medium" pitchFamily="2" charset="0"/>
              </a:rPr>
              <a:t>Jarak Data Point 4 ke C2 </a:t>
            </a:r>
            <a:r>
              <a:rPr lang="en-US" sz="1400" dirty="0">
                <a:latin typeface="Montserrat Medium" pitchFamily="2" charset="0"/>
              </a:rPr>
              <a:t>	</a:t>
            </a:r>
            <a:r>
              <a:rPr lang="id-ID" sz="1400" dirty="0">
                <a:latin typeface="Montserrat Medium" pitchFamily="2" charset="0"/>
              </a:rPr>
              <a:t>= (1,3703)2</a:t>
            </a:r>
          </a:p>
          <a:p>
            <a:r>
              <a:rPr lang="id-ID" sz="1400" dirty="0">
                <a:latin typeface="Montserrat Medium" pitchFamily="2" charset="0"/>
              </a:rPr>
              <a:t>			= 1,8776</a:t>
            </a:r>
          </a:p>
          <a:p>
            <a:r>
              <a:rPr lang="id-ID" sz="1400" dirty="0">
                <a:latin typeface="Montserrat Medium" pitchFamily="2" charset="0"/>
              </a:rPr>
              <a:t>Jarak Data Point 5 ke C1 </a:t>
            </a:r>
            <a:r>
              <a:rPr lang="en-US" sz="1400" dirty="0">
                <a:latin typeface="Montserrat Medium" pitchFamily="2" charset="0"/>
              </a:rPr>
              <a:t>	</a:t>
            </a:r>
            <a:r>
              <a:rPr lang="id-ID" sz="1400" dirty="0">
                <a:latin typeface="Montserrat Medium" pitchFamily="2" charset="0"/>
              </a:rPr>
              <a:t>= (1,3869)2</a:t>
            </a:r>
          </a:p>
          <a:p>
            <a:r>
              <a:rPr lang="id-ID" sz="1400" dirty="0">
                <a:latin typeface="Montserrat Medium" pitchFamily="2" charset="0"/>
              </a:rPr>
              <a:t>			= 1,9234</a:t>
            </a:r>
          </a:p>
          <a:p>
            <a:r>
              <a:rPr lang="id-ID" sz="1400" dirty="0">
                <a:latin typeface="Montserrat Medium" pitchFamily="2" charset="0"/>
              </a:rPr>
              <a:t>Jarak Data Point 5 ke C2 </a:t>
            </a:r>
            <a:r>
              <a:rPr lang="en-US" sz="1400" dirty="0">
                <a:latin typeface="Montserrat Medium" pitchFamily="2" charset="0"/>
              </a:rPr>
              <a:t>	</a:t>
            </a:r>
            <a:r>
              <a:rPr lang="id-ID" sz="1400" dirty="0">
                <a:latin typeface="Montserrat Medium" pitchFamily="2" charset="0"/>
              </a:rPr>
              <a:t>= (1,4815)2</a:t>
            </a:r>
          </a:p>
          <a:p>
            <a:r>
              <a:rPr lang="id-ID" sz="1400" dirty="0">
                <a:latin typeface="Montserrat Medium" pitchFamily="2" charset="0"/>
              </a:rPr>
              <a:t>			= 2,1948</a:t>
            </a:r>
            <a:endParaRPr lang="en-US" sz="1400" dirty="0">
              <a:latin typeface="Montserrat Medium" pitchFamily="2" charset="0"/>
            </a:endParaRPr>
          </a:p>
          <a:p>
            <a:endParaRPr lang="id-ID" sz="1400" dirty="0">
              <a:latin typeface="Montserrat Medium" pitchFamily="2" charset="0"/>
            </a:endParaRPr>
          </a:p>
          <a:p>
            <a:r>
              <a:rPr lang="id-ID" sz="1400" dirty="0">
                <a:latin typeface="Montserrat Medium" pitchFamily="2" charset="0"/>
              </a:rPr>
              <a:t>Dicari jarak terdekat dari masing-masing data point ke cluster terdekat.</a:t>
            </a:r>
            <a:endParaRPr lang="en-US" sz="1400" dirty="0">
              <a:latin typeface="Montserrat Medium" pitchFamily="2" charset="0"/>
            </a:endParaRPr>
          </a:p>
          <a:p>
            <a:endParaRPr lang="id-ID" sz="1400" dirty="0">
              <a:latin typeface="Montserrat Medium" pitchFamily="2" charset="0"/>
            </a:endParaRPr>
          </a:p>
          <a:p>
            <a:r>
              <a:rPr lang="id-ID" sz="1400" b="1" dirty="0">
                <a:latin typeface="Montserrat Medium" pitchFamily="2" charset="0"/>
              </a:rPr>
              <a:t>WCSS = 0,2245+ 0,2262+ 0,3136+ 0,3136 +1,9234</a:t>
            </a:r>
          </a:p>
          <a:p>
            <a:r>
              <a:rPr lang="id-ID" sz="1400" b="1" dirty="0">
                <a:latin typeface="Montserrat Medium" pitchFamily="2" charset="0"/>
              </a:rPr>
              <a:t>            = 3,0013</a:t>
            </a:r>
          </a:p>
        </p:txBody>
      </p:sp>
    </p:spTree>
    <p:extLst>
      <p:ext uri="{BB962C8B-B14F-4D97-AF65-F5344CB8AC3E}">
        <p14:creationId xmlns:p14="http://schemas.microsoft.com/office/powerpoint/2010/main" val="18637660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C4C0C8-6BB5-EC54-2D63-1BF0DA24CD8C}"/>
                  </a:ext>
                </a:extLst>
              </p:cNvPr>
              <p:cNvSpPr txBox="1"/>
              <p:nvPr/>
            </p:nvSpPr>
            <p:spPr>
              <a:xfrm>
                <a:off x="901700" y="866329"/>
                <a:ext cx="10642600" cy="8746369"/>
              </a:xfrm>
              <a:prstGeom prst="rect">
                <a:avLst/>
              </a:prstGeom>
              <a:noFill/>
            </p:spPr>
            <p:txBody>
              <a:bodyPr wrap="square" numCol="2">
                <a:spAutoFit/>
              </a:bodyPr>
              <a:lstStyle/>
              <a:p>
                <a:pPr marL="342900" lvl="0" indent="-342900" algn="just">
                  <a:lnSpc>
                    <a:spcPct val="115000"/>
                  </a:lnSpc>
                  <a:buFont typeface="Symbol" panose="05050102010706020507" pitchFamily="18" charset="2"/>
                  <a:buChar char=""/>
                </a:pP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 = 3</a:t>
                </a:r>
                <a:endParaRPr lang="id-ID" sz="14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Jarak Data Point 1 </a:t>
                </a:r>
                <a:r>
                  <a:rPr lang="en-ID" sz="1400" dirty="0" err="1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ke</a:t>
                </a: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C1 	= (1,4281)</a:t>
                </a:r>
                <a:r>
                  <a:rPr lang="en-ID" sz="1400" baseline="300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id-ID" sz="14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r>
                  <a:rPr lang="en-ID" sz="1400" baseline="30000" dirty="0"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ID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2,0394</m:t>
                    </m:r>
                  </m:oMath>
                </a14:m>
                <a:endParaRPr lang="id-ID" sz="14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Jarak Data Point 1 </a:t>
                </a:r>
                <a:r>
                  <a:rPr lang="en-ID" sz="1400" dirty="0" err="1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ke</a:t>
                </a: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C2 	= (0,4738)</a:t>
                </a:r>
                <a:r>
                  <a:rPr lang="en-ID" sz="1400" baseline="300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id-ID" sz="14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r>
                  <a:rPr lang="en-ID" sz="1400" baseline="300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ID" sz="1400" baseline="30000" dirty="0"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ID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0,2245</m:t>
                    </m:r>
                  </m:oMath>
                </a14:m>
                <a:endParaRPr lang="id-ID" sz="14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Jarak Data Point 1 </a:t>
                </a:r>
                <a:r>
                  <a:rPr lang="en-ID" sz="1400" dirty="0" err="1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ke</a:t>
                </a: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C3 	= (1,5416)</a:t>
                </a:r>
                <a:r>
                  <a:rPr lang="en-ID" sz="1400" baseline="300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id-ID" sz="14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r>
                  <a:rPr lang="en-ID" sz="1400" baseline="300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ID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2,3764</m:t>
                    </m:r>
                  </m:oMath>
                </a14:m>
                <a:endParaRPr lang="id-ID" sz="14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Jarak Data Point 2 </a:t>
                </a:r>
                <a:r>
                  <a:rPr lang="en-ID" sz="1400" dirty="0" err="1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ke</a:t>
                </a: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C1 	= (1,5305)</a:t>
                </a:r>
                <a:r>
                  <a:rPr lang="en-ID" sz="1400" baseline="300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id-ID" sz="14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r>
                  <a:rPr lang="en-ID" sz="1400" baseline="300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ID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2,3424</m:t>
                    </m:r>
                  </m:oMath>
                </a14:m>
                <a:endParaRPr lang="id-ID" sz="14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Jarak Data Point 2 </a:t>
                </a:r>
                <a:r>
                  <a:rPr lang="en-ID" sz="1400" dirty="0" err="1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ke</a:t>
                </a: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C2 	= (0,4756)</a:t>
                </a:r>
                <a:r>
                  <a:rPr lang="en-ID" sz="1400" baseline="300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id-ID" sz="14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r>
                  <a:rPr lang="en-ID" sz="1400" baseline="300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ID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0,2262</m:t>
                    </m:r>
                  </m:oMath>
                </a14:m>
                <a:endParaRPr lang="id-ID" sz="14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Jarak Data Point 2 </a:t>
                </a:r>
                <a:r>
                  <a:rPr lang="en-ID" sz="1400" dirty="0" err="1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ke</a:t>
                </a: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C3 	= (1,57)</a:t>
                </a:r>
                <a:r>
                  <a:rPr lang="en-ID" sz="1400" baseline="300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id-ID" sz="14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r>
                  <a:rPr lang="en-ID" sz="1400" baseline="300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ID" sz="1400" baseline="30000" dirty="0"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ID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2,4662</m:t>
                    </m:r>
                  </m:oMath>
                </a14:m>
                <a:endParaRPr lang="id-ID" sz="14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Jarak Data Point 3 </a:t>
                </a:r>
                <a:r>
                  <a:rPr lang="en-ID" sz="1400" dirty="0" err="1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ke</a:t>
                </a: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C1 	= (0,56)</a:t>
                </a:r>
                <a:r>
                  <a:rPr lang="en-ID" sz="1400" baseline="300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id-ID" sz="14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r>
                  <a:rPr lang="en-ID" sz="1400" baseline="300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ID" sz="1400" baseline="30000" dirty="0"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ID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0,3136</m:t>
                    </m:r>
                  </m:oMath>
                </a14:m>
                <a:endParaRPr lang="id-ID" sz="14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Jarak Data Point 3 </a:t>
                </a:r>
                <a:r>
                  <a:rPr lang="en-ID" sz="1400" dirty="0" err="1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ke</a:t>
                </a: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C2 	= (1,6179)</a:t>
                </a:r>
                <a:r>
                  <a:rPr lang="en-ID" sz="1400" baseline="300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id-ID" sz="14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r>
                  <a:rPr lang="en-ID" sz="1400" baseline="30000" dirty="0"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ID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2,6177</m:t>
                    </m:r>
                  </m:oMath>
                </a14:m>
                <a:endParaRPr lang="id-ID" sz="14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Jarak Data Point 3 </a:t>
                </a:r>
                <a:r>
                  <a:rPr lang="en-ID" sz="1400" dirty="0" err="1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ke</a:t>
                </a: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C3 	= (1,6168)</a:t>
                </a:r>
                <a:r>
                  <a:rPr lang="en-ID" sz="1400" baseline="300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id-ID" sz="14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r>
                  <a:rPr lang="en-ID" sz="1400" baseline="300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ID" sz="1400" baseline="30000" dirty="0"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ID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2,6141</m:t>
                    </m:r>
                  </m:oMath>
                </a14:m>
                <a:endParaRPr lang="id-ID" sz="14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endParaRPr lang="en-ID" sz="1400" dirty="0">
                  <a:effectLst/>
                  <a:latin typeface="Montserrat Medium" pitchFamily="2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endParaRPr lang="en-ID" sz="1400" dirty="0">
                  <a:latin typeface="Montserrat Medium" pitchFamily="2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endParaRPr lang="en-ID" sz="1400" dirty="0">
                  <a:effectLst/>
                  <a:latin typeface="Montserrat Medium" pitchFamily="2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endParaRPr lang="en-ID" sz="1400" dirty="0">
                  <a:latin typeface="Montserrat Medium" pitchFamily="2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endParaRPr lang="en-ID" sz="1400" dirty="0">
                  <a:latin typeface="Montserrat Medium" pitchFamily="2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endParaRPr lang="en-ID" sz="1400" dirty="0">
                  <a:latin typeface="Montserrat Medium" pitchFamily="2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endParaRPr lang="en-ID" sz="1400" dirty="0">
                  <a:latin typeface="Montserrat Medium" pitchFamily="2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endParaRPr lang="en-ID" sz="1400" dirty="0">
                  <a:latin typeface="Montserrat Medium" pitchFamily="2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endParaRPr lang="en-ID" sz="1400" dirty="0">
                  <a:effectLst/>
                  <a:latin typeface="Montserrat Medium" pitchFamily="2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endParaRPr lang="en-ID" sz="1400" dirty="0">
                  <a:latin typeface="Montserrat Medium" pitchFamily="2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endParaRPr lang="en-ID" sz="1400" dirty="0">
                  <a:effectLst/>
                  <a:latin typeface="Montserrat Medium" pitchFamily="2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endParaRPr lang="en-ID" sz="1400" dirty="0">
                  <a:latin typeface="Montserrat Medium" pitchFamily="2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endParaRPr lang="en-ID" sz="1400" dirty="0">
                  <a:effectLst/>
                  <a:latin typeface="Montserrat Medium" pitchFamily="2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endParaRPr lang="en-ID" sz="1400" dirty="0">
                  <a:latin typeface="Montserrat Medium" pitchFamily="2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endParaRPr lang="en-ID" sz="1400" dirty="0">
                  <a:effectLst/>
                  <a:latin typeface="Montserrat Medium" pitchFamily="2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endParaRPr lang="en-ID" sz="1400" dirty="0">
                  <a:latin typeface="Montserrat Medium" pitchFamily="2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endParaRPr lang="en-ID" sz="1400" dirty="0">
                  <a:effectLst/>
                  <a:latin typeface="Montserrat Medium" pitchFamily="2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Jarak Data Point 4 </a:t>
                </a:r>
                <a:r>
                  <a:rPr lang="en-ID" sz="1400" dirty="0" err="1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ke</a:t>
                </a: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C1 	= (0,56)</a:t>
                </a:r>
                <a:r>
                  <a:rPr lang="en-ID" sz="1400" baseline="300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id-ID" sz="14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r>
                  <a:rPr lang="en-ID" sz="1400" baseline="300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ID" sz="1400" baseline="30000" dirty="0"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ID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0,3136</m:t>
                    </m:r>
                  </m:oMath>
                </a14:m>
                <a:endParaRPr lang="id-ID" sz="14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Jarak Data Point 4 </a:t>
                </a:r>
                <a:r>
                  <a:rPr lang="en-ID" sz="1400" dirty="0" err="1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ke</a:t>
                </a: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C2 	= (1,3703)</a:t>
                </a:r>
                <a:r>
                  <a:rPr lang="en-ID" sz="1400" baseline="300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id-ID" sz="14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r>
                  <a:rPr lang="en-ID" sz="1400" baseline="300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ID" sz="1400" baseline="30000" dirty="0"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ID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1,8776</m:t>
                    </m:r>
                  </m:oMath>
                </a14:m>
                <a:endParaRPr lang="id-ID" sz="14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Jarak Data Point 4 </a:t>
                </a:r>
                <a:r>
                  <a:rPr lang="en-ID" sz="1400" dirty="0" err="1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ke</a:t>
                </a: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C3 	= (1,3638)</a:t>
                </a:r>
                <a:r>
                  <a:rPr lang="en-ID" sz="1400" baseline="300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id-ID" sz="14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r>
                  <a:rPr lang="en-ID" sz="1400" baseline="300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ID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1,8599</m:t>
                    </m:r>
                  </m:oMath>
                </a14:m>
                <a:endParaRPr lang="id-ID" sz="14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Jarak Data Point 5 </a:t>
                </a:r>
                <a:r>
                  <a:rPr lang="en-ID" sz="1400" dirty="0" err="1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ke</a:t>
                </a: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C1 	= (1,3869)</a:t>
                </a:r>
                <a:r>
                  <a:rPr lang="en-ID" sz="1400" baseline="300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id-ID" sz="14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r>
                  <a:rPr lang="en-ID" sz="1400" baseline="300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ID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1,9234</m:t>
                    </m:r>
                  </m:oMath>
                </a14:m>
                <a:endParaRPr lang="id-ID" sz="14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Jarak Data Point 5 </a:t>
                </a:r>
                <a:r>
                  <a:rPr lang="en-ID" sz="1400" dirty="0" err="1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ke</a:t>
                </a: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C2 	= (1,4815)</a:t>
                </a:r>
                <a:r>
                  <a:rPr lang="en-ID" sz="1400" baseline="300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id-ID" sz="14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r>
                  <a:rPr lang="en-ID" sz="1400" baseline="300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ID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2,1948</m:t>
                    </m:r>
                  </m:oMath>
                </a14:m>
                <a:endParaRPr lang="id-ID" sz="14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Jarak Data Point 5 </a:t>
                </a:r>
                <a:r>
                  <a:rPr lang="en-ID" sz="1400" dirty="0" err="1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ke</a:t>
                </a: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C3 	= (0)</a:t>
                </a:r>
                <a:r>
                  <a:rPr lang="en-ID" sz="1400" baseline="300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id-ID" sz="14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r>
                  <a:rPr lang="en-ID" sz="1400" baseline="300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ID" sz="1400" baseline="30000" dirty="0"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ID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id-ID" sz="14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r>
                  <a:rPr lang="en-ID" sz="1400" dirty="0" err="1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Dicari</a:t>
                </a: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400" dirty="0" err="1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jarak</a:t>
                </a: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400" dirty="0" err="1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terdekat</a:t>
                </a: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400" dirty="0" err="1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dari</a:t>
                </a: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masing-masing data point </a:t>
                </a:r>
                <a:r>
                  <a:rPr lang="en-ID" sz="1400" dirty="0" err="1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ke</a:t>
                </a: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400" i="1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cluster</a:t>
                </a: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400" dirty="0" err="1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terdekat</a:t>
                </a: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914400" algn="just">
                  <a:lnSpc>
                    <a:spcPct val="115000"/>
                  </a:lnSpc>
                </a:pPr>
                <a:endParaRPr lang="id-ID" sz="14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50645" indent="-436245" algn="just">
                  <a:lnSpc>
                    <a:spcPct val="115000"/>
                  </a:lnSpc>
                </a:pPr>
                <a:r>
                  <a:rPr lang="en-ID" sz="1400" b="1" i="1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WCSS</a:t>
                </a:r>
                <a:r>
                  <a:rPr lang="en-ID" sz="1400" b="1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ID" sz="14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ID" sz="1400" b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ID" sz="14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𝟐𝟐𝟒𝟓</m:t>
                    </m:r>
                    <m:r>
                      <a:rPr lang="en-ID" sz="1400" b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n-ID" sz="1400" b="1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D" sz="14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ID" sz="14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ID" sz="14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𝟐𝟐𝟔𝟐</m:t>
                    </m:r>
                    <m:r>
                      <a:rPr lang="en-ID" sz="14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n-ID" sz="1400" b="1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D" sz="14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ID" sz="1400" b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ID" sz="14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𝟑𝟏𝟑𝟔</m:t>
                    </m:r>
                    <m:r>
                      <a:rPr lang="en-ID" sz="1400" b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n-ID" sz="1400" b="1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D" sz="14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ID" sz="1400" b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ID" sz="14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𝟑𝟏𝟑𝟔</m:t>
                    </m:r>
                    <m:r>
                      <a:rPr lang="en-ID" sz="1400" b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D" sz="14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endParaRPr lang="id-ID" sz="1400" b="1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n-ID" sz="1400" b="1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= 1,3915</a:t>
                </a:r>
                <a:endParaRPr lang="id-ID" sz="1400" b="1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C4C0C8-6BB5-EC54-2D63-1BF0DA24C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00" y="866329"/>
                <a:ext cx="10642600" cy="8746369"/>
              </a:xfrm>
              <a:prstGeom prst="rect">
                <a:avLst/>
              </a:prstGeom>
              <a:blipFill>
                <a:blip r:embed="rId3"/>
                <a:stretch>
                  <a:fillRect l="-172" t="-70" r="-17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96164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C4C0C8-6BB5-EC54-2D63-1BF0DA24CD8C}"/>
                  </a:ext>
                </a:extLst>
              </p:cNvPr>
              <p:cNvSpPr txBox="1"/>
              <p:nvPr/>
            </p:nvSpPr>
            <p:spPr>
              <a:xfrm>
                <a:off x="850900" y="155129"/>
                <a:ext cx="10756900" cy="11344131"/>
              </a:xfrm>
              <a:prstGeom prst="rect">
                <a:avLst/>
              </a:prstGeom>
              <a:noFill/>
            </p:spPr>
            <p:txBody>
              <a:bodyPr wrap="square" numCol="2">
                <a:spAutoFit/>
              </a:bodyPr>
              <a:lstStyle/>
              <a:p>
                <a:pPr marL="342900" lvl="0" indent="-342900" algn="just">
                  <a:lnSpc>
                    <a:spcPct val="115000"/>
                  </a:lnSpc>
                  <a:buFont typeface="Symbol" panose="05050102010706020507" pitchFamily="18" charset="2"/>
                  <a:buChar char=""/>
                </a:pP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 = 4</a:t>
                </a:r>
                <a:endParaRPr lang="id-ID" sz="14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Jarak Data Point 1 </a:t>
                </a:r>
                <a:r>
                  <a:rPr lang="en-ID" sz="1400" dirty="0" err="1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ke</a:t>
                </a: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C1 	= (1,4281)</a:t>
                </a:r>
                <a:r>
                  <a:rPr lang="en-ID" sz="1400" baseline="300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id-ID" sz="14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r>
                  <a:rPr lang="en-ID" sz="1400" baseline="300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ID" sz="1400" baseline="30000" dirty="0"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ID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2,0394</m:t>
                    </m:r>
                  </m:oMath>
                </a14:m>
                <a:endParaRPr lang="id-ID" sz="14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Jarak Data Point 1 </a:t>
                </a:r>
                <a:r>
                  <a:rPr lang="en-ID" sz="1400" dirty="0" err="1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ke</a:t>
                </a: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C2 	= (0,4738)</a:t>
                </a:r>
                <a:r>
                  <a:rPr lang="en-ID" sz="1400" baseline="300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id-ID" sz="14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r>
                  <a:rPr lang="en-ID" sz="1400" baseline="300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ID" sz="1400" baseline="30000" dirty="0"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ID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0,2245</m:t>
                    </m:r>
                  </m:oMath>
                </a14:m>
                <a:endParaRPr lang="id-ID" sz="14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Jarak Data Point 1 </a:t>
                </a:r>
                <a:r>
                  <a:rPr lang="en-ID" sz="1400" dirty="0" err="1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ke</a:t>
                </a: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C3	= (1,5416)</a:t>
                </a:r>
                <a:r>
                  <a:rPr lang="en-ID" sz="1400" baseline="300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id-ID" sz="14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r>
                  <a:rPr lang="en-ID" sz="1400" baseline="300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ID" sz="1400" baseline="30000" dirty="0"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ID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2,3764</m:t>
                    </m:r>
                  </m:oMath>
                </a14:m>
                <a:endParaRPr lang="id-ID" sz="14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Jarak Data Point 1 </a:t>
                </a:r>
                <a:r>
                  <a:rPr lang="en-ID" sz="1400" dirty="0" err="1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ke</a:t>
                </a: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C4 	= (1,4208)</a:t>
                </a:r>
                <a:r>
                  <a:rPr lang="en-ID" sz="1400" baseline="300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id-ID" sz="14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r>
                  <a:rPr lang="en-ID" sz="1400" baseline="300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ID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2,0187</m:t>
                    </m:r>
                  </m:oMath>
                </a14:m>
                <a:endParaRPr lang="id-ID" sz="14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Jarak Data Point 2 </a:t>
                </a:r>
                <a:r>
                  <a:rPr lang="en-ID" sz="1400" dirty="0" err="1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ke</a:t>
                </a: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C1 	= (1,5305)</a:t>
                </a:r>
                <a:r>
                  <a:rPr lang="en-ID" sz="1400" baseline="300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id-ID" sz="14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r>
                  <a:rPr lang="en-ID" sz="1400" baseline="300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ID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2,3424</m:t>
                    </m:r>
                  </m:oMath>
                </a14:m>
                <a:endParaRPr lang="id-ID" sz="14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Jarak Data Point 2 </a:t>
                </a:r>
                <a:r>
                  <a:rPr lang="en-ID" sz="1400" dirty="0" err="1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ke</a:t>
                </a: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C2 	= (0,4756)</a:t>
                </a:r>
                <a:r>
                  <a:rPr lang="en-ID" sz="1400" baseline="300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id-ID" sz="14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r>
                  <a:rPr lang="en-ID" sz="1400" baseline="300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ID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0,2262</m:t>
                    </m:r>
                  </m:oMath>
                </a14:m>
                <a:endParaRPr lang="id-ID" sz="14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Jarak Data Point 2 </a:t>
                </a:r>
                <a:r>
                  <a:rPr lang="en-ID" sz="1400" dirty="0" err="1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ke</a:t>
                </a: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C3 	= (1,57)</a:t>
                </a:r>
                <a:r>
                  <a:rPr lang="en-ID" sz="1400" baseline="300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id-ID" sz="14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r>
                  <a:rPr lang="en-ID" sz="1400" baseline="300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ID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2,4662</m:t>
                    </m:r>
                  </m:oMath>
                </a14:m>
                <a:endParaRPr lang="id-ID" sz="14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Jarak Data Point 2 </a:t>
                </a:r>
                <a:r>
                  <a:rPr lang="en-ID" sz="1400" dirty="0" err="1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ke</a:t>
                </a: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C4 	= (1.4781)</a:t>
                </a:r>
                <a:r>
                  <a:rPr lang="en-ID" sz="1400" baseline="300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id-ID" sz="14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r>
                  <a:rPr lang="en-ID" sz="1400" baseline="300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ID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2,1848</m:t>
                    </m:r>
                  </m:oMath>
                </a14:m>
                <a:endParaRPr lang="id-ID" sz="14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Jarak Data Point 3 </a:t>
                </a:r>
                <a:r>
                  <a:rPr lang="en-ID" sz="1400" dirty="0" err="1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ke</a:t>
                </a: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C1 	= (0,56)</a:t>
                </a:r>
                <a:r>
                  <a:rPr lang="en-ID" sz="1400" baseline="300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id-ID" sz="14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r>
                  <a:rPr lang="en-ID" sz="1400" baseline="300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ID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0,3136</m:t>
                    </m:r>
                  </m:oMath>
                </a14:m>
                <a:endParaRPr lang="id-ID" sz="14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Jarak Data Point 3 </a:t>
                </a:r>
                <a:r>
                  <a:rPr lang="en-ID" sz="1400" dirty="0" err="1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ke</a:t>
                </a: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C2 	= (1,6179)</a:t>
                </a:r>
                <a:r>
                  <a:rPr lang="en-ID" sz="1400" baseline="300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id-ID" sz="14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r>
                  <a:rPr lang="en-ID" sz="1400" baseline="300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ID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2,6177</m:t>
                    </m:r>
                  </m:oMath>
                </a14:m>
                <a:endParaRPr lang="id-ID" sz="14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Jarak Data Point 3 </a:t>
                </a:r>
                <a:r>
                  <a:rPr lang="en-ID" sz="1400" dirty="0" err="1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ke</a:t>
                </a: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C3 	= (1,6168)</a:t>
                </a:r>
                <a:r>
                  <a:rPr lang="en-ID" sz="1400" baseline="300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id-ID" sz="14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r>
                  <a:rPr lang="en-ID" sz="1400" baseline="300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ID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2,6141</m:t>
                    </m:r>
                  </m:oMath>
                </a14:m>
                <a:endParaRPr lang="id-ID" sz="14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endParaRPr lang="en-ID" sz="1400" dirty="0">
                  <a:effectLst/>
                  <a:latin typeface="Montserrat Medium" pitchFamily="2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endParaRPr lang="en-ID" sz="1400" dirty="0">
                  <a:latin typeface="Montserrat Medium" pitchFamily="2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endParaRPr lang="en-ID" sz="1400" dirty="0">
                  <a:effectLst/>
                  <a:latin typeface="Montserrat Medium" pitchFamily="2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endParaRPr lang="en-ID" sz="1400" dirty="0">
                  <a:latin typeface="Montserrat Medium" pitchFamily="2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endParaRPr lang="en-ID" sz="1400" dirty="0">
                  <a:effectLst/>
                  <a:latin typeface="Montserrat Medium" pitchFamily="2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endParaRPr lang="en-ID" sz="1400" dirty="0">
                  <a:latin typeface="Montserrat Medium" pitchFamily="2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endParaRPr lang="en-ID" sz="1400" dirty="0">
                  <a:effectLst/>
                  <a:latin typeface="Montserrat Medium" pitchFamily="2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endParaRPr lang="en-ID" sz="1400" dirty="0">
                  <a:latin typeface="Montserrat Medium" pitchFamily="2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endParaRPr lang="en-ID" sz="1400" dirty="0">
                  <a:effectLst/>
                  <a:latin typeface="Montserrat Medium" pitchFamily="2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endParaRPr lang="en-ID" sz="1400" dirty="0">
                  <a:latin typeface="Montserrat Medium" pitchFamily="2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endParaRPr lang="en-ID" sz="1400" dirty="0">
                  <a:effectLst/>
                  <a:latin typeface="Montserrat Medium" pitchFamily="2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endParaRPr lang="en-ID" sz="1400" dirty="0">
                  <a:latin typeface="Montserrat Medium" pitchFamily="2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endParaRPr lang="en-ID" sz="1400" dirty="0">
                  <a:effectLst/>
                  <a:latin typeface="Montserrat Medium" pitchFamily="2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endParaRPr lang="en-ID" sz="1400" dirty="0">
                  <a:latin typeface="Montserrat Medium" pitchFamily="2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endParaRPr lang="en-ID" sz="1400" dirty="0">
                  <a:effectLst/>
                  <a:latin typeface="Montserrat Medium" pitchFamily="2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endParaRPr lang="en-ID" sz="1400" dirty="0">
                  <a:latin typeface="Montserrat Medium" pitchFamily="2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endParaRPr lang="en-ID" sz="1400" dirty="0">
                  <a:effectLst/>
                  <a:latin typeface="Montserrat Medium" pitchFamily="2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endParaRPr lang="en-ID" sz="1400" dirty="0">
                  <a:latin typeface="Montserrat Medium" pitchFamily="2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endParaRPr lang="en-ID" sz="1400" dirty="0">
                  <a:effectLst/>
                  <a:latin typeface="Montserrat Medium" pitchFamily="2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endParaRPr lang="en-ID" sz="1400" dirty="0">
                  <a:latin typeface="Montserrat Medium" pitchFamily="2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endParaRPr lang="en-ID" sz="1400" dirty="0">
                  <a:effectLst/>
                  <a:latin typeface="Montserrat Medium" pitchFamily="2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endParaRPr lang="en-ID" sz="1400" dirty="0">
                  <a:latin typeface="Montserrat Medium" pitchFamily="2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endParaRPr lang="en-ID" sz="1400" dirty="0">
                  <a:effectLst/>
                  <a:latin typeface="Montserrat Medium" pitchFamily="2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Jarak Data Point 3 </a:t>
                </a:r>
                <a:r>
                  <a:rPr lang="en-ID" sz="1400" dirty="0" err="1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ke</a:t>
                </a: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C4 	= (1,12)</a:t>
                </a:r>
                <a:r>
                  <a:rPr lang="en-ID" sz="1400" baseline="300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id-ID" sz="14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r>
                  <a:rPr lang="en-ID" sz="1400" baseline="300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ID" sz="1400" baseline="30000" dirty="0"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ID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1,2544</m:t>
                    </m:r>
                  </m:oMath>
                </a14:m>
                <a:endParaRPr lang="id-ID" sz="14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Jarak Data Point 4 </a:t>
                </a:r>
                <a:r>
                  <a:rPr lang="en-ID" sz="1400" dirty="0" err="1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ke</a:t>
                </a: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C1 	= (0,56)</a:t>
                </a:r>
                <a:r>
                  <a:rPr lang="en-ID" sz="1400" baseline="300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id-ID" sz="14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r>
                  <a:rPr lang="en-ID" sz="1400" baseline="300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ID" sz="1400" baseline="30000" dirty="0"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ID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0,3136</m:t>
                    </m:r>
                  </m:oMath>
                </a14:m>
                <a:endParaRPr lang="id-ID" sz="14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Jarak Data Point 4 </a:t>
                </a:r>
                <a:r>
                  <a:rPr lang="en-ID" sz="1400" dirty="0" err="1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ke</a:t>
                </a: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C2 	= (1,3703)</a:t>
                </a:r>
                <a:r>
                  <a:rPr lang="en-ID" sz="1400" baseline="300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id-ID" sz="14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r>
                  <a:rPr lang="en-ID" sz="1400" baseline="300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ID" sz="1400" baseline="30000" dirty="0"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ID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1,8776</m:t>
                    </m:r>
                  </m:oMath>
                </a14:m>
                <a:endParaRPr lang="id-ID" sz="14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Jarak Data Point 4 </a:t>
                </a:r>
                <a:r>
                  <a:rPr lang="en-ID" sz="1400" dirty="0" err="1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ke</a:t>
                </a: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C3 	= (1,3638)</a:t>
                </a:r>
                <a:r>
                  <a:rPr lang="en-ID" sz="1400" baseline="300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id-ID" sz="14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r>
                  <a:rPr lang="en-ID" sz="1400" baseline="300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ID" sz="1400" baseline="30000" dirty="0"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ID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1,8599</m:t>
                    </m:r>
                  </m:oMath>
                </a14:m>
                <a:endParaRPr lang="id-ID" sz="14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Jarak Data Point 4 </a:t>
                </a:r>
                <a:r>
                  <a:rPr lang="en-ID" sz="1400" dirty="0" err="1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ke</a:t>
                </a: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C3 	= (0)</a:t>
                </a:r>
                <a:r>
                  <a:rPr lang="en-ID" sz="1400" baseline="300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id-ID" sz="14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r>
                  <a:rPr lang="en-ID" sz="1400" baseline="300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ID" sz="1400" baseline="30000" dirty="0"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ID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id-ID" sz="14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Jarak Data Point 5 </a:t>
                </a:r>
                <a:r>
                  <a:rPr lang="en-ID" sz="1400" dirty="0" err="1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ke</a:t>
                </a: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C1 	= (1,3869)</a:t>
                </a:r>
                <a:r>
                  <a:rPr lang="en-ID" sz="1400" baseline="300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id-ID" sz="14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r>
                  <a:rPr lang="en-ID" sz="1400" baseline="30000" dirty="0"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ID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1,9234</m:t>
                    </m:r>
                  </m:oMath>
                </a14:m>
                <a:endParaRPr lang="id-ID" sz="14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Jarak Data Point 5 </a:t>
                </a:r>
                <a:r>
                  <a:rPr lang="en-ID" sz="1400" dirty="0" err="1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ke</a:t>
                </a: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C2 	= (1,4815)</a:t>
                </a:r>
                <a:r>
                  <a:rPr lang="en-ID" sz="1400" baseline="300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id-ID" sz="14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r>
                  <a:rPr lang="en-ID" sz="1400" baseline="300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ID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2,1948</m:t>
                    </m:r>
                  </m:oMath>
                </a14:m>
                <a:endParaRPr lang="id-ID" sz="14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Jarak Data Point 5 </a:t>
                </a:r>
                <a:r>
                  <a:rPr lang="en-ID" sz="1400" dirty="0" err="1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ke</a:t>
                </a: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C3 	= (0)</a:t>
                </a:r>
                <a:r>
                  <a:rPr lang="en-ID" sz="1400" baseline="300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id-ID" sz="14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r>
                  <a:rPr lang="en-ID" sz="1400" baseline="300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ID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id-ID" sz="14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Jarak Data Point 5 </a:t>
                </a:r>
                <a:r>
                  <a:rPr lang="en-ID" sz="1400" dirty="0" err="1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ke</a:t>
                </a: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C3 	= (1.3638)</a:t>
                </a:r>
                <a:r>
                  <a:rPr lang="en-ID" sz="1400" baseline="300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id-ID" sz="14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r>
                  <a:rPr lang="en-ID" sz="1400" baseline="300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ID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1,8599</m:t>
                    </m:r>
                  </m:oMath>
                </a14:m>
                <a:endParaRPr lang="id-ID" sz="14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</a:pPr>
                <a:r>
                  <a:rPr lang="en-ID" sz="1400" dirty="0" err="1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Dicari</a:t>
                </a: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400" dirty="0" err="1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jarak</a:t>
                </a: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400" dirty="0" err="1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terdekat</a:t>
                </a: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400" dirty="0" err="1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dari</a:t>
                </a: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masing-masing data point </a:t>
                </a:r>
                <a:r>
                  <a:rPr lang="en-ID" sz="1400" dirty="0" err="1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ke</a:t>
                </a: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cluster </a:t>
                </a:r>
                <a:r>
                  <a:rPr lang="en-ID" sz="1400" dirty="0" err="1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terdekat</a:t>
                </a:r>
                <a:r>
                  <a:rPr lang="en-ID" sz="1400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id-ID" sz="1400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50645" indent="-436245" algn="just">
                  <a:lnSpc>
                    <a:spcPct val="115000"/>
                  </a:lnSpc>
                </a:pPr>
                <a:r>
                  <a:rPr lang="en-ID" sz="1400" b="1" i="1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WCSS</a:t>
                </a:r>
                <a:r>
                  <a:rPr lang="en-ID" sz="1400" b="1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ID" sz="14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ID" sz="1400" b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ID" sz="14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𝟐𝟐𝟒𝟓</m:t>
                    </m:r>
                    <m:r>
                      <a:rPr lang="en-ID" sz="1400" b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n-ID" sz="1400" b="1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D" sz="14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ID" sz="14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ID" sz="14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𝟐𝟐𝟔𝟐</m:t>
                    </m:r>
                    <m:r>
                      <a:rPr lang="en-ID" sz="14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n-ID" sz="1400" b="1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D" sz="14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ID" sz="1400" b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ID" sz="14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𝟑𝟏𝟑𝟔</m:t>
                    </m:r>
                    <m:r>
                      <a:rPr lang="en-ID" sz="1400" b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n-ID" sz="1400" b="1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D" sz="14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ID" sz="1400" b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D" sz="14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endParaRPr lang="id-ID" sz="1400" b="1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algn="just"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n-ID" sz="1400" b="1" dirty="0">
                    <a:effectLst/>
                    <a:latin typeface="Montserrat Medium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= 0,7643</a:t>
                </a:r>
                <a:endParaRPr lang="id-ID" sz="1400" b="1" dirty="0">
                  <a:effectLst/>
                  <a:latin typeface="Montserrat Medium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C4C0C8-6BB5-EC54-2D63-1BF0DA24C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900" y="155129"/>
                <a:ext cx="10756900" cy="11344131"/>
              </a:xfrm>
              <a:prstGeom prst="rect">
                <a:avLst/>
              </a:prstGeom>
              <a:blipFill>
                <a:blip r:embed="rId3"/>
                <a:stretch>
                  <a:fillRect l="-170" r="-17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31537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A17135A-604B-CBA2-E6A7-68D109FDB5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2403"/>
          <a:stretch/>
        </p:blipFill>
        <p:spPr bwMode="auto">
          <a:xfrm>
            <a:off x="681231" y="1572055"/>
            <a:ext cx="4948506" cy="3541702"/>
          </a:xfrm>
          <a:prstGeom prst="rect">
            <a:avLst/>
          </a:prstGeom>
          <a:ln w="3175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25C9EDE-0273-CEC4-4A50-2F151E2DBB40}"/>
              </a:ext>
            </a:extLst>
          </p:cNvPr>
          <p:cNvSpPr txBox="1">
            <a:spLocks/>
          </p:cNvSpPr>
          <p:nvPr/>
        </p:nvSpPr>
        <p:spPr>
          <a:xfrm>
            <a:off x="5994400" y="3514820"/>
            <a:ext cx="4948506" cy="15775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340" indent="0" algn="just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ID" sz="16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Titik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</a:rPr>
              <a:t> </a:t>
            </a:r>
            <a:r>
              <a:rPr lang="en-ID" sz="1600" i="1" dirty="0">
                <a:effectLst/>
                <a:latin typeface="Montserrat Medium" pitchFamily="2" charset="0"/>
                <a:ea typeface="Calibri" panose="020F0502020204030204" pitchFamily="34" charset="0"/>
              </a:rPr>
              <a:t>Elbow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dapat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dilihat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dari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grafik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</a:rPr>
              <a:t> di mana </a:t>
            </a:r>
            <a:r>
              <a:rPr lang="en-ID" sz="16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penurunan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nilai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inersia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mulai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melambat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</a:rPr>
              <a:t>, </a:t>
            </a:r>
            <a:r>
              <a:rPr lang="en-ID" sz="16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titik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</a:rPr>
              <a:t> di mana </a:t>
            </a:r>
            <a:r>
              <a:rPr lang="en-ID" sz="16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penurunan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nilai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inersia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tidak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lagi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signifikan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</a:rPr>
              <a:t>. Pada </a:t>
            </a:r>
            <a:r>
              <a:rPr lang="en-ID" sz="16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grafik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</a:rPr>
              <a:t>, </a:t>
            </a:r>
            <a:r>
              <a:rPr lang="en-ID" sz="16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titik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ini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terlihat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seperti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</a:rPr>
              <a:t> siku dan </a:t>
            </a:r>
            <a:r>
              <a:rPr lang="en-ID" sz="16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disebut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</a:rPr>
              <a:t> “</a:t>
            </a:r>
            <a:r>
              <a:rPr lang="en-ID" sz="1600" i="1" dirty="0">
                <a:effectLst/>
                <a:latin typeface="Montserrat Medium" pitchFamily="2" charset="0"/>
                <a:ea typeface="Calibri" panose="020F0502020204030204" pitchFamily="34" charset="0"/>
              </a:rPr>
              <a:t>elbow point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</a:rPr>
              <a:t>”</a:t>
            </a:r>
            <a:endParaRPr lang="id-ID" sz="1100" dirty="0">
              <a:latin typeface="Montserrat Medium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ADB4C7-A657-CC87-3555-9093EFF8353B}"/>
              </a:ext>
            </a:extLst>
          </p:cNvPr>
          <p:cNvSpPr txBox="1"/>
          <p:nvPr/>
        </p:nvSpPr>
        <p:spPr>
          <a:xfrm>
            <a:off x="5420653" y="1572055"/>
            <a:ext cx="6096000" cy="177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0">
              <a:lnSpc>
                <a:spcPct val="115000"/>
              </a:lnSpc>
              <a:buNone/>
            </a:pPr>
            <a:r>
              <a:rPr lang="en-ID" sz="1600" dirty="0">
                <a:effectLst/>
                <a:latin typeface="Montserrat Medium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 </a:t>
            </a:r>
            <a:r>
              <a:rPr lang="en-ID" sz="1600" dirty="0" err="1">
                <a:effectLst/>
                <a:latin typeface="Montserrat Medium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perhitungan</a:t>
            </a:r>
            <a:r>
              <a:rPr lang="en-ID" sz="1600" dirty="0">
                <a:effectLst/>
                <a:latin typeface="Montserrat Medium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Montserrat Medium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diatas</a:t>
            </a:r>
            <a:r>
              <a:rPr lang="en-ID" sz="1600" dirty="0">
                <a:effectLst/>
                <a:latin typeface="Montserrat Medium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Montserrat Medium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diperoleh</a:t>
            </a:r>
            <a:r>
              <a:rPr lang="en-ID" sz="1600" dirty="0">
                <a:effectLst/>
                <a:latin typeface="Montserrat Medium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Montserrat Medium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ID" sz="1600" dirty="0">
                <a:effectLst/>
                <a:latin typeface="Montserrat Medium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Montserrat Medium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ID" sz="1600" dirty="0">
                <a:effectLst/>
                <a:latin typeface="Montserrat Medium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Montserrat Medium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ID" sz="1600" dirty="0">
                <a:effectLst/>
                <a:latin typeface="Montserrat Medium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id-ID" sz="1600" dirty="0">
              <a:effectLst/>
              <a:latin typeface="Montserrat Medium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>
              <a:lnSpc>
                <a:spcPct val="115000"/>
              </a:lnSpc>
            </a:pPr>
            <a:r>
              <a:rPr lang="en-ID" sz="1600" b="1" dirty="0">
                <a:effectLst/>
                <a:latin typeface="Montserrat Medium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= 1 , </a:t>
            </a:r>
            <a:r>
              <a:rPr lang="en-ID" sz="1600" b="1" dirty="0" err="1">
                <a:effectLst/>
                <a:latin typeface="Montserrat Medium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ID" sz="1600" b="1" dirty="0">
                <a:effectLst/>
                <a:latin typeface="Montserrat Medium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1" dirty="0" err="1">
                <a:effectLst/>
                <a:latin typeface="Montserrat Medium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ID" sz="1600" b="1" dirty="0">
                <a:effectLst/>
                <a:latin typeface="Montserrat Medium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inertia 6,9324</a:t>
            </a:r>
            <a:endParaRPr lang="id-ID" sz="1600" b="1" dirty="0">
              <a:effectLst/>
              <a:latin typeface="Montserrat Medium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>
              <a:lnSpc>
                <a:spcPct val="115000"/>
              </a:lnSpc>
            </a:pPr>
            <a:r>
              <a:rPr lang="en-ID" sz="1600" b="1" dirty="0">
                <a:effectLst/>
                <a:latin typeface="Montserrat Medium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= 2, </a:t>
            </a:r>
            <a:r>
              <a:rPr lang="en-ID" sz="1600" b="1" dirty="0" err="1">
                <a:effectLst/>
                <a:latin typeface="Montserrat Medium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ID" sz="1600" b="1" dirty="0">
                <a:effectLst/>
                <a:latin typeface="Montserrat Medium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1" dirty="0" err="1">
                <a:effectLst/>
                <a:latin typeface="Montserrat Medium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ID" sz="1600" b="1" dirty="0">
                <a:effectLst/>
                <a:latin typeface="Montserrat Medium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inertia 3,0013</a:t>
            </a:r>
            <a:endParaRPr lang="id-ID" sz="1600" b="1" dirty="0">
              <a:effectLst/>
              <a:latin typeface="Montserrat Medium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>
              <a:lnSpc>
                <a:spcPct val="115000"/>
              </a:lnSpc>
            </a:pPr>
            <a:r>
              <a:rPr lang="en-ID" sz="1600" b="1" dirty="0">
                <a:effectLst/>
                <a:latin typeface="Montserrat Medium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= 3, </a:t>
            </a:r>
            <a:r>
              <a:rPr lang="en-ID" sz="1600" b="1" dirty="0" err="1">
                <a:effectLst/>
                <a:latin typeface="Montserrat Medium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ID" sz="1600" b="1" dirty="0">
                <a:effectLst/>
                <a:latin typeface="Montserrat Medium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1" dirty="0" err="1">
                <a:effectLst/>
                <a:latin typeface="Montserrat Medium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ID" sz="1600" b="1" dirty="0">
                <a:effectLst/>
                <a:latin typeface="Montserrat Medium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inertia 1,3915</a:t>
            </a:r>
            <a:endParaRPr lang="id-ID" sz="1600" b="1" dirty="0">
              <a:effectLst/>
              <a:latin typeface="Montserrat Medium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>
              <a:lnSpc>
                <a:spcPct val="115000"/>
              </a:lnSpc>
              <a:spcAft>
                <a:spcPts val="800"/>
              </a:spcAft>
            </a:pPr>
            <a:r>
              <a:rPr lang="en-ID" sz="1600" b="1" dirty="0">
                <a:effectLst/>
                <a:latin typeface="Montserrat Medium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= 4, </a:t>
            </a:r>
            <a:r>
              <a:rPr lang="en-ID" sz="1600" b="1" dirty="0" err="1">
                <a:effectLst/>
                <a:latin typeface="Montserrat Medium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ID" sz="1600" b="1" dirty="0">
                <a:effectLst/>
                <a:latin typeface="Montserrat Medium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1" dirty="0" err="1">
                <a:effectLst/>
                <a:latin typeface="Montserrat Medium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ID" sz="1600" b="1" dirty="0">
                <a:effectLst/>
                <a:latin typeface="Montserrat Medium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inertia 0,7643</a:t>
            </a:r>
            <a:endParaRPr lang="en-ID" sz="1600" b="1" dirty="0">
              <a:effectLst/>
              <a:latin typeface="Montserrat Medium" pitchFamily="2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2802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1C064-BA45-4010-AC6D-856B9C95C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005" y="3820641"/>
            <a:ext cx="9537895" cy="1416908"/>
          </a:xfrm>
        </p:spPr>
        <p:txBody>
          <a:bodyPr>
            <a:noAutofit/>
          </a:bodyPr>
          <a:lstStyle/>
          <a:p>
            <a:pPr marL="144145" indent="0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n-ID" sz="1600" i="1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Silhouette score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berkisar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-1 </a:t>
            </a:r>
            <a:r>
              <a:rPr lang="en-ID" sz="16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hingga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1, di mana </a:t>
            </a:r>
            <a:r>
              <a:rPr lang="en-ID" sz="16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positif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menunjukkan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bahwa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titik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sz="16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cocok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i="1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cluster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6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ditugaskan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baik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daripada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i="1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cluster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lainnya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ID" sz="16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negatif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menunjukkan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sebaliknya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6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Semakin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tinggi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i="1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silhouette score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6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semakin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baik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kualitas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i="1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clustering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ID" sz="16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nya</a:t>
            </a:r>
            <a:r>
              <a:rPr lang="en-ID" sz="16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d-ID" sz="1600" dirty="0">
              <a:effectLst/>
              <a:latin typeface="Montserrat Medium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990678-175B-312A-C80B-555A2FFEA00F}"/>
              </a:ext>
            </a:extLst>
          </p:cNvPr>
          <p:cNvSpPr txBox="1"/>
          <p:nvPr/>
        </p:nvSpPr>
        <p:spPr>
          <a:xfrm>
            <a:off x="1049216" y="585075"/>
            <a:ext cx="93266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latin typeface="Gilroy ExtraBold" panose="00000900000000000000" pitchFamily="50" charset="0"/>
              </a:rPr>
              <a:t>Rencana</a:t>
            </a:r>
            <a:r>
              <a:rPr lang="en-US" sz="3200" dirty="0">
                <a:latin typeface="Gilroy ExtraBold" panose="00000900000000000000" pitchFamily="50" charset="0"/>
              </a:rPr>
              <a:t> </a:t>
            </a:r>
            <a:r>
              <a:rPr lang="en-US" sz="3200" dirty="0" err="1">
                <a:latin typeface="Gilroy ExtraBold" panose="00000900000000000000" pitchFamily="50" charset="0"/>
              </a:rPr>
              <a:t>Evaluasi</a:t>
            </a:r>
            <a:r>
              <a:rPr lang="en-US" sz="3200" dirty="0">
                <a:latin typeface="Gilroy ExtraBold" panose="00000900000000000000" pitchFamily="50" charset="0"/>
              </a:rPr>
              <a:t> </a:t>
            </a:r>
            <a:r>
              <a:rPr lang="en-US" sz="3200" dirty="0" err="1">
                <a:latin typeface="Gilroy ExtraBold" panose="00000900000000000000" pitchFamily="50" charset="0"/>
              </a:rPr>
              <a:t>dengan</a:t>
            </a:r>
            <a:r>
              <a:rPr lang="en-US" sz="3200" dirty="0">
                <a:latin typeface="Gilroy ExtraBold" panose="00000900000000000000" pitchFamily="50" charset="0"/>
              </a:rPr>
              <a:t> Silhouette Score</a:t>
            </a:r>
            <a:endParaRPr lang="id-ID" sz="28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BC48E1C-7057-F3EE-04B7-DFF2F7AB73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71317"/>
              </p:ext>
            </p:extLst>
          </p:nvPr>
        </p:nvGraphicFramePr>
        <p:xfrm>
          <a:off x="1181100" y="1994243"/>
          <a:ext cx="9448800" cy="141690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25830">
                  <a:extLst>
                    <a:ext uri="{9D8B030D-6E8A-4147-A177-3AD203B41FA5}">
                      <a16:colId xmlns:a16="http://schemas.microsoft.com/office/drawing/2014/main" val="2117958174"/>
                    </a:ext>
                  </a:extLst>
                </a:gridCol>
                <a:gridCol w="4829932">
                  <a:extLst>
                    <a:ext uri="{9D8B030D-6E8A-4147-A177-3AD203B41FA5}">
                      <a16:colId xmlns:a16="http://schemas.microsoft.com/office/drawing/2014/main" val="2360850545"/>
                    </a:ext>
                  </a:extLst>
                </a:gridCol>
                <a:gridCol w="3993038">
                  <a:extLst>
                    <a:ext uri="{9D8B030D-6E8A-4147-A177-3AD203B41FA5}">
                      <a16:colId xmlns:a16="http://schemas.microsoft.com/office/drawing/2014/main" val="733743171"/>
                    </a:ext>
                  </a:extLst>
                </a:gridCol>
              </a:tblGrid>
              <a:tr h="3542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No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Metode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Nilai Silhouette Score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1666412"/>
                  </a:ext>
                </a:extLst>
              </a:tr>
              <a:tr h="35422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1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K-Means Clustering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 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2298074"/>
                  </a:ext>
                </a:extLst>
              </a:tr>
              <a:tr h="35422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2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 dirty="0">
                          <a:effectLst/>
                          <a:latin typeface="Montserrat Medium" pitchFamily="2" charset="0"/>
                        </a:rPr>
                        <a:t>K-Means Clustering + Elbow Method</a:t>
                      </a:r>
                      <a:endParaRPr lang="id-ID" sz="1200" dirty="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  <a:latin typeface="Montserrat Medium" pitchFamily="2" charset="0"/>
                        </a:rPr>
                        <a:t> </a:t>
                      </a:r>
                      <a:endParaRPr lang="id-ID" sz="120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4994058"/>
                  </a:ext>
                </a:extLst>
              </a:tr>
              <a:tr h="354227"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 dirty="0">
                          <a:effectLst/>
                          <a:latin typeface="Montserrat Medium" pitchFamily="2" charset="0"/>
                        </a:rPr>
                        <a:t>Kesimpulan</a:t>
                      </a:r>
                      <a:endParaRPr lang="id-ID" sz="1200" dirty="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 dirty="0">
                          <a:effectLst/>
                          <a:latin typeface="Montserrat Medium" pitchFamily="2" charset="0"/>
                        </a:rPr>
                        <a:t> </a:t>
                      </a:r>
                      <a:endParaRPr lang="id-ID" sz="1200" dirty="0">
                        <a:effectLst/>
                        <a:latin typeface="Montserrat Medium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3073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9774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69E8BB-38F9-070B-7582-45F297B79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736" y="2370437"/>
            <a:ext cx="2545188" cy="254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8364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4E673E-9BD2-3591-810C-432F04DE2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4097D3-C8C9-06AE-7218-E661BA345814}"/>
              </a:ext>
            </a:extLst>
          </p:cNvPr>
          <p:cNvSpPr txBox="1"/>
          <p:nvPr/>
        </p:nvSpPr>
        <p:spPr>
          <a:xfrm>
            <a:off x="5579949" y="2792451"/>
            <a:ext cx="58211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 err="1">
                <a:latin typeface="Gilroy ExtraBold" panose="00000900000000000000" pitchFamily="50" charset="0"/>
              </a:rPr>
              <a:t>Sekian</a:t>
            </a:r>
            <a:r>
              <a:rPr lang="en-US" sz="4800" dirty="0">
                <a:latin typeface="Gilroy ExtraBold" panose="00000900000000000000" pitchFamily="50" charset="0"/>
              </a:rPr>
              <a:t>.</a:t>
            </a:r>
            <a:endParaRPr lang="id-ID" sz="44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D96ACA1-234E-A9D0-5984-F9AF025CA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7703" y="3429000"/>
            <a:ext cx="9537895" cy="368300"/>
          </a:xfrm>
        </p:spPr>
        <p:txBody>
          <a:bodyPr>
            <a:noAutofit/>
          </a:bodyPr>
          <a:lstStyle/>
          <a:p>
            <a:pPr marL="144145" indent="0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n-ID" sz="1600" i="1" dirty="0" err="1"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ID" sz="1600" i="1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erima</a:t>
            </a:r>
            <a:r>
              <a:rPr lang="en-ID" sz="1600" i="1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i="1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kasih</a:t>
            </a:r>
            <a:endParaRPr lang="id-ID" sz="1600" dirty="0">
              <a:effectLst/>
              <a:latin typeface="Montserrat Medium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49BAA8-18FE-0B93-E028-E027BB03B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039" y="2243137"/>
            <a:ext cx="237903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145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1C064-BA45-4010-AC6D-856B9C95C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547" y="1883037"/>
            <a:ext cx="10566009" cy="4012467"/>
          </a:xfrm>
        </p:spPr>
        <p:txBody>
          <a:bodyPr>
            <a:normAutofit/>
          </a:bodyPr>
          <a:lstStyle/>
          <a:p>
            <a:pPr marL="457200" lvl="1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2000" b="0" i="0" dirty="0">
                <a:effectLst/>
                <a:latin typeface="Gilroy Light" panose="00000400000000000000" pitchFamily="50" charset="0"/>
              </a:rPr>
              <a:t>	</a:t>
            </a:r>
            <a:r>
              <a:rPr lang="id-ID" sz="1800" b="0" i="0" dirty="0">
                <a:effectLst/>
                <a:latin typeface="Montserrat Medium" pitchFamily="2" charset="0"/>
              </a:rPr>
              <a:t>Menentukan jumlah cluster yang optimal merupakan salah satu tantangan utama clustering K-means. Beberapa metode telah diusulkan untuk mengatasi tantangan ini, termasuk </a:t>
            </a:r>
            <a:r>
              <a:rPr lang="en-US" sz="1800" b="0" i="0" dirty="0">
                <a:effectLst/>
                <a:latin typeface="Montserrat Medium" pitchFamily="2" charset="0"/>
              </a:rPr>
              <a:t>elbow method, gap statistics method, and silhouette score method (</a:t>
            </a:r>
            <a:r>
              <a:rPr lang="id-ID" sz="1800" b="0" i="0" dirty="0">
                <a:effectLst/>
                <a:latin typeface="Montserrat Medium" pitchFamily="2" charset="0"/>
              </a:rPr>
              <a:t>Patel</a:t>
            </a:r>
            <a:r>
              <a:rPr lang="en-US" sz="1800" b="0" i="0" dirty="0">
                <a:effectLst/>
                <a:latin typeface="Montserrat Medium" pitchFamily="2" charset="0"/>
              </a:rPr>
              <a:t> et all., 2022)</a:t>
            </a:r>
            <a:endParaRPr lang="en-ID" sz="1800" dirty="0">
              <a:effectLst/>
              <a:latin typeface="Montserrat Medium" pitchFamily="2" charset="0"/>
              <a:ea typeface="Calibri" panose="020F0502020204030204" pitchFamily="34" charset="0"/>
            </a:endParaRPr>
          </a:p>
          <a:p>
            <a:pPr marL="457200" lvl="1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</a:rPr>
              <a:t>	</a:t>
            </a: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Beberapa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penelitian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telah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mengusulkan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penggunaan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metode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</a:rPr>
              <a:t> Elbow </a:t>
            </a: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untuk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menentukan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jumlah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</a:rPr>
              <a:t> </a:t>
            </a:r>
            <a:r>
              <a:rPr lang="en-ID" sz="1800" i="1" dirty="0">
                <a:effectLst/>
                <a:latin typeface="Montserrat Medium" pitchFamily="2" charset="0"/>
                <a:ea typeface="Calibri" panose="020F0502020204030204" pitchFamily="34" charset="0"/>
              </a:rPr>
              <a:t>cluster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terbaik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</a:rPr>
              <a:t> dan </a:t>
            </a: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menyempurnakan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algoritma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</a:rPr>
              <a:t> </a:t>
            </a:r>
            <a:r>
              <a:rPr lang="en-ID" sz="1800" i="1" dirty="0">
                <a:effectLst/>
                <a:latin typeface="Montserrat Medium" pitchFamily="2" charset="0"/>
                <a:ea typeface="Calibri" panose="020F0502020204030204" pitchFamily="34" charset="0"/>
              </a:rPr>
              <a:t>K-Means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</a:rPr>
              <a:t> (Edy &amp; </a:t>
            </a: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Jadmiko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</a:rPr>
              <a:t>, 2019). </a:t>
            </a:r>
          </a:p>
          <a:p>
            <a:pPr marL="457200" lvl="1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ID" sz="2200" dirty="0">
                <a:latin typeface="Gilroy Light" panose="00000400000000000000" pitchFamily="50" charset="0"/>
                <a:ea typeface="Calibri" panose="020F0502020204030204" pitchFamily="34" charset="0"/>
              </a:rPr>
              <a:t>	</a:t>
            </a:r>
            <a:endParaRPr lang="id-ID" sz="2000" dirty="0">
              <a:latin typeface="Gilroy Light" panose="00000400000000000000" pitchFamily="50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7B138F-6086-FCBD-C9F1-693C7D8BFB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605" y="248084"/>
            <a:ext cx="1396695" cy="13966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3FAC26-D221-1881-B938-4E9BEFA13944}"/>
              </a:ext>
            </a:extLst>
          </p:cNvPr>
          <p:cNvSpPr txBox="1"/>
          <p:nvPr/>
        </p:nvSpPr>
        <p:spPr>
          <a:xfrm>
            <a:off x="2717952" y="603243"/>
            <a:ext cx="47466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Gilroy ExtraBold" panose="00000900000000000000" pitchFamily="50" charset="0"/>
                <a:cs typeface="Aharoni" panose="02010803020104030203" pitchFamily="2" charset="-79"/>
              </a:rPr>
              <a:t>LATAR BELAKANG</a:t>
            </a:r>
            <a:endParaRPr lang="id-ID" sz="2800" dirty="0">
              <a:latin typeface="Gilroy ExtraBold" panose="00000900000000000000" pitchFamily="50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74371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1C064-BA45-4010-AC6D-856B9C95C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050" y="1586475"/>
            <a:ext cx="10566009" cy="4012467"/>
          </a:xfrm>
        </p:spPr>
        <p:txBody>
          <a:bodyPr>
            <a:normAutofit/>
          </a:bodyPr>
          <a:lstStyle/>
          <a:p>
            <a:pPr marL="457200" lvl="1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ID" sz="2000" dirty="0">
                <a:latin typeface="Gilroy Light" panose="00000400000000000000" pitchFamily="50" charset="0"/>
                <a:ea typeface="Calibri" panose="020F0502020204030204" pitchFamily="34" charset="0"/>
              </a:rPr>
              <a:t>	</a:t>
            </a:r>
            <a:r>
              <a:rPr lang="en-ID" sz="1800" dirty="0" err="1">
                <a:latin typeface="Montserrat Medium" pitchFamily="2" charset="0"/>
                <a:ea typeface="Calibri" panose="020F0502020204030204" pitchFamily="34" charset="0"/>
              </a:rPr>
              <a:t>M</a:t>
            </a: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etode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</a:rPr>
              <a:t> </a:t>
            </a:r>
            <a:r>
              <a:rPr lang="en-ID" sz="1800" i="1" dirty="0">
                <a:effectLst/>
                <a:latin typeface="Montserrat Medium" pitchFamily="2" charset="0"/>
                <a:ea typeface="Calibri" panose="020F0502020204030204" pitchFamily="34" charset="0"/>
              </a:rPr>
              <a:t>Silhouette Score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</a:rPr>
              <a:t> juga </a:t>
            </a: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digunakan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sebagai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metode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evaluasi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</a:rPr>
              <a:t> yang </a:t>
            </a: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obyektif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dalam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menentukan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kualitas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sebuah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</a:rPr>
              <a:t> </a:t>
            </a:r>
            <a:r>
              <a:rPr lang="en-ID" sz="1800" i="1" dirty="0">
                <a:effectLst/>
                <a:latin typeface="Montserrat Medium" pitchFamily="2" charset="0"/>
                <a:ea typeface="Calibri" panose="020F0502020204030204" pitchFamily="34" charset="0"/>
              </a:rPr>
              <a:t>cluster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</a:rPr>
              <a:t> (K. </a:t>
            </a: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Rajshekhar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</a:rPr>
              <a:t>, 2020). </a:t>
            </a:r>
          </a:p>
          <a:p>
            <a:pPr marL="457200" lvl="1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1800" b="0" i="0" dirty="0">
                <a:effectLst/>
                <a:latin typeface="Montserrat Medium" pitchFamily="2" charset="0"/>
              </a:rPr>
              <a:t>	</a:t>
            </a:r>
            <a:r>
              <a:rPr lang="en-US" sz="1800" b="0" i="0" dirty="0" err="1">
                <a:effectLst/>
                <a:latin typeface="Montserrat Medium" pitchFamily="2" charset="0"/>
              </a:rPr>
              <a:t>Sehingga</a:t>
            </a:r>
            <a:r>
              <a:rPr lang="en-US" sz="1800" b="0" i="0" dirty="0">
                <a:effectLst/>
                <a:latin typeface="Montserrat Medium" pitchFamily="2" charset="0"/>
              </a:rPr>
              <a:t> pada </a:t>
            </a:r>
            <a:r>
              <a:rPr lang="en-US" sz="1800" b="0" i="0" dirty="0" err="1">
                <a:effectLst/>
                <a:latin typeface="Montserrat Medium" pitchFamily="2" charset="0"/>
              </a:rPr>
              <a:t>penelitian</a:t>
            </a:r>
            <a:r>
              <a:rPr lang="en-US" sz="1800" b="0" i="0" dirty="0">
                <a:effectLst/>
                <a:latin typeface="Montserrat Medium" pitchFamily="2" charset="0"/>
              </a:rPr>
              <a:t> ini </a:t>
            </a:r>
            <a:r>
              <a:rPr lang="en-US" sz="1800" b="0" i="0" dirty="0" err="1">
                <a:effectLst/>
                <a:latin typeface="Montserrat Medium" pitchFamily="2" charset="0"/>
              </a:rPr>
              <a:t>akan</a:t>
            </a:r>
            <a:r>
              <a:rPr lang="en-US" sz="1800" b="0" i="0" dirty="0">
                <a:effectLst/>
                <a:latin typeface="Montserrat Medium" pitchFamily="2" charset="0"/>
              </a:rPr>
              <a:t> </a:t>
            </a:r>
            <a:r>
              <a:rPr lang="en-US" sz="1800" b="0" i="0" dirty="0" err="1">
                <a:effectLst/>
                <a:latin typeface="Montserrat Medium" pitchFamily="2" charset="0"/>
              </a:rPr>
              <a:t>memanfaatkan</a:t>
            </a:r>
            <a:r>
              <a:rPr lang="en-US" sz="1800" b="0" i="0" dirty="0">
                <a:effectLst/>
                <a:latin typeface="Montserrat Medium" pitchFamily="2" charset="0"/>
              </a:rPr>
              <a:t> elbow method dan silhouette score </a:t>
            </a:r>
            <a:r>
              <a:rPr lang="en-US" sz="1800" b="0" i="0" dirty="0" err="1">
                <a:effectLst/>
                <a:latin typeface="Montserrat Medium" pitchFamily="2" charset="0"/>
              </a:rPr>
              <a:t>sebagai</a:t>
            </a:r>
            <a:r>
              <a:rPr lang="en-US" sz="1800" b="0" i="0" dirty="0">
                <a:effectLst/>
                <a:latin typeface="Montserrat Medium" pitchFamily="2" charset="0"/>
              </a:rPr>
              <a:t> </a:t>
            </a:r>
            <a:r>
              <a:rPr lang="en-US" sz="1800" b="0" i="0" dirty="0" err="1">
                <a:effectLst/>
                <a:latin typeface="Montserrat Medium" pitchFamily="2" charset="0"/>
              </a:rPr>
              <a:t>optimasi</a:t>
            </a:r>
            <a:r>
              <a:rPr lang="en-US" sz="1800" b="0" i="0" dirty="0">
                <a:effectLst/>
                <a:latin typeface="Montserrat Medium" pitchFamily="2" charset="0"/>
              </a:rPr>
              <a:t> </a:t>
            </a:r>
            <a:r>
              <a:rPr lang="en-US" sz="1800" b="0" i="0" dirty="0" err="1">
                <a:effectLst/>
                <a:latin typeface="Montserrat Medium" pitchFamily="2" charset="0"/>
              </a:rPr>
              <a:t>dari</a:t>
            </a:r>
            <a:r>
              <a:rPr lang="en-US" sz="1800" b="0" i="0" dirty="0">
                <a:effectLst/>
                <a:latin typeface="Montserrat Medium" pitchFamily="2" charset="0"/>
              </a:rPr>
              <a:t> </a:t>
            </a:r>
            <a:r>
              <a:rPr lang="en-US" sz="1800" b="0" i="0" dirty="0" err="1">
                <a:effectLst/>
                <a:latin typeface="Montserrat Medium" pitchFamily="2" charset="0"/>
              </a:rPr>
              <a:t>algoritma</a:t>
            </a:r>
            <a:r>
              <a:rPr lang="en-US" sz="1800" b="0" i="0" dirty="0">
                <a:effectLst/>
                <a:latin typeface="Montserrat Medium" pitchFamily="2" charset="0"/>
              </a:rPr>
              <a:t> K-Means Clustering</a:t>
            </a:r>
            <a:endParaRPr lang="en-ID" sz="1800" dirty="0">
              <a:effectLst/>
              <a:latin typeface="Montserrat Medium" pitchFamily="2" charset="0"/>
              <a:ea typeface="Calibri" panose="020F0502020204030204" pitchFamily="34" charset="0"/>
            </a:endParaRPr>
          </a:p>
          <a:p>
            <a:pPr marL="457200" lvl="1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ID" sz="2200" dirty="0">
                <a:effectLst/>
                <a:latin typeface="Gilroy Light" panose="00000400000000000000" pitchFamily="50" charset="0"/>
                <a:ea typeface="Calibri" panose="020F0502020204030204" pitchFamily="34" charset="0"/>
              </a:rPr>
              <a:t>	</a:t>
            </a:r>
            <a:endParaRPr lang="id-ID" sz="2000" dirty="0">
              <a:latin typeface="Gilroy Light" panose="00000400000000000000" pitchFamily="50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CF6E52-EA30-278A-F3B0-FF51A4A784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605" y="248084"/>
            <a:ext cx="1396695" cy="13966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51F489-195F-DFEA-8580-4B605851223F}"/>
              </a:ext>
            </a:extLst>
          </p:cNvPr>
          <p:cNvSpPr txBox="1"/>
          <p:nvPr/>
        </p:nvSpPr>
        <p:spPr>
          <a:xfrm>
            <a:off x="2717952" y="603243"/>
            <a:ext cx="47466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Gilroy ExtraBold" panose="00000900000000000000" pitchFamily="50" charset="0"/>
                <a:cs typeface="Aharoni" panose="02010803020104030203" pitchFamily="2" charset="-79"/>
              </a:rPr>
              <a:t>LATAR BELAKANG</a:t>
            </a:r>
            <a:endParaRPr lang="id-ID" sz="2800" dirty="0">
              <a:latin typeface="Gilroy ExtraBold" panose="00000900000000000000" pitchFamily="50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76828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1C064-BA45-4010-AC6D-856B9C95C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763" y="2896896"/>
            <a:ext cx="5383237" cy="2283407"/>
          </a:xfrm>
        </p:spPr>
        <p:txBody>
          <a:bodyPr>
            <a:normAutofit lnSpcReduction="10000"/>
          </a:bodyPr>
          <a:lstStyle/>
          <a:p>
            <a:pPr marL="457200" lvl="1" indent="0" algn="just">
              <a:lnSpc>
                <a:spcPct val="150000"/>
              </a:lnSpc>
              <a:spcBef>
                <a:spcPts val="3000"/>
              </a:spcBef>
              <a:buNone/>
            </a:pPr>
            <a:r>
              <a:rPr lang="en-ID" sz="2000" dirty="0" err="1"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ID" sz="20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agaimana</a:t>
            </a:r>
            <a:r>
              <a:rPr lang="en-ID" sz="20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peningkatan</a:t>
            </a:r>
            <a:r>
              <a:rPr lang="en-ID" sz="20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akurasi</a:t>
            </a:r>
            <a:r>
              <a:rPr lang="en-ID" sz="20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ketika</a:t>
            </a:r>
            <a:r>
              <a:rPr lang="en-ID" sz="20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i="1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K-Means Clustering </a:t>
            </a:r>
            <a:r>
              <a:rPr lang="en-ID" sz="20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dikombinasikan</a:t>
            </a:r>
            <a:r>
              <a:rPr lang="en-ID" sz="20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20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i="1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Elbow Method </a:t>
            </a:r>
            <a:r>
              <a:rPr lang="en-ID" sz="20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dan </a:t>
            </a:r>
            <a:r>
              <a:rPr lang="en-ID" sz="2000" i="1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Silhouette Score </a:t>
            </a:r>
            <a:r>
              <a:rPr lang="en-ID" sz="20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20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kasus</a:t>
            </a:r>
            <a:r>
              <a:rPr lang="en-ID" sz="20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segmentasi</a:t>
            </a:r>
            <a:r>
              <a:rPr lang="en-ID" sz="20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i="1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customer </a:t>
            </a:r>
            <a:r>
              <a:rPr lang="en-ID" sz="20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mall.</a:t>
            </a:r>
            <a:endParaRPr lang="id-ID" sz="2000" dirty="0">
              <a:effectLst/>
              <a:latin typeface="Montserrat Medium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spcBef>
                <a:spcPts val="3000"/>
              </a:spcBef>
              <a:buNone/>
            </a:pPr>
            <a:endParaRPr lang="id-ID" sz="2000" b="1" dirty="0">
              <a:latin typeface="Montserrat Medium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990678-175B-312A-C80B-555A2FFEA00F}"/>
              </a:ext>
            </a:extLst>
          </p:cNvPr>
          <p:cNvSpPr txBox="1"/>
          <p:nvPr/>
        </p:nvSpPr>
        <p:spPr>
          <a:xfrm>
            <a:off x="1176216" y="2020597"/>
            <a:ext cx="40995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Gilroy ExtraBold" panose="00000900000000000000" pitchFamily="50" charset="0"/>
              </a:rPr>
              <a:t>RUMUSAN MASALAH</a:t>
            </a:r>
            <a:endParaRPr lang="id-ID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163AA27-A6C7-95F3-22DD-C5041B6627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298" y="478666"/>
            <a:ext cx="5198786" cy="519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450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1C064-BA45-4010-AC6D-856B9C95C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216" y="1575582"/>
            <a:ext cx="10007990" cy="4178104"/>
          </a:xfrm>
        </p:spPr>
        <p:txBody>
          <a:bodyPr>
            <a:normAutofit fontScale="92500" lnSpcReduction="10000"/>
          </a:bodyPr>
          <a:lstStyle/>
          <a:p>
            <a:pPr marL="342900" lvl="0" indent="-342900" algn="just">
              <a:lnSpc>
                <a:spcPct val="115000"/>
              </a:lnSpc>
              <a:buFont typeface="+mj-lt"/>
              <a:buAutoNum type="arabicParenR"/>
            </a:pPr>
            <a:r>
              <a:rPr lang="en-ID" sz="2000" dirty="0" err="1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Sumber</a:t>
            </a:r>
            <a:r>
              <a:rPr lang="en-ID" sz="2000" dirty="0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data : Data yang </a:t>
            </a:r>
            <a:r>
              <a:rPr lang="en-ID" sz="2000" dirty="0" err="1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2000" dirty="0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2000" dirty="0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penelitian</a:t>
            </a:r>
            <a:r>
              <a:rPr lang="en-ID" sz="2000" dirty="0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2000" dirty="0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berasal</a:t>
            </a:r>
            <a:r>
              <a:rPr lang="en-ID" sz="2000" dirty="0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2000" dirty="0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Kaggle, yang </a:t>
            </a:r>
            <a:r>
              <a:rPr lang="en-ID" sz="2000" dirty="0" err="1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2000" dirty="0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mencakup</a:t>
            </a:r>
            <a:r>
              <a:rPr lang="en-ID" sz="2000" dirty="0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sz="2000" dirty="0" err="1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pelanggan</a:t>
            </a:r>
            <a:r>
              <a:rPr lang="en-ID" sz="2000" dirty="0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mall yang </a:t>
            </a:r>
            <a:r>
              <a:rPr lang="en-ID" sz="2000" dirty="0" err="1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ID" sz="2000" dirty="0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tersedia</a:t>
            </a:r>
            <a:r>
              <a:rPr lang="en-ID" sz="2000" dirty="0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di platform </a:t>
            </a:r>
            <a:r>
              <a:rPr lang="en-ID" sz="2000" dirty="0" err="1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ID" sz="2000" dirty="0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. Data </a:t>
            </a:r>
            <a:r>
              <a:rPr lang="en-ID" sz="2000" dirty="0" err="1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2000" dirty="0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2000" dirty="0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2000" dirty="0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ID" sz="2000" dirty="0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dasar</a:t>
            </a:r>
            <a:r>
              <a:rPr lang="en-ID" sz="2000" dirty="0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analisis</a:t>
            </a:r>
            <a:r>
              <a:rPr lang="en-ID" sz="2000" dirty="0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2000" dirty="0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penelitian</a:t>
            </a:r>
            <a:r>
              <a:rPr lang="en-ID" sz="2000" dirty="0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d-ID" sz="2000" dirty="0">
              <a:effectLst/>
              <a:latin typeface="Gilroy Light" panose="00000400000000000000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arenR"/>
            </a:pPr>
            <a:r>
              <a:rPr lang="en-ID" sz="2000" dirty="0" err="1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ID" sz="2000" dirty="0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Segmentasi</a:t>
            </a:r>
            <a:r>
              <a:rPr lang="en-ID" sz="2000" dirty="0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ID" sz="2000" dirty="0" err="1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Fokus</a:t>
            </a:r>
            <a:r>
              <a:rPr lang="en-ID" sz="2000" dirty="0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utama</a:t>
            </a:r>
            <a:r>
              <a:rPr lang="en-ID" sz="2000" dirty="0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penelitian</a:t>
            </a:r>
            <a:r>
              <a:rPr lang="en-ID" sz="2000" dirty="0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2000" dirty="0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2000" dirty="0" err="1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algoritma</a:t>
            </a:r>
            <a:r>
              <a:rPr lang="en-ID" sz="2000" dirty="0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K-Means </a:t>
            </a:r>
            <a:r>
              <a:rPr lang="en-ID" sz="2000" i="1" dirty="0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Clustering</a:t>
            </a:r>
            <a:r>
              <a:rPr lang="en-ID" sz="2000" dirty="0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ditingkatkan</a:t>
            </a:r>
            <a:r>
              <a:rPr lang="en-ID" sz="2000" dirty="0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2000" dirty="0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ID" sz="2000" i="1" dirty="0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Elbow</a:t>
            </a:r>
            <a:r>
              <a:rPr lang="en-ID" sz="2000" dirty="0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2000" i="1" dirty="0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Silhouette Score</a:t>
            </a:r>
            <a:r>
              <a:rPr lang="en-ID" sz="2000" dirty="0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2000" dirty="0" err="1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Penelitian</a:t>
            </a:r>
            <a:r>
              <a:rPr lang="en-ID" sz="2000" dirty="0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2000" dirty="0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ID" sz="2000" dirty="0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2000" dirty="0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mempertimbangkan</a:t>
            </a:r>
            <a:r>
              <a:rPr lang="en-ID" sz="2000" dirty="0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ID" sz="2000" dirty="0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segmentasi</a:t>
            </a:r>
            <a:r>
              <a:rPr lang="en-ID" sz="2000" dirty="0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lainnya</a:t>
            </a:r>
            <a:r>
              <a:rPr lang="en-ID" sz="2000" dirty="0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d-ID" sz="2000" dirty="0">
              <a:effectLst/>
              <a:latin typeface="Gilroy Light" panose="00000400000000000000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arenR"/>
            </a:pPr>
            <a:r>
              <a:rPr lang="en-ID" sz="2000" dirty="0" err="1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Variabel</a:t>
            </a:r>
            <a:r>
              <a:rPr lang="en-ID" sz="2000" dirty="0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2000" dirty="0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2000" dirty="0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i="1" dirty="0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Age, Annual Income </a:t>
            </a:r>
            <a:r>
              <a:rPr lang="en-ID" sz="2000" dirty="0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dan </a:t>
            </a:r>
            <a:r>
              <a:rPr lang="en-ID" sz="2000" i="1" dirty="0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Spending Score, Work Experience, </a:t>
            </a:r>
            <a:r>
              <a:rPr lang="en-ID" sz="2000" dirty="0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dan </a:t>
            </a:r>
            <a:r>
              <a:rPr lang="en-ID" sz="2000" i="1" dirty="0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Family Size.</a:t>
            </a:r>
            <a:endParaRPr lang="id-ID" sz="2000" dirty="0">
              <a:effectLst/>
              <a:latin typeface="Gilroy Light" panose="00000400000000000000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ID" sz="2000" dirty="0" err="1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Evaluasi</a:t>
            </a:r>
            <a:r>
              <a:rPr lang="en-ID" sz="2000" dirty="0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Akurasi</a:t>
            </a:r>
            <a:r>
              <a:rPr lang="en-ID" sz="2000" dirty="0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ID" sz="2000" dirty="0" err="1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Penelitian</a:t>
            </a:r>
            <a:r>
              <a:rPr lang="en-ID" sz="2000" dirty="0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2000" dirty="0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memfokuskan</a:t>
            </a:r>
            <a:r>
              <a:rPr lang="en-ID" sz="2000" dirty="0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2000" dirty="0" err="1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peningkatan</a:t>
            </a:r>
            <a:r>
              <a:rPr lang="en-ID" sz="2000" dirty="0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akurasi</a:t>
            </a:r>
            <a:r>
              <a:rPr lang="en-ID" sz="2000" dirty="0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segmentasi</a:t>
            </a:r>
            <a:r>
              <a:rPr lang="en-ID" sz="2000" dirty="0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pelanggan</a:t>
            </a:r>
            <a:r>
              <a:rPr lang="en-ID" sz="2000" dirty="0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mall. </a:t>
            </a:r>
            <a:r>
              <a:rPr lang="en-ID" sz="2000" dirty="0" err="1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Akurasi</a:t>
            </a:r>
            <a:r>
              <a:rPr lang="en-ID" sz="2000" dirty="0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2000" dirty="0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diukur</a:t>
            </a:r>
            <a:r>
              <a:rPr lang="en-ID" sz="2000" dirty="0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2000" dirty="0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2000" dirty="0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ID" sz="2000" dirty="0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i="1" dirty="0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Elbow</a:t>
            </a:r>
            <a:r>
              <a:rPr lang="en-ID" sz="2000" dirty="0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2000" i="1" dirty="0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Silhouette Score</a:t>
            </a:r>
            <a:r>
              <a:rPr lang="en-ID" sz="2000" dirty="0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2000" dirty="0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tujuan</a:t>
            </a:r>
            <a:r>
              <a:rPr lang="en-ID" sz="2000" dirty="0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mengidentifikasi</a:t>
            </a:r>
            <a:r>
              <a:rPr lang="en-ID" sz="2000" dirty="0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jumlah</a:t>
            </a:r>
            <a:r>
              <a:rPr lang="en-ID" sz="2000" dirty="0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klaster</a:t>
            </a:r>
            <a:r>
              <a:rPr lang="en-ID" sz="2000" dirty="0">
                <a:effectLst/>
                <a:latin typeface="Gilroy Light" panose="000004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yang optimal.</a:t>
            </a:r>
            <a:endParaRPr lang="id-ID" sz="2000" dirty="0">
              <a:effectLst/>
              <a:latin typeface="Gilroy Light" panose="00000400000000000000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990678-175B-312A-C80B-555A2FFEA00F}"/>
              </a:ext>
            </a:extLst>
          </p:cNvPr>
          <p:cNvSpPr txBox="1"/>
          <p:nvPr/>
        </p:nvSpPr>
        <p:spPr>
          <a:xfrm>
            <a:off x="1049216" y="585075"/>
            <a:ext cx="51687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Gilroy ExtraBold" panose="00000900000000000000" pitchFamily="50" charset="0"/>
              </a:rPr>
              <a:t>BATASAN PENELITIAN</a:t>
            </a:r>
            <a:endParaRPr lang="id-ID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73104F-A4CD-FCDC-CDFE-B22E333ED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60050">
            <a:off x="10432342" y="-467573"/>
            <a:ext cx="3287988" cy="328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240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1C064-BA45-4010-AC6D-856B9C95C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7908" y="2959491"/>
            <a:ext cx="5168703" cy="2082018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15000"/>
              </a:lnSpc>
              <a:buNone/>
            </a:pPr>
            <a:r>
              <a:rPr lang="en-ID" sz="2000" dirty="0" err="1">
                <a:latin typeface="Montserrat Medium" pitchFamily="2" charset="0"/>
                <a:ea typeface="Calibri" panose="020F0502020204030204" pitchFamily="34" charset="0"/>
              </a:rPr>
              <a:t>U</a:t>
            </a:r>
            <a:r>
              <a:rPr lang="en-ID" sz="20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ntuk</a:t>
            </a:r>
            <a:r>
              <a:rPr lang="en-ID" sz="2000" dirty="0">
                <a:effectLst/>
                <a:latin typeface="Montserrat Medium" pitchFamily="2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meningkatkan</a:t>
            </a:r>
            <a:r>
              <a:rPr lang="en-ID" sz="2000" dirty="0">
                <a:effectLst/>
                <a:latin typeface="Montserrat Medium" pitchFamily="2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akurasi</a:t>
            </a:r>
            <a:r>
              <a:rPr lang="en-ID" sz="2000" dirty="0">
                <a:effectLst/>
                <a:latin typeface="Montserrat Medium" pitchFamily="2" charset="0"/>
                <a:ea typeface="Calibri" panose="020F0502020204030204" pitchFamily="34" charset="0"/>
              </a:rPr>
              <a:t> proses </a:t>
            </a:r>
            <a:r>
              <a:rPr lang="en-ID" sz="20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segmentasi</a:t>
            </a:r>
            <a:r>
              <a:rPr lang="en-ID" sz="2000" dirty="0">
                <a:effectLst/>
                <a:latin typeface="Montserrat Medium" pitchFamily="2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pelanggan</a:t>
            </a:r>
            <a:r>
              <a:rPr lang="en-ID" sz="2000" dirty="0">
                <a:effectLst/>
                <a:latin typeface="Montserrat Medium" pitchFamily="2" charset="0"/>
                <a:ea typeface="Calibri" panose="020F0502020204030204" pitchFamily="34" charset="0"/>
              </a:rPr>
              <a:t> mall </a:t>
            </a:r>
            <a:r>
              <a:rPr lang="en-ID" sz="20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dengan</a:t>
            </a:r>
            <a:r>
              <a:rPr lang="en-ID" sz="2000" dirty="0">
                <a:effectLst/>
                <a:latin typeface="Montserrat Medium" pitchFamily="2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menggabungkan</a:t>
            </a:r>
            <a:r>
              <a:rPr lang="en-ID" sz="2000" dirty="0">
                <a:effectLst/>
                <a:latin typeface="Montserrat Medium" pitchFamily="2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algoritma</a:t>
            </a:r>
            <a:r>
              <a:rPr lang="en-ID" sz="2000" dirty="0">
                <a:effectLst/>
                <a:latin typeface="Montserrat Medium" pitchFamily="2" charset="0"/>
                <a:ea typeface="Calibri" panose="020F0502020204030204" pitchFamily="34" charset="0"/>
              </a:rPr>
              <a:t> </a:t>
            </a:r>
            <a:r>
              <a:rPr lang="en-ID" sz="2000" i="1" dirty="0">
                <a:effectLst/>
                <a:latin typeface="Montserrat Medium" pitchFamily="2" charset="0"/>
                <a:ea typeface="Calibri" panose="020F0502020204030204" pitchFamily="34" charset="0"/>
              </a:rPr>
              <a:t>K-Means Clustering</a:t>
            </a:r>
            <a:r>
              <a:rPr lang="en-ID" sz="2000" dirty="0">
                <a:effectLst/>
                <a:latin typeface="Montserrat Medium" pitchFamily="2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dengan</a:t>
            </a:r>
            <a:r>
              <a:rPr lang="en-ID" sz="2000" dirty="0">
                <a:effectLst/>
                <a:latin typeface="Montserrat Medium" pitchFamily="2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Montserrat Medium" pitchFamily="2" charset="0"/>
                <a:ea typeface="Calibri" panose="020F0502020204030204" pitchFamily="34" charset="0"/>
              </a:rPr>
              <a:t>metode</a:t>
            </a:r>
            <a:r>
              <a:rPr lang="en-ID" sz="2000" dirty="0">
                <a:effectLst/>
                <a:latin typeface="Montserrat Medium" pitchFamily="2" charset="0"/>
                <a:ea typeface="Calibri" panose="020F0502020204030204" pitchFamily="34" charset="0"/>
              </a:rPr>
              <a:t> </a:t>
            </a:r>
            <a:r>
              <a:rPr lang="en-ID" sz="2000" i="1" dirty="0">
                <a:effectLst/>
                <a:latin typeface="Montserrat Medium" pitchFamily="2" charset="0"/>
                <a:ea typeface="Calibri" panose="020F0502020204030204" pitchFamily="34" charset="0"/>
              </a:rPr>
              <a:t>Elbow</a:t>
            </a:r>
            <a:r>
              <a:rPr lang="en-ID" sz="2000" dirty="0">
                <a:effectLst/>
                <a:latin typeface="Montserrat Medium" pitchFamily="2" charset="0"/>
                <a:ea typeface="Calibri" panose="020F0502020204030204" pitchFamily="34" charset="0"/>
              </a:rPr>
              <a:t> dan </a:t>
            </a:r>
            <a:r>
              <a:rPr lang="en-ID" sz="2000" i="1" dirty="0">
                <a:effectLst/>
                <a:latin typeface="Montserrat Medium" pitchFamily="2" charset="0"/>
                <a:ea typeface="Calibri" panose="020F0502020204030204" pitchFamily="34" charset="0"/>
              </a:rPr>
              <a:t>Silhouette Score</a:t>
            </a:r>
            <a:r>
              <a:rPr lang="en-ID" sz="2000" dirty="0">
                <a:effectLst/>
                <a:latin typeface="Montserrat Medium" pitchFamily="2" charset="0"/>
                <a:ea typeface="Calibri" panose="020F0502020204030204" pitchFamily="34" charset="0"/>
              </a:rPr>
              <a:t>.</a:t>
            </a:r>
            <a:endParaRPr lang="id-ID" sz="2400" dirty="0">
              <a:effectLst/>
              <a:latin typeface="Montserrat Medium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990678-175B-312A-C80B-555A2FFEA00F}"/>
              </a:ext>
            </a:extLst>
          </p:cNvPr>
          <p:cNvSpPr txBox="1"/>
          <p:nvPr/>
        </p:nvSpPr>
        <p:spPr>
          <a:xfrm>
            <a:off x="5447908" y="1715375"/>
            <a:ext cx="516870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Gilroy ExtraBold" panose="00000900000000000000" pitchFamily="50" charset="0"/>
              </a:rPr>
              <a:t>TUJUAN </a:t>
            </a:r>
          </a:p>
          <a:p>
            <a:r>
              <a:rPr lang="en-US" sz="3200" dirty="0">
                <a:latin typeface="Gilroy ExtraBold" panose="00000900000000000000" pitchFamily="50" charset="0"/>
              </a:rPr>
              <a:t>PENELITIAN</a:t>
            </a:r>
            <a:endParaRPr lang="id-ID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AE31E6-0188-9DBD-83D5-0264CA67E5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01" y="965637"/>
            <a:ext cx="4926725" cy="492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943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1C064-BA45-4010-AC6D-856B9C95C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536" y="1878231"/>
            <a:ext cx="6192738" cy="3882683"/>
          </a:xfrm>
        </p:spPr>
        <p:txBody>
          <a:bodyPr>
            <a:normAutofit/>
          </a:bodyPr>
          <a:lstStyle/>
          <a:p>
            <a:pPr marL="457200" indent="0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Manfaat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diharapkan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penelitian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penerapan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algoritma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K-Means Clustering </a:t>
            </a: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dikombinasikan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Elbow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i="1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Silhouette Score </a:t>
            </a: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pengelompokan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pengunjung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mall </a:t>
            </a: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akurat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sehingga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menentukan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target </a:t>
            </a: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konsumen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meningkatkan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taktik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pemasarannya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mendapatkan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banyak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pendapatan</a:t>
            </a:r>
            <a:r>
              <a:rPr lang="en-ID" sz="1800" dirty="0">
                <a:effectLst/>
                <a:latin typeface="Montserrat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d-ID" sz="1800" dirty="0">
              <a:effectLst/>
              <a:latin typeface="Montserrat Medium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990678-175B-312A-C80B-555A2FFEA00F}"/>
              </a:ext>
            </a:extLst>
          </p:cNvPr>
          <p:cNvSpPr txBox="1"/>
          <p:nvPr/>
        </p:nvSpPr>
        <p:spPr>
          <a:xfrm>
            <a:off x="1049216" y="585075"/>
            <a:ext cx="51687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Gilroy ExtraBold" panose="00000900000000000000" pitchFamily="50" charset="0"/>
              </a:rPr>
              <a:t>MANFAAT PENELITIAN</a:t>
            </a:r>
            <a:endParaRPr lang="id-ID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D49738-257C-249C-66B2-E2385E6BDE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274" y="585075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21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</TotalTime>
  <Words>2812</Words>
  <Application>Microsoft Office PowerPoint</Application>
  <PresentationFormat>Widescreen</PresentationFormat>
  <Paragraphs>627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Futura Md BT</vt:lpstr>
      <vt:lpstr>Gilroy ExtraBold</vt:lpstr>
      <vt:lpstr>Gilroy Light</vt:lpstr>
      <vt:lpstr>Montserrat Medium</vt:lpstr>
      <vt:lpstr>Playfair Display</vt:lpstr>
      <vt:lpstr>Symbol</vt:lpstr>
      <vt:lpstr>Times New Roman</vt:lpstr>
      <vt:lpstr>Wingdings</vt:lpstr>
      <vt:lpstr>Office Theme</vt:lpstr>
      <vt:lpstr>PENINGKATAN AKURASI ALGORITMA K-MEANS CLUSTERING DENGAN ELBOW METHOD DAN SILHOUETTE SCORE UNTUK SEGMENTASI PENGUNJUNG MALL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PENINGKATAN AKURASI ALGORITMA K-MEANS CLUSTERING DENGAN ELBOW METHOD DAN SILHOUETTE SCORE UNTUK SEGMENTASI PENGUNJUNG MALL</dc:title>
  <dc:creator>Azqia Adistya</dc:creator>
  <cp:lastModifiedBy>Azqia Adistya</cp:lastModifiedBy>
  <cp:revision>60</cp:revision>
  <dcterms:created xsi:type="dcterms:W3CDTF">2024-01-30T04:31:37Z</dcterms:created>
  <dcterms:modified xsi:type="dcterms:W3CDTF">2024-02-15T15:17:59Z</dcterms:modified>
</cp:coreProperties>
</file>