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71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34587" autoAdjust="0"/>
    <p:restoredTop sz="86441" autoAdjust="0"/>
  </p:normalViewPr>
  <p:slideViewPr>
    <p:cSldViewPr>
      <p:cViewPr varScale="1">
        <p:scale>
          <a:sx n="132" d="100"/>
          <a:sy n="132" d="100"/>
        </p:scale>
        <p:origin x="1728" y="1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234" y="11167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Home\Downloads\nikhitha%20111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[nikhitha 111.xlsx]Sheet2!PivotTable2</c:name>
    <c:fmtId val="4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delete val="1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14398481403611196"/>
          <c:y val="3.0075459317585301E-2"/>
          <c:w val="0.78410749957954251"/>
          <c:h val="0.8308245844269466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Sheet2!$B$8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1"/>
            </a:solidFill>
            <a:ln>
              <a:noFill/>
            </a:ln>
            <a:effectLst/>
          </c:spPr>
          <c:invertIfNegative val="0"/>
          <c:cat>
            <c:strRef>
              <c:f>Sheet2!$A$9:$A$21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Sheet2!$B$9:$B$21</c:f>
              <c:numCache>
                <c:formatCode>General</c:formatCode>
                <c:ptCount val="12"/>
                <c:pt idx="0">
                  <c:v>53500</c:v>
                </c:pt>
                <c:pt idx="1">
                  <c:v>51250</c:v>
                </c:pt>
                <c:pt idx="2">
                  <c:v>49500</c:v>
                </c:pt>
                <c:pt idx="3">
                  <c:v>48000</c:v>
                </c:pt>
                <c:pt idx="4">
                  <c:v>51000</c:v>
                </c:pt>
                <c:pt idx="5">
                  <c:v>74250</c:v>
                </c:pt>
                <c:pt idx="6">
                  <c:v>74250</c:v>
                </c:pt>
                <c:pt idx="7">
                  <c:v>72750</c:v>
                </c:pt>
                <c:pt idx="8">
                  <c:v>49500</c:v>
                </c:pt>
                <c:pt idx="9">
                  <c:v>46500</c:v>
                </c:pt>
                <c:pt idx="10">
                  <c:v>57250</c:v>
                </c:pt>
                <c:pt idx="11">
                  <c:v>65000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8FD-4143-9648-A9B064B366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00546432"/>
        <c:axId val="100547968"/>
      </c:barChart>
      <c:catAx>
        <c:axId val="10054643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00547968"/>
        <c:crosses val="autoZero"/>
        <c:auto val="1"/>
        <c:lblAlgn val="ctr"/>
        <c:lblOffset val="100"/>
        <c:noMultiLvlLbl val="0"/>
      </c:catAx>
      <c:valAx>
        <c:axId val="1005479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vert="horz"/>
          <a:lstStyle/>
          <a:p>
            <a:pPr>
              <a:defRPr/>
            </a:pPr>
            <a:endParaRPr lang="en-US"/>
          </a:p>
        </c:txPr>
        <c:crossAx val="100546432"/>
        <c:crosses val="autoZero"/>
        <c:crossBetween val="between"/>
      </c:valAx>
      <c:spPr>
        <a:solidFill>
          <a:schemeClr val="lt1"/>
        </a:solidFill>
        <a:ln w="42500" cap="flat" cmpd="sng" algn="ctr">
          <a:solidFill>
            <a:schemeClr val="accent4"/>
          </a:solidFill>
          <a:prstDash val="solid"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vert="horz"/>
        <a:lstStyle/>
        <a:p>
          <a:pPr>
            <a:defRPr/>
          </a:pPr>
          <a:endParaRPr lang="en-US"/>
        </a:p>
      </c:txPr>
    </c:legend>
    <c:plotVisOnly val="1"/>
    <c:dispBlanksAs val="gap"/>
    <c:showDLblsOverMax val="0"/>
  </c:chart>
  <c:spPr>
    <a:solidFill>
      <a:schemeClr val="lt1"/>
    </a:solidFill>
    <a:ln w="42500" cap="flat" cmpd="sng" algn="ctr">
      <a:solidFill>
        <a:schemeClr val="dk1"/>
      </a:solidFill>
      <a:prstDash val="solid"/>
    </a:ln>
    <a:effectLst/>
  </c:spPr>
  <c:txPr>
    <a:bodyPr/>
    <a:lstStyle/>
    <a:p>
      <a:pPr>
        <a:defRPr>
          <a:solidFill>
            <a:schemeClr val="dk1"/>
          </a:solidFill>
          <a:latin typeface="+mn-lt"/>
          <a:ea typeface="+mn-ea"/>
          <a:cs typeface="+mn-cs"/>
        </a:defRPr>
      </a:pPr>
      <a:endParaRPr lang="en-US"/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21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876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1396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2609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7467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713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4178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442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383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223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75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223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02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562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423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17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AE314D-F819-453B-B01B-178EC98D66BB}" type="datetimeFigureOut">
              <a:rPr lang="en-US" smtClean="0"/>
              <a:pPr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1C557-76B7-4B64-AD1A-7D6EEC6419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278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  <p:sldLayoutId id="2147483821" r:id="rId12"/>
    <p:sldLayoutId id="2147483822" r:id="rId13"/>
    <p:sldLayoutId id="2147483823" r:id="rId14"/>
    <p:sldLayoutId id="2147483824" r:id="rId15"/>
    <p:sldLayoutId id="2147483825" r:id="rId16"/>
    <p:sldLayoutId id="2147483826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COCO COLA RETAIL ANALYSIS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2108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7802880" cy="54894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b="1" dirty="0" smtClean="0">
                <a:ln>
                  <a:solidFill>
                    <a:srgbClr val="7030A0"/>
                  </a:solidFill>
                </a:ln>
              </a:rPr>
              <a:t>Steps to connect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 smtClean="0">
              <a:ln>
                <a:solidFill>
                  <a:srgbClr val="7030A0"/>
                </a:solidFill>
              </a:ln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rgbClr val="7030A0"/>
                  </a:solidFill>
                </a:ln>
              </a:rPr>
              <a:t>Create a PivotTable: Select your data, go to Insert &gt; PivotTable.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rgbClr val="7030A0"/>
                  </a:solidFill>
                </a:ln>
              </a:rPr>
              <a:t>Insert Slicer: Go to ‘Analyze’ &gt; ‘Insert Slicer’  and choose the field you want to filter (e.g., category, region).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rgbClr val="7030A0"/>
                  </a:solidFill>
                </a:ln>
              </a:rPr>
              <a:t>Insert Timeline: Go to "Analyze" &gt; "Insert Timeline" and choose the date field you want to use.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rgbClr val="7030A0"/>
                  </a:solidFill>
                </a:ln>
              </a:rPr>
              <a:t>Create PivotChart: Go to "Analyze" &gt; "PivotChart" and choose a chart type . Report Connections (Optional): Select the slicer, go to "Slicer Tools" &gt; "Options" &gt; "Report Connections" and select the PivotChart to connect it.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>
                  <a:solidFill>
                    <a:srgbClr val="7030A0"/>
                  </a:solidFill>
                </a:ln>
              </a:rPr>
              <a:t>Test and Adjust: Interact with the slicer and timeline to see how they filter the PivotChart data.</a:t>
            </a:r>
            <a:endParaRPr lang="en-US" dirty="0">
              <a:ln>
                <a:solidFill>
                  <a:srgbClr val="7030A0"/>
                </a:solidFill>
              </a:ln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55)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914400" y="2133600"/>
            <a:ext cx="3352800" cy="2438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5" name="Picture 4" descr="Screenshot (554)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876800" y="2133600"/>
            <a:ext cx="3505200" cy="244197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6" name="Rectangle 5"/>
          <p:cNvSpPr/>
          <p:nvPr/>
        </p:nvSpPr>
        <p:spPr>
          <a:xfrm>
            <a:off x="838200" y="609600"/>
            <a:ext cx="64008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000" b="1" dirty="0" smtClean="0">
                <a:ln>
                  <a:solidFill>
                    <a:srgbClr val="7030A0"/>
                  </a:solidFill>
                </a:ln>
              </a:rPr>
              <a:t>When we click on the particular region </a:t>
            </a:r>
            <a:br>
              <a:rPr lang="en-US" sz="2000" b="1" dirty="0" smtClean="0">
                <a:ln>
                  <a:solidFill>
                    <a:srgbClr val="7030A0"/>
                  </a:solidFill>
                </a:ln>
              </a:rPr>
            </a:br>
            <a:r>
              <a:rPr lang="en-US" sz="2000" b="1" dirty="0" smtClean="0">
                <a:ln>
                  <a:solidFill>
                    <a:srgbClr val="7030A0"/>
                  </a:solidFill>
                </a:ln>
              </a:rPr>
              <a:t>or brand we can see the values changing </a:t>
            </a:r>
            <a:endParaRPr lang="en-US" sz="2000" b="1" dirty="0">
              <a:ln>
                <a:solidFill>
                  <a:srgbClr val="7030A0"/>
                </a:solidFill>
              </a:ln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51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90600"/>
            <a:ext cx="7448657" cy="4879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creenshot (55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838200"/>
            <a:ext cx="8077200" cy="514099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86000"/>
            <a:ext cx="5715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 smtClean="0"/>
              <a:t>Thank  you</a:t>
            </a:r>
          </a:p>
          <a:p>
            <a:r>
              <a:rPr lang="en-US" sz="6000" dirty="0" smtClean="0"/>
              <a:t>  </a:t>
            </a:r>
          </a:p>
          <a:p>
            <a:r>
              <a:rPr lang="en-US" sz="4400" dirty="0" smtClean="0"/>
              <a:t>PREPARED</a:t>
            </a:r>
          </a:p>
          <a:p>
            <a:r>
              <a:rPr lang="en-US" sz="4400" dirty="0" smtClean="0"/>
              <a:t>BY:AZRA</a:t>
            </a:r>
            <a:r>
              <a:rPr lang="en-US" sz="6000" dirty="0" smtClean="0"/>
              <a:t>  </a:t>
            </a:r>
            <a:endParaRPr lang="en-US" sz="6000" dirty="0"/>
          </a:p>
        </p:txBody>
      </p:sp>
    </p:spTree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1219200" y="666307"/>
            <a:ext cx="6798736" cy="161969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     </a:t>
            </a:r>
          </a:p>
          <a:p>
            <a:pPr>
              <a:buNone/>
            </a:pPr>
            <a:r>
              <a:rPr lang="en-US" sz="4000" b="1" dirty="0" smtClean="0"/>
              <a:t>  TOOL </a:t>
            </a:r>
            <a:r>
              <a:rPr lang="en-US" sz="4400" b="1" dirty="0" smtClean="0"/>
              <a:t>USED</a:t>
            </a:r>
          </a:p>
          <a:p>
            <a:pPr>
              <a:buNone/>
            </a:pPr>
            <a:r>
              <a:rPr lang="en-US" sz="4400" b="1" dirty="0" smtClean="0"/>
              <a:t>           IS EXCEL</a:t>
            </a:r>
            <a:endParaRPr lang="en-US" sz="4400" b="1" dirty="0"/>
          </a:p>
        </p:txBody>
      </p:sp>
      <p:pic>
        <p:nvPicPr>
          <p:cNvPr id="4" name="Picture 3" descr="download (1)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667000"/>
            <a:ext cx="3452813" cy="282329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4414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 w="18415" cmpd="sng">
                  <a:solidFill>
                    <a:schemeClr val="accent5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 </a:t>
            </a: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First step is to create a pivot table 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columns as operating margin,  operating profit, total sale, and total units in the values.</a:t>
            </a:r>
          </a:p>
          <a:p>
            <a:pPr>
              <a:buNone/>
            </a:pPr>
            <a:endParaRPr lang="en-US" dirty="0" smtClean="0">
              <a:ln w="18415" cmpd="sng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</a:endParaRPr>
          </a:p>
          <a:p>
            <a:endParaRPr lang="en-US" dirty="0" smtClean="0">
              <a:ln>
                <a:solidFill>
                  <a:schemeClr val="accent5"/>
                </a:solidFill>
              </a:ln>
            </a:endParaRPr>
          </a:p>
        </p:txBody>
      </p:sp>
      <p:pic>
        <p:nvPicPr>
          <p:cNvPr id="5" name="Picture 4" descr="Screenshot (54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667000"/>
            <a:ext cx="4879180" cy="27432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solidFill>
              <a:schemeClr val="tx1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 flipV="1">
            <a:off x="11201400" y="5181600"/>
            <a:ext cx="259080" cy="36576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746248"/>
          </a:xfrm>
        </p:spPr>
        <p:txBody>
          <a:bodyPr/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the unit sold ,sales , operating margin and profit in the dashboard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Give a “=“ symbol and go to the sheet where we created a pivot table click on the particular value and press enter</a:t>
            </a:r>
          </a:p>
          <a:p>
            <a:pPr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endParaRPr lang="en-US" dirty="0">
              <a:solidFill>
                <a:schemeClr val="accent5"/>
              </a:solidFill>
            </a:endParaRPr>
          </a:p>
        </p:txBody>
      </p:sp>
      <p:pic>
        <p:nvPicPr>
          <p:cNvPr id="4" name="Picture 3" descr="Screenshot (544)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95734" y="2903878"/>
            <a:ext cx="3581400" cy="246060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Screenshot (545)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8574" y="2915905"/>
            <a:ext cx="3767534" cy="241809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28986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Create a pivot table for month and sum of units sold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unit sold in values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Add invoice date in rows and remove the date when you get month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And click on the pivot table and create a chart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6139053"/>
              </p:ext>
            </p:extLst>
          </p:nvPr>
        </p:nvGraphicFramePr>
        <p:xfrm>
          <a:off x="2438400" y="3200400"/>
          <a:ext cx="4768614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33400" y="609600"/>
            <a:ext cx="8183880" cy="5181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US" sz="3200" dirty="0" smtClean="0">
              <a:ln>
                <a:solidFill>
                  <a:srgbClr val="7030A0"/>
                </a:solidFill>
              </a:ln>
            </a:endParaRPr>
          </a:p>
          <a:p>
            <a:pPr>
              <a:buNone/>
            </a:pPr>
            <a:r>
              <a:rPr lang="en-US" sz="3200" dirty="0" smtClean="0">
                <a:ln>
                  <a:solidFill>
                    <a:srgbClr val="7030A0"/>
                  </a:solidFill>
                </a:ln>
              </a:rPr>
              <a:t>Creating a PivotTable Timeline</a:t>
            </a:r>
            <a:r>
              <a:rPr lang="en-US" sz="3200" dirty="0" smtClean="0">
                <a:ln>
                  <a:solidFill>
                    <a:srgbClr val="7030A0"/>
                  </a:solidFill>
                </a:ln>
                <a:solidFill>
                  <a:schemeClr val="accent5"/>
                </a:solidFill>
              </a:rPr>
              <a:t>:</a:t>
            </a:r>
          </a:p>
          <a:p>
            <a:pPr>
              <a:buNone/>
            </a:pPr>
            <a:endParaRPr lang="en-US" dirty="0" smtClean="0">
              <a:ln>
                <a:solidFill>
                  <a:srgbClr val="7030A0"/>
                </a:solidFill>
              </a:ln>
              <a:solidFill>
                <a:schemeClr val="accent5"/>
              </a:solidFill>
            </a:endParaRPr>
          </a:p>
          <a:p>
            <a:pPr>
              <a:buNone/>
            </a:pPr>
            <a:endParaRPr lang="en-US" dirty="0" smtClean="0">
              <a:ln>
                <a:solidFill>
                  <a:srgbClr val="7030A0"/>
                </a:solidFill>
              </a:ln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a PivotTable: Create a pivot table from your data.</a:t>
            </a:r>
          </a:p>
          <a:p>
            <a:pPr marL="0" indent="0">
              <a:buNone/>
            </a:pPr>
            <a:endParaRPr lang="en-US" sz="22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None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2. Analyze &gt; Insert Timeline : Click on a cell within your PivotTable, go to the ‘Analyze tab’ and select ‘Insert Timeline’.</a:t>
            </a:r>
          </a:p>
          <a:p>
            <a:pPr>
              <a:buNone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3. Select Date Fields : In the ‘Insert Timeline’ &gt;dialog box&gt; check the boxes for the date fields you want to use for filtering and click "OK".</a:t>
            </a:r>
          </a:p>
          <a:p>
            <a:pPr>
              <a:buNone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4. Filter Data : Use the timeline controls (e.g., dragging handles, selecting time periods) to filter your PivotTable data by date</a:t>
            </a:r>
            <a:r>
              <a:rPr lang="en-US" sz="2200" dirty="0" smtClean="0">
                <a:ln>
                  <a:solidFill>
                    <a:srgbClr val="7030A0"/>
                  </a:solidFill>
                </a:ln>
                <a:solidFill>
                  <a:schemeClr val="accent5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Screenshot (552)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219200"/>
            <a:ext cx="7448657" cy="41878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33400" y="533400"/>
            <a:ext cx="8183880" cy="579424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  <a:buNone/>
            </a:pPr>
            <a:r>
              <a:rPr lang="en-US" b="1" dirty="0" smtClean="0">
                <a:ln>
                  <a:solidFill>
                    <a:srgbClr val="7030A0"/>
                  </a:solidFill>
                </a:ln>
              </a:rPr>
              <a:t>Here's a general outline of how to add a slicer:</a:t>
            </a:r>
          </a:p>
          <a:p>
            <a:pPr>
              <a:buClr>
                <a:schemeClr val="tx1"/>
              </a:buClr>
              <a:buNone/>
            </a:pPr>
            <a:endParaRPr lang="en-US" dirty="0" smtClean="0">
              <a:ln>
                <a:solidFill>
                  <a:srgbClr val="7030A0"/>
                </a:solidFill>
              </a:ln>
              <a:solidFill>
                <a:schemeClr val="accent5"/>
              </a:solidFill>
            </a:endParaRP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Choose a Tool: Select excel with PivotTables or Power BI.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Create the PivotTable/Data Source: By using Excel&gt; create a PivotTable from your data. In Power BI, ensure your data is loaded and connected.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Select the PivotTable/Report: In Excel, click anywhere within the PivotTable. In Power BI, navigate to the report page where you want the slicer. </a:t>
            </a:r>
          </a:p>
          <a:p>
            <a:pPr>
              <a:buClr>
                <a:schemeClr val="tx1"/>
              </a:buClr>
              <a:buFont typeface="Wingdings" pitchFamily="2" charset="2"/>
              <a:buChar char="Ø"/>
            </a:pPr>
            <a:r>
              <a:rPr lang="en-US" sz="22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Insert Slicer : Go to the "Insert" tab, then "Slicer". Select the fields you want to filter by.</a:t>
            </a:r>
            <a:endParaRPr lang="en-US" sz="2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shot (553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200" y="1066800"/>
            <a:ext cx="5638800" cy="44236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218</TotalTime>
  <Words>477</Words>
  <Application>Microsoft Office PowerPoint</Application>
  <PresentationFormat>On-screen Show (4:3)</PresentationFormat>
  <Paragraphs>39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Ion</vt:lpstr>
      <vt:lpstr>COCO COLA RETAIL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Coco cola retailer analysis</dc:title>
  <dc:creator>Home</dc:creator>
  <cp:lastModifiedBy>Student</cp:lastModifiedBy>
  <cp:revision>15</cp:revision>
  <dcterms:created xsi:type="dcterms:W3CDTF">2025-05-11T14:23:01Z</dcterms:created>
  <dcterms:modified xsi:type="dcterms:W3CDTF">2025-05-12T10:06:35Z</dcterms:modified>
</cp:coreProperties>
</file>