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45534-671C-4D70-AF41-B71F88643B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FF54EB-D18F-4CE8-A48C-5609167F6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FE13B0-4AEC-4136-B6C3-77B9C8A40C9F}"/>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B5817C1E-B1A2-471D-9133-BA0BAB0902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BA8B58-65D5-41A1-82F0-177A9F6E8785}"/>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208149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1EA14-9270-45E1-99FA-1916CECC60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5A4B13A-5B69-414A-88D4-92C682D310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FC30A1-1138-42CE-A29E-94849D1F8C3A}"/>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14861E4B-4DD6-40F2-9CBA-A904D517F8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BC88A0-7492-41AC-B58F-F2F3EFC8C6EA}"/>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91717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A329CD-A942-41AF-826B-43D505EDFBF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403E3B-365A-428A-A461-0E7BE0032BB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4A1A88-6149-43EB-A518-AC341E98ABCB}"/>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75569ABD-F0DA-4229-A67A-48F5B5B517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87548-B65A-4F10-861E-01D36D136CDC}"/>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102275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8355D-ED27-47BE-A9C6-F16AA0A523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2BE598-4225-453A-ABFA-8513DC71400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4B154A-1077-4F0D-A777-5093F76BECA8}"/>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0D658E8E-08E1-4ED5-BB32-86987EB7DE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9ED3A6-79FE-4748-8645-1FA3619354C3}"/>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144402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E47E7-FCC0-419A-BDC4-C250143C92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B42635-2ACE-4E46-93F5-DECD8E8DE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030542-A622-4B75-B998-A507AFF7B3C8}"/>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C7F43474-DF84-44AF-BCCF-F0C67537F4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56CE83-942C-4550-9D07-941EB7BB80C2}"/>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7439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7E463-8F11-45A3-8219-4F1A1503D9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03958D-13AE-42AE-A6CD-6469AFE5AE8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42D0A2C-C068-4791-AEEF-F247BF06A1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4A933E-7860-4857-8082-3283A2E05A53}"/>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6" name="页脚占位符 5">
            <a:extLst>
              <a:ext uri="{FF2B5EF4-FFF2-40B4-BE49-F238E27FC236}">
                <a16:creationId xmlns:a16="http://schemas.microsoft.com/office/drawing/2014/main" id="{290ACD2E-CC9A-4D11-8762-511EEF8F24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89857C-985B-4EE2-AB21-7C327A3C246F}"/>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28030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E04D9-2A8C-4A13-994B-9425B2271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56CA87-ACC4-43EE-8998-E9FC6C61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479A81-9605-4ABC-9A8C-CC2A95B84B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081D5-CE4A-4A42-BD7C-7103574C5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5029E4-73EB-4D4B-BD11-7A9FAEF754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603AD2-8185-4E9A-B337-3078F9C35795}"/>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8" name="页脚占位符 7">
            <a:extLst>
              <a:ext uri="{FF2B5EF4-FFF2-40B4-BE49-F238E27FC236}">
                <a16:creationId xmlns:a16="http://schemas.microsoft.com/office/drawing/2014/main" id="{A92CA9A8-FBF5-4240-917D-57B5B31ACA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D212BC-13CF-4E81-A5BC-7373130AB002}"/>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229715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C47E4-A6C2-4F28-8640-784FBD089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CDD400-09F6-4FF5-8CBA-44F46646ECB1}"/>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4" name="页脚占位符 3">
            <a:extLst>
              <a:ext uri="{FF2B5EF4-FFF2-40B4-BE49-F238E27FC236}">
                <a16:creationId xmlns:a16="http://schemas.microsoft.com/office/drawing/2014/main" id="{4CF47BF3-8854-4645-9932-935CB3DD33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6A0B8A-3F14-49BE-AF4A-733FCC1BFAEE}"/>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368599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84606C-CE9A-4FFE-A616-8947BDB5AF2C}"/>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3" name="页脚占位符 2">
            <a:extLst>
              <a:ext uri="{FF2B5EF4-FFF2-40B4-BE49-F238E27FC236}">
                <a16:creationId xmlns:a16="http://schemas.microsoft.com/office/drawing/2014/main" id="{FA76858B-D771-49DF-9D2A-DD4BBE45EA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F844F9-92F4-4093-ACDF-64130002167A}"/>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275385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B463D-A642-47C4-983D-44872D232C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9BF753-00D2-46C8-8FDA-D8CC4F0DF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1FD998-B54F-47A4-A161-994514471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DA8D90-485F-4C8E-B2F3-D8205D41D5DC}"/>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6" name="页脚占位符 5">
            <a:extLst>
              <a:ext uri="{FF2B5EF4-FFF2-40B4-BE49-F238E27FC236}">
                <a16:creationId xmlns:a16="http://schemas.microsoft.com/office/drawing/2014/main" id="{EE4F96BE-7095-48FB-BF0B-B6A8570240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641C77-53A2-445C-8B51-90B0329512E1}"/>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288063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FBB71-79AC-4BFE-A650-FB358BB51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738E42-4028-40D8-BD55-F9AF6826C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7E1612-72FD-4E86-8EDB-5DB192FC8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05B563-DF97-4DA1-AED5-49F3F0B9FAB7}"/>
              </a:ext>
            </a:extLst>
          </p:cNvPr>
          <p:cNvSpPr>
            <a:spLocks noGrp="1"/>
          </p:cNvSpPr>
          <p:nvPr>
            <p:ph type="dt" sz="half" idx="10"/>
          </p:nvPr>
        </p:nvSpPr>
        <p:spPr/>
        <p:txBody>
          <a:bodyPr/>
          <a:lstStyle/>
          <a:p>
            <a:fld id="{2751B195-F295-4F0C-BE24-E269E4018F53}" type="datetimeFigureOut">
              <a:rPr lang="zh-CN" altLang="en-US" smtClean="0"/>
              <a:t>2020/6/17</a:t>
            </a:fld>
            <a:endParaRPr lang="zh-CN" altLang="en-US"/>
          </a:p>
        </p:txBody>
      </p:sp>
      <p:sp>
        <p:nvSpPr>
          <p:cNvPr id="6" name="页脚占位符 5">
            <a:extLst>
              <a:ext uri="{FF2B5EF4-FFF2-40B4-BE49-F238E27FC236}">
                <a16:creationId xmlns:a16="http://schemas.microsoft.com/office/drawing/2014/main" id="{62794064-A405-41C0-B69C-6FC7B3D6CD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7E5483-FD41-463C-9E83-D07CDC68942F}"/>
              </a:ext>
            </a:extLst>
          </p:cNvPr>
          <p:cNvSpPr>
            <a:spLocks noGrp="1"/>
          </p:cNvSpPr>
          <p:nvPr>
            <p:ph type="sldNum" sz="quarter" idx="12"/>
          </p:nvPr>
        </p:nvSpPr>
        <p:spPr/>
        <p:txBody>
          <a:body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301113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1DD526-4DDC-44D7-8C70-F9A9263202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281C4C-D787-4B06-92FF-2C328BEA3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B4053E-5393-4F8A-BA77-76E47416E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1B195-F295-4F0C-BE24-E269E4018F53}"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9B16AD44-BCD7-4A49-88AE-EA84DC3A2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960A3A-0A7C-4CD6-8F7B-09BCAB23F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DF46F-7A17-4ED4-8084-2D25ECAADAAD}" type="slidenum">
              <a:rPr lang="zh-CN" altLang="en-US" smtClean="0"/>
              <a:t>‹#›</a:t>
            </a:fld>
            <a:endParaRPr lang="zh-CN" altLang="en-US"/>
          </a:p>
        </p:txBody>
      </p:sp>
    </p:spTree>
    <p:extLst>
      <p:ext uri="{BB962C8B-B14F-4D97-AF65-F5344CB8AC3E}">
        <p14:creationId xmlns:p14="http://schemas.microsoft.com/office/powerpoint/2010/main" val="76916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FE50A-F20D-4F0C-A34E-827BF7CCDE2B}"/>
              </a:ext>
            </a:extLst>
          </p:cNvPr>
          <p:cNvSpPr>
            <a:spLocks noGrp="1"/>
          </p:cNvSpPr>
          <p:nvPr>
            <p:ph type="ctrTitle"/>
          </p:nvPr>
        </p:nvSpPr>
        <p:spPr/>
        <p:txBody>
          <a:bodyPr/>
          <a:lstStyle/>
          <a:p>
            <a:r>
              <a:rPr lang="zh-CN" altLang="en-US" dirty="0"/>
              <a:t>数据结构</a:t>
            </a:r>
            <a:r>
              <a:rPr lang="en-US" altLang="zh-CN" dirty="0"/>
              <a:t>-</a:t>
            </a:r>
            <a:r>
              <a:rPr lang="zh-CN" altLang="en-US" dirty="0"/>
              <a:t>树</a:t>
            </a:r>
          </a:p>
        </p:txBody>
      </p:sp>
      <p:sp>
        <p:nvSpPr>
          <p:cNvPr id="3" name="副标题 2">
            <a:extLst>
              <a:ext uri="{FF2B5EF4-FFF2-40B4-BE49-F238E27FC236}">
                <a16:creationId xmlns:a16="http://schemas.microsoft.com/office/drawing/2014/main" id="{F3938899-212D-49B9-A9A9-95C17C4EDB4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4949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二叉排序树</a:t>
            </a:r>
            <a:r>
              <a:rPr lang="en-US" altLang="zh-CN" dirty="0"/>
              <a:t>-</a:t>
            </a:r>
            <a:r>
              <a:rPr lang="zh-CN" altLang="en-US" dirty="0"/>
              <a:t>关键点</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838199" y="1825625"/>
            <a:ext cx="4079241" cy="4351338"/>
          </a:xfrm>
        </p:spPr>
        <p:txBody>
          <a:bodyPr>
            <a:noAutofit/>
          </a:bodyPr>
          <a:lstStyle/>
          <a:p>
            <a:pPr marL="0" indent="0">
              <a:buNone/>
            </a:pPr>
            <a:r>
              <a:rPr lang="en-US" altLang="zh-CN" sz="2500" kern="1000" dirty="0"/>
              <a:t>	</a:t>
            </a:r>
            <a:r>
              <a:rPr lang="zh-CN" altLang="en-US" sz="2500" kern="1000" dirty="0"/>
              <a:t>删除节点仅有左子树或者右子树</a:t>
            </a:r>
            <a:endParaRPr lang="en-US" altLang="zh-CN" sz="2500" kern="1000" dirty="0"/>
          </a:p>
          <a:p>
            <a:pPr marL="0" indent="0">
              <a:buNone/>
            </a:pPr>
            <a:r>
              <a:rPr lang="en-US" altLang="zh-CN" sz="2500" kern="1000" dirty="0"/>
              <a:t>	</a:t>
            </a:r>
            <a:r>
              <a:rPr lang="zh-CN" altLang="en-US" sz="2500" kern="1000" dirty="0"/>
              <a:t>直接将左子树或右子树代替当前节点</a:t>
            </a:r>
            <a:endParaRPr lang="en-US" altLang="zh-CN" sz="2500" kern="1000" dirty="0"/>
          </a:p>
          <a:p>
            <a:pPr marL="0" indent="0">
              <a:buNone/>
            </a:pPr>
            <a:endParaRPr lang="zh-CN" altLang="en-US" sz="2500" kern="1000" dirty="0"/>
          </a:p>
        </p:txBody>
      </p:sp>
      <p:pic>
        <p:nvPicPr>
          <p:cNvPr id="5" name="图片 4">
            <a:extLst>
              <a:ext uri="{FF2B5EF4-FFF2-40B4-BE49-F238E27FC236}">
                <a16:creationId xmlns:a16="http://schemas.microsoft.com/office/drawing/2014/main" id="{F9877539-ECFA-471B-A6A1-8D3A8FE91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58801"/>
            <a:ext cx="4545965" cy="4495594"/>
          </a:xfrm>
          <a:prstGeom prst="rect">
            <a:avLst/>
          </a:prstGeom>
        </p:spPr>
      </p:pic>
    </p:spTree>
    <p:extLst>
      <p:ext uri="{BB962C8B-B14F-4D97-AF65-F5344CB8AC3E}">
        <p14:creationId xmlns:p14="http://schemas.microsoft.com/office/powerpoint/2010/main" val="255815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二叉排序树</a:t>
            </a:r>
            <a:r>
              <a:rPr lang="en-US" altLang="zh-CN" dirty="0"/>
              <a:t>-</a:t>
            </a:r>
            <a:r>
              <a:rPr lang="zh-CN" altLang="en-US" dirty="0"/>
              <a:t>关键点</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838199" y="1825625"/>
            <a:ext cx="4373881" cy="4351338"/>
          </a:xfrm>
        </p:spPr>
        <p:txBody>
          <a:bodyPr>
            <a:noAutofit/>
          </a:bodyPr>
          <a:lstStyle/>
          <a:p>
            <a:pPr marL="0" indent="0">
              <a:buNone/>
            </a:pPr>
            <a:r>
              <a:rPr lang="en-US" altLang="zh-CN" sz="2500" kern="1000" dirty="0"/>
              <a:t>3</a:t>
            </a:r>
            <a:r>
              <a:rPr lang="zh-CN" altLang="en-US" sz="2500" kern="1000" dirty="0"/>
              <a:t>、删除节点既有左子树又有右子树，此时有两种选择 </a:t>
            </a:r>
            <a:endParaRPr lang="en-US" altLang="zh-CN" sz="2500" kern="1000" dirty="0"/>
          </a:p>
          <a:p>
            <a:pPr marL="0" indent="0">
              <a:buNone/>
            </a:pPr>
            <a:r>
              <a:rPr lang="en-US" altLang="zh-CN" sz="2500" kern="1000" dirty="0"/>
              <a:t>	</a:t>
            </a:r>
            <a:r>
              <a:rPr lang="en-US" altLang="zh-CN" sz="2000" kern="1000" dirty="0"/>
              <a:t>1</a:t>
            </a:r>
            <a:r>
              <a:rPr lang="zh-CN" altLang="en-US" sz="2000" kern="1000" dirty="0"/>
              <a:t>）、获取前驱节点，将前驱节点替换为当前节点</a:t>
            </a:r>
            <a:r>
              <a:rPr lang="en-US" altLang="zh-CN" sz="2000" kern="1000" dirty="0"/>
              <a:t>(</a:t>
            </a:r>
            <a:r>
              <a:rPr lang="zh-CN" altLang="en-US" sz="2000" kern="1000" dirty="0"/>
              <a:t>前驱节点为当前节点左孩子的最右子树</a:t>
            </a:r>
            <a:r>
              <a:rPr lang="en-US" altLang="zh-CN" sz="2000" kern="1000" dirty="0"/>
              <a:t>)</a:t>
            </a:r>
            <a:r>
              <a:rPr lang="zh-CN" altLang="en-US" sz="2000" kern="1000" dirty="0"/>
              <a:t>以前驱节点为起始节点，若前驱节点有子树，则必为左子树，此时符合步骤</a:t>
            </a:r>
            <a:r>
              <a:rPr lang="en-US" altLang="zh-CN" sz="2000" kern="1000" dirty="0"/>
              <a:t>2</a:t>
            </a:r>
          </a:p>
          <a:p>
            <a:pPr marL="0" indent="0">
              <a:buNone/>
            </a:pPr>
            <a:r>
              <a:rPr lang="en-US" altLang="zh-CN" sz="2000" kern="1000" dirty="0"/>
              <a:t>         2</a:t>
            </a:r>
            <a:r>
              <a:rPr lang="zh-CN" altLang="en-US" sz="2000" kern="1000" dirty="0"/>
              <a:t>）、获取后继节点，将后继节点替换为当前节点</a:t>
            </a:r>
            <a:r>
              <a:rPr lang="en-US" altLang="zh-CN" sz="2000" kern="1000" dirty="0"/>
              <a:t>(</a:t>
            </a:r>
            <a:r>
              <a:rPr lang="zh-CN" altLang="en-US" sz="2000" kern="1000" dirty="0"/>
              <a:t>后继节点为当前节点右孩子的最左子树</a:t>
            </a:r>
            <a:r>
              <a:rPr lang="en-US" altLang="zh-CN" sz="2000" kern="1000" dirty="0"/>
              <a:t>) </a:t>
            </a:r>
            <a:r>
              <a:rPr lang="zh-CN" altLang="en-US" sz="2000" kern="1000" dirty="0"/>
              <a:t>以后继节点为起始节点，若后继节点有子树，则必为右子树，此时符合步骤</a:t>
            </a:r>
            <a:r>
              <a:rPr lang="en-US" altLang="zh-CN" sz="2000" kern="1000" dirty="0"/>
              <a:t>2</a:t>
            </a:r>
            <a:endParaRPr lang="zh-CN" altLang="en-US" sz="2000" kern="1000" dirty="0"/>
          </a:p>
        </p:txBody>
      </p:sp>
      <p:pic>
        <p:nvPicPr>
          <p:cNvPr id="5" name="图片 4">
            <a:extLst>
              <a:ext uri="{FF2B5EF4-FFF2-40B4-BE49-F238E27FC236}">
                <a16:creationId xmlns:a16="http://schemas.microsoft.com/office/drawing/2014/main" id="{90F6805D-CFEE-490B-92C0-66C67ACE3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846" y="1219835"/>
            <a:ext cx="5814395" cy="2122805"/>
          </a:xfrm>
          <a:prstGeom prst="rect">
            <a:avLst/>
          </a:prstGeom>
        </p:spPr>
      </p:pic>
      <p:pic>
        <p:nvPicPr>
          <p:cNvPr id="7" name="图片 6">
            <a:extLst>
              <a:ext uri="{FF2B5EF4-FFF2-40B4-BE49-F238E27FC236}">
                <a16:creationId xmlns:a16="http://schemas.microsoft.com/office/drawing/2014/main" id="{479C55EC-D84E-41B1-855A-FA6CBA0F5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544" y="3230880"/>
            <a:ext cx="3958997" cy="2946083"/>
          </a:xfrm>
          <a:prstGeom prst="rect">
            <a:avLst/>
          </a:prstGeom>
        </p:spPr>
      </p:pic>
    </p:spTree>
    <p:extLst>
      <p:ext uri="{BB962C8B-B14F-4D97-AF65-F5344CB8AC3E}">
        <p14:creationId xmlns:p14="http://schemas.microsoft.com/office/powerpoint/2010/main" val="64562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二叉排序树</a:t>
            </a:r>
            <a:r>
              <a:rPr lang="en-US" altLang="zh-CN" dirty="0"/>
              <a:t>-</a:t>
            </a:r>
            <a:r>
              <a:rPr lang="zh-CN" altLang="en-US" dirty="0"/>
              <a:t>性能介绍</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919479" y="1937385"/>
            <a:ext cx="5176521" cy="2004695"/>
          </a:xfrm>
        </p:spPr>
        <p:txBody>
          <a:bodyPr>
            <a:noAutofit/>
          </a:bodyPr>
          <a:lstStyle/>
          <a:p>
            <a:pPr marL="0" indent="0">
              <a:buNone/>
            </a:pPr>
            <a:r>
              <a:rPr lang="zh-CN" altLang="en-US" sz="2000" kern="1000" dirty="0"/>
              <a:t>最好</a:t>
            </a:r>
            <a:r>
              <a:rPr lang="en-US" altLang="zh-CN" sz="2000" kern="1000" dirty="0"/>
              <a:t>:	o(1)</a:t>
            </a:r>
            <a:r>
              <a:rPr lang="zh-CN" altLang="en-US" sz="2000" kern="1000" dirty="0"/>
              <a:t>，根节点即为目标节点</a:t>
            </a:r>
          </a:p>
          <a:p>
            <a:pPr marL="0" indent="0">
              <a:buNone/>
            </a:pPr>
            <a:r>
              <a:rPr lang="zh-CN" altLang="en-US" sz="2000" kern="1000" dirty="0"/>
              <a:t>平均</a:t>
            </a:r>
            <a:r>
              <a:rPr lang="en-US" altLang="zh-CN" sz="2000" kern="1000" dirty="0"/>
              <a:t>:	o(log(n)), </a:t>
            </a:r>
            <a:r>
              <a:rPr lang="zh-CN" altLang="en-US" sz="2000" kern="1000" dirty="0"/>
              <a:t>近似为二分查找</a:t>
            </a:r>
          </a:p>
          <a:p>
            <a:pPr marL="0" indent="0">
              <a:buNone/>
            </a:pPr>
            <a:r>
              <a:rPr lang="zh-CN" altLang="en-US" sz="2000" kern="1000" dirty="0"/>
              <a:t>最差</a:t>
            </a:r>
            <a:r>
              <a:rPr lang="en-US" altLang="zh-CN" sz="2000" kern="1000" dirty="0"/>
              <a:t>:	o(n), </a:t>
            </a:r>
            <a:r>
              <a:rPr lang="zh-CN" altLang="en-US" sz="2000" kern="1000" dirty="0"/>
              <a:t>等价于顺序查询</a:t>
            </a:r>
          </a:p>
        </p:txBody>
      </p:sp>
    </p:spTree>
    <p:extLst>
      <p:ext uri="{BB962C8B-B14F-4D97-AF65-F5344CB8AC3E}">
        <p14:creationId xmlns:p14="http://schemas.microsoft.com/office/powerpoint/2010/main" val="3822973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二叉排序树</a:t>
            </a:r>
            <a:r>
              <a:rPr lang="en-US" altLang="zh-CN" dirty="0"/>
              <a:t>-</a:t>
            </a:r>
            <a:r>
              <a:rPr lang="zh-CN" altLang="en-US" dirty="0"/>
              <a:t>应用场景</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1244599" y="2049145"/>
            <a:ext cx="8986521" cy="3173095"/>
          </a:xfrm>
        </p:spPr>
        <p:txBody>
          <a:bodyPr>
            <a:noAutofit/>
          </a:bodyPr>
          <a:lstStyle/>
          <a:p>
            <a:pPr marL="0" indent="0">
              <a:buNone/>
            </a:pPr>
            <a:r>
              <a:rPr lang="zh-CN" altLang="en-US" sz="2000" kern="1000" dirty="0"/>
              <a:t>因为其缺点较为明显，应用场景较少，主要用于教学介绍</a:t>
            </a:r>
          </a:p>
        </p:txBody>
      </p:sp>
    </p:spTree>
    <p:extLst>
      <p:ext uri="{BB962C8B-B14F-4D97-AF65-F5344CB8AC3E}">
        <p14:creationId xmlns:p14="http://schemas.microsoft.com/office/powerpoint/2010/main" val="328360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约束</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1275079" y="1690688"/>
            <a:ext cx="8569961" cy="998855"/>
          </a:xfrm>
        </p:spPr>
        <p:txBody>
          <a:bodyPr>
            <a:noAutofit/>
          </a:bodyPr>
          <a:lstStyle/>
          <a:p>
            <a:pPr marL="0" indent="0">
              <a:buNone/>
            </a:pPr>
            <a:r>
              <a:rPr lang="zh-CN" altLang="en-US" sz="2000" kern="1000" dirty="0"/>
              <a:t>针对二叉排序树的缺点，应运而生的就是平衡二叉树，也叫</a:t>
            </a:r>
            <a:r>
              <a:rPr lang="en-US" altLang="zh-CN" sz="2000" kern="1000" dirty="0"/>
              <a:t>AVL</a:t>
            </a:r>
            <a:r>
              <a:rPr lang="zh-CN" altLang="en-US" sz="2000" kern="1000" dirty="0"/>
              <a:t>树</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457959" y="2689543"/>
            <a:ext cx="8569961" cy="2703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1</a:t>
            </a:r>
            <a:r>
              <a:rPr lang="zh-CN" altLang="en-US" sz="2000" kern="1000" dirty="0"/>
              <a:t>、是一颗二叉搜索树</a:t>
            </a:r>
          </a:p>
          <a:p>
            <a:pPr marL="0" indent="0">
              <a:buNone/>
            </a:pPr>
            <a:r>
              <a:rPr lang="en-US" altLang="zh-CN" sz="2000" kern="1000" dirty="0"/>
              <a:t>2</a:t>
            </a:r>
            <a:r>
              <a:rPr lang="zh-CN" altLang="en-US" sz="2000" kern="1000" dirty="0"/>
              <a:t>、每个节点左子树和又子树的高度相差小于等于</a:t>
            </a:r>
            <a:r>
              <a:rPr lang="en-US" altLang="zh-CN" sz="2000" kern="1000" dirty="0"/>
              <a:t>1</a:t>
            </a:r>
          </a:p>
          <a:p>
            <a:pPr marL="0" indent="0">
              <a:buNone/>
            </a:pPr>
            <a:r>
              <a:rPr lang="en-US" altLang="zh-CN" sz="2000" kern="1000" dirty="0"/>
              <a:t>     (</a:t>
            </a:r>
            <a:r>
              <a:rPr lang="zh-CN" altLang="en-US" sz="2000" kern="1000" dirty="0"/>
              <a:t>也可理解为节点的</a:t>
            </a:r>
            <a:r>
              <a:rPr lang="en-US" altLang="zh-CN" sz="2000" kern="1000" dirty="0"/>
              <a:t>|</a:t>
            </a:r>
            <a:r>
              <a:rPr lang="zh-CN" altLang="en-US" sz="2000" kern="1000" dirty="0"/>
              <a:t>平衡因子</a:t>
            </a:r>
            <a:r>
              <a:rPr lang="en-US" altLang="zh-CN" sz="2000" kern="1000" dirty="0"/>
              <a:t>|&lt;=1)</a:t>
            </a:r>
            <a:endParaRPr lang="zh-CN" altLang="en-US" sz="2000" kern="1000" dirty="0"/>
          </a:p>
        </p:txBody>
      </p:sp>
    </p:spTree>
    <p:extLst>
      <p:ext uri="{BB962C8B-B14F-4D97-AF65-F5344CB8AC3E}">
        <p14:creationId xmlns:p14="http://schemas.microsoft.com/office/powerpoint/2010/main" val="17108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优缺点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366519" y="2077085"/>
            <a:ext cx="8569961" cy="2703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优点：</a:t>
            </a:r>
            <a:endParaRPr lang="en-US" altLang="zh-CN" sz="2000" kern="1000" dirty="0"/>
          </a:p>
          <a:p>
            <a:pPr marL="0" indent="0">
              <a:buNone/>
            </a:pPr>
            <a:r>
              <a:rPr lang="en-US" altLang="zh-CN" sz="2000" kern="1000" dirty="0"/>
              <a:t>	</a:t>
            </a:r>
            <a:r>
              <a:rPr lang="zh-CN" altLang="en-US" sz="2000" kern="1000" dirty="0"/>
              <a:t>查找、插入、删除都比较快</a:t>
            </a:r>
          </a:p>
          <a:p>
            <a:pPr marL="0" indent="0">
              <a:buNone/>
            </a:pPr>
            <a:r>
              <a:rPr lang="zh-CN" altLang="en-US" sz="2000" kern="1000" dirty="0"/>
              <a:t>缺点：</a:t>
            </a:r>
            <a:endParaRPr lang="en-US" altLang="zh-CN" sz="2000" kern="1000" dirty="0"/>
          </a:p>
          <a:p>
            <a:pPr marL="0" indent="0">
              <a:buNone/>
            </a:pPr>
            <a:r>
              <a:rPr lang="en-US" altLang="zh-CN" sz="2000" kern="1000" dirty="0"/>
              <a:t>	</a:t>
            </a:r>
            <a:r>
              <a:rPr lang="zh-CN" altLang="en-US" sz="2000" kern="1000" dirty="0"/>
              <a:t>在插入删除时为了保持树的绝对平衡，需要频繁进行旋转</a:t>
            </a:r>
          </a:p>
        </p:txBody>
      </p:sp>
    </p:spTree>
    <p:extLst>
      <p:ext uri="{BB962C8B-B14F-4D97-AF65-F5344CB8AC3E}">
        <p14:creationId xmlns:p14="http://schemas.microsoft.com/office/powerpoint/2010/main" val="380766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9987281" cy="11944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右旋：</a:t>
            </a:r>
            <a:endParaRPr lang="en-US" altLang="zh-CN" sz="2000" kern="1000" dirty="0"/>
          </a:p>
          <a:p>
            <a:pPr marL="0" indent="0">
              <a:buNone/>
            </a:pPr>
            <a:r>
              <a:rPr lang="en-US" altLang="zh-CN" sz="2000" kern="1000" dirty="0"/>
              <a:t>	</a:t>
            </a:r>
            <a:r>
              <a:rPr lang="zh-CN" altLang="en-US" sz="2000" kern="1000" dirty="0"/>
              <a:t>当前节点变为左节点的右节点，左节点原来的右节点变为当前节点的左节点</a:t>
            </a:r>
          </a:p>
        </p:txBody>
      </p:sp>
      <p:pic>
        <p:nvPicPr>
          <p:cNvPr id="7" name="图片 6">
            <a:extLst>
              <a:ext uri="{FF2B5EF4-FFF2-40B4-BE49-F238E27FC236}">
                <a16:creationId xmlns:a16="http://schemas.microsoft.com/office/drawing/2014/main" id="{28994702-4E2B-444D-83E3-56F60BF2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287" y="2617470"/>
            <a:ext cx="5762625" cy="4000500"/>
          </a:xfrm>
          <a:prstGeom prst="rect">
            <a:avLst/>
          </a:prstGeom>
        </p:spPr>
      </p:pic>
    </p:spTree>
    <p:extLst>
      <p:ext uri="{BB962C8B-B14F-4D97-AF65-F5344CB8AC3E}">
        <p14:creationId xmlns:p14="http://schemas.microsoft.com/office/powerpoint/2010/main" val="201690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9987281" cy="11944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左旋：</a:t>
            </a:r>
            <a:endParaRPr lang="en-US" altLang="zh-CN" sz="2000" kern="1000" dirty="0"/>
          </a:p>
          <a:p>
            <a:pPr marL="0" indent="0">
              <a:buNone/>
            </a:pPr>
            <a:r>
              <a:rPr lang="en-US" altLang="zh-CN" sz="2000" kern="1000" dirty="0"/>
              <a:t>	</a:t>
            </a:r>
            <a:r>
              <a:rPr lang="zh-CN" altLang="en-US" sz="2000" kern="1000" dirty="0"/>
              <a:t>当前节点变为右节点的左节点，右节点原来的左节点变为当前节点的右节点</a:t>
            </a:r>
          </a:p>
        </p:txBody>
      </p:sp>
      <p:pic>
        <p:nvPicPr>
          <p:cNvPr id="5" name="图片 4">
            <a:extLst>
              <a:ext uri="{FF2B5EF4-FFF2-40B4-BE49-F238E27FC236}">
                <a16:creationId xmlns:a16="http://schemas.microsoft.com/office/drawing/2014/main" id="{DB8DA58E-9652-4892-BACB-2D0F5DA08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812" y="2761932"/>
            <a:ext cx="6810375" cy="3914775"/>
          </a:xfrm>
          <a:prstGeom prst="rect">
            <a:avLst/>
          </a:prstGeom>
        </p:spPr>
      </p:pic>
    </p:spTree>
    <p:extLst>
      <p:ext uri="{BB962C8B-B14F-4D97-AF65-F5344CB8AC3E}">
        <p14:creationId xmlns:p14="http://schemas.microsoft.com/office/powerpoint/2010/main" val="1369534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自平衡操作</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1738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平衡因子大于</a:t>
            </a:r>
            <a:r>
              <a:rPr lang="en-US" altLang="zh-CN" sz="2000" kern="1000" dirty="0"/>
              <a:t>1</a:t>
            </a:r>
            <a:r>
              <a:rPr lang="zh-CN" altLang="en-US" sz="2000" kern="1000" dirty="0"/>
              <a:t>时（左子树高于右子树）</a:t>
            </a:r>
            <a:endParaRPr lang="en-US" altLang="zh-CN" sz="2000" kern="1000" dirty="0"/>
          </a:p>
          <a:p>
            <a:pPr marL="0" indent="0">
              <a:buNone/>
            </a:pPr>
            <a:r>
              <a:rPr lang="en-US" altLang="zh-CN" sz="2000" kern="1000" dirty="0"/>
              <a:t>1</a:t>
            </a:r>
            <a:r>
              <a:rPr lang="zh-CN" altLang="en-US" sz="2000" kern="1000" dirty="0"/>
              <a:t>）、当失衡节点的左子树平衡因子大于等于</a:t>
            </a:r>
            <a:r>
              <a:rPr lang="en-US" altLang="zh-CN" sz="2000" kern="1000" dirty="0"/>
              <a:t>0</a:t>
            </a:r>
            <a:r>
              <a:rPr lang="zh-CN" altLang="en-US" sz="2000" kern="1000" dirty="0"/>
              <a:t>时，以失衡节点为支点右旋 </a:t>
            </a:r>
            <a:r>
              <a:rPr lang="en-US" altLang="zh-CN" sz="2000" kern="1000" dirty="0"/>
              <a:t>--</a:t>
            </a:r>
            <a:r>
              <a:rPr lang="zh-CN" altLang="en-US" sz="2000" kern="1000" dirty="0"/>
              <a:t>左左</a:t>
            </a:r>
          </a:p>
        </p:txBody>
      </p:sp>
      <p:pic>
        <p:nvPicPr>
          <p:cNvPr id="9" name="图片 8">
            <a:extLst>
              <a:ext uri="{FF2B5EF4-FFF2-40B4-BE49-F238E27FC236}">
                <a16:creationId xmlns:a16="http://schemas.microsoft.com/office/drawing/2014/main" id="{734F64FC-B647-4375-A947-18F7C12FC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059" y="2716531"/>
            <a:ext cx="6598261" cy="3120966"/>
          </a:xfrm>
          <a:prstGeom prst="rect">
            <a:avLst/>
          </a:prstGeom>
        </p:spPr>
      </p:pic>
    </p:spTree>
    <p:extLst>
      <p:ext uri="{BB962C8B-B14F-4D97-AF65-F5344CB8AC3E}">
        <p14:creationId xmlns:p14="http://schemas.microsoft.com/office/powerpoint/2010/main" val="194076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自平衡操作</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1738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平衡因子大于</a:t>
            </a:r>
            <a:r>
              <a:rPr lang="en-US" altLang="zh-CN" sz="2000" kern="1000" dirty="0"/>
              <a:t>1</a:t>
            </a:r>
            <a:r>
              <a:rPr lang="zh-CN" altLang="en-US" sz="2000" kern="1000" dirty="0"/>
              <a:t>时（左子树高于右子树）</a:t>
            </a:r>
            <a:endParaRPr lang="en-US" altLang="zh-CN" sz="2000" kern="1000" dirty="0"/>
          </a:p>
          <a:p>
            <a:pPr marL="0" indent="0">
              <a:buNone/>
            </a:pPr>
            <a:r>
              <a:rPr lang="en-US" altLang="zh-CN" sz="2000" kern="1000" dirty="0"/>
              <a:t>2</a:t>
            </a:r>
            <a:r>
              <a:rPr lang="zh-CN" altLang="en-US" sz="2000" kern="1000" dirty="0"/>
              <a:t>）、当失衡节点的左子树平衡因子小于</a:t>
            </a:r>
            <a:r>
              <a:rPr lang="en-US" altLang="zh-CN" sz="2000" kern="1000" dirty="0"/>
              <a:t>0</a:t>
            </a:r>
            <a:r>
              <a:rPr lang="zh-CN" altLang="en-US" sz="2000" kern="1000" dirty="0"/>
              <a:t>时</a:t>
            </a:r>
            <a:r>
              <a:rPr lang="en-US" altLang="zh-CN" sz="2000" kern="1000" dirty="0"/>
              <a:t>(</a:t>
            </a:r>
            <a:r>
              <a:rPr lang="zh-CN" altLang="en-US" sz="2000" kern="1000" dirty="0"/>
              <a:t>失衡节点左子树的右子树高于左子树</a:t>
            </a:r>
            <a:r>
              <a:rPr lang="en-US" altLang="zh-CN" sz="2000" kern="1000" dirty="0"/>
              <a:t>)</a:t>
            </a:r>
            <a:r>
              <a:rPr lang="zh-CN" altLang="en-US" sz="2000" kern="1000" dirty="0"/>
              <a:t>，</a:t>
            </a:r>
          </a:p>
          <a:p>
            <a:pPr marL="0" indent="0">
              <a:buNone/>
            </a:pPr>
            <a:r>
              <a:rPr lang="zh-CN" altLang="en-US" sz="2000" kern="1000" dirty="0"/>
              <a:t>        先以失衡节点的左子树为支点进行左旋，此时回到状态</a:t>
            </a:r>
            <a:r>
              <a:rPr lang="en-US" altLang="zh-CN" sz="2000" kern="1000" dirty="0"/>
              <a:t>1) --</a:t>
            </a:r>
            <a:r>
              <a:rPr lang="zh-CN" altLang="en-US" sz="2000" kern="1000" dirty="0"/>
              <a:t>左右</a:t>
            </a:r>
          </a:p>
        </p:txBody>
      </p:sp>
      <p:pic>
        <p:nvPicPr>
          <p:cNvPr id="5" name="图片 4">
            <a:extLst>
              <a:ext uri="{FF2B5EF4-FFF2-40B4-BE49-F238E27FC236}">
                <a16:creationId xmlns:a16="http://schemas.microsoft.com/office/drawing/2014/main" id="{8CC88655-3253-4D9B-8F2B-23A75F0B5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216" y="3074028"/>
            <a:ext cx="8879568" cy="2885606"/>
          </a:xfrm>
          <a:prstGeom prst="rect">
            <a:avLst/>
          </a:prstGeom>
        </p:spPr>
      </p:pic>
    </p:spTree>
    <p:extLst>
      <p:ext uri="{BB962C8B-B14F-4D97-AF65-F5344CB8AC3E}">
        <p14:creationId xmlns:p14="http://schemas.microsoft.com/office/powerpoint/2010/main" val="152300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F4BFA-675B-4ACE-B72C-3809B83DD9CC}"/>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49326302-F16B-46F7-9330-006100AB8F5F}"/>
              </a:ext>
            </a:extLst>
          </p:cNvPr>
          <p:cNvSpPr>
            <a:spLocks noGrp="1"/>
          </p:cNvSpPr>
          <p:nvPr>
            <p:ph idx="1"/>
          </p:nvPr>
        </p:nvSpPr>
        <p:spPr>
          <a:xfrm>
            <a:off x="838201" y="1690688"/>
            <a:ext cx="10928230" cy="4351338"/>
          </a:xfrm>
        </p:spPr>
        <p:txBody>
          <a:bodyPr>
            <a:normAutofit/>
          </a:bodyPr>
          <a:lstStyle/>
          <a:p>
            <a:pPr marL="0" indent="0">
              <a:buNone/>
            </a:pPr>
            <a:r>
              <a:rPr lang="en-US" altLang="zh-CN" dirty="0"/>
              <a:t>	</a:t>
            </a:r>
            <a:r>
              <a:rPr lang="zh-CN" altLang="en-US" dirty="0"/>
              <a:t>树是由</a:t>
            </a:r>
            <a:r>
              <a:rPr lang="en-US" altLang="zh-CN" dirty="0"/>
              <a:t>N</a:t>
            </a:r>
            <a:r>
              <a:rPr lang="zh-CN" altLang="en-US" dirty="0"/>
              <a:t>个结点组成的有限集合</a:t>
            </a:r>
            <a:r>
              <a:rPr lang="en-US" altLang="zh-CN" dirty="0"/>
              <a:t>,N=0</a:t>
            </a:r>
            <a:r>
              <a:rPr lang="zh-CN" altLang="en-US" dirty="0"/>
              <a:t>时，称为空树</a:t>
            </a:r>
            <a:r>
              <a:rPr lang="en-US" altLang="zh-CN" dirty="0"/>
              <a:t>.</a:t>
            </a:r>
            <a:r>
              <a:rPr lang="zh-CN" altLang="en-US" dirty="0"/>
              <a:t>任意非空树应满足</a:t>
            </a:r>
            <a:r>
              <a:rPr lang="en-US" altLang="zh-CN" dirty="0"/>
              <a:t>:</a:t>
            </a:r>
          </a:p>
          <a:p>
            <a:pPr marL="0" indent="0">
              <a:buNone/>
            </a:pPr>
            <a:r>
              <a:rPr lang="en-US" altLang="zh-CN" dirty="0"/>
              <a:t>   1) </a:t>
            </a:r>
            <a:r>
              <a:rPr lang="zh-CN" altLang="en-US" dirty="0"/>
              <a:t>有且仅有一个根结点</a:t>
            </a:r>
            <a:r>
              <a:rPr lang="en-US" altLang="zh-CN" dirty="0"/>
              <a:t>.</a:t>
            </a:r>
          </a:p>
          <a:p>
            <a:pPr marL="0" indent="0">
              <a:buNone/>
            </a:pPr>
            <a:r>
              <a:rPr lang="en-US" altLang="zh-CN" dirty="0"/>
              <a:t>   2) </a:t>
            </a:r>
            <a:r>
              <a:rPr lang="zh-CN" altLang="en-US" dirty="0"/>
              <a:t>当</a:t>
            </a:r>
            <a:r>
              <a:rPr lang="en-US" altLang="zh-CN" dirty="0"/>
              <a:t>N &gt; 1</a:t>
            </a:r>
            <a:r>
              <a:rPr lang="zh-CN" altLang="en-US" dirty="0"/>
              <a:t>时，除根节点外</a:t>
            </a:r>
            <a:r>
              <a:rPr lang="en-US" altLang="zh-CN" dirty="0"/>
              <a:t>,</a:t>
            </a:r>
            <a:r>
              <a:rPr lang="zh-CN" altLang="en-US" dirty="0"/>
              <a:t>其余结点可分为</a:t>
            </a:r>
            <a:r>
              <a:rPr lang="en-US" altLang="zh-CN" dirty="0"/>
              <a:t>n</a:t>
            </a:r>
            <a:r>
              <a:rPr lang="zh-CN" altLang="en-US" dirty="0"/>
              <a:t>个互不相交的有限        </a:t>
            </a:r>
            <a:r>
              <a:rPr lang="en-US" altLang="zh-CN" dirty="0"/>
              <a:t>  </a:t>
            </a:r>
            <a:r>
              <a:rPr lang="zh-CN" altLang="en-US" dirty="0"/>
              <a:t>集合</a:t>
            </a:r>
            <a:r>
              <a:rPr lang="en-US" altLang="zh-CN" dirty="0"/>
              <a:t>S1,S2,S3,...,Sn,</a:t>
            </a:r>
            <a:r>
              <a:rPr lang="zh-CN" altLang="en-US" dirty="0"/>
              <a:t>其中每一个集合本身又是一棵树</a:t>
            </a:r>
            <a:r>
              <a:rPr lang="en-US" altLang="zh-CN" dirty="0"/>
              <a:t>,</a:t>
            </a:r>
            <a:r>
              <a:rPr lang="zh-CN" altLang="en-US" dirty="0"/>
              <a:t>并且称为根结点的子树</a:t>
            </a:r>
            <a:r>
              <a:rPr lang="en-US" altLang="zh-CN" dirty="0"/>
              <a:t>.</a:t>
            </a:r>
            <a:endParaRPr lang="zh-CN" altLang="en-US" dirty="0"/>
          </a:p>
        </p:txBody>
      </p:sp>
    </p:spTree>
    <p:extLst>
      <p:ext uri="{BB962C8B-B14F-4D97-AF65-F5344CB8AC3E}">
        <p14:creationId xmlns:p14="http://schemas.microsoft.com/office/powerpoint/2010/main" val="3378036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自平衡操作</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1738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平衡因子小于</a:t>
            </a:r>
            <a:r>
              <a:rPr lang="en-US" altLang="zh-CN" sz="2000" kern="1000" dirty="0"/>
              <a:t>-1</a:t>
            </a:r>
            <a:r>
              <a:rPr lang="zh-CN" altLang="en-US" sz="2000" kern="1000" dirty="0"/>
              <a:t>时</a:t>
            </a:r>
            <a:r>
              <a:rPr lang="en-US" altLang="zh-CN" sz="2000" kern="1000" dirty="0"/>
              <a:t>(</a:t>
            </a:r>
            <a:r>
              <a:rPr lang="zh-CN" altLang="en-US" sz="2000" kern="1000" dirty="0"/>
              <a:t>右子树高于左子树</a:t>
            </a:r>
            <a:r>
              <a:rPr lang="en-US" altLang="zh-CN" sz="2000" kern="1000" dirty="0"/>
              <a:t>)</a:t>
            </a:r>
          </a:p>
          <a:p>
            <a:pPr marL="0" indent="0">
              <a:buNone/>
            </a:pPr>
            <a:r>
              <a:rPr lang="en-US" altLang="zh-CN" sz="2000" kern="1000" dirty="0"/>
              <a:t>1</a:t>
            </a:r>
            <a:r>
              <a:rPr lang="zh-CN" altLang="en-US" sz="2000" kern="1000" dirty="0"/>
              <a:t>）、当失衡节点的右子树平衡因子小于等于</a:t>
            </a:r>
            <a:r>
              <a:rPr lang="en-US" altLang="zh-CN" sz="2000" kern="1000" dirty="0"/>
              <a:t>0</a:t>
            </a:r>
            <a:r>
              <a:rPr lang="zh-CN" altLang="en-US" sz="2000" kern="1000" dirty="0"/>
              <a:t>时，以失衡节点为支点左旋 </a:t>
            </a:r>
            <a:r>
              <a:rPr lang="en-US" altLang="zh-CN" sz="2000" kern="1000" dirty="0"/>
              <a:t>--</a:t>
            </a:r>
            <a:r>
              <a:rPr lang="zh-CN" altLang="en-US" sz="2000" kern="1000" dirty="0"/>
              <a:t>右右</a:t>
            </a:r>
          </a:p>
        </p:txBody>
      </p:sp>
      <p:pic>
        <p:nvPicPr>
          <p:cNvPr id="8" name="图片 7">
            <a:extLst>
              <a:ext uri="{FF2B5EF4-FFF2-40B4-BE49-F238E27FC236}">
                <a16:creationId xmlns:a16="http://schemas.microsoft.com/office/drawing/2014/main" id="{37B80C26-5BC4-4303-ADDA-6F65AAAED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272" y="2830560"/>
            <a:ext cx="6814168" cy="2974140"/>
          </a:xfrm>
          <a:prstGeom prst="rect">
            <a:avLst/>
          </a:prstGeom>
        </p:spPr>
      </p:pic>
    </p:spTree>
    <p:extLst>
      <p:ext uri="{BB962C8B-B14F-4D97-AF65-F5344CB8AC3E}">
        <p14:creationId xmlns:p14="http://schemas.microsoft.com/office/powerpoint/2010/main" val="136883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自平衡操作</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1738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平衡因子小于</a:t>
            </a:r>
            <a:r>
              <a:rPr lang="en-US" altLang="zh-CN" sz="2000" kern="1000" dirty="0"/>
              <a:t>-1</a:t>
            </a:r>
            <a:r>
              <a:rPr lang="zh-CN" altLang="en-US" sz="2000" kern="1000" dirty="0"/>
              <a:t>时</a:t>
            </a:r>
            <a:r>
              <a:rPr lang="en-US" altLang="zh-CN" sz="2000" kern="1000" dirty="0"/>
              <a:t>(</a:t>
            </a:r>
            <a:r>
              <a:rPr lang="zh-CN" altLang="en-US" sz="2000" kern="1000" dirty="0"/>
              <a:t>右子树高于左子树</a:t>
            </a:r>
            <a:r>
              <a:rPr lang="en-US" altLang="zh-CN" sz="2000" kern="1000" dirty="0"/>
              <a:t>)</a:t>
            </a:r>
          </a:p>
          <a:p>
            <a:pPr marL="0" indent="0">
              <a:buNone/>
            </a:pPr>
            <a:r>
              <a:rPr lang="en-US" altLang="zh-CN" sz="2000" kern="1000" dirty="0"/>
              <a:t>2)</a:t>
            </a:r>
            <a:r>
              <a:rPr lang="zh-CN" altLang="en-US" sz="2000" kern="1000" dirty="0"/>
              <a:t>、当失衡节点的右子树平衡因子大于</a:t>
            </a:r>
            <a:r>
              <a:rPr lang="en-US" altLang="zh-CN" sz="2000" kern="1000" dirty="0"/>
              <a:t>0</a:t>
            </a:r>
            <a:r>
              <a:rPr lang="zh-CN" altLang="en-US" sz="2000" kern="1000" dirty="0"/>
              <a:t>时，先以失衡节点的右子树为支点进行右旋，此时回到状态</a:t>
            </a:r>
            <a:r>
              <a:rPr lang="en-US" altLang="zh-CN" sz="2000" kern="1000" dirty="0"/>
              <a:t>1</a:t>
            </a:r>
            <a:r>
              <a:rPr lang="zh-CN" altLang="en-US" sz="2000" kern="1000" dirty="0"/>
              <a:t>） </a:t>
            </a:r>
            <a:r>
              <a:rPr lang="en-US" altLang="zh-CN" sz="2000" kern="1000" dirty="0"/>
              <a:t>--</a:t>
            </a:r>
            <a:r>
              <a:rPr lang="zh-CN" altLang="en-US" sz="2000" kern="1000" dirty="0"/>
              <a:t>右左</a:t>
            </a:r>
          </a:p>
        </p:txBody>
      </p:sp>
      <p:pic>
        <p:nvPicPr>
          <p:cNvPr id="5" name="图片 4">
            <a:extLst>
              <a:ext uri="{FF2B5EF4-FFF2-40B4-BE49-F238E27FC236}">
                <a16:creationId xmlns:a16="http://schemas.microsoft.com/office/drawing/2014/main" id="{0C6B1690-B863-4964-84F3-C937EF9CF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320" y="3016251"/>
            <a:ext cx="8897359" cy="2888883"/>
          </a:xfrm>
          <a:prstGeom prst="rect">
            <a:avLst/>
          </a:prstGeom>
        </p:spPr>
      </p:pic>
    </p:spTree>
    <p:extLst>
      <p:ext uri="{BB962C8B-B14F-4D97-AF65-F5344CB8AC3E}">
        <p14:creationId xmlns:p14="http://schemas.microsoft.com/office/powerpoint/2010/main" val="3751742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性能</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pt-BR" sz="2000" kern="1000" dirty="0"/>
              <a:t>最好</a:t>
            </a:r>
            <a:r>
              <a:rPr lang="pt-BR" altLang="zh-CN" sz="2000" kern="1000" dirty="0"/>
              <a:t>: o(1)</a:t>
            </a:r>
          </a:p>
          <a:p>
            <a:pPr marL="0" indent="0">
              <a:buNone/>
            </a:pPr>
            <a:r>
              <a:rPr lang="zh-CN" altLang="pt-BR" sz="2000" kern="1000" dirty="0"/>
              <a:t>平均</a:t>
            </a:r>
            <a:r>
              <a:rPr lang="pt-BR" altLang="zh-CN" sz="2000" kern="1000" dirty="0"/>
              <a:t>: o(log(n))</a:t>
            </a:r>
          </a:p>
          <a:p>
            <a:pPr marL="0" indent="0">
              <a:buNone/>
            </a:pPr>
            <a:r>
              <a:rPr lang="zh-CN" altLang="pt-BR" sz="2000" kern="1000" dirty="0"/>
              <a:t>最差</a:t>
            </a:r>
            <a:r>
              <a:rPr lang="pt-BR" altLang="zh-CN" sz="2000" kern="1000" dirty="0"/>
              <a:t>: o(log(n))</a:t>
            </a:r>
            <a:endParaRPr lang="zh-CN" altLang="en-US" sz="2000" kern="1000" dirty="0"/>
          </a:p>
        </p:txBody>
      </p:sp>
    </p:spTree>
    <p:extLst>
      <p:ext uri="{BB962C8B-B14F-4D97-AF65-F5344CB8AC3E}">
        <p14:creationId xmlns:p14="http://schemas.microsoft.com/office/powerpoint/2010/main" val="155378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平衡二叉树</a:t>
            </a:r>
            <a:r>
              <a:rPr lang="en-US" altLang="zh-CN" dirty="0"/>
              <a:t>-</a:t>
            </a:r>
            <a:r>
              <a:rPr lang="zh-CN" altLang="en-US" dirty="0"/>
              <a:t>树的应用场景</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  Windows</a:t>
            </a:r>
            <a:r>
              <a:rPr lang="zh-CN" altLang="en-US" sz="2000" kern="1000" dirty="0"/>
              <a:t>运用</a:t>
            </a:r>
            <a:r>
              <a:rPr lang="en-US" altLang="zh-CN" sz="2000" kern="1000" dirty="0"/>
              <a:t>AVL</a:t>
            </a:r>
            <a:r>
              <a:rPr lang="zh-CN" altLang="en-US" sz="2000" kern="1000" dirty="0"/>
              <a:t>树对进程地址空间的管理</a:t>
            </a:r>
          </a:p>
          <a:p>
            <a:pPr marL="0" indent="0">
              <a:buNone/>
            </a:pPr>
            <a:r>
              <a:rPr lang="en-US" altLang="zh-CN" sz="2000" kern="1000" dirty="0"/>
              <a:t>(</a:t>
            </a:r>
            <a:r>
              <a:rPr lang="zh-CN" altLang="en-US" sz="2000" kern="1000" dirty="0"/>
              <a:t>原因从</a:t>
            </a:r>
            <a:r>
              <a:rPr lang="en-US" altLang="zh-CN" sz="2000" kern="1000" dirty="0" err="1"/>
              <a:t>avl</a:t>
            </a:r>
            <a:r>
              <a:rPr lang="zh-CN" altLang="en-US" sz="2000" kern="1000" dirty="0"/>
              <a:t>树的特点来看可能是查询操作更快</a:t>
            </a:r>
            <a:r>
              <a:rPr lang="en-US" altLang="zh-CN" sz="2000" kern="1000" dirty="0"/>
              <a:t>)</a:t>
            </a:r>
            <a:endParaRPr lang="zh-CN" altLang="en-US" sz="2000" kern="1000" dirty="0"/>
          </a:p>
        </p:txBody>
      </p:sp>
    </p:spTree>
    <p:extLst>
      <p:ext uri="{BB962C8B-B14F-4D97-AF65-F5344CB8AC3E}">
        <p14:creationId xmlns:p14="http://schemas.microsoft.com/office/powerpoint/2010/main" val="330926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约束</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538481" y="1690688"/>
            <a:ext cx="11094720"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  AVL</a:t>
            </a:r>
            <a:r>
              <a:rPr lang="zh-CN" altLang="en-US" sz="2000" kern="1000" dirty="0"/>
              <a:t>树因为要保持绝对的平衡所以在插入和删除时需要频繁的旋转，红黑树就是一种放弃绝对平衡而换区插入和删除性能的一种折中方案：</a:t>
            </a:r>
            <a:endParaRPr lang="en-US" altLang="zh-CN" sz="2000" kern="1000" dirty="0"/>
          </a:p>
          <a:p>
            <a:pPr marL="0" indent="0">
              <a:buNone/>
            </a:pPr>
            <a:r>
              <a:rPr lang="en-US" altLang="zh-CN" sz="2000" kern="1000" dirty="0"/>
              <a:t>1</a:t>
            </a:r>
            <a:r>
              <a:rPr lang="zh-CN" altLang="en-US" sz="2000" kern="1000" dirty="0"/>
              <a:t>、节点颜色为红色或者黑色</a:t>
            </a:r>
          </a:p>
          <a:p>
            <a:pPr marL="0" indent="0">
              <a:buNone/>
            </a:pPr>
            <a:r>
              <a:rPr lang="en-US" altLang="zh-CN" sz="2000" kern="1000" dirty="0"/>
              <a:t>2</a:t>
            </a:r>
            <a:r>
              <a:rPr lang="zh-CN" altLang="en-US" sz="2000" kern="1000" dirty="0"/>
              <a:t>、根节点为黑色</a:t>
            </a:r>
          </a:p>
          <a:p>
            <a:pPr marL="0" indent="0">
              <a:buNone/>
            </a:pPr>
            <a:r>
              <a:rPr lang="en-US" altLang="zh-CN" sz="2000" kern="1000" dirty="0"/>
              <a:t>3</a:t>
            </a:r>
            <a:r>
              <a:rPr lang="zh-CN" altLang="en-US" sz="2000" kern="1000" dirty="0"/>
              <a:t>、父子节点不能出现连续两个红色节点</a:t>
            </a:r>
          </a:p>
          <a:p>
            <a:pPr marL="0" indent="0">
              <a:buNone/>
            </a:pPr>
            <a:r>
              <a:rPr lang="en-US" altLang="zh-CN" sz="2000" kern="1000" dirty="0"/>
              <a:t>4</a:t>
            </a:r>
            <a:r>
              <a:rPr lang="zh-CN" altLang="en-US" sz="2000" kern="1000" dirty="0"/>
              <a:t>、从根节点触发到叶子节点，任意路径上黑色节点的数量相同</a:t>
            </a:r>
          </a:p>
        </p:txBody>
      </p:sp>
      <p:pic>
        <p:nvPicPr>
          <p:cNvPr id="6" name="图片 5">
            <a:extLst>
              <a:ext uri="{FF2B5EF4-FFF2-40B4-BE49-F238E27FC236}">
                <a16:creationId xmlns:a16="http://schemas.microsoft.com/office/drawing/2014/main" id="{4A221611-10D9-42DE-A9EB-802650F48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0" y="2202497"/>
            <a:ext cx="4286250" cy="2066925"/>
          </a:xfrm>
          <a:prstGeom prst="rect">
            <a:avLst/>
          </a:prstGeom>
        </p:spPr>
      </p:pic>
    </p:spTree>
    <p:extLst>
      <p:ext uri="{BB962C8B-B14F-4D97-AF65-F5344CB8AC3E}">
        <p14:creationId xmlns:p14="http://schemas.microsoft.com/office/powerpoint/2010/main" val="1496689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优缺点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优点：</a:t>
            </a:r>
            <a:endParaRPr lang="en-US" altLang="zh-CN" sz="2000" kern="1000" dirty="0"/>
          </a:p>
          <a:p>
            <a:pPr marL="0" indent="0">
              <a:buNone/>
            </a:pPr>
            <a:r>
              <a:rPr lang="en-US" altLang="zh-CN" sz="2000" kern="1000" dirty="0"/>
              <a:t>	</a:t>
            </a:r>
            <a:r>
              <a:rPr lang="zh-CN" altLang="en-US" sz="2000" kern="1000" dirty="0"/>
              <a:t>查找、插入、删除都比较快</a:t>
            </a:r>
          </a:p>
          <a:p>
            <a:pPr marL="0" indent="0">
              <a:buNone/>
            </a:pPr>
            <a:r>
              <a:rPr lang="zh-CN" altLang="en-US" sz="2000" kern="1000" dirty="0"/>
              <a:t>缺点：</a:t>
            </a:r>
            <a:endParaRPr lang="en-US" altLang="zh-CN" sz="2000" kern="1000" dirty="0"/>
          </a:p>
          <a:p>
            <a:pPr marL="0" indent="0">
              <a:buNone/>
            </a:pPr>
            <a:r>
              <a:rPr lang="en-US" altLang="zh-CN" sz="2000" kern="1000" dirty="0"/>
              <a:t>	</a:t>
            </a:r>
            <a:r>
              <a:rPr lang="zh-CN" altLang="en-US" sz="2000" kern="1000" dirty="0"/>
              <a:t>插入和删除时会破坏约束，需要进行变色和旋转保持平衡</a:t>
            </a:r>
          </a:p>
          <a:p>
            <a:pPr marL="0" indent="0">
              <a:buNone/>
            </a:pPr>
            <a:r>
              <a:rPr lang="zh-CN" altLang="en-US" sz="2000" kern="1000" dirty="0"/>
              <a:t>          树的形状不再维持绝对平衡，最长路径可能是最短路径的两倍</a:t>
            </a:r>
          </a:p>
          <a:p>
            <a:pPr marL="0" indent="0">
              <a:buNone/>
            </a:pPr>
            <a:r>
              <a:rPr lang="zh-CN" altLang="en-US" sz="2000" kern="1000" dirty="0"/>
              <a:t>          </a:t>
            </a:r>
            <a:r>
              <a:rPr lang="en-US" altLang="zh-CN" sz="2000" kern="1000" dirty="0"/>
              <a:t>(</a:t>
            </a:r>
            <a:r>
              <a:rPr lang="zh-CN" altLang="en-US" sz="2000" kern="1000" dirty="0"/>
              <a:t>可以认为是</a:t>
            </a:r>
            <a:r>
              <a:rPr lang="en-US" altLang="zh-CN" sz="2000" kern="1000" dirty="0"/>
              <a:t>2-3</a:t>
            </a:r>
            <a:r>
              <a:rPr lang="zh-CN" altLang="en-US" sz="2000" kern="1000" dirty="0"/>
              <a:t>树宽度到高度的退化</a:t>
            </a:r>
            <a:r>
              <a:rPr lang="en-US" altLang="zh-CN" sz="2000" kern="1000" dirty="0"/>
              <a:t>)</a:t>
            </a:r>
            <a:endParaRPr lang="zh-CN" altLang="en-US" sz="2000" kern="1000" dirty="0"/>
          </a:p>
        </p:txBody>
      </p:sp>
    </p:spTree>
    <p:extLst>
      <p:ext uri="{BB962C8B-B14F-4D97-AF65-F5344CB8AC3E}">
        <p14:creationId xmlns:p14="http://schemas.microsoft.com/office/powerpoint/2010/main" val="83307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变色：失衡节点的颜色变为红色，失衡节点的做孩子和右孩子都变为黑色</a:t>
            </a:r>
          </a:p>
        </p:txBody>
      </p:sp>
      <p:pic>
        <p:nvPicPr>
          <p:cNvPr id="9" name="图片 8">
            <a:extLst>
              <a:ext uri="{FF2B5EF4-FFF2-40B4-BE49-F238E27FC236}">
                <a16:creationId xmlns:a16="http://schemas.microsoft.com/office/drawing/2014/main" id="{61C27B9D-CBD0-4AB5-BE4A-21608D55A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19" y="2515981"/>
            <a:ext cx="8677827" cy="3230661"/>
          </a:xfrm>
          <a:prstGeom prst="rect">
            <a:avLst/>
          </a:prstGeom>
        </p:spPr>
      </p:pic>
    </p:spTree>
    <p:extLst>
      <p:ext uri="{BB962C8B-B14F-4D97-AF65-F5344CB8AC3E}">
        <p14:creationId xmlns:p14="http://schemas.microsoft.com/office/powerpoint/2010/main" val="52214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左旋：基础左旋，并把支点颜色变为红色，支点右节点变为黑色</a:t>
            </a:r>
          </a:p>
        </p:txBody>
      </p:sp>
      <p:pic>
        <p:nvPicPr>
          <p:cNvPr id="6" name="图片 5">
            <a:extLst>
              <a:ext uri="{FF2B5EF4-FFF2-40B4-BE49-F238E27FC236}">
                <a16:creationId xmlns:a16="http://schemas.microsoft.com/office/drawing/2014/main" id="{9217F13B-FAD5-44A6-9D4D-61D73D28B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19" y="2406778"/>
            <a:ext cx="9043587" cy="3105328"/>
          </a:xfrm>
          <a:prstGeom prst="rect">
            <a:avLst/>
          </a:prstGeom>
        </p:spPr>
      </p:pic>
    </p:spTree>
    <p:extLst>
      <p:ext uri="{BB962C8B-B14F-4D97-AF65-F5344CB8AC3E}">
        <p14:creationId xmlns:p14="http://schemas.microsoft.com/office/powerpoint/2010/main" val="2532903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右旋：基础右旋，并把支点颜色变为红色，支点左节点变为黑色</a:t>
            </a:r>
          </a:p>
        </p:txBody>
      </p:sp>
      <p:pic>
        <p:nvPicPr>
          <p:cNvPr id="7" name="图片 6">
            <a:extLst>
              <a:ext uri="{FF2B5EF4-FFF2-40B4-BE49-F238E27FC236}">
                <a16:creationId xmlns:a16="http://schemas.microsoft.com/office/drawing/2014/main" id="{E9DE2884-CAD9-4B29-A59C-D51CB9E10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933" y="2599818"/>
            <a:ext cx="8110649" cy="2784982"/>
          </a:xfrm>
          <a:prstGeom prst="rect">
            <a:avLst/>
          </a:prstGeom>
        </p:spPr>
      </p:pic>
    </p:spTree>
    <p:extLst>
      <p:ext uri="{BB962C8B-B14F-4D97-AF65-F5344CB8AC3E}">
        <p14:creationId xmlns:p14="http://schemas.microsoft.com/office/powerpoint/2010/main" val="844471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插入数据</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kern="1000" dirty="0"/>
          </a:p>
        </p:txBody>
      </p:sp>
      <p:pic>
        <p:nvPicPr>
          <p:cNvPr id="5" name="图片 4">
            <a:extLst>
              <a:ext uri="{FF2B5EF4-FFF2-40B4-BE49-F238E27FC236}">
                <a16:creationId xmlns:a16="http://schemas.microsoft.com/office/drawing/2014/main" id="{F9745153-6CB8-422A-B6A6-6D9ED6E2F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43" y="1371600"/>
            <a:ext cx="9442077" cy="4903330"/>
          </a:xfrm>
          <a:prstGeom prst="rect">
            <a:avLst/>
          </a:prstGeom>
        </p:spPr>
      </p:pic>
    </p:spTree>
    <p:extLst>
      <p:ext uri="{BB962C8B-B14F-4D97-AF65-F5344CB8AC3E}">
        <p14:creationId xmlns:p14="http://schemas.microsoft.com/office/powerpoint/2010/main" val="18374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16581-E6BD-4666-84CB-B64F310F1D76}"/>
              </a:ext>
            </a:extLst>
          </p:cNvPr>
          <p:cNvSpPr>
            <a:spLocks noGrp="1"/>
          </p:cNvSpPr>
          <p:nvPr>
            <p:ph type="title"/>
          </p:nvPr>
        </p:nvSpPr>
        <p:spPr>
          <a:xfrm>
            <a:off x="838200" y="365125"/>
            <a:ext cx="10515600" cy="833755"/>
          </a:xfrm>
        </p:spPr>
        <p:txBody>
          <a:bodyPr/>
          <a:lstStyle/>
          <a:p>
            <a:r>
              <a:rPr lang="zh-CN" altLang="en-US" dirty="0"/>
              <a:t>常见树</a:t>
            </a:r>
          </a:p>
        </p:txBody>
      </p:sp>
      <p:sp>
        <p:nvSpPr>
          <p:cNvPr id="3" name="内容占位符 2">
            <a:extLst>
              <a:ext uri="{FF2B5EF4-FFF2-40B4-BE49-F238E27FC236}">
                <a16:creationId xmlns:a16="http://schemas.microsoft.com/office/drawing/2014/main" id="{1163886A-CBF1-47FD-AFBF-CC58D530FC55}"/>
              </a:ext>
            </a:extLst>
          </p:cNvPr>
          <p:cNvSpPr>
            <a:spLocks noGrp="1"/>
          </p:cNvSpPr>
          <p:nvPr>
            <p:ph idx="1"/>
          </p:nvPr>
        </p:nvSpPr>
        <p:spPr/>
        <p:txBody>
          <a:bodyPr/>
          <a:lstStyle/>
          <a:p>
            <a:r>
              <a:rPr lang="zh-CN" altLang="en-US" dirty="0"/>
              <a:t>二叉搜索树</a:t>
            </a:r>
            <a:endParaRPr lang="en-US" altLang="zh-CN" dirty="0"/>
          </a:p>
          <a:p>
            <a:r>
              <a:rPr lang="zh-CN" altLang="en-US" dirty="0"/>
              <a:t>平衡二叉树</a:t>
            </a:r>
            <a:endParaRPr lang="en-US" altLang="zh-CN" dirty="0"/>
          </a:p>
          <a:p>
            <a:r>
              <a:rPr lang="zh-CN" altLang="en-US" dirty="0"/>
              <a:t>红黑树</a:t>
            </a:r>
            <a:endParaRPr lang="en-US" altLang="zh-CN" dirty="0"/>
          </a:p>
          <a:p>
            <a:r>
              <a:rPr lang="en-US" altLang="zh-CN" dirty="0"/>
              <a:t>B</a:t>
            </a:r>
            <a:r>
              <a:rPr lang="zh-CN" altLang="en-US" dirty="0"/>
              <a:t>树</a:t>
            </a:r>
            <a:endParaRPr lang="en-US" altLang="zh-CN" dirty="0"/>
          </a:p>
          <a:p>
            <a:r>
              <a:rPr lang="en-US" altLang="zh-CN" dirty="0"/>
              <a:t>B+</a:t>
            </a:r>
            <a:r>
              <a:rPr lang="zh-CN" altLang="en-US" dirty="0"/>
              <a:t>树</a:t>
            </a:r>
            <a:endParaRPr lang="en-US" altLang="zh-CN" dirty="0"/>
          </a:p>
          <a:p>
            <a:r>
              <a:rPr lang="zh-CN" altLang="en-US" dirty="0"/>
              <a:t>字典树</a:t>
            </a:r>
            <a:endParaRPr lang="en-US" altLang="zh-CN" dirty="0"/>
          </a:p>
          <a:p>
            <a:endParaRPr lang="en-US" altLang="zh-CN" dirty="0"/>
          </a:p>
        </p:txBody>
      </p:sp>
    </p:spTree>
    <p:extLst>
      <p:ext uri="{BB962C8B-B14F-4D97-AF65-F5344CB8AC3E}">
        <p14:creationId xmlns:p14="http://schemas.microsoft.com/office/powerpoint/2010/main" val="170397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1</a:t>
            </a:r>
            <a:r>
              <a:rPr lang="zh-CN" altLang="en-US" sz="2000" kern="1000" dirty="0"/>
              <a:t>、插入节点的父节点是黑色，则直接插入红色节点</a:t>
            </a:r>
            <a:endParaRPr lang="en-US" altLang="zh-CN" sz="2000" kern="1000" dirty="0"/>
          </a:p>
          <a:p>
            <a:pPr marL="0" indent="0">
              <a:buNone/>
            </a:pPr>
            <a:r>
              <a:rPr lang="en-US" altLang="zh-CN" sz="2000" kern="1000" dirty="0"/>
              <a:t>2</a:t>
            </a:r>
            <a:r>
              <a:rPr lang="zh-CN" altLang="en-US" sz="2000" kern="1000" dirty="0"/>
              <a:t>、插入节点的父节点和叔父节点同红，则进行变色操作，并以祖父节点作为新的插入节点向上递归</a:t>
            </a:r>
          </a:p>
        </p:txBody>
      </p:sp>
      <p:pic>
        <p:nvPicPr>
          <p:cNvPr id="8" name="图片 7">
            <a:extLst>
              <a:ext uri="{FF2B5EF4-FFF2-40B4-BE49-F238E27FC236}">
                <a16:creationId xmlns:a16="http://schemas.microsoft.com/office/drawing/2014/main" id="{E067690E-2938-4693-8F21-DDEA1B31D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6" y="2922381"/>
            <a:ext cx="8677827" cy="3230661"/>
          </a:xfrm>
          <a:prstGeom prst="rect">
            <a:avLst/>
          </a:prstGeom>
        </p:spPr>
      </p:pic>
    </p:spTree>
    <p:extLst>
      <p:ext uri="{BB962C8B-B14F-4D97-AF65-F5344CB8AC3E}">
        <p14:creationId xmlns:p14="http://schemas.microsoft.com/office/powerpoint/2010/main" val="3413269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8878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3</a:t>
            </a:r>
            <a:r>
              <a:rPr lang="zh-CN" altLang="en-US" sz="2000" kern="1000" dirty="0"/>
              <a:t>、插入节点的父节点为红色，叔父节点为黑色</a:t>
            </a:r>
            <a:r>
              <a:rPr lang="en-US" altLang="zh-CN" sz="2000" kern="1000" dirty="0"/>
              <a:t>(</a:t>
            </a:r>
            <a:r>
              <a:rPr lang="zh-CN" altLang="en-US" sz="2000" kern="1000" dirty="0"/>
              <a:t>此时考虑父节点是祖父节点的左子树</a:t>
            </a:r>
            <a:r>
              <a:rPr lang="en-US" altLang="zh-CN" sz="2000" kern="1000" dirty="0"/>
              <a:t>)</a:t>
            </a:r>
          </a:p>
          <a:p>
            <a:pPr marL="0" indent="0">
              <a:buNone/>
            </a:pPr>
            <a:r>
              <a:rPr lang="en-US" altLang="zh-CN" sz="2000" kern="1000" dirty="0"/>
              <a:t>      1</a:t>
            </a:r>
            <a:r>
              <a:rPr lang="zh-CN" altLang="en-US" sz="2000" kern="1000" dirty="0"/>
              <a:t>）、如果插入节点在父节点的左子树上，直接以祖父节点为支点进行右旋</a:t>
            </a:r>
          </a:p>
        </p:txBody>
      </p:sp>
      <p:pic>
        <p:nvPicPr>
          <p:cNvPr id="7" name="图片 6">
            <a:extLst>
              <a:ext uri="{FF2B5EF4-FFF2-40B4-BE49-F238E27FC236}">
                <a16:creationId xmlns:a16="http://schemas.microsoft.com/office/drawing/2014/main" id="{D4BA68A4-A0A0-430A-9BB8-E67F93CE8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293" y="2518537"/>
            <a:ext cx="8911507" cy="3059975"/>
          </a:xfrm>
          <a:prstGeom prst="rect">
            <a:avLst/>
          </a:prstGeom>
        </p:spPr>
      </p:pic>
    </p:spTree>
    <p:extLst>
      <p:ext uri="{BB962C8B-B14F-4D97-AF65-F5344CB8AC3E}">
        <p14:creationId xmlns:p14="http://schemas.microsoft.com/office/powerpoint/2010/main" val="2384033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8878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3</a:t>
            </a:r>
            <a:r>
              <a:rPr lang="zh-CN" altLang="en-US" sz="2000" kern="1000" dirty="0"/>
              <a:t>、插入节点的父节点为红色，叔父节点为黑色</a:t>
            </a:r>
            <a:r>
              <a:rPr lang="en-US" altLang="zh-CN" sz="2000" kern="1000" dirty="0"/>
              <a:t>(</a:t>
            </a:r>
            <a:r>
              <a:rPr lang="zh-CN" altLang="en-US" sz="2000" kern="1000" dirty="0"/>
              <a:t>此时考虑父节点是祖父节点的左子树</a:t>
            </a:r>
            <a:r>
              <a:rPr lang="en-US" altLang="zh-CN" sz="2000" kern="1000" dirty="0"/>
              <a:t>)</a:t>
            </a:r>
          </a:p>
          <a:p>
            <a:pPr marL="0" indent="0">
              <a:buNone/>
            </a:pPr>
            <a:r>
              <a:rPr lang="en-US" altLang="zh-CN" sz="2000" kern="1000" dirty="0"/>
              <a:t>      2)</a:t>
            </a:r>
            <a:r>
              <a:rPr lang="zh-CN" altLang="en-US" sz="2000" kern="1000" dirty="0"/>
              <a:t>、如果插入节点在父节点的右子树上，先以父节点进行左旋，此时回到了状态 </a:t>
            </a:r>
            <a:r>
              <a:rPr lang="en-US" altLang="zh-CN" sz="2000" kern="1000" dirty="0"/>
              <a:t>1</a:t>
            </a:r>
            <a:r>
              <a:rPr lang="zh-CN" altLang="en-US" sz="2000" kern="1000" dirty="0"/>
              <a:t>）</a:t>
            </a:r>
          </a:p>
        </p:txBody>
      </p:sp>
      <p:pic>
        <p:nvPicPr>
          <p:cNvPr id="6" name="图片 5">
            <a:extLst>
              <a:ext uri="{FF2B5EF4-FFF2-40B4-BE49-F238E27FC236}">
                <a16:creationId xmlns:a16="http://schemas.microsoft.com/office/drawing/2014/main" id="{36D3F32D-0759-4575-A752-68B7889E2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960" y="2389458"/>
            <a:ext cx="7906853" cy="2079084"/>
          </a:xfrm>
          <a:prstGeom prst="rect">
            <a:avLst/>
          </a:prstGeom>
        </p:spPr>
      </p:pic>
      <p:pic>
        <p:nvPicPr>
          <p:cNvPr id="8" name="图片 7">
            <a:extLst>
              <a:ext uri="{FF2B5EF4-FFF2-40B4-BE49-F238E27FC236}">
                <a16:creationId xmlns:a16="http://schemas.microsoft.com/office/drawing/2014/main" id="{8C07C158-5D8E-40FC-BB43-D797254E8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587" y="4468542"/>
            <a:ext cx="7063573" cy="2024333"/>
          </a:xfrm>
          <a:prstGeom prst="rect">
            <a:avLst/>
          </a:prstGeom>
        </p:spPr>
      </p:pic>
    </p:spTree>
    <p:extLst>
      <p:ext uri="{BB962C8B-B14F-4D97-AF65-F5344CB8AC3E}">
        <p14:creationId xmlns:p14="http://schemas.microsoft.com/office/powerpoint/2010/main" val="20828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8878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1</a:t>
            </a:r>
            <a:r>
              <a:rPr lang="zh-CN" altLang="en-US" sz="2000" kern="1000" dirty="0"/>
              <a:t>、删除节点为红色叶子节点，直接删除</a:t>
            </a:r>
          </a:p>
          <a:p>
            <a:pPr marL="0" indent="0">
              <a:buNone/>
            </a:pPr>
            <a:r>
              <a:rPr lang="en-US" altLang="zh-CN" sz="2000" kern="1000" dirty="0"/>
              <a:t>2</a:t>
            </a:r>
            <a:r>
              <a:rPr lang="zh-CN" altLang="en-US" sz="2000" kern="1000" dirty="0"/>
              <a:t>、删除节点为黑色叶子节点，直接删除，并从此节点开始向上递归，进行自平衡操作</a:t>
            </a:r>
          </a:p>
          <a:p>
            <a:pPr marL="0" indent="0">
              <a:buNone/>
            </a:pPr>
            <a:r>
              <a:rPr lang="en-US" altLang="zh-CN" sz="2000" kern="1000" dirty="0"/>
              <a:t>3</a:t>
            </a:r>
            <a:r>
              <a:rPr lang="zh-CN" altLang="en-US" sz="2000" kern="1000" dirty="0"/>
              <a:t>、删除节点为中间节点，则找到对应的后继</a:t>
            </a:r>
            <a:r>
              <a:rPr lang="en-US" altLang="zh-CN" sz="2000" kern="1000" dirty="0"/>
              <a:t>/</a:t>
            </a:r>
            <a:r>
              <a:rPr lang="zh-CN" altLang="en-US" sz="2000" kern="1000" dirty="0"/>
              <a:t>前驱节点，将后继</a:t>
            </a:r>
            <a:r>
              <a:rPr lang="en-US" altLang="zh-CN" sz="2000" kern="1000" dirty="0"/>
              <a:t>/</a:t>
            </a:r>
            <a:r>
              <a:rPr lang="zh-CN" altLang="en-US" sz="2000" kern="1000" dirty="0"/>
              <a:t>前驱节点的值替换为删除节点并以后继</a:t>
            </a:r>
            <a:r>
              <a:rPr lang="en-US" altLang="zh-CN" sz="2000" kern="1000" dirty="0"/>
              <a:t>/</a:t>
            </a:r>
            <a:r>
              <a:rPr lang="zh-CN" altLang="en-US" sz="2000" kern="1000" dirty="0"/>
              <a:t>前驱节点开始向上递归，进行自平衡操作，自平衡操作和插入保持一致</a:t>
            </a:r>
            <a:endParaRPr lang="en-US" altLang="zh-CN" sz="2000" kern="1000" dirty="0"/>
          </a:p>
        </p:txBody>
      </p:sp>
    </p:spTree>
    <p:extLst>
      <p:ext uri="{BB962C8B-B14F-4D97-AF65-F5344CB8AC3E}">
        <p14:creationId xmlns:p14="http://schemas.microsoft.com/office/powerpoint/2010/main" val="3342726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性能</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pt-BR" sz="2000" kern="1000" dirty="0"/>
              <a:t>最好</a:t>
            </a:r>
            <a:r>
              <a:rPr lang="pt-BR" altLang="zh-CN" sz="2000" kern="1000" dirty="0"/>
              <a:t>: o(1)</a:t>
            </a:r>
          </a:p>
          <a:p>
            <a:pPr marL="0" indent="0">
              <a:buNone/>
            </a:pPr>
            <a:r>
              <a:rPr lang="zh-CN" altLang="pt-BR" sz="2000" kern="1000" dirty="0"/>
              <a:t>平均</a:t>
            </a:r>
            <a:r>
              <a:rPr lang="pt-BR" altLang="zh-CN" sz="2000" kern="1000" dirty="0"/>
              <a:t>: o(log(n))</a:t>
            </a:r>
          </a:p>
          <a:p>
            <a:pPr marL="0" indent="0">
              <a:buNone/>
            </a:pPr>
            <a:r>
              <a:rPr lang="zh-CN" altLang="pt-BR" sz="2000" kern="1000" dirty="0"/>
              <a:t>最差</a:t>
            </a:r>
            <a:r>
              <a:rPr lang="pt-BR" altLang="zh-CN" sz="2000" kern="1000" dirty="0"/>
              <a:t>: o(2log(n))</a:t>
            </a:r>
            <a:endParaRPr lang="zh-CN" altLang="en-US" sz="2000" kern="1000" dirty="0"/>
          </a:p>
        </p:txBody>
      </p:sp>
    </p:spTree>
    <p:extLst>
      <p:ext uri="{BB962C8B-B14F-4D97-AF65-F5344CB8AC3E}">
        <p14:creationId xmlns:p14="http://schemas.microsoft.com/office/powerpoint/2010/main" val="3235336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红黑树</a:t>
            </a:r>
            <a:r>
              <a:rPr lang="en-US" altLang="zh-CN" dirty="0"/>
              <a:t>-</a:t>
            </a:r>
            <a:r>
              <a:rPr lang="zh-CN" altLang="en-US" dirty="0"/>
              <a:t>应用场景</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1</a:t>
            </a:r>
            <a:r>
              <a:rPr lang="zh-CN" altLang="en-US" sz="2000" kern="1000" dirty="0"/>
              <a:t>、</a:t>
            </a:r>
            <a:r>
              <a:rPr lang="en-US" altLang="zh-CN" sz="2000" kern="1000" dirty="0"/>
              <a:t>IO</a:t>
            </a:r>
            <a:r>
              <a:rPr lang="zh-CN" altLang="en-US" sz="2000" kern="1000" dirty="0"/>
              <a:t>多路复用</a:t>
            </a:r>
            <a:r>
              <a:rPr lang="en-US" altLang="zh-CN" sz="2000" kern="1000" dirty="0" err="1"/>
              <a:t>epoll</a:t>
            </a:r>
            <a:r>
              <a:rPr lang="zh-CN" altLang="en-US" sz="2000" kern="1000" dirty="0"/>
              <a:t>的实现采用红黑树组织管理</a:t>
            </a:r>
            <a:r>
              <a:rPr lang="en-US" altLang="zh-CN" sz="2000" kern="1000" dirty="0" err="1"/>
              <a:t>sockfd</a:t>
            </a:r>
            <a:r>
              <a:rPr lang="zh-CN" altLang="en-US" sz="2000" kern="1000" dirty="0"/>
              <a:t>，以支持快速的增删改查</a:t>
            </a:r>
            <a:r>
              <a:rPr lang="en-US" altLang="zh-CN" sz="2000" kern="1000" dirty="0"/>
              <a:t>.</a:t>
            </a:r>
          </a:p>
          <a:p>
            <a:pPr marL="0" indent="0">
              <a:buNone/>
            </a:pPr>
            <a:r>
              <a:rPr lang="en-US" altLang="zh-CN" sz="2000" kern="1000" dirty="0"/>
              <a:t>2</a:t>
            </a:r>
            <a:r>
              <a:rPr lang="zh-CN" altLang="en-US" sz="2000" kern="1000" dirty="0"/>
              <a:t>、</a:t>
            </a:r>
            <a:r>
              <a:rPr lang="en-US" altLang="zh-CN" sz="2000" kern="1000" dirty="0" err="1"/>
              <a:t>ngnix</a:t>
            </a:r>
            <a:r>
              <a:rPr lang="zh-CN" altLang="en-US" sz="2000" kern="1000" dirty="0"/>
              <a:t>中</a:t>
            </a:r>
            <a:r>
              <a:rPr lang="en-US" altLang="zh-CN" sz="2000" kern="1000" dirty="0"/>
              <a:t>,</a:t>
            </a:r>
            <a:r>
              <a:rPr lang="zh-CN" altLang="en-US" sz="2000" kern="1000" dirty="0"/>
              <a:t>用红黑树管理</a:t>
            </a:r>
            <a:r>
              <a:rPr lang="en-US" altLang="zh-CN" sz="2000" kern="1000" dirty="0"/>
              <a:t>timer,</a:t>
            </a:r>
            <a:r>
              <a:rPr lang="zh-CN" altLang="en-US" sz="2000" kern="1000" dirty="0"/>
              <a:t>因为红黑树是有序的</a:t>
            </a:r>
            <a:r>
              <a:rPr lang="en-US" altLang="zh-CN" sz="2000" kern="1000" dirty="0"/>
              <a:t>,</a:t>
            </a:r>
            <a:r>
              <a:rPr lang="zh-CN" altLang="en-US" sz="2000" kern="1000" dirty="0"/>
              <a:t>可以很快的得到距离当前最小的定时器</a:t>
            </a:r>
            <a:r>
              <a:rPr lang="en-US" altLang="zh-CN" sz="2000" kern="1000" dirty="0"/>
              <a:t>.</a:t>
            </a:r>
          </a:p>
          <a:p>
            <a:pPr marL="0" indent="0">
              <a:buNone/>
            </a:pPr>
            <a:r>
              <a:rPr lang="en-US" altLang="zh-CN" sz="2000" kern="1000" dirty="0"/>
              <a:t>3</a:t>
            </a:r>
            <a:r>
              <a:rPr lang="zh-CN" altLang="en-US" sz="2000" kern="1000" dirty="0"/>
              <a:t>、</a:t>
            </a:r>
            <a:r>
              <a:rPr lang="en-US" altLang="zh-CN" sz="2000" kern="1000" dirty="0" err="1"/>
              <a:t>c++</a:t>
            </a:r>
            <a:r>
              <a:rPr lang="zh-CN" altLang="en-US" sz="2000" kern="1000" dirty="0"/>
              <a:t>中</a:t>
            </a:r>
            <a:r>
              <a:rPr lang="en-US" altLang="zh-CN" sz="2000" kern="1000" dirty="0"/>
              <a:t>STL</a:t>
            </a:r>
            <a:r>
              <a:rPr lang="zh-CN" altLang="en-US" sz="2000" kern="1000" dirty="0"/>
              <a:t>，</a:t>
            </a:r>
            <a:r>
              <a:rPr lang="en-US" altLang="zh-CN" sz="2000" kern="1000" dirty="0"/>
              <a:t>java</a:t>
            </a:r>
            <a:r>
              <a:rPr lang="zh-CN" altLang="en-US" sz="2000" kern="1000" dirty="0"/>
              <a:t>中的</a:t>
            </a:r>
            <a:r>
              <a:rPr lang="en-US" altLang="zh-CN" sz="2000" kern="1000" dirty="0" err="1"/>
              <a:t>TreeMap</a:t>
            </a:r>
            <a:r>
              <a:rPr lang="zh-CN" altLang="en-US" sz="2000" kern="1000" dirty="0"/>
              <a:t>、</a:t>
            </a:r>
            <a:r>
              <a:rPr lang="en-US" altLang="zh-CN" sz="2000" kern="1000" dirty="0"/>
              <a:t>HashMap</a:t>
            </a:r>
            <a:endParaRPr lang="zh-CN" altLang="en-US" sz="2000" kern="1000" dirty="0"/>
          </a:p>
        </p:txBody>
      </p:sp>
    </p:spTree>
    <p:extLst>
      <p:ext uri="{BB962C8B-B14F-4D97-AF65-F5344CB8AC3E}">
        <p14:creationId xmlns:p14="http://schemas.microsoft.com/office/powerpoint/2010/main" val="3418832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多路搜索树</a:t>
            </a:r>
            <a:r>
              <a:rPr lang="en-US" altLang="zh-CN" dirty="0"/>
              <a:t>-B</a:t>
            </a:r>
            <a:r>
              <a:rPr lang="zh-CN" altLang="en-US" dirty="0"/>
              <a:t>树</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如果一切都在内存中，那一切都很完美</a:t>
            </a:r>
            <a:endParaRPr lang="en-US" altLang="zh-CN" sz="2000" kern="1000" dirty="0"/>
          </a:p>
          <a:p>
            <a:pPr marL="0" indent="0">
              <a:buNone/>
            </a:pPr>
            <a:r>
              <a:rPr lang="en-US" altLang="zh-CN" sz="2000" kern="1000" dirty="0"/>
              <a:t>1</a:t>
            </a:r>
            <a:r>
              <a:rPr lang="zh-CN" altLang="en-US" sz="2000" kern="1000" dirty="0"/>
              <a:t>、一颗</a:t>
            </a:r>
            <a:r>
              <a:rPr lang="en-US" altLang="zh-CN" sz="2000" kern="1000" dirty="0"/>
              <a:t>m</a:t>
            </a:r>
            <a:r>
              <a:rPr lang="zh-CN" altLang="en-US" sz="2000" kern="1000" dirty="0"/>
              <a:t>阶的</a:t>
            </a:r>
            <a:r>
              <a:rPr lang="en-US" altLang="zh-CN" sz="2000" kern="1000" dirty="0"/>
              <a:t>B</a:t>
            </a:r>
            <a:r>
              <a:rPr lang="zh-CN" altLang="en-US" sz="2000" kern="1000" dirty="0"/>
              <a:t>树，每个节点最多有</a:t>
            </a:r>
            <a:r>
              <a:rPr lang="en-US" altLang="zh-CN" sz="2000" kern="1000" dirty="0"/>
              <a:t>m-1</a:t>
            </a:r>
            <a:r>
              <a:rPr lang="zh-CN" altLang="en-US" sz="2000" kern="1000" dirty="0"/>
              <a:t>个关键字，根节点最少可以只有</a:t>
            </a:r>
            <a:r>
              <a:rPr lang="en-US" altLang="zh-CN" sz="2000" kern="1000" dirty="0"/>
              <a:t>1</a:t>
            </a:r>
            <a:r>
              <a:rPr lang="zh-CN" altLang="en-US" sz="2000" kern="1000" dirty="0"/>
              <a:t>个关键字</a:t>
            </a:r>
          </a:p>
          <a:p>
            <a:pPr marL="0" indent="0">
              <a:buNone/>
            </a:pPr>
            <a:r>
              <a:rPr lang="en-US" altLang="zh-CN" sz="2000" kern="1000" dirty="0"/>
              <a:t>2</a:t>
            </a:r>
            <a:r>
              <a:rPr lang="zh-CN" altLang="en-US" sz="2000" kern="1000" dirty="0"/>
              <a:t>、非根节点至少要有</a:t>
            </a:r>
            <a:r>
              <a:rPr lang="en-US" altLang="zh-CN" sz="2000" kern="1000" dirty="0"/>
              <a:t>max(1, ceil(m/2)-1)</a:t>
            </a:r>
            <a:r>
              <a:rPr lang="zh-CN" altLang="en-US" sz="2000" kern="1000" dirty="0"/>
              <a:t>个关键字</a:t>
            </a:r>
          </a:p>
          <a:p>
            <a:pPr marL="0" indent="0">
              <a:buNone/>
            </a:pPr>
            <a:r>
              <a:rPr lang="en-US" altLang="zh-CN" sz="2000" kern="1000" dirty="0"/>
              <a:t>3</a:t>
            </a:r>
            <a:r>
              <a:rPr lang="zh-CN" altLang="en-US" sz="2000" kern="1000" dirty="0"/>
              <a:t>、每个节点中关键字按顺序排列，每个关键字的左子树都小于它，右子树都大于它</a:t>
            </a:r>
          </a:p>
          <a:p>
            <a:pPr marL="0" indent="0">
              <a:buNone/>
            </a:pPr>
            <a:r>
              <a:rPr lang="en-US" altLang="zh-CN" sz="2000" kern="1000" dirty="0"/>
              <a:t>4</a:t>
            </a:r>
            <a:r>
              <a:rPr lang="zh-CN" altLang="en-US" sz="2000" kern="1000" dirty="0"/>
              <a:t>、所有的叶子节点都在同一层</a:t>
            </a:r>
          </a:p>
        </p:txBody>
      </p:sp>
      <p:pic>
        <p:nvPicPr>
          <p:cNvPr id="8" name="图片 7">
            <a:extLst>
              <a:ext uri="{FF2B5EF4-FFF2-40B4-BE49-F238E27FC236}">
                <a16:creationId xmlns:a16="http://schemas.microsoft.com/office/drawing/2014/main" id="{5FFCA978-14C7-4A01-BA02-28B8B5A3F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384" y="3586480"/>
            <a:ext cx="6890536" cy="2489200"/>
          </a:xfrm>
          <a:prstGeom prst="rect">
            <a:avLst/>
          </a:prstGeom>
        </p:spPr>
      </p:pic>
    </p:spTree>
    <p:extLst>
      <p:ext uri="{BB962C8B-B14F-4D97-AF65-F5344CB8AC3E}">
        <p14:creationId xmlns:p14="http://schemas.microsoft.com/office/powerpoint/2010/main" val="790711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优缺点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优点：</a:t>
            </a:r>
          </a:p>
          <a:p>
            <a:pPr marL="0" indent="0">
              <a:buNone/>
            </a:pPr>
            <a:r>
              <a:rPr lang="zh-CN" altLang="en-US" sz="2000" kern="1000" dirty="0"/>
              <a:t>         降低了树的高度，查询近似于对全集进行一次二分查找</a:t>
            </a:r>
          </a:p>
          <a:p>
            <a:pPr marL="0" indent="0">
              <a:buNone/>
            </a:pPr>
            <a:r>
              <a:rPr lang="zh-CN" altLang="en-US" sz="2000" kern="1000" dirty="0"/>
              <a:t>缺点：</a:t>
            </a:r>
          </a:p>
          <a:p>
            <a:pPr marL="0" indent="0">
              <a:buNone/>
            </a:pPr>
            <a:r>
              <a:rPr lang="zh-CN" altLang="en-US" sz="2000" kern="1000" dirty="0"/>
              <a:t>         性能不稳定，因为数据可能在树中的中间结点或者叶子节点</a:t>
            </a:r>
          </a:p>
          <a:p>
            <a:pPr marL="0" indent="0">
              <a:buNone/>
            </a:pPr>
            <a:r>
              <a:rPr lang="zh-CN" altLang="en-US" sz="2000" kern="1000" dirty="0"/>
              <a:t>         遍历麻烦，需要遍历整棵树</a:t>
            </a:r>
          </a:p>
        </p:txBody>
      </p:sp>
    </p:spTree>
    <p:extLst>
      <p:ext uri="{BB962C8B-B14F-4D97-AF65-F5344CB8AC3E}">
        <p14:creationId xmlns:p14="http://schemas.microsoft.com/office/powerpoint/2010/main" val="1840771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插入：</a:t>
            </a:r>
          </a:p>
          <a:p>
            <a:pPr marL="0" indent="0">
              <a:buNone/>
            </a:pPr>
            <a:r>
              <a:rPr lang="en-US" altLang="zh-CN" sz="2000" kern="1000" dirty="0"/>
              <a:t>         1</a:t>
            </a:r>
            <a:r>
              <a:rPr lang="zh-CN" altLang="en-US" sz="2000" kern="1000" dirty="0"/>
              <a:t>、节点满阶时，找到节点的中间键，并将中间键上升到父节点</a:t>
            </a:r>
          </a:p>
          <a:p>
            <a:pPr marL="0" indent="0">
              <a:buNone/>
            </a:pPr>
            <a:r>
              <a:rPr lang="en-US" altLang="zh-CN" sz="2000" kern="1000" dirty="0"/>
              <a:t>         2</a:t>
            </a:r>
            <a:r>
              <a:rPr lang="zh-CN" altLang="en-US" sz="2000" kern="1000" dirty="0"/>
              <a:t>、将节点中间键右侧的键和子节点分离成一个新的节点，作为中间键的后继节点</a:t>
            </a:r>
          </a:p>
          <a:p>
            <a:pPr marL="0" indent="0">
              <a:buNone/>
            </a:pPr>
            <a:r>
              <a:rPr lang="en-US" altLang="zh-CN" sz="2000" kern="1000" dirty="0"/>
              <a:t>         3</a:t>
            </a:r>
            <a:r>
              <a:rPr lang="zh-CN" altLang="en-US" sz="2000" kern="1000" dirty="0"/>
              <a:t>、中间键左侧的键和节点保留在原节点，作为中间键的前驱节点</a:t>
            </a:r>
          </a:p>
          <a:p>
            <a:pPr marL="0" indent="0">
              <a:buNone/>
            </a:pPr>
            <a:r>
              <a:rPr lang="zh-CN" altLang="en-US" sz="2000" kern="1000" dirty="0"/>
              <a:t>         </a:t>
            </a:r>
            <a:r>
              <a:rPr lang="en-US" altLang="zh-CN" sz="2000" kern="1000" dirty="0"/>
              <a:t>4</a:t>
            </a:r>
            <a:r>
              <a:rPr lang="zh-CN" altLang="en-US" sz="2000" kern="1000" dirty="0"/>
              <a:t>、当插入节点导致满阶时，进行分裂操作，并递归向上进行</a:t>
            </a:r>
          </a:p>
        </p:txBody>
      </p:sp>
    </p:spTree>
    <p:extLst>
      <p:ext uri="{BB962C8B-B14F-4D97-AF65-F5344CB8AC3E}">
        <p14:creationId xmlns:p14="http://schemas.microsoft.com/office/powerpoint/2010/main" val="4173604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分裂：</a:t>
            </a:r>
          </a:p>
          <a:p>
            <a:pPr marL="0" indent="0">
              <a:buNone/>
            </a:pPr>
            <a:r>
              <a:rPr lang="en-US" altLang="zh-CN" sz="2000" kern="1000" dirty="0"/>
              <a:t>         </a:t>
            </a:r>
            <a:endParaRPr lang="zh-CN" altLang="en-US" sz="2000" kern="1000" dirty="0"/>
          </a:p>
        </p:txBody>
      </p:sp>
      <p:pic>
        <p:nvPicPr>
          <p:cNvPr id="9" name="图片 8">
            <a:extLst>
              <a:ext uri="{FF2B5EF4-FFF2-40B4-BE49-F238E27FC236}">
                <a16:creationId xmlns:a16="http://schemas.microsoft.com/office/drawing/2014/main" id="{583ECE08-4A4D-4A21-81EA-E66794C0E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19" y="2163753"/>
            <a:ext cx="9220064" cy="1524327"/>
          </a:xfrm>
          <a:prstGeom prst="rect">
            <a:avLst/>
          </a:prstGeom>
        </p:spPr>
      </p:pic>
      <p:pic>
        <p:nvPicPr>
          <p:cNvPr id="11" name="图片 10">
            <a:extLst>
              <a:ext uri="{FF2B5EF4-FFF2-40B4-BE49-F238E27FC236}">
                <a16:creationId xmlns:a16="http://schemas.microsoft.com/office/drawing/2014/main" id="{E9760ECA-B670-458D-9B04-79BDF875E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119" y="4183529"/>
            <a:ext cx="8996681" cy="1570188"/>
          </a:xfrm>
          <a:prstGeom prst="rect">
            <a:avLst/>
          </a:prstGeom>
        </p:spPr>
      </p:pic>
    </p:spTree>
    <p:extLst>
      <p:ext uri="{BB962C8B-B14F-4D97-AF65-F5344CB8AC3E}">
        <p14:creationId xmlns:p14="http://schemas.microsoft.com/office/powerpoint/2010/main" val="83785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二叉树</a:t>
            </a:r>
            <a:r>
              <a:rPr lang="en-US" altLang="zh-CN" dirty="0"/>
              <a:t>-</a:t>
            </a:r>
            <a:r>
              <a:rPr lang="zh-CN" altLang="en-US" dirty="0"/>
              <a:t>斜树</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p:txBody>
          <a:bodyPr>
            <a:normAutofit/>
          </a:bodyPr>
          <a:lstStyle/>
          <a:p>
            <a:pPr marL="0" indent="0">
              <a:buNone/>
            </a:pPr>
            <a:r>
              <a:rPr lang="zh-CN" altLang="en-US" dirty="0"/>
              <a:t>斜树：</a:t>
            </a:r>
          </a:p>
          <a:p>
            <a:pPr marL="0" indent="0">
              <a:buNone/>
            </a:pPr>
            <a:r>
              <a:rPr lang="zh-CN" altLang="en-US" dirty="0"/>
              <a:t>      所有节点都只有左子树或者右子树，最差的二叉树，退化成了链表</a:t>
            </a:r>
            <a:endParaRPr lang="en-US" altLang="zh-CN" dirty="0"/>
          </a:p>
          <a:p>
            <a:pPr marL="0" indent="0">
              <a:buNone/>
            </a:pPr>
            <a:endParaRPr lang="en-US" altLang="zh-CN" dirty="0"/>
          </a:p>
        </p:txBody>
      </p:sp>
      <p:pic>
        <p:nvPicPr>
          <p:cNvPr id="7" name="图片 6">
            <a:extLst>
              <a:ext uri="{FF2B5EF4-FFF2-40B4-BE49-F238E27FC236}">
                <a16:creationId xmlns:a16="http://schemas.microsoft.com/office/drawing/2014/main" id="{DD0E6DB9-3AF7-49F2-ADED-FC89731F3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377" y="3429000"/>
            <a:ext cx="4438650" cy="2667000"/>
          </a:xfrm>
          <a:prstGeom prst="rect">
            <a:avLst/>
          </a:prstGeom>
        </p:spPr>
      </p:pic>
    </p:spTree>
    <p:extLst>
      <p:ext uri="{BB962C8B-B14F-4D97-AF65-F5344CB8AC3E}">
        <p14:creationId xmlns:p14="http://schemas.microsoft.com/office/powerpoint/2010/main" val="2407559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1</a:t>
            </a:r>
            <a:r>
              <a:rPr lang="zh-CN" altLang="en-US" sz="2000" kern="1000" dirty="0"/>
              <a:t>、当删除的关键字为中间节点时，先找到删除节点的后继节点，将删除的键替换为后继节点的最小键</a:t>
            </a:r>
          </a:p>
          <a:p>
            <a:pPr marL="0" indent="0">
              <a:buNone/>
            </a:pPr>
            <a:r>
              <a:rPr lang="en-US" altLang="zh-CN" sz="2000" kern="1000" dirty="0"/>
              <a:t>2</a:t>
            </a:r>
            <a:r>
              <a:rPr lang="zh-CN" altLang="en-US" sz="2000" kern="1000" dirty="0"/>
              <a:t>、以当前替换键的右子树为根，后继节点最小键为删除值继续进行</a:t>
            </a:r>
          </a:p>
          <a:p>
            <a:pPr marL="0" indent="0">
              <a:buNone/>
            </a:pPr>
            <a:r>
              <a:rPr lang="en-US" altLang="zh-CN" sz="2000" kern="1000" dirty="0"/>
              <a:t>3</a:t>
            </a:r>
            <a:r>
              <a:rPr lang="zh-CN" altLang="en-US" sz="2000" kern="1000" dirty="0"/>
              <a:t>、判定删除关键字后节点中关键字的数量是否小于限制，若小于则执行下面步骤</a:t>
            </a:r>
          </a:p>
          <a:p>
            <a:pPr marL="0" indent="0">
              <a:buNone/>
            </a:pPr>
            <a:r>
              <a:rPr lang="en-US" altLang="zh-CN" sz="2000" kern="1000" dirty="0"/>
              <a:t>        1</a:t>
            </a:r>
            <a:r>
              <a:rPr lang="zh-CN" altLang="en-US" sz="2000" kern="1000" dirty="0"/>
              <a:t>、当兄弟节点中有富余的节点，则将父关键字下沉到当前节点，将兄弟节点中的最    左关键字</a:t>
            </a:r>
            <a:r>
              <a:rPr lang="en-US" altLang="zh-CN" sz="2000" kern="1000" dirty="0"/>
              <a:t>/</a:t>
            </a:r>
            <a:r>
              <a:rPr lang="zh-CN" altLang="en-US" sz="2000" kern="1000" dirty="0"/>
              <a:t>最右关键字作为新的父关键字</a:t>
            </a:r>
          </a:p>
          <a:p>
            <a:pPr marL="0" indent="0">
              <a:buNone/>
            </a:pPr>
            <a:r>
              <a:rPr lang="en-US" altLang="zh-CN" sz="2000" kern="1000" dirty="0"/>
              <a:t>       2</a:t>
            </a:r>
            <a:r>
              <a:rPr lang="zh-CN" altLang="en-US" sz="2000" kern="1000" dirty="0"/>
              <a:t>、当兄弟节点中没有富余的节点，则将父关键字和当前节点、兄弟节点合为一个节点，</a:t>
            </a:r>
          </a:p>
          <a:p>
            <a:pPr marL="0" indent="0">
              <a:buNone/>
            </a:pPr>
            <a:r>
              <a:rPr lang="zh-CN" altLang="en-US" sz="2000" kern="1000" dirty="0"/>
              <a:t>并将父节点作为新的删除节点进行向上递归</a:t>
            </a:r>
          </a:p>
        </p:txBody>
      </p:sp>
    </p:spTree>
    <p:extLst>
      <p:ext uri="{BB962C8B-B14F-4D97-AF65-F5344CB8AC3E}">
        <p14:creationId xmlns:p14="http://schemas.microsoft.com/office/powerpoint/2010/main" val="934821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补充</a:t>
            </a:r>
          </a:p>
          <a:p>
            <a:pPr marL="0" indent="0">
              <a:buNone/>
            </a:pPr>
            <a:r>
              <a:rPr lang="en-US" altLang="zh-CN" sz="2000" kern="1000" dirty="0"/>
              <a:t>         </a:t>
            </a:r>
            <a:endParaRPr lang="zh-CN" altLang="en-US" sz="2000" kern="1000" dirty="0"/>
          </a:p>
        </p:txBody>
      </p:sp>
      <p:pic>
        <p:nvPicPr>
          <p:cNvPr id="5" name="图片 4">
            <a:extLst>
              <a:ext uri="{FF2B5EF4-FFF2-40B4-BE49-F238E27FC236}">
                <a16:creationId xmlns:a16="http://schemas.microsoft.com/office/drawing/2014/main" id="{788119DA-7B95-403F-9E91-E10DA2C96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60" y="1686521"/>
            <a:ext cx="8379180" cy="1333898"/>
          </a:xfrm>
          <a:prstGeom prst="rect">
            <a:avLst/>
          </a:prstGeom>
        </p:spPr>
      </p:pic>
      <p:pic>
        <p:nvPicPr>
          <p:cNvPr id="7" name="图片 6">
            <a:extLst>
              <a:ext uri="{FF2B5EF4-FFF2-40B4-BE49-F238E27FC236}">
                <a16:creationId xmlns:a16="http://schemas.microsoft.com/office/drawing/2014/main" id="{C21F8AF8-E180-4F3E-BD18-7B7FF16B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560" y="3174565"/>
            <a:ext cx="8379180" cy="1722634"/>
          </a:xfrm>
          <a:prstGeom prst="rect">
            <a:avLst/>
          </a:prstGeom>
        </p:spPr>
      </p:pic>
      <p:pic>
        <p:nvPicPr>
          <p:cNvPr id="10" name="图片 9">
            <a:extLst>
              <a:ext uri="{FF2B5EF4-FFF2-40B4-BE49-F238E27FC236}">
                <a16:creationId xmlns:a16="http://schemas.microsoft.com/office/drawing/2014/main" id="{9CB1595D-8A3A-42EF-AC85-936431382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9" y="4897199"/>
            <a:ext cx="8379179" cy="1333898"/>
          </a:xfrm>
          <a:prstGeom prst="rect">
            <a:avLst/>
          </a:prstGeom>
        </p:spPr>
      </p:pic>
    </p:spTree>
    <p:extLst>
      <p:ext uri="{BB962C8B-B14F-4D97-AF65-F5344CB8AC3E}">
        <p14:creationId xmlns:p14="http://schemas.microsoft.com/office/powerpoint/2010/main" val="2504131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性能</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000" kern="1000" dirty="0"/>
          </a:p>
          <a:p>
            <a:pPr marL="0" indent="0">
              <a:buNone/>
            </a:pPr>
            <a:r>
              <a:rPr lang="zh-CN" altLang="en-US" sz="2000" kern="1000" dirty="0"/>
              <a:t>数据全部在内存时弱于平衡二叉树</a:t>
            </a:r>
          </a:p>
          <a:p>
            <a:pPr marL="0" indent="0">
              <a:buNone/>
            </a:pPr>
            <a:r>
              <a:rPr lang="zh-CN" altLang="en-US" sz="2000" kern="1000" dirty="0"/>
              <a:t>数据在外存时优于平衡二叉树</a:t>
            </a:r>
          </a:p>
          <a:p>
            <a:pPr marL="0" indent="0">
              <a:buNone/>
            </a:pPr>
            <a:r>
              <a:rPr lang="en-US" altLang="zh-CN" sz="2000" kern="1000" dirty="0"/>
              <a:t>         </a:t>
            </a:r>
            <a:endParaRPr lang="zh-CN" altLang="en-US" sz="2000" kern="1000" dirty="0"/>
          </a:p>
        </p:txBody>
      </p:sp>
    </p:spTree>
    <p:extLst>
      <p:ext uri="{BB962C8B-B14F-4D97-AF65-F5344CB8AC3E}">
        <p14:creationId xmlns:p14="http://schemas.microsoft.com/office/powerpoint/2010/main" val="1059784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应用场景</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kern="1000" dirty="0"/>
              <a:t>1</a:t>
            </a:r>
            <a:r>
              <a:rPr lang="zh-CN" altLang="en-US" sz="2000" kern="1000" dirty="0"/>
              <a:t>、数据库数据索引</a:t>
            </a:r>
          </a:p>
          <a:p>
            <a:pPr marL="0" indent="0">
              <a:buNone/>
            </a:pPr>
            <a:r>
              <a:rPr lang="en-US" altLang="zh-CN" sz="2000" kern="1000" dirty="0"/>
              <a:t>2</a:t>
            </a:r>
            <a:r>
              <a:rPr lang="zh-CN" altLang="en-US" sz="2000" kern="1000" dirty="0"/>
              <a:t>、文件系统用于元数据索引</a:t>
            </a:r>
          </a:p>
        </p:txBody>
      </p:sp>
    </p:spTree>
    <p:extLst>
      <p:ext uri="{BB962C8B-B14F-4D97-AF65-F5344CB8AC3E}">
        <p14:creationId xmlns:p14="http://schemas.microsoft.com/office/powerpoint/2010/main" val="2861908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约束</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在</a:t>
            </a:r>
            <a:r>
              <a:rPr lang="en-US" altLang="zh-CN" sz="2000" kern="1000" dirty="0"/>
              <a:t>B</a:t>
            </a:r>
            <a:r>
              <a:rPr lang="zh-CN" altLang="en-US" sz="2000" kern="1000" dirty="0"/>
              <a:t>树的基础上</a:t>
            </a:r>
          </a:p>
          <a:p>
            <a:pPr marL="0" indent="0">
              <a:buNone/>
            </a:pPr>
            <a:r>
              <a:rPr lang="zh-CN" altLang="en-US" sz="2000" kern="1000" dirty="0"/>
              <a:t>                </a:t>
            </a:r>
            <a:r>
              <a:rPr lang="en-US" altLang="zh-CN" sz="2000" kern="1000" dirty="0"/>
              <a:t>1</a:t>
            </a:r>
            <a:r>
              <a:rPr lang="zh-CN" altLang="en-US" sz="2000" kern="1000" dirty="0"/>
              <a:t>、所有的数据均存于叶子节点上，节点上只存放索引关键字</a:t>
            </a:r>
          </a:p>
          <a:p>
            <a:pPr marL="0" indent="0">
              <a:buNone/>
            </a:pPr>
            <a:r>
              <a:rPr lang="zh-CN" altLang="en-US" sz="2000" kern="1000" dirty="0"/>
              <a:t>                </a:t>
            </a:r>
            <a:r>
              <a:rPr lang="en-US" altLang="zh-CN" sz="2000" kern="1000" dirty="0"/>
              <a:t>2</a:t>
            </a:r>
            <a:r>
              <a:rPr lang="zh-CN" altLang="en-US" sz="2000" kern="1000" dirty="0"/>
              <a:t>、每个叶子节点身上存有相邻叶子节点的指针，且叶子节点从左到右顺序排列</a:t>
            </a:r>
          </a:p>
        </p:txBody>
      </p:sp>
    </p:spTree>
    <p:extLst>
      <p:ext uri="{BB962C8B-B14F-4D97-AF65-F5344CB8AC3E}">
        <p14:creationId xmlns:p14="http://schemas.microsoft.com/office/powerpoint/2010/main" val="3838513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优缺点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优点</a:t>
            </a:r>
          </a:p>
          <a:p>
            <a:pPr marL="0" indent="0">
              <a:buNone/>
            </a:pPr>
            <a:r>
              <a:rPr lang="zh-CN" altLang="en-US" sz="2000" kern="1000" dirty="0"/>
              <a:t>                    </a:t>
            </a:r>
            <a:r>
              <a:rPr lang="en-US" altLang="zh-CN" sz="2000" kern="1000" dirty="0"/>
              <a:t>1</a:t>
            </a:r>
            <a:r>
              <a:rPr lang="zh-CN" altLang="en-US" sz="2000" kern="1000" dirty="0"/>
              <a:t>、可以方便进行顺序遍历及区间查询</a:t>
            </a:r>
          </a:p>
          <a:p>
            <a:pPr marL="0" indent="0">
              <a:buNone/>
            </a:pPr>
            <a:r>
              <a:rPr lang="zh-CN" altLang="en-US" sz="2000" kern="1000" dirty="0"/>
              <a:t>                    </a:t>
            </a:r>
            <a:r>
              <a:rPr lang="en-US" altLang="zh-CN" sz="2000" kern="1000" dirty="0"/>
              <a:t>2</a:t>
            </a:r>
            <a:r>
              <a:rPr lang="zh-CN" altLang="en-US" sz="2000" kern="1000" dirty="0"/>
              <a:t>、性能稳定，所有命中节点都在叶子节点</a:t>
            </a:r>
          </a:p>
          <a:p>
            <a:pPr marL="0" indent="0">
              <a:buNone/>
            </a:pPr>
            <a:r>
              <a:rPr lang="zh-CN" altLang="en-US" sz="2000" kern="1000" dirty="0"/>
              <a:t>缺点：</a:t>
            </a:r>
          </a:p>
          <a:p>
            <a:pPr marL="0" indent="0">
              <a:buNone/>
            </a:pPr>
            <a:r>
              <a:rPr lang="zh-CN" altLang="en-US" sz="2000" kern="1000" dirty="0"/>
              <a:t>                    和</a:t>
            </a:r>
            <a:r>
              <a:rPr lang="en-US" altLang="zh-CN" sz="2000" kern="1000" dirty="0"/>
              <a:t>B</a:t>
            </a:r>
            <a:r>
              <a:rPr lang="zh-CN" altLang="en-US" sz="2000" kern="1000" dirty="0"/>
              <a:t>树一样对于节点的利用率较少，极端情况下只有一半的利用率</a:t>
            </a:r>
          </a:p>
        </p:txBody>
      </p:sp>
    </p:spTree>
    <p:extLst>
      <p:ext uri="{BB962C8B-B14F-4D97-AF65-F5344CB8AC3E}">
        <p14:creationId xmlns:p14="http://schemas.microsoft.com/office/powerpoint/2010/main" val="1721046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优缺点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kern="1000" dirty="0"/>
              <a:t>优点</a:t>
            </a:r>
          </a:p>
          <a:p>
            <a:pPr marL="0" indent="0">
              <a:buNone/>
            </a:pPr>
            <a:r>
              <a:rPr lang="zh-CN" altLang="en-US" sz="2000" kern="1000" dirty="0"/>
              <a:t>                    </a:t>
            </a:r>
            <a:r>
              <a:rPr lang="en-US" altLang="zh-CN" sz="2000" kern="1000" dirty="0"/>
              <a:t>1</a:t>
            </a:r>
            <a:r>
              <a:rPr lang="zh-CN" altLang="en-US" sz="2000" kern="1000" dirty="0"/>
              <a:t>、可以方便进行顺序遍历及区间查询</a:t>
            </a:r>
          </a:p>
          <a:p>
            <a:pPr marL="0" indent="0">
              <a:buNone/>
            </a:pPr>
            <a:r>
              <a:rPr lang="zh-CN" altLang="en-US" sz="2000" kern="1000" dirty="0"/>
              <a:t>                    </a:t>
            </a:r>
            <a:r>
              <a:rPr lang="en-US" altLang="zh-CN" sz="2000" kern="1000" dirty="0"/>
              <a:t>2</a:t>
            </a:r>
            <a:r>
              <a:rPr lang="zh-CN" altLang="en-US" sz="2000" kern="1000" dirty="0"/>
              <a:t>、性能稳定，所有命中节点都在叶子节点</a:t>
            </a:r>
          </a:p>
          <a:p>
            <a:pPr marL="0" indent="0">
              <a:buNone/>
            </a:pPr>
            <a:r>
              <a:rPr lang="zh-CN" altLang="en-US" sz="2000" kern="1000" dirty="0"/>
              <a:t>缺点：</a:t>
            </a:r>
          </a:p>
          <a:p>
            <a:pPr marL="0" indent="0">
              <a:buNone/>
            </a:pPr>
            <a:r>
              <a:rPr lang="zh-CN" altLang="en-US" sz="2000" kern="1000" dirty="0"/>
              <a:t>                    和</a:t>
            </a:r>
            <a:r>
              <a:rPr lang="en-US" altLang="zh-CN" sz="2000" kern="1000" dirty="0"/>
              <a:t>B</a:t>
            </a:r>
            <a:r>
              <a:rPr lang="zh-CN" altLang="en-US" sz="2000" kern="1000" dirty="0"/>
              <a:t>树一样对于节点的利用率较少，极端情况下只有一半的利用率</a:t>
            </a:r>
          </a:p>
        </p:txBody>
      </p:sp>
    </p:spTree>
    <p:extLst>
      <p:ext uri="{BB962C8B-B14F-4D97-AF65-F5344CB8AC3E}">
        <p14:creationId xmlns:p14="http://schemas.microsoft.com/office/powerpoint/2010/main" val="4292345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操作关键点</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kern="1000" dirty="0"/>
          </a:p>
        </p:txBody>
      </p:sp>
      <p:sp>
        <p:nvSpPr>
          <p:cNvPr id="5" name="矩形 4">
            <a:extLst>
              <a:ext uri="{FF2B5EF4-FFF2-40B4-BE49-F238E27FC236}">
                <a16:creationId xmlns:a16="http://schemas.microsoft.com/office/drawing/2014/main" id="{EF06B5F7-9E1F-41F2-8363-1B635B24D82D}"/>
              </a:ext>
            </a:extLst>
          </p:cNvPr>
          <p:cNvSpPr/>
          <p:nvPr/>
        </p:nvSpPr>
        <p:spPr>
          <a:xfrm>
            <a:off x="838200" y="1473993"/>
            <a:ext cx="10652760" cy="3693319"/>
          </a:xfrm>
          <a:prstGeom prst="rect">
            <a:avLst/>
          </a:prstGeom>
        </p:spPr>
        <p:txBody>
          <a:bodyPr wrap="square">
            <a:spAutoFit/>
          </a:bodyPr>
          <a:lstStyle/>
          <a:p>
            <a:r>
              <a:rPr lang="zh-CN" altLang="en-US" dirty="0"/>
              <a:t>所有的中间节点都为索引节点</a:t>
            </a:r>
          </a:p>
          <a:p>
            <a:r>
              <a:rPr lang="zh-CN" altLang="en-US" dirty="0"/>
              <a:t>                插入</a:t>
            </a:r>
          </a:p>
          <a:p>
            <a:r>
              <a:rPr lang="zh-CN" altLang="en-US" dirty="0"/>
              <a:t>                    </a:t>
            </a:r>
            <a:r>
              <a:rPr lang="en-US" altLang="zh-CN" dirty="0"/>
              <a:t>1</a:t>
            </a:r>
            <a:r>
              <a:rPr lang="zh-CN" altLang="en-US" dirty="0"/>
              <a:t>、插入节点都在叶子节点上</a:t>
            </a:r>
          </a:p>
          <a:p>
            <a:r>
              <a:rPr lang="zh-CN" altLang="en-US" dirty="0"/>
              <a:t>                    </a:t>
            </a:r>
            <a:r>
              <a:rPr lang="en-US" altLang="zh-CN" dirty="0"/>
              <a:t>2</a:t>
            </a:r>
            <a:r>
              <a:rPr lang="zh-CN" altLang="en-US" dirty="0"/>
              <a:t>、当叶子节点满阶时，分裂节点，并把分裂后的其中一个的最左或最右的关键字上浮为索引节点</a:t>
            </a:r>
          </a:p>
          <a:p>
            <a:r>
              <a:rPr lang="zh-CN" altLang="en-US" dirty="0"/>
              <a:t>                    </a:t>
            </a:r>
            <a:r>
              <a:rPr lang="en-US" altLang="zh-CN" dirty="0"/>
              <a:t>3</a:t>
            </a:r>
            <a:r>
              <a:rPr lang="zh-CN" altLang="en-US" dirty="0"/>
              <a:t>、以插入叶子节点的父节点作为新的插入节点，进行向上递归，索引节点的分裂和</a:t>
            </a:r>
            <a:r>
              <a:rPr lang="en-US" altLang="zh-CN" dirty="0"/>
              <a:t>B</a:t>
            </a:r>
            <a:r>
              <a:rPr lang="zh-CN" altLang="en-US" dirty="0"/>
              <a:t>树一致</a:t>
            </a:r>
          </a:p>
          <a:p>
            <a:r>
              <a:rPr lang="zh-CN" altLang="en-US" dirty="0"/>
              <a:t>                删除</a:t>
            </a:r>
          </a:p>
          <a:p>
            <a:r>
              <a:rPr lang="zh-CN" altLang="en-US" dirty="0"/>
              <a:t>                    </a:t>
            </a:r>
            <a:r>
              <a:rPr lang="en-US" altLang="zh-CN" dirty="0"/>
              <a:t>1</a:t>
            </a:r>
            <a:r>
              <a:rPr lang="zh-CN" altLang="en-US" dirty="0"/>
              <a:t>、若删除节点在叶子节点上</a:t>
            </a:r>
          </a:p>
          <a:p>
            <a:r>
              <a:rPr lang="zh-CN" altLang="en-US" dirty="0"/>
              <a:t>                    </a:t>
            </a:r>
            <a:r>
              <a:rPr lang="en-US" altLang="zh-CN" dirty="0"/>
              <a:t>2</a:t>
            </a:r>
            <a:r>
              <a:rPr lang="zh-CN" altLang="en-US" dirty="0"/>
              <a:t>、叶子节点小于约束值时，且兄弟节点有富余时，将兄弟节点的最左或最右键借过来，并将老的父关键字替换为借来的键值</a:t>
            </a:r>
          </a:p>
          <a:p>
            <a:r>
              <a:rPr lang="zh-CN" altLang="en-US" dirty="0"/>
              <a:t>                        若兄弟节点不富裕时，将兄弟节点和和当前节点合并，并删除老的父关键字</a:t>
            </a:r>
          </a:p>
          <a:p>
            <a:r>
              <a:rPr lang="zh-CN" altLang="en-US" dirty="0"/>
              <a:t>                    </a:t>
            </a:r>
            <a:r>
              <a:rPr lang="en-US" altLang="zh-CN" dirty="0"/>
              <a:t>3</a:t>
            </a:r>
            <a:r>
              <a:rPr lang="zh-CN" altLang="en-US" dirty="0"/>
              <a:t>、以删除节点的父节点作为新的删除节点，向上递归，索引节点的合并操作和</a:t>
            </a:r>
            <a:r>
              <a:rPr lang="en-US" altLang="zh-CN" dirty="0"/>
              <a:t>B</a:t>
            </a:r>
            <a:r>
              <a:rPr lang="zh-CN" altLang="en-US" dirty="0"/>
              <a:t>树一致</a:t>
            </a:r>
          </a:p>
        </p:txBody>
      </p:sp>
    </p:spTree>
    <p:extLst>
      <p:ext uri="{BB962C8B-B14F-4D97-AF65-F5344CB8AC3E}">
        <p14:creationId xmlns:p14="http://schemas.microsoft.com/office/powerpoint/2010/main" val="1453098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性能</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kern="1000" dirty="0"/>
          </a:p>
        </p:txBody>
      </p:sp>
      <p:sp>
        <p:nvSpPr>
          <p:cNvPr id="5" name="矩形 4">
            <a:extLst>
              <a:ext uri="{FF2B5EF4-FFF2-40B4-BE49-F238E27FC236}">
                <a16:creationId xmlns:a16="http://schemas.microsoft.com/office/drawing/2014/main" id="{EF06B5F7-9E1F-41F2-8363-1B635B24D82D}"/>
              </a:ext>
            </a:extLst>
          </p:cNvPr>
          <p:cNvSpPr/>
          <p:nvPr/>
        </p:nvSpPr>
        <p:spPr>
          <a:xfrm>
            <a:off x="838200" y="1473993"/>
            <a:ext cx="10652760" cy="369332"/>
          </a:xfrm>
          <a:prstGeom prst="rect">
            <a:avLst/>
          </a:prstGeom>
        </p:spPr>
        <p:txBody>
          <a:bodyPr wrap="square">
            <a:spAutoFit/>
          </a:bodyPr>
          <a:lstStyle/>
          <a:p>
            <a:r>
              <a:rPr lang="zh-CN" altLang="en-US" dirty="0"/>
              <a:t>等价于一次二分查找</a:t>
            </a:r>
          </a:p>
        </p:txBody>
      </p:sp>
    </p:spTree>
    <p:extLst>
      <p:ext uri="{BB962C8B-B14F-4D97-AF65-F5344CB8AC3E}">
        <p14:creationId xmlns:p14="http://schemas.microsoft.com/office/powerpoint/2010/main" val="574139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en-US" altLang="zh-CN" dirty="0"/>
              <a:t>B+</a:t>
            </a:r>
            <a:r>
              <a:rPr lang="zh-CN" altLang="en-US" dirty="0"/>
              <a:t>树</a:t>
            </a:r>
            <a:r>
              <a:rPr lang="en-US" altLang="zh-CN" dirty="0"/>
              <a:t>-</a:t>
            </a:r>
            <a:r>
              <a:rPr lang="zh-CN" altLang="en-US" dirty="0"/>
              <a:t>应用场景</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kern="1000" dirty="0"/>
          </a:p>
        </p:txBody>
      </p:sp>
      <p:sp>
        <p:nvSpPr>
          <p:cNvPr id="7" name="矩形 6">
            <a:extLst>
              <a:ext uri="{FF2B5EF4-FFF2-40B4-BE49-F238E27FC236}">
                <a16:creationId xmlns:a16="http://schemas.microsoft.com/office/drawing/2014/main" id="{D5F1503E-DC06-43B6-ADAF-588FDC6F538A}"/>
              </a:ext>
            </a:extLst>
          </p:cNvPr>
          <p:cNvSpPr/>
          <p:nvPr/>
        </p:nvSpPr>
        <p:spPr>
          <a:xfrm>
            <a:off x="1412240" y="1815515"/>
            <a:ext cx="6096000" cy="646331"/>
          </a:xfrm>
          <a:prstGeom prst="rect">
            <a:avLst/>
          </a:prstGeom>
        </p:spPr>
        <p:txBody>
          <a:bodyPr>
            <a:spAutoFit/>
          </a:bodyPr>
          <a:lstStyle/>
          <a:p>
            <a:r>
              <a:rPr lang="en-US" altLang="zh-CN" dirty="0"/>
              <a:t>1</a:t>
            </a:r>
            <a:r>
              <a:rPr lang="zh-CN" altLang="en-US" dirty="0"/>
              <a:t>、数据库数据索引</a:t>
            </a:r>
          </a:p>
          <a:p>
            <a:r>
              <a:rPr lang="en-US" altLang="zh-CN" dirty="0"/>
              <a:t>2</a:t>
            </a:r>
            <a:r>
              <a:rPr lang="zh-CN" altLang="en-US" dirty="0"/>
              <a:t>、文件系统用于元数据索引</a:t>
            </a:r>
          </a:p>
        </p:txBody>
      </p:sp>
    </p:spTree>
    <p:extLst>
      <p:ext uri="{BB962C8B-B14F-4D97-AF65-F5344CB8AC3E}">
        <p14:creationId xmlns:p14="http://schemas.microsoft.com/office/powerpoint/2010/main" val="377781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二叉树</a:t>
            </a:r>
            <a:r>
              <a:rPr lang="en-US" altLang="zh-CN" dirty="0"/>
              <a:t>-</a:t>
            </a:r>
            <a:r>
              <a:rPr lang="zh-CN" altLang="en-US" dirty="0"/>
              <a:t>满二叉树</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p:txBody>
          <a:bodyPr>
            <a:normAutofit/>
          </a:bodyPr>
          <a:lstStyle/>
          <a:p>
            <a:pPr marL="0" indent="0">
              <a:buNone/>
            </a:pPr>
            <a:r>
              <a:rPr lang="zh-CN" altLang="en-US" dirty="0"/>
              <a:t>满二叉树：</a:t>
            </a:r>
          </a:p>
          <a:p>
            <a:pPr marL="0" indent="0">
              <a:buNone/>
            </a:pPr>
            <a:r>
              <a:rPr lang="zh-CN" altLang="en-US" dirty="0"/>
              <a:t>       所有节点都有左子树和右子树，且所有叶子节点都在同一层，是最完美的二叉树</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8C23D5BB-A9F9-4B09-B15A-1F973C54D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652" y="3117828"/>
            <a:ext cx="4162696" cy="3059135"/>
          </a:xfrm>
          <a:prstGeom prst="rect">
            <a:avLst/>
          </a:prstGeom>
        </p:spPr>
      </p:pic>
    </p:spTree>
    <p:extLst>
      <p:ext uri="{BB962C8B-B14F-4D97-AF65-F5344CB8AC3E}">
        <p14:creationId xmlns:p14="http://schemas.microsoft.com/office/powerpoint/2010/main" val="3577546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字典树</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kern="1000" dirty="0"/>
          </a:p>
        </p:txBody>
      </p:sp>
      <p:sp>
        <p:nvSpPr>
          <p:cNvPr id="7" name="矩形 6">
            <a:extLst>
              <a:ext uri="{FF2B5EF4-FFF2-40B4-BE49-F238E27FC236}">
                <a16:creationId xmlns:a16="http://schemas.microsoft.com/office/drawing/2014/main" id="{D5F1503E-DC06-43B6-ADAF-588FDC6F538A}"/>
              </a:ext>
            </a:extLst>
          </p:cNvPr>
          <p:cNvSpPr/>
          <p:nvPr/>
        </p:nvSpPr>
        <p:spPr>
          <a:xfrm>
            <a:off x="1412239" y="1815515"/>
            <a:ext cx="9565641" cy="2585323"/>
          </a:xfrm>
          <a:prstGeom prst="rect">
            <a:avLst/>
          </a:prstGeom>
        </p:spPr>
        <p:txBody>
          <a:bodyPr wrap="square">
            <a:spAutoFit/>
          </a:bodyPr>
          <a:lstStyle/>
          <a:p>
            <a:r>
              <a:rPr lang="zh-CN" altLang="en-US" dirty="0"/>
              <a:t>又叫前缀树</a:t>
            </a:r>
          </a:p>
          <a:p>
            <a:r>
              <a:rPr lang="zh-CN" altLang="en-US" dirty="0"/>
              <a:t>        优缺点</a:t>
            </a:r>
          </a:p>
          <a:p>
            <a:r>
              <a:rPr lang="zh-CN" altLang="en-US" dirty="0"/>
              <a:t>            最大限度地减少无谓的字符串比较，查询效率比较高</a:t>
            </a:r>
          </a:p>
          <a:p>
            <a:r>
              <a:rPr lang="zh-CN" altLang="en-US" dirty="0"/>
              <a:t>            浪费的空间比较大</a:t>
            </a:r>
          </a:p>
          <a:p>
            <a:endParaRPr lang="zh-CN" altLang="en-US" dirty="0"/>
          </a:p>
          <a:p>
            <a:r>
              <a:rPr lang="zh-CN" altLang="en-US" dirty="0"/>
              <a:t>        应用场景</a:t>
            </a:r>
          </a:p>
          <a:p>
            <a:r>
              <a:rPr lang="zh-CN" altLang="en-US" dirty="0"/>
              <a:t>            </a:t>
            </a:r>
            <a:r>
              <a:rPr lang="en-US" altLang="zh-CN" dirty="0"/>
              <a:t>1</a:t>
            </a:r>
            <a:r>
              <a:rPr lang="zh-CN" altLang="en-US" dirty="0"/>
              <a:t>、词频统计</a:t>
            </a:r>
          </a:p>
          <a:p>
            <a:r>
              <a:rPr lang="zh-CN" altLang="en-US" dirty="0"/>
              <a:t>            </a:t>
            </a:r>
            <a:r>
              <a:rPr lang="en-US" altLang="zh-CN" dirty="0"/>
              <a:t>2</a:t>
            </a:r>
            <a:r>
              <a:rPr lang="zh-CN" altLang="en-US" dirty="0"/>
              <a:t>、输入提示</a:t>
            </a:r>
          </a:p>
          <a:p>
            <a:r>
              <a:rPr lang="zh-CN" altLang="en-US" dirty="0"/>
              <a:t>            </a:t>
            </a:r>
            <a:r>
              <a:rPr lang="en-US" altLang="zh-CN" dirty="0"/>
              <a:t>3</a:t>
            </a:r>
            <a:r>
              <a:rPr lang="zh-CN" altLang="en-US" dirty="0"/>
              <a:t>、分词，双数组字典树</a:t>
            </a:r>
          </a:p>
        </p:txBody>
      </p:sp>
    </p:spTree>
    <p:extLst>
      <p:ext uri="{BB962C8B-B14F-4D97-AF65-F5344CB8AC3E}">
        <p14:creationId xmlns:p14="http://schemas.microsoft.com/office/powerpoint/2010/main" val="2123693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赫夫曼树</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kern="1000" dirty="0"/>
          </a:p>
        </p:txBody>
      </p:sp>
      <p:sp>
        <p:nvSpPr>
          <p:cNvPr id="7" name="矩形 6">
            <a:extLst>
              <a:ext uri="{FF2B5EF4-FFF2-40B4-BE49-F238E27FC236}">
                <a16:creationId xmlns:a16="http://schemas.microsoft.com/office/drawing/2014/main" id="{D5F1503E-DC06-43B6-ADAF-588FDC6F538A}"/>
              </a:ext>
            </a:extLst>
          </p:cNvPr>
          <p:cNvSpPr/>
          <p:nvPr/>
        </p:nvSpPr>
        <p:spPr>
          <a:xfrm>
            <a:off x="1412239" y="1815515"/>
            <a:ext cx="9565641" cy="923330"/>
          </a:xfrm>
          <a:prstGeom prst="rect">
            <a:avLst/>
          </a:prstGeom>
        </p:spPr>
        <p:txBody>
          <a:bodyPr wrap="square">
            <a:spAutoFit/>
          </a:bodyPr>
          <a:lstStyle/>
          <a:p>
            <a:r>
              <a:rPr lang="zh-CN" altLang="en-US" dirty="0"/>
              <a:t>哈夫曼编码</a:t>
            </a:r>
          </a:p>
          <a:p>
            <a:r>
              <a:rPr lang="zh-CN" altLang="en-US" dirty="0"/>
              <a:t>        应用场景</a:t>
            </a:r>
          </a:p>
          <a:p>
            <a:r>
              <a:rPr lang="zh-CN" altLang="en-US" dirty="0"/>
              <a:t>            压缩</a:t>
            </a:r>
          </a:p>
        </p:txBody>
      </p:sp>
    </p:spTree>
    <p:extLst>
      <p:ext uri="{BB962C8B-B14F-4D97-AF65-F5344CB8AC3E}">
        <p14:creationId xmlns:p14="http://schemas.microsoft.com/office/powerpoint/2010/main" val="3848206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谢谢！</a:t>
            </a:r>
          </a:p>
        </p:txBody>
      </p:sp>
      <p:sp>
        <p:nvSpPr>
          <p:cNvPr id="4" name="内容占位符 2">
            <a:extLst>
              <a:ext uri="{FF2B5EF4-FFF2-40B4-BE49-F238E27FC236}">
                <a16:creationId xmlns:a16="http://schemas.microsoft.com/office/drawing/2014/main" id="{F3BF1F69-A785-4907-999C-F5400F31FE86}"/>
              </a:ext>
            </a:extLst>
          </p:cNvPr>
          <p:cNvSpPr txBox="1">
            <a:spLocks/>
          </p:cNvSpPr>
          <p:nvPr/>
        </p:nvSpPr>
        <p:spPr>
          <a:xfrm>
            <a:off x="1214119" y="1690688"/>
            <a:ext cx="10419081" cy="3368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kern="1000" dirty="0"/>
          </a:p>
        </p:txBody>
      </p:sp>
    </p:spTree>
    <p:extLst>
      <p:ext uri="{BB962C8B-B14F-4D97-AF65-F5344CB8AC3E}">
        <p14:creationId xmlns:p14="http://schemas.microsoft.com/office/powerpoint/2010/main" val="394677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二叉树</a:t>
            </a:r>
            <a:r>
              <a:rPr lang="en-US" altLang="zh-CN" dirty="0"/>
              <a:t>-</a:t>
            </a:r>
            <a:r>
              <a:rPr lang="zh-CN" altLang="en-US" dirty="0"/>
              <a:t>完全二叉树</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p:txBody>
          <a:bodyPr>
            <a:normAutofit/>
          </a:bodyPr>
          <a:lstStyle/>
          <a:p>
            <a:pPr marL="0" indent="0">
              <a:buNone/>
            </a:pPr>
            <a:r>
              <a:rPr lang="zh-CN" altLang="en-US" dirty="0"/>
              <a:t>完全二叉树：</a:t>
            </a:r>
          </a:p>
          <a:p>
            <a:pPr marL="0" indent="0">
              <a:buNone/>
            </a:pPr>
            <a:r>
              <a:rPr lang="zh-CN" altLang="en-US" dirty="0"/>
              <a:t>            当按层从左到右对节点标序号后，节点的序号和满二叉树同位置节点的序号完全一致时则称为完全二叉树</a:t>
            </a:r>
          </a:p>
        </p:txBody>
      </p:sp>
      <p:pic>
        <p:nvPicPr>
          <p:cNvPr id="5" name="图片 4">
            <a:extLst>
              <a:ext uri="{FF2B5EF4-FFF2-40B4-BE49-F238E27FC236}">
                <a16:creationId xmlns:a16="http://schemas.microsoft.com/office/drawing/2014/main" id="{32DDAE6B-4F19-4CF3-BF89-9C9C53FDB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083" y="3425825"/>
            <a:ext cx="3914775" cy="3067050"/>
          </a:xfrm>
          <a:prstGeom prst="rect">
            <a:avLst/>
          </a:prstGeom>
        </p:spPr>
      </p:pic>
    </p:spTree>
    <p:extLst>
      <p:ext uri="{BB962C8B-B14F-4D97-AF65-F5344CB8AC3E}">
        <p14:creationId xmlns:p14="http://schemas.microsoft.com/office/powerpoint/2010/main" val="375516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二叉排序树</a:t>
            </a:r>
            <a:r>
              <a:rPr lang="en-US" altLang="zh-CN" dirty="0"/>
              <a:t>-</a:t>
            </a:r>
            <a:r>
              <a:rPr lang="zh-CN" altLang="en-US" dirty="0"/>
              <a:t>约束</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838200" y="1825625"/>
            <a:ext cx="5257800" cy="4351338"/>
          </a:xfrm>
        </p:spPr>
        <p:txBody>
          <a:bodyPr>
            <a:normAutofit lnSpcReduction="10000"/>
          </a:bodyPr>
          <a:lstStyle/>
          <a:p>
            <a:pPr marL="0" indent="0">
              <a:buNone/>
            </a:pPr>
            <a:r>
              <a:rPr lang="en-US" altLang="zh-CN" dirty="0"/>
              <a:t>1</a:t>
            </a:r>
            <a:r>
              <a:rPr lang="zh-CN" altLang="en-US" dirty="0"/>
              <a:t>、每个结点至多拥有左右两棵子树</a:t>
            </a:r>
            <a:endParaRPr lang="en-US" altLang="zh-CN" dirty="0"/>
          </a:p>
          <a:p>
            <a:pPr marL="0" indent="0">
              <a:buNone/>
            </a:pPr>
            <a:endParaRPr lang="zh-CN" altLang="en-US" dirty="0"/>
          </a:p>
          <a:p>
            <a:pPr marL="0" indent="0">
              <a:buNone/>
            </a:pPr>
            <a:r>
              <a:rPr lang="en-US" altLang="zh-CN" dirty="0"/>
              <a:t>2</a:t>
            </a:r>
            <a:r>
              <a:rPr lang="zh-CN" altLang="en-US" dirty="0"/>
              <a:t>、若节点左子树不为空</a:t>
            </a:r>
            <a:r>
              <a:rPr lang="en-US" altLang="zh-CN" dirty="0"/>
              <a:t>,</a:t>
            </a:r>
            <a:r>
              <a:rPr lang="zh-CN" altLang="en-US" dirty="0"/>
              <a:t>则左子树上所有节点值均小于当前节点值</a:t>
            </a:r>
            <a:endParaRPr lang="en-US" altLang="zh-CN" dirty="0"/>
          </a:p>
          <a:p>
            <a:pPr marL="0" indent="0">
              <a:buNone/>
            </a:pPr>
            <a:endParaRPr lang="zh-CN" altLang="en-US" dirty="0"/>
          </a:p>
          <a:p>
            <a:pPr marL="0" indent="0">
              <a:buNone/>
            </a:pPr>
            <a:r>
              <a:rPr lang="en-US" altLang="zh-CN" dirty="0"/>
              <a:t>3</a:t>
            </a:r>
            <a:r>
              <a:rPr lang="zh-CN" altLang="en-US" dirty="0"/>
              <a:t>、若节点右子树不为空</a:t>
            </a:r>
            <a:r>
              <a:rPr lang="en-US" altLang="zh-CN" dirty="0"/>
              <a:t>,</a:t>
            </a:r>
            <a:r>
              <a:rPr lang="zh-CN" altLang="en-US" dirty="0"/>
              <a:t>则右子树上所有节点值均大于当前节点值</a:t>
            </a:r>
          </a:p>
        </p:txBody>
      </p:sp>
      <p:pic>
        <p:nvPicPr>
          <p:cNvPr id="8" name="图片 7">
            <a:extLst>
              <a:ext uri="{FF2B5EF4-FFF2-40B4-BE49-F238E27FC236}">
                <a16:creationId xmlns:a16="http://schemas.microsoft.com/office/drawing/2014/main" id="{949AB391-E0C4-4100-A6BE-F68860806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144" y="1690688"/>
            <a:ext cx="3985806" cy="3331420"/>
          </a:xfrm>
          <a:prstGeom prst="rect">
            <a:avLst/>
          </a:prstGeom>
        </p:spPr>
      </p:pic>
    </p:spTree>
    <p:extLst>
      <p:ext uri="{BB962C8B-B14F-4D97-AF65-F5344CB8AC3E}">
        <p14:creationId xmlns:p14="http://schemas.microsoft.com/office/powerpoint/2010/main" val="376522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二叉排序树</a:t>
            </a:r>
            <a:r>
              <a:rPr lang="en-US" altLang="zh-CN" dirty="0"/>
              <a:t>-</a:t>
            </a:r>
            <a:r>
              <a:rPr lang="zh-CN" altLang="en-US" dirty="0"/>
              <a:t>优缺点</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838199" y="1825625"/>
            <a:ext cx="10289876" cy="4351338"/>
          </a:xfrm>
        </p:spPr>
        <p:txBody>
          <a:bodyPr>
            <a:normAutofit/>
          </a:bodyPr>
          <a:lstStyle/>
          <a:p>
            <a:pPr marL="0" indent="0">
              <a:buNone/>
            </a:pPr>
            <a:r>
              <a:rPr lang="zh-CN" altLang="en-US" dirty="0"/>
              <a:t>优点：</a:t>
            </a:r>
            <a:endParaRPr lang="en-US" altLang="zh-CN" dirty="0"/>
          </a:p>
          <a:p>
            <a:pPr marL="0" indent="0">
              <a:buNone/>
            </a:pPr>
            <a:r>
              <a:rPr lang="en-US" altLang="zh-CN" dirty="0"/>
              <a:t>	1</a:t>
            </a:r>
            <a:r>
              <a:rPr lang="zh-CN" altLang="en-US" dirty="0"/>
              <a:t>、查找、插入、删除效率相比链式结构都快</a:t>
            </a:r>
            <a:endParaRPr lang="en-US" altLang="zh-CN" dirty="0"/>
          </a:p>
          <a:p>
            <a:pPr marL="0" indent="0">
              <a:buNone/>
            </a:pPr>
            <a:r>
              <a:rPr lang="zh-CN" altLang="en-US" dirty="0"/>
              <a:t>缺点：</a:t>
            </a:r>
            <a:endParaRPr lang="en-US" altLang="zh-CN" dirty="0"/>
          </a:p>
          <a:p>
            <a:pPr marL="0" indent="0">
              <a:buNone/>
            </a:pPr>
            <a:r>
              <a:rPr lang="en-US" altLang="zh-CN" dirty="0"/>
              <a:t>	1</a:t>
            </a:r>
            <a:r>
              <a:rPr lang="zh-CN" altLang="en-US" dirty="0"/>
              <a:t>、树的操作性能取决于树的形状</a:t>
            </a:r>
            <a:r>
              <a:rPr lang="en-US" altLang="zh-CN" dirty="0"/>
              <a:t>(</a:t>
            </a:r>
            <a:r>
              <a:rPr lang="zh-CN" altLang="en-US" dirty="0"/>
              <a:t>构建的数据有关，和</a:t>
            </a:r>
            <a:r>
              <a:rPr lang="en-US" altLang="zh-CN" dirty="0"/>
              <a:t>		</a:t>
            </a:r>
            <a:r>
              <a:rPr lang="zh-CN" altLang="en-US" dirty="0"/>
              <a:t>构建时的数据顺序也有关</a:t>
            </a:r>
            <a:r>
              <a:rPr lang="en-US" altLang="zh-CN" dirty="0"/>
              <a:t>)</a:t>
            </a:r>
          </a:p>
          <a:p>
            <a:pPr marL="0" indent="0">
              <a:buNone/>
            </a:pPr>
            <a:r>
              <a:rPr lang="en-US" altLang="zh-CN" dirty="0"/>
              <a:t>       2</a:t>
            </a:r>
            <a:r>
              <a:rPr lang="zh-CN" altLang="en-US" dirty="0"/>
              <a:t>、极端情况下退化为链表</a:t>
            </a:r>
          </a:p>
        </p:txBody>
      </p:sp>
    </p:spTree>
    <p:extLst>
      <p:ext uri="{BB962C8B-B14F-4D97-AF65-F5344CB8AC3E}">
        <p14:creationId xmlns:p14="http://schemas.microsoft.com/office/powerpoint/2010/main" val="2293780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F75A-6228-49A7-9138-44C8C6E70436}"/>
              </a:ext>
            </a:extLst>
          </p:cNvPr>
          <p:cNvSpPr>
            <a:spLocks noGrp="1"/>
          </p:cNvSpPr>
          <p:nvPr>
            <p:ph type="title"/>
          </p:nvPr>
        </p:nvSpPr>
        <p:spPr/>
        <p:txBody>
          <a:bodyPr/>
          <a:lstStyle/>
          <a:p>
            <a:r>
              <a:rPr lang="zh-CN" altLang="en-US" dirty="0"/>
              <a:t>二叉排序树</a:t>
            </a:r>
            <a:r>
              <a:rPr lang="en-US" altLang="zh-CN" dirty="0"/>
              <a:t>-</a:t>
            </a:r>
            <a:r>
              <a:rPr lang="zh-CN" altLang="en-US" dirty="0"/>
              <a:t>关键点</a:t>
            </a:r>
          </a:p>
        </p:txBody>
      </p:sp>
      <p:sp>
        <p:nvSpPr>
          <p:cNvPr id="3" name="内容占位符 2">
            <a:extLst>
              <a:ext uri="{FF2B5EF4-FFF2-40B4-BE49-F238E27FC236}">
                <a16:creationId xmlns:a16="http://schemas.microsoft.com/office/drawing/2014/main" id="{EA7ADDA9-804D-45D9-9FC0-BD59EBF84D46}"/>
              </a:ext>
            </a:extLst>
          </p:cNvPr>
          <p:cNvSpPr>
            <a:spLocks noGrp="1"/>
          </p:cNvSpPr>
          <p:nvPr>
            <p:ph idx="1"/>
          </p:nvPr>
        </p:nvSpPr>
        <p:spPr>
          <a:xfrm>
            <a:off x="838199" y="1825625"/>
            <a:ext cx="10289876" cy="4351338"/>
          </a:xfrm>
        </p:spPr>
        <p:txBody>
          <a:bodyPr>
            <a:noAutofit/>
          </a:bodyPr>
          <a:lstStyle/>
          <a:p>
            <a:pPr marL="0" indent="0">
              <a:buNone/>
            </a:pPr>
            <a:r>
              <a:rPr lang="zh-CN" altLang="en-US" sz="2500" kern="1000" dirty="0"/>
              <a:t>删除：</a:t>
            </a:r>
          </a:p>
          <a:p>
            <a:pPr marL="0" indent="0">
              <a:buNone/>
            </a:pPr>
            <a:r>
              <a:rPr lang="zh-CN" altLang="en-US" sz="2500" kern="1000" dirty="0"/>
              <a:t>    </a:t>
            </a:r>
            <a:r>
              <a:rPr lang="en-US" altLang="zh-CN" sz="2500" kern="1000" dirty="0"/>
              <a:t>1</a:t>
            </a:r>
            <a:r>
              <a:rPr lang="zh-CN" altLang="en-US" sz="2500" kern="1000" dirty="0"/>
              <a:t>、删除节点为叶子节点，直接删除</a:t>
            </a:r>
          </a:p>
          <a:p>
            <a:pPr marL="0" indent="0">
              <a:buNone/>
            </a:pPr>
            <a:r>
              <a:rPr lang="en-US" altLang="zh-CN" sz="2500" kern="1000" dirty="0"/>
              <a:t>    </a:t>
            </a:r>
            <a:endParaRPr lang="zh-CN" altLang="en-US" sz="2000" kern="1000" dirty="0"/>
          </a:p>
        </p:txBody>
      </p:sp>
      <p:pic>
        <p:nvPicPr>
          <p:cNvPr id="6" name="图片 5">
            <a:extLst>
              <a:ext uri="{FF2B5EF4-FFF2-40B4-BE49-F238E27FC236}">
                <a16:creationId xmlns:a16="http://schemas.microsoft.com/office/drawing/2014/main" id="{67BA4A92-25CE-4FCF-BD36-132D80087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593" y="2722245"/>
            <a:ext cx="3890328" cy="3360183"/>
          </a:xfrm>
          <a:prstGeom prst="rect">
            <a:avLst/>
          </a:prstGeom>
        </p:spPr>
      </p:pic>
    </p:spTree>
    <p:extLst>
      <p:ext uri="{BB962C8B-B14F-4D97-AF65-F5344CB8AC3E}">
        <p14:creationId xmlns:p14="http://schemas.microsoft.com/office/powerpoint/2010/main" val="18055169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2499</Words>
  <Application>Microsoft Office PowerPoint</Application>
  <PresentationFormat>宽屏</PresentationFormat>
  <Paragraphs>213</Paragraphs>
  <Slides>52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52</vt:i4>
      </vt:variant>
    </vt:vector>
  </HeadingPairs>
  <TitlesOfParts>
    <vt:vector size="56" baseType="lpstr">
      <vt:lpstr>Arial</vt:lpstr>
      <vt:lpstr>Consolas</vt:lpstr>
      <vt:lpstr>Verdana</vt:lpstr>
      <vt:lpstr>Office 主题​​</vt:lpstr>
      <vt:lpstr>数据结构-树</vt:lpstr>
      <vt:lpstr>定义</vt:lpstr>
      <vt:lpstr>常见树</vt:lpstr>
      <vt:lpstr>二叉树-斜树</vt:lpstr>
      <vt:lpstr>二叉树-满二叉树</vt:lpstr>
      <vt:lpstr>二叉树-完全二叉树</vt:lpstr>
      <vt:lpstr>二叉排序树-约束</vt:lpstr>
      <vt:lpstr>二叉排序树-优缺点</vt:lpstr>
      <vt:lpstr>二叉排序树-关键点</vt:lpstr>
      <vt:lpstr>二叉排序树-关键点</vt:lpstr>
      <vt:lpstr>二叉排序树-关键点</vt:lpstr>
      <vt:lpstr>二叉排序树-性能介绍</vt:lpstr>
      <vt:lpstr>二叉排序树-应用场景</vt:lpstr>
      <vt:lpstr>平衡二叉树-约束</vt:lpstr>
      <vt:lpstr>平衡二叉树-优缺点</vt:lpstr>
      <vt:lpstr>平衡二叉树-关键点</vt:lpstr>
      <vt:lpstr>平衡二叉树-关键点</vt:lpstr>
      <vt:lpstr>平衡二叉树-自平衡操作</vt:lpstr>
      <vt:lpstr>平衡二叉树-自平衡操作</vt:lpstr>
      <vt:lpstr>平衡二叉树-自平衡操作</vt:lpstr>
      <vt:lpstr>平衡二叉树-自平衡操作</vt:lpstr>
      <vt:lpstr>平衡二叉树-性能</vt:lpstr>
      <vt:lpstr>平衡二叉树-树的应用场景</vt:lpstr>
      <vt:lpstr>红黑树-约束</vt:lpstr>
      <vt:lpstr>红黑树-优缺点</vt:lpstr>
      <vt:lpstr>红黑树-操作关键点</vt:lpstr>
      <vt:lpstr>红黑树-操作关键点</vt:lpstr>
      <vt:lpstr>红黑树-操作关键点</vt:lpstr>
      <vt:lpstr>红黑树-插入数据</vt:lpstr>
      <vt:lpstr>红黑树-操作关键点</vt:lpstr>
      <vt:lpstr>红黑树-操作关键点</vt:lpstr>
      <vt:lpstr>红黑树-操作关键点</vt:lpstr>
      <vt:lpstr>红黑树-操作关键点</vt:lpstr>
      <vt:lpstr>红黑树-性能</vt:lpstr>
      <vt:lpstr>红黑树-应用场景</vt:lpstr>
      <vt:lpstr>多路搜索树-B树</vt:lpstr>
      <vt:lpstr>B树-优缺点</vt:lpstr>
      <vt:lpstr>B树-操作关键点</vt:lpstr>
      <vt:lpstr>B树-操作关键点</vt:lpstr>
      <vt:lpstr>B树-操作关键点</vt:lpstr>
      <vt:lpstr>B树-操作关键点</vt:lpstr>
      <vt:lpstr>B树-性能</vt:lpstr>
      <vt:lpstr>B树-应用场景</vt:lpstr>
      <vt:lpstr>B+树-约束</vt:lpstr>
      <vt:lpstr>B+树-优缺点</vt:lpstr>
      <vt:lpstr>B+树-优缺点</vt:lpstr>
      <vt:lpstr>B+树-操作关键点</vt:lpstr>
      <vt:lpstr>B+树-性能</vt:lpstr>
      <vt:lpstr>B+树-应用场景</vt:lpstr>
      <vt:lpstr>字典树</vt:lpstr>
      <vt:lpstr>赫夫曼树</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数据结构-树</dc:title>
  <dc:creator>陈 雪魁</dc:creator>
  <cp:lastModifiedBy>陈 雪魁</cp:lastModifiedBy>
  <cp:revision>77</cp:revision>
  <dcterms:created xsi:type="dcterms:W3CDTF">2020-06-17T04:53:42Z</dcterms:created>
  <dcterms:modified xsi:type="dcterms:W3CDTF">2020-06-18T08:06:18Z</dcterms:modified>
</cp:coreProperties>
</file>