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81717"/>
    <a:srgbClr val="172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996AB-66C1-A586-B510-A8987EFA1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541016-8A59-D6D1-4AE6-588836579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67A91A-FF48-D7F5-A4F0-A22E0C7E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A26-F94F-4845-9705-1BE0B401FF3B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90A4A1-9CEE-FFFD-3448-EFAFDBAF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796B61-F0AC-1EF2-7FF5-A788EA73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6A1E-0842-2744-868A-796B143CE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80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218FD-0B7C-4686-C46E-E129A95A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8D1F09-326B-BDDF-F190-034CEC423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3A565E-4472-62E6-ABFF-447251A6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A26-F94F-4845-9705-1BE0B401FF3B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0B2D2E-CE38-8C16-0E09-DA1E0EAA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478C83-9DB1-6A4A-DED8-EE5D8254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6A1E-0842-2744-868A-796B143CE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62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8F99A3-35DE-1FE8-6CA8-78970BB35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855524-2015-0B4B-BFE1-D450915A8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DD60A0-E15E-3E4E-79FE-B46248DF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A26-F94F-4845-9705-1BE0B401FF3B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107651-B104-82BA-7931-11786373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F39E0C-6B59-1E7B-2815-BEA418CF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6A1E-0842-2744-868A-796B143CE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6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E12FB-F375-7ACF-9E6F-04EABF2D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9B3232-90BE-C611-9871-74EA68FA4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197194-32B2-DD97-8F80-3DF835DD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A26-F94F-4845-9705-1BE0B401FF3B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C8BE90-43E5-229C-352F-77CE5ABA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980D72-B420-EAFA-5A5B-A0FECD93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6A1E-0842-2744-868A-796B143CE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93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D824-4FD4-6330-AE5C-EC756E40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D3A67B-9AA7-BBB0-AD49-7B9378E15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494602-307B-D182-9B38-B5553D8B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A26-F94F-4845-9705-1BE0B401FF3B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F98F8D-B06F-73C5-E96D-EAD36477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2D3A34-8E40-B052-334C-D66BFB11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6A1E-0842-2744-868A-796B143CE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48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16DAA-B0AB-434D-0BA3-4F62992B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69E597-BC96-308F-B991-2E8E23DB8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5FD3B-B7C6-F1FE-CE84-FFBBDBE1F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5928E8-DF38-B0AC-D18D-B06A994C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A26-F94F-4845-9705-1BE0B401FF3B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73FE34-4ABD-7565-D491-F784BB71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2CC90B-AE9A-C527-D6D7-6777DAC0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6A1E-0842-2744-868A-796B143CE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48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77AF5-514B-759E-ED7E-7251F2715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3BD519-6DF3-38FF-29A8-8E68CB656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C46DFD-F5AE-FFD0-4B0F-FCDACBE98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0047AF7-1928-4E49-41FC-FD404FCD6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CF79727-EE44-AAF2-4F9D-23A38CAB4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067C9D-81F6-920E-A68E-768B3365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A26-F94F-4845-9705-1BE0B401FF3B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99D87A2-CFEA-B09D-1A80-017096AC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2FF216-5C28-8C28-2302-EE2BD0A4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6A1E-0842-2744-868A-796B143CE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97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C5509-E5B1-8BB0-33B1-43A20387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BF0BA57-4495-E6D2-346F-B6F497F5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A26-F94F-4845-9705-1BE0B401FF3B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525098-E5FD-9D81-D808-86D20852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C90626-F04B-88E9-0C8A-AADE8EC6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6A1E-0842-2744-868A-796B143CE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21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ADF0FE-6013-9FF7-BEE8-15B48B1C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A26-F94F-4845-9705-1BE0B401FF3B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B6B1E31-CABE-53FC-9035-757E3FF0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70E6CD-CC90-36B6-65F3-A66DA0AC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6A1E-0842-2744-868A-796B143CE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7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1C11E-3BAA-FFE6-9FAD-E52D33B0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72D52E-125F-379B-95A0-FF5B994E9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D45AAE-9DFD-11C8-22E6-C7CFC2941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DCB10F-57CF-8866-55A1-D03617C6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A26-F94F-4845-9705-1BE0B401FF3B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BE405B-83D8-692E-7418-44D67DDB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CBD15A-BC95-8F27-63DC-95298AAD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6A1E-0842-2744-868A-796B143CE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36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CC236-357B-0335-24C9-D84B0578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A592EBA-5339-4056-7D5E-C8802C74B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7C8C3D-0BD6-03F0-CA47-BE1E04D83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7F8256-BD99-0BBB-A776-7C61BBE5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A26-F94F-4845-9705-1BE0B401FF3B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2FBEF0-A1EA-285B-794D-0998372A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01F650-173E-6DE1-F911-A0FAA6A3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6A1E-0842-2744-868A-796B143CE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8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FE208-FF8E-1B6E-D38E-59CA9D0B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82E0D5-E684-0177-E0CA-892BEC91B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107DA5-1789-4B54-EC1A-0F64F8C76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86A26-F94F-4845-9705-1BE0B401FF3B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AEAFCC-FBAE-3F21-6AC1-5AFFD6D14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BC7C0-2AEB-2D69-4EEA-1C9EE924E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06A1E-0842-2744-868A-796B143CEC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11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ердце 3">
            <a:extLst>
              <a:ext uri="{FF2B5EF4-FFF2-40B4-BE49-F238E27FC236}">
                <a16:creationId xmlns:a16="http://schemas.microsoft.com/office/drawing/2014/main" id="{527BD3BD-1C05-E055-246A-7C7AF0B509EA}"/>
              </a:ext>
            </a:extLst>
          </p:cNvPr>
          <p:cNvSpPr/>
          <p:nvPr/>
        </p:nvSpPr>
        <p:spPr>
          <a:xfrm>
            <a:off x="1650124" y="0"/>
            <a:ext cx="8282151" cy="6858000"/>
          </a:xfrm>
          <a:prstGeom prst="heart">
            <a:avLst/>
          </a:prstGeom>
          <a:solidFill>
            <a:schemeClr val="bg1"/>
          </a:solidFill>
          <a:ln w="57150">
            <a:solidFill>
              <a:srgbClr val="1817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Node </a:t>
            </a:r>
            <a:endParaRPr lang="ru-RU" sz="7200" dirty="0">
              <a:solidFill>
                <a:schemeClr val="tx1"/>
              </a:solidFill>
            </a:endParaRPr>
          </a:p>
          <a:p>
            <a:pPr algn="ctr"/>
            <a:r>
              <a:rPr lang="en-US" sz="7200" dirty="0">
                <a:solidFill>
                  <a:schemeClr val="tx1"/>
                </a:solidFill>
              </a:rPr>
              <a:t>+ </a:t>
            </a:r>
            <a:endParaRPr lang="ru-RU" sz="7200" dirty="0">
              <a:solidFill>
                <a:schemeClr val="tx1"/>
              </a:solidFill>
            </a:endParaRPr>
          </a:p>
          <a:p>
            <a:pPr algn="ctr"/>
            <a:r>
              <a:rPr lang="en-US" sz="7200" dirty="0">
                <a:solidFill>
                  <a:schemeClr val="tx1"/>
                </a:solidFill>
              </a:rPr>
              <a:t>PostgreSQL</a:t>
            </a:r>
            <a:endParaRPr lang="ru-RU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100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D1DD8-10A9-2512-B878-82A2022E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D00C7F-0C42-7771-E729-5ED53E56C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049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F1A49-D5CC-B30C-D3E3-8BAFBCC8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E6C0AE-9C63-EA36-DB1A-667837BDA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" b="0" i="0" dirty="0" err="1">
                <a:solidFill>
                  <a:srgbClr val="24292E"/>
                </a:solidFill>
                <a:effectLst/>
                <a:latin typeface="-apple-system"/>
              </a:rPr>
              <a:t>Sequelize</a:t>
            </a:r>
            <a:r>
              <a:rPr lang="en" b="0" i="0" dirty="0">
                <a:solidFill>
                  <a:srgbClr val="24292E"/>
                </a:solidFill>
                <a:effectLst/>
                <a:latin typeface="-apple-system"/>
              </a:rPr>
              <a:t> - </a:t>
            </a:r>
            <a:r>
              <a:rPr lang="ru-RU" b="0" i="0" dirty="0">
                <a:solidFill>
                  <a:srgbClr val="24292E"/>
                </a:solidFill>
                <a:effectLst/>
                <a:latin typeface="-apple-system"/>
              </a:rPr>
              <a:t>популярный </a:t>
            </a:r>
            <a:r>
              <a:rPr lang="en" b="0" i="0" dirty="0">
                <a:solidFill>
                  <a:srgbClr val="24292E"/>
                </a:solidFill>
                <a:effectLst/>
                <a:latin typeface="-apple-system"/>
              </a:rPr>
              <a:t>ORM </a:t>
            </a:r>
            <a:r>
              <a:rPr lang="ru-RU" b="0" i="0" dirty="0">
                <a:solidFill>
                  <a:srgbClr val="24292E"/>
                </a:solidFill>
                <a:effectLst/>
                <a:latin typeface="-apple-system"/>
              </a:rPr>
              <a:t>для </a:t>
            </a:r>
            <a:r>
              <a:rPr lang="en" b="0" i="0" dirty="0">
                <a:solidFill>
                  <a:srgbClr val="24292E"/>
                </a:solidFill>
                <a:effectLst/>
                <a:latin typeface="-apple-system"/>
              </a:rPr>
              <a:t>Node.js, </a:t>
            </a:r>
            <a:r>
              <a:rPr lang="ru-RU" b="0" i="0" dirty="0">
                <a:solidFill>
                  <a:srgbClr val="24292E"/>
                </a:solidFill>
                <a:effectLst/>
                <a:latin typeface="-apple-system"/>
              </a:rPr>
              <a:t>который упрощает работу с реляционными базами данных, включая </a:t>
            </a:r>
            <a:r>
              <a:rPr lang="en" b="0" i="0" dirty="0">
                <a:solidFill>
                  <a:srgbClr val="24292E"/>
                </a:solidFill>
                <a:effectLst/>
                <a:latin typeface="-apple-system"/>
              </a:rPr>
              <a:t>PostgreSQL. </a:t>
            </a:r>
            <a:r>
              <a:rPr lang="ru-RU" b="0" i="0" dirty="0">
                <a:solidFill>
                  <a:srgbClr val="24292E"/>
                </a:solidFill>
                <a:effectLst/>
                <a:latin typeface="-apple-system"/>
              </a:rPr>
              <a:t>Давайте рассмотрим, каким образом </a:t>
            </a:r>
            <a:r>
              <a:rPr lang="en" b="0" i="0" dirty="0" err="1">
                <a:solidFill>
                  <a:srgbClr val="24292E"/>
                </a:solidFill>
                <a:effectLst/>
                <a:latin typeface="-apple-system"/>
              </a:rPr>
              <a:t>Sequelize</a:t>
            </a:r>
            <a:r>
              <a:rPr lang="en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ru-RU" b="0" i="0" dirty="0">
                <a:solidFill>
                  <a:srgbClr val="24292E"/>
                </a:solidFill>
                <a:effectLst/>
                <a:latin typeface="-apple-system"/>
              </a:rPr>
              <a:t>может помочь в работе с </a:t>
            </a:r>
            <a:r>
              <a:rPr lang="en" b="0" i="0" dirty="0">
                <a:solidFill>
                  <a:srgbClr val="24292E"/>
                </a:solidFill>
                <a:effectLst/>
                <a:latin typeface="-apple-system"/>
              </a:rPr>
              <a:t>PostgreSQL.</a:t>
            </a:r>
          </a:p>
        </p:txBody>
      </p:sp>
    </p:spTree>
    <p:extLst>
      <p:ext uri="{BB962C8B-B14F-4D97-AF65-F5344CB8AC3E}">
        <p14:creationId xmlns:p14="http://schemas.microsoft.com/office/powerpoint/2010/main" val="335492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B75D6-D94F-DAAC-92F9-E07DF5B3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Создать пользователя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E080DA1-32EB-87A8-76F3-C183F553A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555" y="1602089"/>
            <a:ext cx="4881398" cy="2565479"/>
          </a:xfrm>
          <a:ln>
            <a:solidFill>
              <a:srgbClr val="181717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8AACB7-212B-0F91-52B6-0B5B79F72317}"/>
              </a:ext>
            </a:extLst>
          </p:cNvPr>
          <p:cNvSpPr txBox="1"/>
          <p:nvPr/>
        </p:nvSpPr>
        <p:spPr>
          <a:xfrm>
            <a:off x="2796567" y="1602089"/>
            <a:ext cx="30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228CF40-83B2-8129-017E-6DB3F45F3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411" y="1027906"/>
            <a:ext cx="5324721" cy="2544033"/>
          </a:xfrm>
          <a:prstGeom prst="rect">
            <a:avLst/>
          </a:prstGeom>
          <a:ln>
            <a:solidFill>
              <a:srgbClr val="181717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8E03135-52F5-B136-CBC8-9E6350A82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241" y="3793980"/>
            <a:ext cx="7772400" cy="2698895"/>
          </a:xfrm>
          <a:prstGeom prst="rect">
            <a:avLst/>
          </a:prstGeom>
          <a:ln>
            <a:solidFill>
              <a:srgbClr val="181717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0337D1-6526-FA43-92ED-A33F1A3B35C0}"/>
              </a:ext>
            </a:extLst>
          </p:cNvPr>
          <p:cNvSpPr txBox="1"/>
          <p:nvPr/>
        </p:nvSpPr>
        <p:spPr>
          <a:xfrm>
            <a:off x="7663598" y="1027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94259-17BF-197A-3EFA-1E83073A5080}"/>
              </a:ext>
            </a:extLst>
          </p:cNvPr>
          <p:cNvSpPr txBox="1"/>
          <p:nvPr/>
        </p:nvSpPr>
        <p:spPr>
          <a:xfrm>
            <a:off x="6096000" y="3798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3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306E1-726B-D841-690B-FFAA9F3C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2851C82-5259-8FB4-A4D4-559A590F6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844" y="430727"/>
            <a:ext cx="8000312" cy="60621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C582E4-4DDE-7EC9-FCF6-BAFC0BA8860F}"/>
              </a:ext>
            </a:extLst>
          </p:cNvPr>
          <p:cNvSpPr txBox="1"/>
          <p:nvPr/>
        </p:nvSpPr>
        <p:spPr>
          <a:xfrm>
            <a:off x="0" y="3429000"/>
            <a:ext cx="7641022" cy="3416320"/>
          </a:xfrm>
          <a:prstGeom prst="rect">
            <a:avLst/>
          </a:prstGeom>
          <a:solidFill>
            <a:srgbClr val="FFFFFF">
              <a:alpha val="5098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И</a:t>
            </a:r>
            <a:r>
              <a:rPr lang="ru-RU" sz="3600" dirty="0" err="1"/>
              <a:t>мя</a:t>
            </a:r>
            <a:r>
              <a:rPr lang="ru-RU" sz="3600" dirty="0"/>
              <a:t> слитно и без точек: {</a:t>
            </a:r>
            <a:r>
              <a:rPr lang="en-US" sz="3600" dirty="0" err="1"/>
              <a:t>Г</a:t>
            </a:r>
            <a:r>
              <a:rPr lang="ru-RU" sz="3600" dirty="0" err="1"/>
              <a:t>руппа</a:t>
            </a:r>
            <a:r>
              <a:rPr lang="en-US" sz="3600" dirty="0"/>
              <a:t>}</a:t>
            </a:r>
            <a:r>
              <a:rPr lang="ru-RU" sz="3600" dirty="0"/>
              <a:t>{Фамилия</a:t>
            </a:r>
            <a:r>
              <a:rPr lang="en-US" sz="3600" dirty="0"/>
              <a:t>}</a:t>
            </a:r>
            <a:endParaRPr lang="ru-RU" sz="3600" dirty="0"/>
          </a:p>
          <a:p>
            <a:br>
              <a:rPr lang="ru-RU" sz="3600" dirty="0"/>
            </a:br>
            <a:r>
              <a:rPr lang="ru-RU" sz="3600" dirty="0"/>
              <a:t>Пример</a:t>
            </a:r>
            <a:r>
              <a:rPr lang="en-US" sz="3600" dirty="0"/>
              <a:t>:</a:t>
            </a:r>
            <a:r>
              <a:rPr lang="ru-RU" sz="3600" dirty="0"/>
              <a:t> </a:t>
            </a:r>
            <a:r>
              <a:rPr lang="en-US" sz="3600" dirty="0"/>
              <a:t>IS120GULIEV, IS120KHOZYASHEVA</a:t>
            </a:r>
            <a:br>
              <a:rPr lang="en-US" sz="3600" dirty="0"/>
            </a:b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5028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8C5AC-49F1-29E9-FA17-F83CC274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401D46-45EA-54E6-1620-3B88C6D2E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124" y="0"/>
            <a:ext cx="8891751" cy="6737626"/>
          </a:xfrm>
        </p:spPr>
      </p:pic>
    </p:spTree>
    <p:extLst>
      <p:ext uri="{BB962C8B-B14F-4D97-AF65-F5344CB8AC3E}">
        <p14:creationId xmlns:p14="http://schemas.microsoft.com/office/powerpoint/2010/main" val="105103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5CF7D-6C8B-B4D3-A3B3-F02FDCFF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B91A234-49C9-03DA-907C-C6FB12D1B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697" y="115935"/>
            <a:ext cx="8744606" cy="6626129"/>
          </a:xfrm>
        </p:spPr>
      </p:pic>
    </p:spTree>
    <p:extLst>
      <p:ext uri="{BB962C8B-B14F-4D97-AF65-F5344CB8AC3E}">
        <p14:creationId xmlns:p14="http://schemas.microsoft.com/office/powerpoint/2010/main" val="276334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8E880-08F4-616D-6AAD-52236450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</a:t>
            </a:r>
            <a:r>
              <a:rPr lang="ru-RU" dirty="0"/>
              <a:t>трока подключения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E61F6-4571-26E8-2196-EB129D003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12191999" cy="4351338"/>
          </a:xfrm>
        </p:spPr>
        <p:txBody>
          <a:bodyPr/>
          <a:lstStyle/>
          <a:p>
            <a:pPr marL="0" indent="0">
              <a:buNone/>
            </a:pPr>
            <a:r>
              <a:rPr lang="en" b="1" dirty="0">
                <a:effectLst/>
                <a:latin typeface="Menlo" panose="020B0609030804020204" pitchFamily="49" charset="0"/>
              </a:rPr>
              <a:t>const </a:t>
            </a:r>
            <a:r>
              <a:rPr lang="en" b="1" dirty="0" err="1">
                <a:effectLst/>
                <a:latin typeface="Menlo" panose="020B0609030804020204" pitchFamily="49" charset="0"/>
              </a:rPr>
              <a:t>sequelize</a:t>
            </a:r>
            <a:r>
              <a:rPr lang="en" b="1" dirty="0">
                <a:effectLst/>
                <a:latin typeface="Menlo" panose="020B0609030804020204" pitchFamily="49" charset="0"/>
              </a:rPr>
              <a:t> = new </a:t>
            </a:r>
            <a:r>
              <a:rPr lang="en" b="1" dirty="0" err="1">
                <a:effectLst/>
                <a:latin typeface="Menlo" panose="020B0609030804020204" pitchFamily="49" charset="0"/>
              </a:rPr>
              <a:t>Sequelize</a:t>
            </a:r>
            <a:r>
              <a:rPr lang="en" b="1" dirty="0">
                <a:effectLst/>
                <a:latin typeface="Menlo" panose="020B0609030804020204" pitchFamily="49" charset="0"/>
              </a:rPr>
              <a:t>(‘</a:t>
            </a:r>
            <a:r>
              <a:rPr lang="en" b="1" dirty="0" err="1">
                <a:effectLst/>
                <a:latin typeface="Menlo" panose="020B0609030804020204" pitchFamily="49" charset="0"/>
              </a:rPr>
              <a:t>postgres</a:t>
            </a:r>
            <a:r>
              <a:rPr lang="en" b="1" dirty="0">
                <a:effectLst/>
                <a:latin typeface="Menlo" panose="020B0609030804020204" pitchFamily="49" charset="0"/>
              </a:rPr>
              <a:t>', 'user', 'password’, {</a:t>
            </a:r>
            <a:r>
              <a:rPr lang="en" dirty="0">
                <a:latin typeface="Menlo" panose="020B0609030804020204" pitchFamily="49" charset="0"/>
              </a:rPr>
              <a:t> </a:t>
            </a:r>
            <a:r>
              <a:rPr lang="en" b="1" dirty="0">
                <a:effectLst/>
                <a:latin typeface="Menlo" panose="020B0609030804020204" pitchFamily="49" charset="0"/>
              </a:rPr>
              <a:t>host: '</a:t>
            </a:r>
            <a:r>
              <a:rPr lang="en" b="1" dirty="0" err="1">
                <a:effectLst/>
                <a:latin typeface="Menlo" panose="020B0609030804020204" pitchFamily="49" charset="0"/>
              </a:rPr>
              <a:t>localhost',dialect</a:t>
            </a:r>
            <a:r>
              <a:rPr lang="en" b="1" dirty="0">
                <a:effectLst/>
                <a:latin typeface="Menlo" panose="020B0609030804020204" pitchFamily="49" charset="0"/>
              </a:rPr>
              <a:t>: '</a:t>
            </a:r>
            <a:r>
              <a:rPr lang="en" b="1" dirty="0" err="1">
                <a:effectLst/>
                <a:latin typeface="Menlo" panose="020B0609030804020204" pitchFamily="49" charset="0"/>
              </a:rPr>
              <a:t>postgres</a:t>
            </a:r>
            <a:r>
              <a:rPr lang="en" b="1" dirty="0">
                <a:latin typeface="Menlo" panose="020B0609030804020204" pitchFamily="49" charset="0"/>
              </a:rPr>
              <a:t>'</a:t>
            </a:r>
            <a:r>
              <a:rPr lang="en" b="1" dirty="0">
                <a:effectLst/>
                <a:latin typeface="Menlo" panose="020B0609030804020204" pitchFamily="49" charset="0"/>
              </a:rPr>
              <a:t>});</a:t>
            </a:r>
            <a:endParaRPr lang="en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6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68902-DB8F-0AC3-E46E-DBB35729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М</a:t>
            </a:r>
            <a:r>
              <a:rPr lang="ru-RU" dirty="0"/>
              <a:t>одели</a:t>
            </a:r>
          </a:p>
        </p:txBody>
      </p:sp>
      <p:pic>
        <p:nvPicPr>
          <p:cNvPr id="1028" name="Picture 4" descr="Джони Депп рассказал о своей новой возлюбленной, которая младше его на 30  лет - Вокруг ТВ.">
            <a:extLst>
              <a:ext uri="{FF2B5EF4-FFF2-40B4-BE49-F238E27FC236}">
                <a16:creationId xmlns:a16="http://schemas.microsoft.com/office/drawing/2014/main" id="{59E328CA-8DB9-B9A8-C5F4-578E645D90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690688"/>
            <a:ext cx="4532586" cy="453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Бесплатное фото Модель молодой женщины в длинном сером пальто">
            <a:extLst>
              <a:ext uri="{FF2B5EF4-FFF2-40B4-BE49-F238E27FC236}">
                <a16:creationId xmlns:a16="http://schemas.microsoft.com/office/drawing/2014/main" id="{0D88D08C-D8B4-4C20-E4A7-E0D1DFEF5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512" y="0"/>
            <a:ext cx="456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4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434F5-7D64-62E1-4046-ACDAADD0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6EF0F85-DE26-9127-6965-E30BA1AAA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2609" y="1690688"/>
            <a:ext cx="4838700" cy="4114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AC56C9-501B-FF1C-133B-F027BB1326B7}"/>
              </a:ext>
            </a:extLst>
          </p:cNvPr>
          <p:cNvSpPr txBox="1"/>
          <p:nvPr/>
        </p:nvSpPr>
        <p:spPr>
          <a:xfrm>
            <a:off x="838200" y="1690688"/>
            <a:ext cx="48387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b="0" dirty="0" err="1">
                <a:effectLst/>
                <a:latin typeface="Menlo" panose="020B0609030804020204" pitchFamily="49" charset="0"/>
              </a:rPr>
              <a:t>sequelize.define</a:t>
            </a:r>
            <a:r>
              <a:rPr lang="en" sz="1600" b="1" dirty="0">
                <a:effectLst/>
                <a:latin typeface="Menlo" panose="020B0609030804020204" pitchFamily="49" charset="0"/>
              </a:rPr>
              <a:t>(</a:t>
            </a:r>
            <a:endParaRPr lang="en" sz="1600" b="0" dirty="0">
              <a:effectLst/>
              <a:latin typeface="Menlo" panose="020B0609030804020204" pitchFamily="49" charset="0"/>
            </a:endParaRPr>
          </a:p>
          <a:p>
            <a:r>
              <a:rPr lang="en" sz="1600" b="0" dirty="0">
                <a:effectLst/>
                <a:latin typeface="Menlo" panose="020B0609030804020204" pitchFamily="49" charset="0"/>
              </a:rPr>
              <a:t>"</a:t>
            </a:r>
            <a:r>
              <a:rPr lang="en" sz="1600" b="1" dirty="0">
                <a:effectLst/>
                <a:latin typeface="Menlo" panose="020B0609030804020204" pitchFamily="49" charset="0"/>
              </a:rPr>
              <a:t> truth </a:t>
            </a:r>
            <a:r>
              <a:rPr lang="en" sz="1600" b="0" dirty="0">
                <a:effectLst/>
                <a:latin typeface="Menlo" panose="020B0609030804020204" pitchFamily="49" charset="0"/>
              </a:rPr>
              <a:t>",</a:t>
            </a:r>
          </a:p>
          <a:p>
            <a:r>
              <a:rPr lang="en" sz="1600" b="0" dirty="0"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" sz="1600" b="1" dirty="0">
                <a:effectLst/>
                <a:latin typeface="Menlo" panose="020B0609030804020204" pitchFamily="49" charset="0"/>
              </a:rPr>
              <a:t>id:</a:t>
            </a:r>
            <a:r>
              <a:rPr lang="en" sz="1600" b="0" dirty="0"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en" sz="1600" b="1" dirty="0">
                <a:effectLst/>
                <a:latin typeface="Menlo" panose="020B0609030804020204" pitchFamily="49" charset="0"/>
              </a:rPr>
              <a:t>	type:</a:t>
            </a:r>
            <a:r>
              <a:rPr lang="en" sz="1600" b="0" dirty="0">
                <a:effectLst/>
                <a:latin typeface="Menlo" panose="020B0609030804020204" pitchFamily="49" charset="0"/>
              </a:rPr>
              <a:t> </a:t>
            </a:r>
            <a:r>
              <a:rPr lang="en" sz="1600" b="0" dirty="0" err="1">
                <a:effectLst/>
                <a:latin typeface="Menlo" panose="020B0609030804020204" pitchFamily="49" charset="0"/>
              </a:rPr>
              <a:t>Sequelize.INTEGER</a:t>
            </a:r>
            <a:r>
              <a:rPr lang="en" sz="1600" b="0" dirty="0"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" sz="1600" b="1" dirty="0">
                <a:effectLst/>
                <a:latin typeface="Menlo" panose="020B0609030804020204" pitchFamily="49" charset="0"/>
              </a:rPr>
              <a:t>	</a:t>
            </a:r>
            <a:r>
              <a:rPr lang="en" sz="1600" b="1" dirty="0" err="1">
                <a:effectLst/>
                <a:latin typeface="Menlo" panose="020B0609030804020204" pitchFamily="49" charset="0"/>
              </a:rPr>
              <a:t>primaryKey</a:t>
            </a:r>
            <a:r>
              <a:rPr lang="en" sz="1600" b="1" dirty="0">
                <a:effectLst/>
                <a:latin typeface="Menlo" panose="020B0609030804020204" pitchFamily="49" charset="0"/>
              </a:rPr>
              <a:t>:</a:t>
            </a:r>
            <a:r>
              <a:rPr lang="en" sz="1600" b="0" dirty="0">
                <a:effectLst/>
                <a:latin typeface="Menlo" panose="020B0609030804020204" pitchFamily="49" charset="0"/>
              </a:rPr>
              <a:t> true,</a:t>
            </a:r>
          </a:p>
          <a:p>
            <a:pPr lvl="1"/>
            <a:r>
              <a:rPr lang="en" sz="1600" b="1" dirty="0">
                <a:effectLst/>
                <a:latin typeface="Menlo" panose="020B0609030804020204" pitchFamily="49" charset="0"/>
              </a:rPr>
              <a:t>	</a:t>
            </a:r>
            <a:r>
              <a:rPr lang="en" sz="1600" b="1" dirty="0" err="1">
                <a:effectLst/>
                <a:latin typeface="Menlo" panose="020B0609030804020204" pitchFamily="49" charset="0"/>
              </a:rPr>
              <a:t>autoIncrement</a:t>
            </a:r>
            <a:r>
              <a:rPr lang="en" sz="1600" b="1" dirty="0">
                <a:effectLst/>
                <a:latin typeface="Menlo" panose="020B0609030804020204" pitchFamily="49" charset="0"/>
              </a:rPr>
              <a:t>:</a:t>
            </a:r>
            <a:r>
              <a:rPr lang="en" sz="1600" b="0" dirty="0">
                <a:effectLst/>
                <a:latin typeface="Menlo" panose="020B0609030804020204" pitchFamily="49" charset="0"/>
              </a:rPr>
              <a:t> true</a:t>
            </a:r>
          </a:p>
          <a:p>
            <a:pPr lvl="1"/>
            <a:r>
              <a:rPr lang="en" sz="1600" b="0" dirty="0">
                <a:effectLst/>
                <a:latin typeface="Menlo" panose="020B0609030804020204" pitchFamily="49" charset="0"/>
              </a:rPr>
              <a:t>},</a:t>
            </a:r>
          </a:p>
          <a:p>
            <a:pPr lvl="1"/>
            <a:r>
              <a:rPr lang="en" sz="1600" b="1" dirty="0">
                <a:effectLst/>
                <a:latin typeface="Menlo" panose="020B0609030804020204" pitchFamily="49" charset="0"/>
              </a:rPr>
              <a:t>text:</a:t>
            </a:r>
            <a:r>
              <a:rPr lang="en" sz="1600" b="0" dirty="0"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en" sz="1600" b="1" dirty="0">
                <a:effectLst/>
                <a:latin typeface="Menlo" panose="020B0609030804020204" pitchFamily="49" charset="0"/>
              </a:rPr>
              <a:t>	type:</a:t>
            </a:r>
            <a:r>
              <a:rPr lang="en" sz="1600" b="0" dirty="0">
                <a:effectLst/>
                <a:latin typeface="Menlo" panose="020B0609030804020204" pitchFamily="49" charset="0"/>
              </a:rPr>
              <a:t> </a:t>
            </a:r>
            <a:r>
              <a:rPr lang="en" sz="1600" b="0" dirty="0" err="1">
                <a:effectLst/>
                <a:latin typeface="Menlo" panose="020B0609030804020204" pitchFamily="49" charset="0"/>
              </a:rPr>
              <a:t>Sequelize.STRING</a:t>
            </a:r>
            <a:endParaRPr lang="en" sz="1600" b="0" dirty="0">
              <a:effectLst/>
              <a:latin typeface="Menlo" panose="020B0609030804020204" pitchFamily="49" charset="0"/>
            </a:endParaRPr>
          </a:p>
          <a:p>
            <a:pPr lvl="1"/>
            <a:r>
              <a:rPr lang="en" sz="1600" b="0" dirty="0">
                <a:effectLst/>
                <a:latin typeface="Menlo" panose="020B0609030804020204" pitchFamily="49" charset="0"/>
              </a:rPr>
              <a:t>},</a:t>
            </a:r>
          </a:p>
          <a:p>
            <a:pPr lvl="1"/>
            <a:r>
              <a:rPr lang="en" sz="1600" b="1" dirty="0">
                <a:effectLst/>
                <a:latin typeface="Menlo" panose="020B0609030804020204" pitchFamily="49" charset="0"/>
              </a:rPr>
              <a:t>truth:</a:t>
            </a:r>
            <a:r>
              <a:rPr lang="en" sz="1600" b="0" dirty="0"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en" sz="1600" b="1" dirty="0">
                <a:effectLst/>
                <a:latin typeface="Menlo" panose="020B0609030804020204" pitchFamily="49" charset="0"/>
              </a:rPr>
              <a:t>	type:</a:t>
            </a:r>
            <a:r>
              <a:rPr lang="en" sz="1600" b="0" dirty="0">
                <a:effectLst/>
                <a:latin typeface="Menlo" panose="020B0609030804020204" pitchFamily="49" charset="0"/>
              </a:rPr>
              <a:t> </a:t>
            </a:r>
            <a:r>
              <a:rPr lang="en" sz="1600" b="0" dirty="0" err="1">
                <a:effectLst/>
                <a:latin typeface="Menlo" panose="020B0609030804020204" pitchFamily="49" charset="0"/>
              </a:rPr>
              <a:t>Sequelize.BOOLEAN</a:t>
            </a:r>
            <a:r>
              <a:rPr lang="en" sz="1600" b="0" dirty="0">
                <a:effectLst/>
                <a:latin typeface="Menlo" panose="020B0609030804020204" pitchFamily="49" charset="0"/>
              </a:rPr>
              <a:t>	</a:t>
            </a:r>
          </a:p>
          <a:p>
            <a:pPr lvl="1"/>
            <a:r>
              <a:rPr lang="en" sz="1600" b="0" dirty="0"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sz="1600" b="0" dirty="0">
                <a:effectLst/>
                <a:latin typeface="Menlo" panose="020B0609030804020204" pitchFamily="49" charset="0"/>
              </a:rPr>
              <a:t>}</a:t>
            </a:r>
            <a:r>
              <a:rPr lang="en" sz="1600" b="1" dirty="0">
                <a:effectLst/>
                <a:latin typeface="Menlo" panose="020B0609030804020204" pitchFamily="49" charset="0"/>
              </a:rPr>
              <a:t>)</a:t>
            </a:r>
            <a:r>
              <a:rPr lang="en" sz="1600" b="0" dirty="0"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sz="1400" b="0" dirty="0">
                <a:effectLst/>
                <a:latin typeface="Menlo" panose="020B0609030804020204" pitchFamily="49" charset="0"/>
              </a:rPr>
            </a:br>
            <a:endParaRPr lang="en" sz="1400" b="0" dirty="0">
              <a:effectLst/>
              <a:latin typeface="Menlo" panose="020B0609030804020204" pitchFamily="49" charset="0"/>
            </a:endParaRP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704317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142</Words>
  <Application>Microsoft Macintosh PowerPoint</Application>
  <PresentationFormat>Широкоэкранный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Menlo</vt:lpstr>
      <vt:lpstr>Тема Office</vt:lpstr>
      <vt:lpstr>Презентация PowerPoint</vt:lpstr>
      <vt:lpstr>Инструмент</vt:lpstr>
      <vt:lpstr>Создать пользователя</vt:lpstr>
      <vt:lpstr>Презентация PowerPoint</vt:lpstr>
      <vt:lpstr>Презентация PowerPoint</vt:lpstr>
      <vt:lpstr>Презентация PowerPoint</vt:lpstr>
      <vt:lpstr>Строка подключения</vt:lpstr>
      <vt:lpstr>Модели</vt:lpstr>
      <vt:lpstr>Модели данных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Dum Fan</dc:creator>
  <cp:lastModifiedBy>Dum Fan</cp:lastModifiedBy>
  <cp:revision>1</cp:revision>
  <dcterms:created xsi:type="dcterms:W3CDTF">2023-09-26T06:42:01Z</dcterms:created>
  <dcterms:modified xsi:type="dcterms:W3CDTF">2023-09-26T07:16:04Z</dcterms:modified>
</cp:coreProperties>
</file>