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9" autoAdjust="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F9F6A-A2B5-4AC5-A97B-4E264CF77C76}" type="datetimeFigureOut">
              <a:rPr lang="en-US" smtClean="0"/>
              <a:t>10/13/2009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890C-0430-4FC9-80E5-62BFD07B8E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55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MIPS actutally didn’t interlecok: MPU without Interlocked Pipelined Stages</a:t>
            </a:r>
          </a:p>
        </p:txBody>
      </p:sp>
      <p:sp>
        <p:nvSpPr>
          <p:cNvPr id="2027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CDF0C7-4FB0-4238-98A0-AD4B038168A9}" type="datetimeFigureOut">
              <a:rPr lang="en-US" altLang="zh-CN" smtClean="0"/>
              <a:pPr/>
              <a:t>2009/10/13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DD4226-3AB5-42EF-9545-72D24E2E7D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Pipelining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Data Hazard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HW Change for Forwarding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20070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1789113"/>
            <a:ext cx="7664450" cy="451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7275" y="1389063"/>
            <a:ext cx="6013450" cy="523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93688" y="2774950"/>
            <a:ext cx="390525" cy="345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 i="1"/>
              <a:t>I</a:t>
            </a:r>
          </a:p>
          <a:p>
            <a:pPr algn="ctr"/>
            <a:r>
              <a:rPr lang="en-US" sz="2000" b="1" i="1"/>
              <a:t>n</a:t>
            </a:r>
          </a:p>
          <a:p>
            <a:pPr algn="ctr"/>
            <a:r>
              <a:rPr lang="en-US" sz="2000" b="1" i="1"/>
              <a:t>s</a:t>
            </a:r>
          </a:p>
          <a:p>
            <a:pPr algn="ctr"/>
            <a:r>
              <a:rPr lang="en-US" sz="2000" b="1" i="1"/>
              <a:t>t</a:t>
            </a:r>
          </a:p>
          <a:p>
            <a:pPr algn="ctr"/>
            <a:r>
              <a:rPr lang="en-US" sz="2000" b="1" i="1"/>
              <a:t>r.</a:t>
            </a:r>
          </a:p>
          <a:p>
            <a:pPr algn="ctr"/>
            <a:endParaRPr lang="en-US" sz="2000" b="1" i="1"/>
          </a:p>
          <a:p>
            <a:pPr algn="ctr"/>
            <a:r>
              <a:rPr lang="en-US" sz="2000" b="1" i="1"/>
              <a:t>O</a:t>
            </a:r>
          </a:p>
          <a:p>
            <a:pPr algn="ctr"/>
            <a:r>
              <a:rPr lang="en-US" sz="2000" b="1" i="1"/>
              <a:t>r</a:t>
            </a:r>
          </a:p>
          <a:p>
            <a:pPr algn="ctr"/>
            <a:r>
              <a:rPr lang="en-US" sz="2000" b="1" i="1"/>
              <a:t>d</a:t>
            </a:r>
          </a:p>
          <a:p>
            <a:pPr algn="ctr"/>
            <a:r>
              <a:rPr lang="en-US" sz="2000" b="1" i="1"/>
              <a:t>e</a:t>
            </a:r>
          </a:p>
          <a:p>
            <a:pPr algn="ctr"/>
            <a:r>
              <a:rPr lang="en-US" sz="2000" b="1" i="1"/>
              <a:t>r</a:t>
            </a: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793750" y="2800350"/>
            <a:ext cx="0" cy="3663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1054100" y="2349500"/>
            <a:ext cx="7486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804863" y="1930400"/>
            <a:ext cx="25193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i="1"/>
              <a:t>Time (clock cycles)</a:t>
            </a: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1319213" y="2740025"/>
            <a:ext cx="197326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</a:rPr>
              <a:t>lw</a:t>
            </a:r>
            <a:r>
              <a:rPr lang="en-US" sz="2800" b="1"/>
              <a:t> </a:t>
            </a:r>
            <a:r>
              <a:rPr lang="en-US" sz="2800" b="1">
                <a:solidFill>
                  <a:schemeClr val="hlink"/>
                </a:solidFill>
              </a:rPr>
              <a:t>r1, 0</a:t>
            </a:r>
            <a:r>
              <a:rPr lang="en-US" sz="2800" b="1"/>
              <a:t>(r2)</a:t>
            </a:r>
          </a:p>
          <a:p>
            <a:pPr eaLnBrk="1" hangingPunct="1"/>
            <a:endParaRPr lang="en-US" sz="2800" b="1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1319213" y="371157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sub r4,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,r6</a:t>
            </a:r>
          </a:p>
          <a:p>
            <a:pPr eaLnBrk="1" hangingPunct="1"/>
            <a:endParaRPr lang="en-US" sz="2800" b="1"/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1319213" y="466407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and r6,</a:t>
            </a:r>
            <a:r>
              <a:rPr lang="en-US" sz="2800" b="1">
                <a:solidFill>
                  <a:schemeClr val="accent2"/>
                </a:solidFill>
              </a:rPr>
              <a:t>r1</a:t>
            </a:r>
            <a:r>
              <a:rPr lang="en-US" sz="2800" b="1"/>
              <a:t>,r7</a:t>
            </a:r>
          </a:p>
          <a:p>
            <a:pPr eaLnBrk="1" hangingPunct="1"/>
            <a:endParaRPr lang="en-US" sz="2800" b="1"/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1319213" y="5654675"/>
            <a:ext cx="2051050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or   r8,</a:t>
            </a:r>
            <a:r>
              <a:rPr lang="en-US" sz="2800" b="1">
                <a:solidFill>
                  <a:schemeClr val="accent2"/>
                </a:solidFill>
              </a:rPr>
              <a:t>r1</a:t>
            </a:r>
            <a:r>
              <a:rPr lang="en-US" sz="2800" b="1"/>
              <a:t>,r9</a:t>
            </a:r>
          </a:p>
          <a:p>
            <a:pPr eaLnBrk="1" hangingPunct="1"/>
            <a:endParaRPr lang="en-US" sz="2800" b="1"/>
          </a:p>
        </p:txBody>
      </p:sp>
      <p:sp>
        <p:nvSpPr>
          <p:cNvPr id="20173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15250" cy="1143000"/>
          </a:xfrm>
          <a:solidFill>
            <a:schemeClr val="bg1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Data Hazard Even with Forwarding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488" y="1287463"/>
            <a:ext cx="6970712" cy="523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solidFill>
            <a:schemeClr val="bg1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Data Hazard Even with Forwarding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531813" y="2187575"/>
            <a:ext cx="371475" cy="312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i="1"/>
              <a:t>I</a:t>
            </a:r>
          </a:p>
          <a:p>
            <a:pPr algn="ctr"/>
            <a:r>
              <a:rPr lang="en-US" i="1"/>
              <a:t>n</a:t>
            </a:r>
          </a:p>
          <a:p>
            <a:pPr algn="ctr"/>
            <a:r>
              <a:rPr lang="en-US" i="1"/>
              <a:t>s</a:t>
            </a:r>
          </a:p>
          <a:p>
            <a:pPr algn="ctr"/>
            <a:r>
              <a:rPr lang="en-US" i="1"/>
              <a:t>t</a:t>
            </a:r>
          </a:p>
          <a:p>
            <a:pPr algn="ctr"/>
            <a:r>
              <a:rPr lang="en-US" i="1"/>
              <a:t>r.</a:t>
            </a:r>
          </a:p>
          <a:p>
            <a:pPr algn="ctr"/>
            <a:endParaRPr lang="en-US" i="1"/>
          </a:p>
          <a:p>
            <a:pPr algn="ctr"/>
            <a:r>
              <a:rPr lang="en-US" i="1"/>
              <a:t>O</a:t>
            </a:r>
          </a:p>
          <a:p>
            <a:pPr algn="ctr"/>
            <a:r>
              <a:rPr lang="en-US" i="1"/>
              <a:t>r</a:t>
            </a:r>
          </a:p>
          <a:p>
            <a:pPr algn="ctr"/>
            <a:r>
              <a:rPr lang="en-US" i="1"/>
              <a:t>d</a:t>
            </a:r>
          </a:p>
          <a:p>
            <a:pPr algn="ctr"/>
            <a:r>
              <a:rPr lang="en-US" i="1"/>
              <a:t>e</a:t>
            </a:r>
          </a:p>
          <a:p>
            <a:pPr algn="ctr"/>
            <a:r>
              <a:rPr lang="en-US" i="1"/>
              <a:t>r</a:t>
            </a: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1022350" y="2184400"/>
            <a:ext cx="0" cy="436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>
            <a:off x="1600200" y="2139950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357313" y="1743075"/>
            <a:ext cx="2136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/>
              <a:t>Time (clock cycles)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065213" y="2587625"/>
            <a:ext cx="197326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>
                <a:solidFill>
                  <a:schemeClr val="hlink"/>
                </a:solidFill>
              </a:rPr>
              <a:t>lw</a:t>
            </a:r>
            <a:r>
              <a:rPr lang="en-US" sz="2800" b="1"/>
              <a:t> </a:t>
            </a:r>
            <a:r>
              <a:rPr lang="en-US" sz="2800" b="1">
                <a:solidFill>
                  <a:schemeClr val="hlink"/>
                </a:solidFill>
              </a:rPr>
              <a:t>r1, 0</a:t>
            </a:r>
            <a:r>
              <a:rPr lang="en-US" sz="2800" b="1"/>
              <a:t>(r2)</a:t>
            </a:r>
          </a:p>
          <a:p>
            <a:pPr latinLnBrk="1"/>
            <a:endParaRPr lang="en-US" sz="2800" b="1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1065213" y="357822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sub r4,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,r6</a:t>
            </a:r>
          </a:p>
          <a:p>
            <a:pPr latinLnBrk="1"/>
            <a:endParaRPr lang="en-US" sz="2800" b="1"/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1065213" y="451167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and r6,</a:t>
            </a:r>
            <a:r>
              <a:rPr lang="en-US" sz="2800" b="1">
                <a:solidFill>
                  <a:schemeClr val="accent2"/>
                </a:solidFill>
              </a:rPr>
              <a:t>r1</a:t>
            </a:r>
            <a:r>
              <a:rPr lang="en-US" sz="2800" b="1"/>
              <a:t>,r7</a:t>
            </a:r>
          </a:p>
          <a:p>
            <a:pPr latinLnBrk="1"/>
            <a:endParaRPr lang="en-US" sz="2800" b="1"/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1065213" y="5426075"/>
            <a:ext cx="2051050" cy="1382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or   r8,</a:t>
            </a:r>
            <a:r>
              <a:rPr lang="en-US" sz="2800" b="1">
                <a:solidFill>
                  <a:schemeClr val="accent2"/>
                </a:solidFill>
              </a:rPr>
              <a:t>r1</a:t>
            </a:r>
            <a:r>
              <a:rPr lang="en-US" sz="2800" b="1"/>
              <a:t>,r9</a:t>
            </a:r>
          </a:p>
          <a:p>
            <a:endParaRPr lang="en-US" sz="2800" b="1"/>
          </a:p>
          <a:p>
            <a:pPr latinLnBrk="1"/>
            <a:endParaRPr lang="en-US" sz="2800" b="1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781050" y="1943100"/>
            <a:ext cx="62865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400" b="1"/>
              <a:t>Try producing fast code for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400" b="1"/>
              <a:t>		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400" b="1"/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400" b="1"/>
              <a:t>assuming a, b, c, d ,e, and f in memory. </a:t>
            </a:r>
            <a:endParaRPr lang="en-US" b="1"/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Slow code: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LW 	Rb,b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LW 	</a:t>
            </a:r>
            <a:r>
              <a:rPr lang="en-US" b="1">
                <a:solidFill>
                  <a:schemeClr val="hlink"/>
                </a:solidFill>
              </a:rPr>
              <a:t>Rc</a:t>
            </a:r>
            <a:r>
              <a:rPr lang="en-US" b="1"/>
              <a:t>,c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ADD 	Ra,Rb,</a:t>
            </a:r>
            <a:r>
              <a:rPr lang="en-US" b="1">
                <a:solidFill>
                  <a:schemeClr val="hlink"/>
                </a:solidFill>
              </a:rPr>
              <a:t>Rc</a:t>
            </a:r>
            <a:endParaRPr lang="en-US" b="1"/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SW  	a,Ra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LW 	Re,e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LW 	</a:t>
            </a:r>
            <a:r>
              <a:rPr lang="en-US" b="1">
                <a:solidFill>
                  <a:schemeClr val="hlink"/>
                </a:solidFill>
              </a:rPr>
              <a:t>Rf</a:t>
            </a:r>
            <a:r>
              <a:rPr lang="en-US" b="1"/>
              <a:t>,f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SUB 	Rd,Re,</a:t>
            </a:r>
            <a:r>
              <a:rPr lang="en-US" b="1">
                <a:solidFill>
                  <a:schemeClr val="hlink"/>
                </a:solidFill>
              </a:rPr>
              <a:t>Rf</a:t>
            </a:r>
            <a:endParaRPr lang="en-US" b="1"/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/>
              <a:t>		SW	d,Rd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sz="3600"/>
              <a:t>Software Scheduling to Avoid Load Hazards</a:t>
            </a:r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52900" y="3670300"/>
            <a:ext cx="3581400" cy="297815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1800">
                <a:solidFill>
                  <a:schemeClr val="hlink"/>
                </a:solidFill>
              </a:rPr>
              <a:t>Fast code:</a:t>
            </a: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 sz="1800"/>
              <a:t>		LW 	Rb,b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LW 	Rc,c</a:t>
            </a:r>
          </a:p>
          <a:p>
            <a:pPr>
              <a:buFont typeface="Monotype Sorts" pitchFamily="2" charset="2"/>
              <a:buNone/>
            </a:pPr>
            <a:r>
              <a:rPr lang="en-US" sz="1800">
                <a:solidFill>
                  <a:schemeClr val="hlink"/>
                </a:solidFill>
              </a:rPr>
              <a:t>		LW 	Re,e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ADD 	Ra,Rb,Rc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LW 	Rf,f</a:t>
            </a:r>
          </a:p>
          <a:p>
            <a:pPr>
              <a:buFont typeface="Monotype Sorts" pitchFamily="2" charset="2"/>
              <a:buNone/>
            </a:pPr>
            <a:r>
              <a:rPr lang="en-US" sz="1800">
                <a:solidFill>
                  <a:schemeClr val="hlink"/>
                </a:solidFill>
              </a:rPr>
              <a:t>		SW  	a,Ra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SUB 	Rd,Re,Rf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SW	d,Rd</a:t>
            </a: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 flipV="1">
            <a:off x="3270250" y="4845050"/>
            <a:ext cx="17272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3213100" y="5194300"/>
            <a:ext cx="1860550" cy="603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66700"/>
            <a:ext cx="6219825" cy="660400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MIPS Execution Cycle</a:t>
            </a:r>
          </a:p>
        </p:txBody>
      </p: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3130550" y="996950"/>
            <a:ext cx="55626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b="1"/>
              <a:t>Obtain instruction from program storage (IF)</a:t>
            </a:r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3130550" y="1987550"/>
            <a:ext cx="54864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b="1"/>
              <a:t>Determine required actions and registers (ID)</a:t>
            </a: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3124200" y="3124200"/>
            <a:ext cx="53340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b="1"/>
              <a:t>Compute result value or status (EX)</a:t>
            </a: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3124200" y="4343400"/>
            <a:ext cx="52578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b="1"/>
              <a:t>Deposit results in storage for later use (MEM)</a:t>
            </a:r>
          </a:p>
        </p:txBody>
      </p: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3130550" y="5645150"/>
            <a:ext cx="51816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b="1"/>
              <a:t>Update Register File (WB)</a:t>
            </a:r>
          </a:p>
        </p:txBody>
      </p:sp>
      <p:sp>
        <p:nvSpPr>
          <p:cNvPr id="167963" name="Rectangle 27"/>
          <p:cNvSpPr>
            <a:spLocks noChangeArrowheads="1"/>
          </p:cNvSpPr>
          <p:nvPr/>
        </p:nvSpPr>
        <p:spPr bwMode="auto">
          <a:xfrm>
            <a:off x="869950" y="115570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Instruction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Fetch</a:t>
            </a:r>
          </a:p>
        </p:txBody>
      </p:sp>
      <p:sp>
        <p:nvSpPr>
          <p:cNvPr id="167964" name="Rectangle 28"/>
          <p:cNvSpPr>
            <a:spLocks noChangeArrowheads="1"/>
          </p:cNvSpPr>
          <p:nvPr/>
        </p:nvSpPr>
        <p:spPr bwMode="auto">
          <a:xfrm>
            <a:off x="869950" y="209550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Instruction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Decode</a:t>
            </a:r>
          </a:p>
        </p:txBody>
      </p:sp>
      <p:sp>
        <p:nvSpPr>
          <p:cNvPr id="167965" name="Rectangle 29"/>
          <p:cNvSpPr>
            <a:spLocks noChangeArrowheads="1"/>
          </p:cNvSpPr>
          <p:nvPr/>
        </p:nvSpPr>
        <p:spPr bwMode="auto">
          <a:xfrm>
            <a:off x="869950" y="3032125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Execution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cycle</a:t>
            </a:r>
          </a:p>
        </p:txBody>
      </p:sp>
      <p:sp>
        <p:nvSpPr>
          <p:cNvPr id="167967" name="Rectangle 31"/>
          <p:cNvSpPr>
            <a:spLocks noChangeArrowheads="1"/>
          </p:cNvSpPr>
          <p:nvPr/>
        </p:nvSpPr>
        <p:spPr bwMode="auto">
          <a:xfrm>
            <a:off x="838200" y="426720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Memory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Access</a:t>
            </a:r>
          </a:p>
        </p:txBody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838200" y="5562600"/>
            <a:ext cx="1574800" cy="53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b="1" i="1"/>
              <a:t>Write Back Cycle</a:t>
            </a:r>
          </a:p>
        </p:txBody>
      </p:sp>
      <p:sp>
        <p:nvSpPr>
          <p:cNvPr id="167969" name="Line 33"/>
          <p:cNvSpPr>
            <a:spLocks noChangeShapeType="1"/>
          </p:cNvSpPr>
          <p:nvPr/>
        </p:nvSpPr>
        <p:spPr bwMode="auto">
          <a:xfrm>
            <a:off x="1612900" y="1803400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 flipH="1">
            <a:off x="1600200" y="3657600"/>
            <a:ext cx="127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1" name="Line 35"/>
          <p:cNvSpPr>
            <a:spLocks noChangeShapeType="1"/>
          </p:cNvSpPr>
          <p:nvPr/>
        </p:nvSpPr>
        <p:spPr bwMode="auto">
          <a:xfrm>
            <a:off x="1612900" y="2740025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Line 36"/>
          <p:cNvSpPr>
            <a:spLocks noChangeShapeType="1"/>
          </p:cNvSpPr>
          <p:nvPr/>
        </p:nvSpPr>
        <p:spPr bwMode="auto">
          <a:xfrm>
            <a:off x="1600200" y="4953000"/>
            <a:ext cx="12700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1612900" y="6207125"/>
            <a:ext cx="0" cy="11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 flipH="1">
            <a:off x="533400" y="6337300"/>
            <a:ext cx="109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Line 40"/>
          <p:cNvSpPr>
            <a:spLocks noChangeShapeType="1"/>
          </p:cNvSpPr>
          <p:nvPr/>
        </p:nvSpPr>
        <p:spPr bwMode="auto">
          <a:xfrm flipV="1">
            <a:off x="546100" y="838200"/>
            <a:ext cx="0" cy="551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58800" y="850900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1612900" y="863600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42900"/>
            <a:ext cx="71628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Visualizing Pipelining</a:t>
            </a:r>
            <a:br>
              <a:rPr lang="en-US"/>
            </a:b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92522" name="Picture 10" descr="D:\MyDocuments\cod\fig-6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675438" cy="2674938"/>
          </a:xfrm>
          <a:prstGeom prst="rect">
            <a:avLst/>
          </a:prstGeom>
          <a:noFill/>
        </p:spPr>
      </p:pic>
      <p:pic>
        <p:nvPicPr>
          <p:cNvPr id="192523" name="Picture 11" descr="D:\MyDocuments\cod\fig-6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7326313" cy="190817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3200" dirty="0"/>
              <a:t>Its Not That Easy for Computers</a:t>
            </a:r>
            <a:endParaRPr 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34300" cy="41148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800" dirty="0"/>
              <a:t>Limits to pipelining:</a:t>
            </a:r>
            <a:r>
              <a:rPr lang="en-US" sz="2800" dirty="0">
                <a:solidFill>
                  <a:schemeClr val="hlink"/>
                </a:solidFill>
              </a:rPr>
              <a:t> Hazards</a:t>
            </a:r>
            <a:r>
              <a:rPr lang="en-US" sz="2800" dirty="0"/>
              <a:t> prevent next instruction from executing during its designated clock cycle</a:t>
            </a:r>
            <a:endParaRPr lang="en-US" dirty="0"/>
          </a:p>
          <a:p>
            <a:pPr lvl="1"/>
            <a:r>
              <a:rPr lang="en-US" sz="2400" u="sng" dirty="0">
                <a:solidFill>
                  <a:schemeClr val="hlink"/>
                </a:solidFill>
              </a:rPr>
              <a:t>Structural hazards</a:t>
            </a:r>
            <a:r>
              <a:rPr lang="en-US" sz="2400" dirty="0"/>
              <a:t>: HW cannot support this combination of instructions (single person to fold and put clothes away)</a:t>
            </a:r>
            <a:endParaRPr lang="en-US" dirty="0"/>
          </a:p>
          <a:p>
            <a:pPr lvl="1"/>
            <a:r>
              <a:rPr lang="en-US" sz="2400" u="sng" dirty="0">
                <a:solidFill>
                  <a:schemeClr val="hlink"/>
                </a:solidFill>
              </a:rPr>
              <a:t>Data hazards</a:t>
            </a:r>
            <a:r>
              <a:rPr lang="en-US" sz="2400" dirty="0"/>
              <a:t>: Instruction depends on result of prior instruction still in the pipeline (missing sock)</a:t>
            </a:r>
          </a:p>
          <a:p>
            <a:pPr lvl="1"/>
            <a:r>
              <a:rPr lang="en-US" sz="2400" u="sng" dirty="0">
                <a:solidFill>
                  <a:schemeClr val="hlink"/>
                </a:solidFill>
              </a:rPr>
              <a:t>Control hazards</a:t>
            </a:r>
            <a:r>
              <a:rPr lang="en-US" sz="2400" dirty="0"/>
              <a:t>: Pipelining of branches &amp; other </a:t>
            </a:r>
            <a:r>
              <a:rPr lang="en-US" sz="2400" dirty="0" err="1"/>
              <a:t>instructions</a:t>
            </a:r>
            <a:r>
              <a:rPr lang="en-US" sz="2400" u="sng" dirty="0" err="1">
                <a:solidFill>
                  <a:schemeClr val="hlink"/>
                </a:solidFill>
              </a:rPr>
              <a:t>stall</a:t>
            </a:r>
            <a:r>
              <a:rPr lang="en-US" sz="2400" dirty="0"/>
              <a:t> the pipeline until the </a:t>
            </a:r>
            <a:r>
              <a:rPr lang="en-US" sz="2400" dirty="0" err="1"/>
              <a:t>hazard</a:t>
            </a:r>
            <a:r>
              <a:rPr lang="en-US" sz="2400" u="sng" dirty="0" err="1">
                <a:solidFill>
                  <a:schemeClr val="hlink"/>
                </a:solidFill>
              </a:rPr>
              <a:t>bubbles</a:t>
            </a:r>
            <a:r>
              <a:rPr lang="en-US" sz="2400" dirty="0"/>
              <a:t>” in the pipeline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3200"/>
              <a:t>Speed Up Equation for Pipelining</a:t>
            </a: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610600" cy="4114800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</a:rPr>
              <a:t>CPI</a:t>
            </a:r>
            <a:r>
              <a:rPr lang="en-US" sz="1800" baseline="-25000">
                <a:latin typeface="Courier New" pitchFamily="49" charset="0"/>
              </a:rPr>
              <a:t>pipelined</a:t>
            </a:r>
            <a:r>
              <a:rPr lang="en-US" sz="1800">
                <a:latin typeface="Courier New" pitchFamily="49" charset="0"/>
              </a:rPr>
              <a:t> = Ideal CPI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+ Pipeline stall clock cycles per instr</a:t>
            </a:r>
          </a:p>
          <a:p>
            <a:pPr>
              <a:buFont typeface="Monotype Sort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</a:rPr>
              <a:t>Speedup = Ideal CPI x Pipeline depth       Clock Cycle</a:t>
            </a:r>
            <a:r>
              <a:rPr lang="en-US" sz="1800" baseline="-25000">
                <a:latin typeface="Courier New" pitchFamily="49" charset="0"/>
              </a:rPr>
              <a:t>unpipelined</a:t>
            </a:r>
            <a:endParaRPr lang="en-US" sz="1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</a:rPr>
              <a:t>          Ideal CPI + Pipeline stall CPI   Clock Cycle</a:t>
            </a:r>
            <a:r>
              <a:rPr lang="en-US" sz="1800" baseline="-25000">
                <a:latin typeface="Courier New" pitchFamily="49" charset="0"/>
              </a:rPr>
              <a:t>pipelined</a:t>
            </a:r>
            <a:endParaRPr lang="en-US" sz="1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</a:rPr>
              <a:t>Speedup =     Pipeline depth       Clock Cycle</a:t>
            </a:r>
            <a:r>
              <a:rPr lang="en-US" sz="1800" baseline="-25000">
                <a:latin typeface="Courier New" pitchFamily="49" charset="0"/>
              </a:rPr>
              <a:t>unpipelined</a:t>
            </a:r>
            <a:endParaRPr lang="en-US" sz="18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800">
                <a:latin typeface="Courier New" pitchFamily="49" charset="0"/>
              </a:rPr>
              <a:t>          1 + Pipeline stall CPI   Clock Cycle</a:t>
            </a:r>
            <a:r>
              <a:rPr lang="en-US" sz="1800" baseline="-25000">
                <a:latin typeface="Courier New" pitchFamily="49" charset="0"/>
              </a:rPr>
              <a:t>pipelined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5943600" y="3124200"/>
            <a:ext cx="3175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latin typeface="Courier New" pitchFamily="49" charset="0"/>
              </a:rPr>
              <a:t>x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5029200" y="4038600"/>
            <a:ext cx="3175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latin typeface="Courier New" pitchFamily="49" charset="0"/>
              </a:rPr>
              <a:t>x</a:t>
            </a: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5410200" y="42672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2057400" y="4267200"/>
            <a:ext cx="290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1905000" y="3276600"/>
            <a:ext cx="394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>
            <a:off x="6248400" y="3276600"/>
            <a:ext cx="246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3600"/>
              <a:t>Three Generic Data Hazards</a:t>
            </a: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1562100"/>
            <a:ext cx="7581900" cy="4114800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/>
              <a:t>Instr</a:t>
            </a:r>
            <a:r>
              <a:rPr lang="en-US" baseline="-25000"/>
              <a:t>I</a:t>
            </a:r>
            <a:r>
              <a:rPr lang="en-US"/>
              <a:t> followed by Instr</a:t>
            </a:r>
            <a:r>
              <a:rPr lang="en-US" baseline="-25000"/>
              <a:t>J</a:t>
            </a:r>
            <a:br>
              <a:rPr lang="en-US" baseline="-25000"/>
            </a:br>
            <a:endParaRPr lang="en-US" sz="2400"/>
          </a:p>
          <a:p>
            <a:r>
              <a:rPr lang="en-US">
                <a:solidFill>
                  <a:schemeClr val="hlink"/>
                </a:solidFill>
              </a:rPr>
              <a:t>Read After Write (RAW)</a:t>
            </a:r>
            <a:r>
              <a:rPr lang="en-US"/>
              <a:t> </a:t>
            </a:r>
            <a:br>
              <a:rPr lang="en-US"/>
            </a:br>
            <a:r>
              <a:rPr lang="en-US"/>
              <a:t>Instr</a:t>
            </a:r>
            <a:r>
              <a:rPr lang="en-US" baseline="-25000"/>
              <a:t>J</a:t>
            </a:r>
            <a:r>
              <a:rPr lang="en-US"/>
              <a:t> tries to read operand before Instr</a:t>
            </a:r>
            <a:r>
              <a:rPr lang="en-US" baseline="-25000"/>
              <a:t>I </a:t>
            </a:r>
            <a:r>
              <a:rPr lang="en-US"/>
              <a:t>writes it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3600"/>
              <a:t>Three Generic Data Hazards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650" y="1562100"/>
            <a:ext cx="7524750" cy="41148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 err="1"/>
              <a:t>Instr</a:t>
            </a:r>
            <a:r>
              <a:rPr lang="en-US" baseline="-25000" dirty="0" err="1"/>
              <a:t>I</a:t>
            </a:r>
            <a:r>
              <a:rPr lang="en-US" dirty="0"/>
              <a:t> followed by </a:t>
            </a:r>
            <a:r>
              <a:rPr lang="en-US" dirty="0" err="1"/>
              <a:t>Instr</a:t>
            </a:r>
            <a:r>
              <a:rPr lang="en-US" baseline="-25000" dirty="0" err="1"/>
              <a:t>J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hlink"/>
              </a:solidFill>
            </a:endParaRPr>
          </a:p>
          <a:p>
            <a:r>
              <a:rPr lang="en-US" sz="2400" dirty="0">
                <a:solidFill>
                  <a:schemeClr val="hlink"/>
                </a:solidFill>
              </a:rPr>
              <a:t>Write After Read (WAR)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Instr</a:t>
            </a:r>
            <a:r>
              <a:rPr lang="en-US" sz="2400" baseline="-25000" dirty="0" err="1"/>
              <a:t>J</a:t>
            </a:r>
            <a:r>
              <a:rPr lang="en-US" sz="2400" dirty="0"/>
              <a:t> tries to write operand </a:t>
            </a:r>
            <a:r>
              <a:rPr lang="en-US" sz="2400" i="1" u="sng" dirty="0">
                <a:solidFill>
                  <a:schemeClr val="hlink"/>
                </a:solidFill>
              </a:rPr>
              <a:t>before</a:t>
            </a:r>
            <a:r>
              <a:rPr lang="en-US" sz="2400" dirty="0"/>
              <a:t> </a:t>
            </a:r>
            <a:r>
              <a:rPr lang="en-US" sz="2400" dirty="0" err="1"/>
              <a:t>Instr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reads </a:t>
            </a:r>
            <a:r>
              <a:rPr lang="en-US" sz="2400" dirty="0" smtClean="0"/>
              <a:t>I</a:t>
            </a:r>
            <a:endParaRPr lang="en-US" dirty="0" smtClean="0"/>
          </a:p>
          <a:p>
            <a:pPr lvl="1"/>
            <a:r>
              <a:rPr lang="en-US" sz="2400" dirty="0" smtClean="0"/>
              <a:t>Gets </a:t>
            </a:r>
            <a:r>
              <a:rPr lang="en-US" sz="2400" dirty="0"/>
              <a:t>wrong operand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Can’t happen in DLX 5 stage pipeline because:</a:t>
            </a:r>
          </a:p>
          <a:p>
            <a:pPr lvl="1"/>
            <a:r>
              <a:rPr lang="en-US" sz="2400" dirty="0"/>
              <a:t> All instructions take 5 stages, and</a:t>
            </a:r>
          </a:p>
          <a:p>
            <a:pPr lvl="1"/>
            <a:r>
              <a:rPr lang="en-US" sz="2400" dirty="0"/>
              <a:t> Reads are always in stage 2, and </a:t>
            </a:r>
          </a:p>
          <a:p>
            <a:pPr lvl="1"/>
            <a:r>
              <a:rPr lang="en-US" sz="2400" dirty="0"/>
              <a:t> Writes are always in stage 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Three Generic Data Hazards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57350"/>
            <a:ext cx="8248650" cy="4114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 err="1"/>
              <a:t>Instr</a:t>
            </a:r>
            <a:r>
              <a:rPr lang="en-US" sz="2400" baseline="-25000" dirty="0" err="1"/>
              <a:t>I</a:t>
            </a:r>
            <a:r>
              <a:rPr lang="en-US" sz="2400" dirty="0"/>
              <a:t> followed by </a:t>
            </a:r>
            <a:r>
              <a:rPr lang="en-US" sz="2400" dirty="0" err="1"/>
              <a:t>Instr</a:t>
            </a:r>
            <a:r>
              <a:rPr lang="en-US" sz="2400" baseline="-25000" dirty="0" err="1"/>
              <a:t>J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endParaRPr lang="en-US" sz="2000" dirty="0"/>
          </a:p>
          <a:p>
            <a:r>
              <a:rPr lang="en-US" sz="2400" dirty="0">
                <a:solidFill>
                  <a:schemeClr val="hlink"/>
                </a:solidFill>
              </a:rPr>
              <a:t>Write After Write (WAW)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Instr</a:t>
            </a:r>
            <a:r>
              <a:rPr lang="en-US" sz="2400" baseline="-25000" dirty="0" err="1"/>
              <a:t>J</a:t>
            </a:r>
            <a:r>
              <a:rPr lang="en-US" sz="2400" dirty="0"/>
              <a:t> tries to write operand </a:t>
            </a:r>
            <a:r>
              <a:rPr lang="en-US" sz="2400" i="1" u="sng" dirty="0">
                <a:solidFill>
                  <a:schemeClr val="hlink"/>
                </a:solidFill>
              </a:rPr>
              <a:t>before</a:t>
            </a:r>
            <a:r>
              <a:rPr lang="en-US" sz="2400" dirty="0"/>
              <a:t> </a:t>
            </a:r>
            <a:r>
              <a:rPr lang="en-US" sz="2400" dirty="0" err="1"/>
              <a:t>Instr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writes it</a:t>
            </a:r>
          </a:p>
          <a:p>
            <a:pPr lvl="1"/>
            <a:r>
              <a:rPr lang="en-US" sz="2400" dirty="0"/>
              <a:t> Leaves wrong result ( </a:t>
            </a:r>
            <a:r>
              <a:rPr lang="en-US" sz="2400" dirty="0" err="1"/>
              <a:t>Instr</a:t>
            </a:r>
            <a:r>
              <a:rPr lang="en-US" sz="2400" baseline="-25000" dirty="0" err="1"/>
              <a:t>I</a:t>
            </a:r>
            <a:r>
              <a:rPr lang="en-US" sz="2400" dirty="0"/>
              <a:t> not </a:t>
            </a:r>
            <a:r>
              <a:rPr lang="en-US" sz="2400" dirty="0" err="1"/>
              <a:t>Instr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Can’t happen in DLX 5 stage pipeline because: </a:t>
            </a:r>
          </a:p>
          <a:p>
            <a:pPr lvl="1"/>
            <a:r>
              <a:rPr lang="en-US" sz="2400" dirty="0"/>
              <a:t> All instructions take 5 stages, and </a:t>
            </a:r>
          </a:p>
          <a:p>
            <a:pPr lvl="1"/>
            <a:r>
              <a:rPr lang="en-US" sz="2400" dirty="0"/>
              <a:t> Writes are always in </a:t>
            </a:r>
            <a:r>
              <a:rPr lang="en-US" sz="2400"/>
              <a:t>stage </a:t>
            </a:r>
            <a:r>
              <a:rPr lang="en-US" sz="2400" smtClean="0"/>
              <a:t>5</a:t>
            </a:r>
            <a:endParaRPr 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231900"/>
            <a:ext cx="6464300" cy="532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47700"/>
            <a:ext cx="7810500" cy="1143000"/>
          </a:xfrm>
          <a:solidFill>
            <a:schemeClr val="bg1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Forwarding to Avoid Data Hazard</a:t>
            </a:r>
            <a:br>
              <a:rPr lang="en-US"/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60363" y="2168525"/>
            <a:ext cx="371475" cy="312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 i="1"/>
              <a:t>I</a:t>
            </a:r>
          </a:p>
          <a:p>
            <a:pPr algn="ctr"/>
            <a:r>
              <a:rPr lang="en-US" b="1" i="1"/>
              <a:t>n</a:t>
            </a:r>
          </a:p>
          <a:p>
            <a:pPr algn="ctr"/>
            <a:r>
              <a:rPr lang="en-US" b="1" i="1"/>
              <a:t>s</a:t>
            </a:r>
          </a:p>
          <a:p>
            <a:pPr algn="ctr"/>
            <a:r>
              <a:rPr lang="en-US" b="1" i="1"/>
              <a:t>t</a:t>
            </a:r>
          </a:p>
          <a:p>
            <a:pPr algn="ctr"/>
            <a:r>
              <a:rPr lang="en-US" b="1" i="1"/>
              <a:t>r.</a:t>
            </a:r>
          </a:p>
          <a:p>
            <a:pPr algn="ctr"/>
            <a:endParaRPr lang="en-US" b="1" i="1"/>
          </a:p>
          <a:p>
            <a:pPr algn="ctr"/>
            <a:r>
              <a:rPr lang="en-US" b="1" i="1"/>
              <a:t>O</a:t>
            </a:r>
          </a:p>
          <a:p>
            <a:pPr algn="ctr"/>
            <a:r>
              <a:rPr lang="en-US" b="1" i="1"/>
              <a:t>r</a:t>
            </a:r>
          </a:p>
          <a:p>
            <a:pPr algn="ctr"/>
            <a:r>
              <a:rPr lang="en-US" b="1" i="1"/>
              <a:t>d</a:t>
            </a:r>
          </a:p>
          <a:p>
            <a:pPr algn="ctr"/>
            <a:r>
              <a:rPr lang="en-US" b="1" i="1"/>
              <a:t>e</a:t>
            </a:r>
          </a:p>
          <a:p>
            <a:pPr algn="ctr"/>
            <a:r>
              <a:rPr lang="en-US" b="1" i="1"/>
              <a:t>r</a:t>
            </a: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>
            <a:off x="850900" y="2171700"/>
            <a:ext cx="0" cy="419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>
            <a:off x="1492250" y="1987550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1243013" y="1590675"/>
            <a:ext cx="22891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i="1"/>
              <a:t>Time (clock cycles)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1090613" y="247332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add 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,r2,r3</a:t>
            </a:r>
          </a:p>
          <a:p>
            <a:pPr latinLnBrk="1"/>
            <a:endParaRPr lang="en-US" sz="2800" b="1"/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1090613" y="331152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sub r4,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,r3</a:t>
            </a:r>
          </a:p>
          <a:p>
            <a:pPr latinLnBrk="1"/>
            <a:endParaRPr lang="en-US" sz="2800" b="1"/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1090613" y="4244975"/>
            <a:ext cx="2132012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and r6,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,r7</a:t>
            </a:r>
          </a:p>
          <a:p>
            <a:pPr latinLnBrk="1"/>
            <a:endParaRPr lang="en-US" sz="2800" b="1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1090613" y="5159375"/>
            <a:ext cx="2051050" cy="955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or   r8,</a:t>
            </a:r>
            <a:r>
              <a:rPr lang="en-US" sz="2800" b="1">
                <a:solidFill>
                  <a:schemeClr val="hlink"/>
                </a:solidFill>
              </a:rPr>
              <a:t>r1</a:t>
            </a:r>
            <a:r>
              <a:rPr lang="en-US" sz="2800" b="1"/>
              <a:t>,r9</a:t>
            </a:r>
          </a:p>
          <a:p>
            <a:pPr latinLnBrk="1"/>
            <a:endParaRPr lang="en-US" sz="2800" b="1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1090613" y="5902325"/>
            <a:ext cx="2449512" cy="528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xor r10,</a:t>
            </a:r>
            <a:r>
              <a:rPr lang="en-US" sz="2800" b="1">
                <a:solidFill>
                  <a:schemeClr val="accent2"/>
                </a:solidFill>
              </a:rPr>
              <a:t>r1</a:t>
            </a:r>
            <a:r>
              <a:rPr lang="en-US" sz="2800" b="1"/>
              <a:t>,r11</a:t>
            </a:r>
          </a:p>
        </p:txBody>
      </p:sp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uter design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design</Template>
  <TotalTime>12</TotalTime>
  <Words>294</Words>
  <Application>Microsoft Office PowerPoint</Application>
  <PresentationFormat>On-screen Show (4:3)</PresentationFormat>
  <Paragraphs>128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computer design</vt:lpstr>
      <vt:lpstr>Pipelining</vt:lpstr>
      <vt:lpstr>MIPS Execution Cycle</vt:lpstr>
      <vt:lpstr>Visualizing Pipelining </vt:lpstr>
      <vt:lpstr>Its Not That Easy for Computers</vt:lpstr>
      <vt:lpstr>Speed Up Equation for Pipelining</vt:lpstr>
      <vt:lpstr>Three Generic Data Hazards</vt:lpstr>
      <vt:lpstr>Three Generic Data Hazards</vt:lpstr>
      <vt:lpstr>Three Generic Data Hazards</vt:lpstr>
      <vt:lpstr>Forwarding to Avoid Data Hazard </vt:lpstr>
      <vt:lpstr>HW Change for Forwarding</vt:lpstr>
      <vt:lpstr>Data Hazard Even with Forwarding</vt:lpstr>
      <vt:lpstr>Data Hazard Even with Forwarding</vt:lpstr>
      <vt:lpstr>Software Scheduling to Avoid Load Hazards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xyly</dc:creator>
  <cp:lastModifiedBy>xyly</cp:lastModifiedBy>
  <cp:revision>2</cp:revision>
  <dcterms:created xsi:type="dcterms:W3CDTF">2009-10-13T02:51:52Z</dcterms:created>
  <dcterms:modified xsi:type="dcterms:W3CDTF">2009-10-13T03:04:34Z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TC300005511033</vt:lpwstr>
  </property>
</Properties>
</file>